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306" r:id="rId3"/>
    <p:sldId id="291" r:id="rId4"/>
    <p:sldId id="292" r:id="rId5"/>
    <p:sldId id="293" r:id="rId6"/>
    <p:sldId id="294" r:id="rId7"/>
    <p:sldId id="295" r:id="rId8"/>
    <p:sldId id="304" r:id="rId9"/>
    <p:sldId id="274" r:id="rId10"/>
    <p:sldId id="310" r:id="rId11"/>
    <p:sldId id="296" r:id="rId12"/>
    <p:sldId id="307" r:id="rId13"/>
    <p:sldId id="302" r:id="rId14"/>
    <p:sldId id="298" r:id="rId15"/>
    <p:sldId id="297" r:id="rId16"/>
    <p:sldId id="309" r:id="rId17"/>
    <p:sldId id="311" r:id="rId18"/>
    <p:sldId id="299" r:id="rId19"/>
    <p:sldId id="303" r:id="rId20"/>
    <p:sldId id="300" r:id="rId21"/>
    <p:sldId id="305" r:id="rId22"/>
    <p:sldId id="308" r:id="rId23"/>
    <p:sldId id="301" r:id="rId24"/>
    <p:sldId id="265" r:id="rId25"/>
  </p:sldIdLst>
  <p:sldSz cx="12192000" cy="6858000"/>
  <p:notesSz cx="6858000" cy="9144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BE20"/>
    <a:srgbClr val="F28706"/>
    <a:srgbClr val="EC7C01"/>
    <a:srgbClr val="293341"/>
    <a:srgbClr val="42526B"/>
    <a:srgbClr val="FCA321"/>
    <a:srgbClr val="7F94AB"/>
    <a:srgbClr val="C5CFDA"/>
    <a:srgbClr val="4D5F7A"/>
    <a:srgbClr val="F1F1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FEA243-C268-A8BE-848E-CCE6FC169FAD}" v="133" dt="2020-08-14T09:08:24.049"/>
    <p1510:client id="{A16DB2E5-7F19-4546-90A2-834A01DB751E}" v="530" dt="2020-08-12T12:55:41.642"/>
    <p1510:client id="{D5724199-8B3C-90AB-5D60-67DD5D3D310C}" v="16" dt="2020-08-13T10:43:18.611"/>
    <p1510:client id="{E45F4846-6176-44A2-A1A0-4E4C58774A6B}" v="100" dt="2020-08-13T10:03:17.596"/>
    <p1510:client id="{F208EA0B-A6EA-1141-691F-5AA58D1CC5F7}" v="121" dt="2020-08-13T10:15:05.8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C4F5AE-01CE-4955-8BB1-3CFAD9BB8B89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7813C65-F208-4EEF-9EAE-90C99A5CDA03}">
      <dgm:prSet phldrT="[Text]"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</a:rPr>
            <a:t>Digital Organization</a:t>
          </a:r>
          <a:endParaRPr lang="en-IN" sz="1600" dirty="0">
            <a:solidFill>
              <a:schemeClr val="tx1"/>
            </a:solidFill>
          </a:endParaRPr>
        </a:p>
      </dgm:t>
    </dgm:pt>
    <dgm:pt modelId="{16DD4607-11AC-4B35-BE91-428517503AC1}" type="parTrans" cxnId="{3C6106FA-84CA-4D9A-A2B2-8690C963B95D}">
      <dgm:prSet/>
      <dgm:spPr/>
      <dgm:t>
        <a:bodyPr/>
        <a:lstStyle/>
        <a:p>
          <a:endParaRPr lang="en-IN" sz="1700">
            <a:solidFill>
              <a:schemeClr val="tx1"/>
            </a:solidFill>
          </a:endParaRPr>
        </a:p>
      </dgm:t>
    </dgm:pt>
    <dgm:pt modelId="{A42B910B-5872-4062-8FF2-CEE0B6AAF2D9}" type="sibTrans" cxnId="{3C6106FA-84CA-4D9A-A2B2-8690C963B95D}">
      <dgm:prSet/>
      <dgm:spPr/>
      <dgm:t>
        <a:bodyPr/>
        <a:lstStyle/>
        <a:p>
          <a:endParaRPr lang="en-IN" sz="1700">
            <a:solidFill>
              <a:schemeClr val="tx1"/>
            </a:solidFill>
          </a:endParaRPr>
        </a:p>
      </dgm:t>
    </dgm:pt>
    <dgm:pt modelId="{F928EA4B-43B7-496D-AC21-316468281638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700" dirty="0">
              <a:solidFill>
                <a:schemeClr val="tx1"/>
              </a:solidFill>
            </a:rPr>
            <a:t>Flexible</a:t>
          </a:r>
          <a:endParaRPr lang="en-IN" sz="1700" dirty="0">
            <a:solidFill>
              <a:schemeClr val="tx1"/>
            </a:solidFill>
          </a:endParaRPr>
        </a:p>
      </dgm:t>
    </dgm:pt>
    <dgm:pt modelId="{5CFE2AA5-C8F0-4A04-957F-D6AFB5C219B8}" type="parTrans" cxnId="{8A2E2877-DB13-4976-B50B-6A2AF9DE5CD3}">
      <dgm:prSet/>
      <dgm:spPr/>
      <dgm:t>
        <a:bodyPr/>
        <a:lstStyle/>
        <a:p>
          <a:endParaRPr lang="en-IN" sz="1700">
            <a:solidFill>
              <a:schemeClr val="tx1"/>
            </a:solidFill>
          </a:endParaRPr>
        </a:p>
      </dgm:t>
    </dgm:pt>
    <dgm:pt modelId="{A8EF4F7B-D5FB-4418-AFB0-15C6E3137765}" type="sibTrans" cxnId="{8A2E2877-DB13-4976-B50B-6A2AF9DE5CD3}">
      <dgm:prSet/>
      <dgm:spPr/>
      <dgm:t>
        <a:bodyPr/>
        <a:lstStyle/>
        <a:p>
          <a:endParaRPr lang="en-IN" sz="1700">
            <a:solidFill>
              <a:schemeClr val="tx1"/>
            </a:solidFill>
          </a:endParaRPr>
        </a:p>
      </dgm:t>
    </dgm:pt>
    <dgm:pt modelId="{7F9FE6D9-97F1-4B5F-95A0-2CB7560D9690}">
      <dgm:prSet phldrT="[Text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sz="1700" dirty="0">
              <a:solidFill>
                <a:schemeClr val="tx1"/>
              </a:solidFill>
            </a:rPr>
            <a:t>Inclusive</a:t>
          </a:r>
          <a:endParaRPr lang="en-IN" sz="1700" dirty="0">
            <a:solidFill>
              <a:schemeClr val="tx1"/>
            </a:solidFill>
          </a:endParaRPr>
        </a:p>
      </dgm:t>
    </dgm:pt>
    <dgm:pt modelId="{BEEFF81F-3168-44F7-9DD6-49574656D6D6}" type="parTrans" cxnId="{B393FD33-F4F1-43CC-8972-16B2BE6C7391}">
      <dgm:prSet/>
      <dgm:spPr/>
      <dgm:t>
        <a:bodyPr/>
        <a:lstStyle/>
        <a:p>
          <a:endParaRPr lang="en-IN" sz="1700">
            <a:solidFill>
              <a:schemeClr val="tx1"/>
            </a:solidFill>
          </a:endParaRPr>
        </a:p>
      </dgm:t>
    </dgm:pt>
    <dgm:pt modelId="{502FC5C1-8BAC-4B7C-903E-BCE2D2B9C889}" type="sibTrans" cxnId="{B393FD33-F4F1-43CC-8972-16B2BE6C7391}">
      <dgm:prSet/>
      <dgm:spPr/>
      <dgm:t>
        <a:bodyPr/>
        <a:lstStyle/>
        <a:p>
          <a:endParaRPr lang="en-IN" sz="1700">
            <a:solidFill>
              <a:schemeClr val="tx1"/>
            </a:solidFill>
          </a:endParaRPr>
        </a:p>
      </dgm:t>
    </dgm:pt>
    <dgm:pt modelId="{8DCCB983-A043-4F2D-8ADE-69705DF0A066}">
      <dgm:prSet phldrT="[Text]"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sz="1550" dirty="0">
              <a:solidFill>
                <a:schemeClr val="tx1"/>
              </a:solidFill>
            </a:rPr>
            <a:t>Innovation</a:t>
          </a:r>
          <a:endParaRPr lang="en-IN" sz="1550" dirty="0">
            <a:solidFill>
              <a:schemeClr val="tx1"/>
            </a:solidFill>
          </a:endParaRPr>
        </a:p>
      </dgm:t>
    </dgm:pt>
    <dgm:pt modelId="{37261261-4941-4050-A31D-35B9C0BDD90B}" type="parTrans" cxnId="{F30D7DC8-FFF8-4E86-9306-D55A9776030E}">
      <dgm:prSet/>
      <dgm:spPr/>
      <dgm:t>
        <a:bodyPr/>
        <a:lstStyle/>
        <a:p>
          <a:endParaRPr lang="en-IN" sz="1700">
            <a:solidFill>
              <a:schemeClr val="tx1"/>
            </a:solidFill>
          </a:endParaRPr>
        </a:p>
      </dgm:t>
    </dgm:pt>
    <dgm:pt modelId="{2552592A-6D56-41FC-82CF-6E35A990BAD4}" type="sibTrans" cxnId="{F30D7DC8-FFF8-4E86-9306-D55A9776030E}">
      <dgm:prSet/>
      <dgm:spPr/>
      <dgm:t>
        <a:bodyPr/>
        <a:lstStyle/>
        <a:p>
          <a:endParaRPr lang="en-IN" sz="1700">
            <a:solidFill>
              <a:schemeClr val="tx1"/>
            </a:solidFill>
          </a:endParaRPr>
        </a:p>
      </dgm:t>
    </dgm:pt>
    <dgm:pt modelId="{76AFD812-24D0-4C47-9BBF-D77CBB879A22}">
      <dgm:prSet phldrT="[Text]"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sz="1600" dirty="0">
              <a:solidFill>
                <a:schemeClr val="tx1"/>
              </a:solidFill>
            </a:rPr>
            <a:t>Fluidity</a:t>
          </a:r>
          <a:endParaRPr lang="en-IN" sz="1600" dirty="0">
            <a:solidFill>
              <a:schemeClr val="tx1"/>
            </a:solidFill>
          </a:endParaRPr>
        </a:p>
      </dgm:t>
    </dgm:pt>
    <dgm:pt modelId="{731E1D3F-6F70-42B2-B5BB-D71ADD97F643}" type="parTrans" cxnId="{B11CAF3B-475B-4CB4-A501-E5B3D7E111F8}">
      <dgm:prSet/>
      <dgm:spPr/>
      <dgm:t>
        <a:bodyPr/>
        <a:lstStyle/>
        <a:p>
          <a:endParaRPr lang="en-IN" sz="1700">
            <a:solidFill>
              <a:schemeClr val="tx1"/>
            </a:solidFill>
          </a:endParaRPr>
        </a:p>
      </dgm:t>
    </dgm:pt>
    <dgm:pt modelId="{96A797B4-8730-463C-ABE7-8D4FAE745588}" type="sibTrans" cxnId="{B11CAF3B-475B-4CB4-A501-E5B3D7E111F8}">
      <dgm:prSet/>
      <dgm:spPr/>
      <dgm:t>
        <a:bodyPr/>
        <a:lstStyle/>
        <a:p>
          <a:endParaRPr lang="en-IN" sz="1700">
            <a:solidFill>
              <a:schemeClr val="tx1"/>
            </a:solidFill>
          </a:endParaRPr>
        </a:p>
      </dgm:t>
    </dgm:pt>
    <dgm:pt modelId="{8991FDDB-D7E9-4AA0-8885-0EA1DF4406F9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1700" dirty="0">
              <a:solidFill>
                <a:schemeClr val="tx1"/>
              </a:solidFill>
            </a:rPr>
            <a:t>Value Driven</a:t>
          </a:r>
          <a:endParaRPr lang="en-IN" sz="1700" dirty="0">
            <a:solidFill>
              <a:schemeClr val="tx1"/>
            </a:solidFill>
          </a:endParaRPr>
        </a:p>
      </dgm:t>
    </dgm:pt>
    <dgm:pt modelId="{732AD149-5D82-4B00-B28F-1B2E7E186402}" type="parTrans" cxnId="{EC73F824-C849-4945-B59C-73624169DCC8}">
      <dgm:prSet/>
      <dgm:spPr/>
      <dgm:t>
        <a:bodyPr/>
        <a:lstStyle/>
        <a:p>
          <a:endParaRPr lang="en-IN" sz="1700">
            <a:solidFill>
              <a:schemeClr val="tx1"/>
            </a:solidFill>
          </a:endParaRPr>
        </a:p>
      </dgm:t>
    </dgm:pt>
    <dgm:pt modelId="{88CA077A-B131-4F71-B7B7-51B23C4108D9}" type="sibTrans" cxnId="{EC73F824-C849-4945-B59C-73624169DCC8}">
      <dgm:prSet/>
      <dgm:spPr/>
      <dgm:t>
        <a:bodyPr/>
        <a:lstStyle/>
        <a:p>
          <a:endParaRPr lang="en-IN" sz="1700">
            <a:solidFill>
              <a:schemeClr val="tx1"/>
            </a:solidFill>
          </a:endParaRPr>
        </a:p>
      </dgm:t>
    </dgm:pt>
    <dgm:pt modelId="{5FDD89E5-E6E6-43E0-BF3D-2C8444FC4DD4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1600" dirty="0">
              <a:solidFill>
                <a:schemeClr val="tx1"/>
              </a:solidFill>
            </a:rPr>
            <a:t>Excellence</a:t>
          </a:r>
          <a:endParaRPr lang="en-IN" sz="1600" dirty="0">
            <a:solidFill>
              <a:schemeClr val="tx1"/>
            </a:solidFill>
          </a:endParaRPr>
        </a:p>
      </dgm:t>
    </dgm:pt>
    <dgm:pt modelId="{01CB7232-66FB-4E66-8D79-10954F8F63F4}" type="sibTrans" cxnId="{81F62D6F-0BB6-40F5-87B3-5D373152D462}">
      <dgm:prSet/>
      <dgm:spPr/>
      <dgm:t>
        <a:bodyPr/>
        <a:lstStyle/>
        <a:p>
          <a:endParaRPr lang="en-IN" sz="1700">
            <a:solidFill>
              <a:schemeClr val="tx1"/>
            </a:solidFill>
          </a:endParaRPr>
        </a:p>
      </dgm:t>
    </dgm:pt>
    <dgm:pt modelId="{20115202-A671-4288-938D-112622C1A60A}" type="parTrans" cxnId="{81F62D6F-0BB6-40F5-87B3-5D373152D462}">
      <dgm:prSet/>
      <dgm:spPr/>
      <dgm:t>
        <a:bodyPr/>
        <a:lstStyle/>
        <a:p>
          <a:endParaRPr lang="en-IN" sz="1700">
            <a:solidFill>
              <a:schemeClr val="tx1"/>
            </a:solidFill>
          </a:endParaRPr>
        </a:p>
      </dgm:t>
    </dgm:pt>
    <dgm:pt modelId="{305941E0-C715-48F7-B248-67A126A183D5}" type="pres">
      <dgm:prSet presAssocID="{4EC4F5AE-01CE-4955-8BB1-3CFAD9BB8B89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ACE80B6E-C332-4B0F-BE73-8956526576D4}" type="pres">
      <dgm:prSet presAssocID="{77813C65-F208-4EEF-9EAE-90C99A5CDA03}" presName="Parent" presStyleLbl="node0" presStyleIdx="0" presStyleCnt="1">
        <dgm:presLayoutVars>
          <dgm:chMax val="6"/>
          <dgm:chPref val="6"/>
        </dgm:presLayoutVars>
      </dgm:prSet>
      <dgm:spPr/>
    </dgm:pt>
    <dgm:pt modelId="{DFBC4380-6E85-451E-85B4-D2CE3A3A9C26}" type="pres">
      <dgm:prSet presAssocID="{F928EA4B-43B7-496D-AC21-316468281638}" presName="Accent1" presStyleCnt="0"/>
      <dgm:spPr/>
    </dgm:pt>
    <dgm:pt modelId="{37302E91-46C1-48F9-97E9-37891F973B0A}" type="pres">
      <dgm:prSet presAssocID="{F928EA4B-43B7-496D-AC21-316468281638}" presName="Accent" presStyleLbl="bgShp" presStyleIdx="0" presStyleCnt="6"/>
      <dgm:spPr/>
    </dgm:pt>
    <dgm:pt modelId="{6C062E93-642C-47F4-9202-9CB867CCD7C0}" type="pres">
      <dgm:prSet presAssocID="{F928EA4B-43B7-496D-AC21-316468281638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A261B68A-5C85-4898-836B-CBB3DC417353}" type="pres">
      <dgm:prSet presAssocID="{7F9FE6D9-97F1-4B5F-95A0-2CB7560D9690}" presName="Accent2" presStyleCnt="0"/>
      <dgm:spPr/>
    </dgm:pt>
    <dgm:pt modelId="{36AC4866-C554-4E3D-A1FC-9558A8710D9B}" type="pres">
      <dgm:prSet presAssocID="{7F9FE6D9-97F1-4B5F-95A0-2CB7560D9690}" presName="Accent" presStyleLbl="bgShp" presStyleIdx="1" presStyleCnt="6"/>
      <dgm:spPr>
        <a:noFill/>
      </dgm:spPr>
    </dgm:pt>
    <dgm:pt modelId="{BEF34C17-17EC-4220-92E4-1DA04954B4DA}" type="pres">
      <dgm:prSet presAssocID="{7F9FE6D9-97F1-4B5F-95A0-2CB7560D9690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90AC64E3-E9D1-4A9D-B667-914AA70D3815}" type="pres">
      <dgm:prSet presAssocID="{8DCCB983-A043-4F2D-8ADE-69705DF0A066}" presName="Accent3" presStyleCnt="0"/>
      <dgm:spPr/>
    </dgm:pt>
    <dgm:pt modelId="{D7A660D4-0A5D-4DB3-8070-15D0C831E2E2}" type="pres">
      <dgm:prSet presAssocID="{8DCCB983-A043-4F2D-8ADE-69705DF0A066}" presName="Accent" presStyleLbl="bgShp" presStyleIdx="2" presStyleCnt="6"/>
      <dgm:spPr>
        <a:noFill/>
      </dgm:spPr>
    </dgm:pt>
    <dgm:pt modelId="{761747C4-9ECC-4514-8663-9F5EB96F3D33}" type="pres">
      <dgm:prSet presAssocID="{8DCCB983-A043-4F2D-8ADE-69705DF0A066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2D86B24C-0A7A-4290-B113-6C2DC75212CE}" type="pres">
      <dgm:prSet presAssocID="{76AFD812-24D0-4C47-9BBF-D77CBB879A22}" presName="Accent4" presStyleCnt="0"/>
      <dgm:spPr/>
    </dgm:pt>
    <dgm:pt modelId="{F8F701F0-ED2D-4D53-B3C9-3DE4057C731C}" type="pres">
      <dgm:prSet presAssocID="{76AFD812-24D0-4C47-9BBF-D77CBB879A22}" presName="Accent" presStyleLbl="bgShp" presStyleIdx="3" presStyleCnt="6"/>
      <dgm:spPr>
        <a:noFill/>
      </dgm:spPr>
    </dgm:pt>
    <dgm:pt modelId="{59F5438A-E5F9-4186-9A22-25A4F1AF60BC}" type="pres">
      <dgm:prSet presAssocID="{76AFD812-24D0-4C47-9BBF-D77CBB879A22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EEAA611C-8CA6-44E0-AED3-C7D977CBFCBD}" type="pres">
      <dgm:prSet presAssocID="{5FDD89E5-E6E6-43E0-BF3D-2C8444FC4DD4}" presName="Accent5" presStyleCnt="0"/>
      <dgm:spPr/>
    </dgm:pt>
    <dgm:pt modelId="{390D0F6B-4389-4CEB-95CC-BEBAC5356ACC}" type="pres">
      <dgm:prSet presAssocID="{5FDD89E5-E6E6-43E0-BF3D-2C8444FC4DD4}" presName="Accent" presStyleLbl="bgShp" presStyleIdx="4" presStyleCnt="6"/>
      <dgm:spPr>
        <a:noFill/>
      </dgm:spPr>
    </dgm:pt>
    <dgm:pt modelId="{19A06B1E-F369-4696-81DC-8F8018E6EA4F}" type="pres">
      <dgm:prSet presAssocID="{5FDD89E5-E6E6-43E0-BF3D-2C8444FC4DD4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571EC54-C35F-4892-A9A3-C987CFCA9E4A}" type="pres">
      <dgm:prSet presAssocID="{8991FDDB-D7E9-4AA0-8885-0EA1DF4406F9}" presName="Accent6" presStyleCnt="0"/>
      <dgm:spPr/>
    </dgm:pt>
    <dgm:pt modelId="{66E6AFB3-1F01-4C87-B44F-E6B57EF56539}" type="pres">
      <dgm:prSet presAssocID="{8991FDDB-D7E9-4AA0-8885-0EA1DF4406F9}" presName="Accent" presStyleLbl="bgShp" presStyleIdx="5" presStyleCnt="6"/>
      <dgm:spPr>
        <a:noFill/>
      </dgm:spPr>
    </dgm:pt>
    <dgm:pt modelId="{44E493CC-87E7-454F-84FD-F0A3E6E9CDD4}" type="pres">
      <dgm:prSet presAssocID="{8991FDDB-D7E9-4AA0-8885-0EA1DF4406F9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EA2ECA05-5843-4BAF-A6F3-B40CF396861F}" type="presOf" srcId="{8DCCB983-A043-4F2D-8ADE-69705DF0A066}" destId="{761747C4-9ECC-4514-8663-9F5EB96F3D33}" srcOrd="0" destOrd="0" presId="urn:microsoft.com/office/officeart/2011/layout/HexagonRadial"/>
    <dgm:cxn modelId="{859D9E21-FF8E-40F7-9812-1505A54925DF}" type="presOf" srcId="{8991FDDB-D7E9-4AA0-8885-0EA1DF4406F9}" destId="{44E493CC-87E7-454F-84FD-F0A3E6E9CDD4}" srcOrd="0" destOrd="0" presId="urn:microsoft.com/office/officeart/2011/layout/HexagonRadial"/>
    <dgm:cxn modelId="{EC73F824-C849-4945-B59C-73624169DCC8}" srcId="{77813C65-F208-4EEF-9EAE-90C99A5CDA03}" destId="{8991FDDB-D7E9-4AA0-8885-0EA1DF4406F9}" srcOrd="5" destOrd="0" parTransId="{732AD149-5D82-4B00-B28F-1B2E7E186402}" sibTransId="{88CA077A-B131-4F71-B7B7-51B23C4108D9}"/>
    <dgm:cxn modelId="{B393FD33-F4F1-43CC-8972-16B2BE6C7391}" srcId="{77813C65-F208-4EEF-9EAE-90C99A5CDA03}" destId="{7F9FE6D9-97F1-4B5F-95A0-2CB7560D9690}" srcOrd="1" destOrd="0" parTransId="{BEEFF81F-3168-44F7-9DD6-49574656D6D6}" sibTransId="{502FC5C1-8BAC-4B7C-903E-BCE2D2B9C889}"/>
    <dgm:cxn modelId="{B11CAF3B-475B-4CB4-A501-E5B3D7E111F8}" srcId="{77813C65-F208-4EEF-9EAE-90C99A5CDA03}" destId="{76AFD812-24D0-4C47-9BBF-D77CBB879A22}" srcOrd="3" destOrd="0" parTransId="{731E1D3F-6F70-42B2-B5BB-D71ADD97F643}" sibTransId="{96A797B4-8730-463C-ABE7-8D4FAE745588}"/>
    <dgm:cxn modelId="{D4B61E44-211E-4259-81A7-459DCB0BC037}" type="presOf" srcId="{5FDD89E5-E6E6-43E0-BF3D-2C8444FC4DD4}" destId="{19A06B1E-F369-4696-81DC-8F8018E6EA4F}" srcOrd="0" destOrd="0" presId="urn:microsoft.com/office/officeart/2011/layout/HexagonRadial"/>
    <dgm:cxn modelId="{81F62D6F-0BB6-40F5-87B3-5D373152D462}" srcId="{77813C65-F208-4EEF-9EAE-90C99A5CDA03}" destId="{5FDD89E5-E6E6-43E0-BF3D-2C8444FC4DD4}" srcOrd="4" destOrd="0" parTransId="{20115202-A671-4288-938D-112622C1A60A}" sibTransId="{01CB7232-66FB-4E66-8D79-10954F8F63F4}"/>
    <dgm:cxn modelId="{8A2E2877-DB13-4976-B50B-6A2AF9DE5CD3}" srcId="{77813C65-F208-4EEF-9EAE-90C99A5CDA03}" destId="{F928EA4B-43B7-496D-AC21-316468281638}" srcOrd="0" destOrd="0" parTransId="{5CFE2AA5-C8F0-4A04-957F-D6AFB5C219B8}" sibTransId="{A8EF4F7B-D5FB-4418-AFB0-15C6E3137765}"/>
    <dgm:cxn modelId="{5ED77B7E-BD3D-4C6B-A45F-9ABC5A0C50F4}" type="presOf" srcId="{F928EA4B-43B7-496D-AC21-316468281638}" destId="{6C062E93-642C-47F4-9202-9CB867CCD7C0}" srcOrd="0" destOrd="0" presId="urn:microsoft.com/office/officeart/2011/layout/HexagonRadial"/>
    <dgm:cxn modelId="{43DE2E8A-16A9-49FF-954D-25D01430F1F7}" type="presOf" srcId="{7F9FE6D9-97F1-4B5F-95A0-2CB7560D9690}" destId="{BEF34C17-17EC-4220-92E4-1DA04954B4DA}" srcOrd="0" destOrd="0" presId="urn:microsoft.com/office/officeart/2011/layout/HexagonRadial"/>
    <dgm:cxn modelId="{C95839AB-B95A-4F1A-9EAD-9F0A4246DFBE}" type="presOf" srcId="{77813C65-F208-4EEF-9EAE-90C99A5CDA03}" destId="{ACE80B6E-C332-4B0F-BE73-8956526576D4}" srcOrd="0" destOrd="0" presId="urn:microsoft.com/office/officeart/2011/layout/HexagonRadial"/>
    <dgm:cxn modelId="{F30D7DC8-FFF8-4E86-9306-D55A9776030E}" srcId="{77813C65-F208-4EEF-9EAE-90C99A5CDA03}" destId="{8DCCB983-A043-4F2D-8ADE-69705DF0A066}" srcOrd="2" destOrd="0" parTransId="{37261261-4941-4050-A31D-35B9C0BDD90B}" sibTransId="{2552592A-6D56-41FC-82CF-6E35A990BAD4}"/>
    <dgm:cxn modelId="{E89039ED-B34B-4CDE-81E2-C90890DF1A34}" type="presOf" srcId="{76AFD812-24D0-4C47-9BBF-D77CBB879A22}" destId="{59F5438A-E5F9-4186-9A22-25A4F1AF60BC}" srcOrd="0" destOrd="0" presId="urn:microsoft.com/office/officeart/2011/layout/HexagonRadial"/>
    <dgm:cxn modelId="{FAD7E4F7-193C-49BE-BC03-2C23E558775B}" type="presOf" srcId="{4EC4F5AE-01CE-4955-8BB1-3CFAD9BB8B89}" destId="{305941E0-C715-48F7-B248-67A126A183D5}" srcOrd="0" destOrd="0" presId="urn:microsoft.com/office/officeart/2011/layout/HexagonRadial"/>
    <dgm:cxn modelId="{3C6106FA-84CA-4D9A-A2B2-8690C963B95D}" srcId="{4EC4F5AE-01CE-4955-8BB1-3CFAD9BB8B89}" destId="{77813C65-F208-4EEF-9EAE-90C99A5CDA03}" srcOrd="0" destOrd="0" parTransId="{16DD4607-11AC-4B35-BE91-428517503AC1}" sibTransId="{A42B910B-5872-4062-8FF2-CEE0B6AAF2D9}"/>
    <dgm:cxn modelId="{0F12880F-F3ED-453C-ACF1-4D15E47712D1}" type="presParOf" srcId="{305941E0-C715-48F7-B248-67A126A183D5}" destId="{ACE80B6E-C332-4B0F-BE73-8956526576D4}" srcOrd="0" destOrd="0" presId="urn:microsoft.com/office/officeart/2011/layout/HexagonRadial"/>
    <dgm:cxn modelId="{4D172402-26B9-4829-B931-A06E3DBE6087}" type="presParOf" srcId="{305941E0-C715-48F7-B248-67A126A183D5}" destId="{DFBC4380-6E85-451E-85B4-D2CE3A3A9C26}" srcOrd="1" destOrd="0" presId="urn:microsoft.com/office/officeart/2011/layout/HexagonRadial"/>
    <dgm:cxn modelId="{245B7227-F411-4D32-96DA-8D5C0DCD1DBE}" type="presParOf" srcId="{DFBC4380-6E85-451E-85B4-D2CE3A3A9C26}" destId="{37302E91-46C1-48F9-97E9-37891F973B0A}" srcOrd="0" destOrd="0" presId="urn:microsoft.com/office/officeart/2011/layout/HexagonRadial"/>
    <dgm:cxn modelId="{EA5D727E-70CC-4C16-A8BF-84F8A6AE7701}" type="presParOf" srcId="{305941E0-C715-48F7-B248-67A126A183D5}" destId="{6C062E93-642C-47F4-9202-9CB867CCD7C0}" srcOrd="2" destOrd="0" presId="urn:microsoft.com/office/officeart/2011/layout/HexagonRadial"/>
    <dgm:cxn modelId="{05F199BC-FA2F-4553-B5CB-2666D87137A1}" type="presParOf" srcId="{305941E0-C715-48F7-B248-67A126A183D5}" destId="{A261B68A-5C85-4898-836B-CBB3DC417353}" srcOrd="3" destOrd="0" presId="urn:microsoft.com/office/officeart/2011/layout/HexagonRadial"/>
    <dgm:cxn modelId="{1B5662F0-C26F-4361-8DDD-5A7B28C749F7}" type="presParOf" srcId="{A261B68A-5C85-4898-836B-CBB3DC417353}" destId="{36AC4866-C554-4E3D-A1FC-9558A8710D9B}" srcOrd="0" destOrd="0" presId="urn:microsoft.com/office/officeart/2011/layout/HexagonRadial"/>
    <dgm:cxn modelId="{2774D091-F3B7-483E-AE4C-214150CA703C}" type="presParOf" srcId="{305941E0-C715-48F7-B248-67A126A183D5}" destId="{BEF34C17-17EC-4220-92E4-1DA04954B4DA}" srcOrd="4" destOrd="0" presId="urn:microsoft.com/office/officeart/2011/layout/HexagonRadial"/>
    <dgm:cxn modelId="{1C75E79F-6426-4BCA-955C-469768A40B65}" type="presParOf" srcId="{305941E0-C715-48F7-B248-67A126A183D5}" destId="{90AC64E3-E9D1-4A9D-B667-914AA70D3815}" srcOrd="5" destOrd="0" presId="urn:microsoft.com/office/officeart/2011/layout/HexagonRadial"/>
    <dgm:cxn modelId="{9E46EE8F-E0C4-41AC-856D-778787C4A6CB}" type="presParOf" srcId="{90AC64E3-E9D1-4A9D-B667-914AA70D3815}" destId="{D7A660D4-0A5D-4DB3-8070-15D0C831E2E2}" srcOrd="0" destOrd="0" presId="urn:microsoft.com/office/officeart/2011/layout/HexagonRadial"/>
    <dgm:cxn modelId="{EAC7C4B0-B501-49AE-8A0B-F97C8E8C724B}" type="presParOf" srcId="{305941E0-C715-48F7-B248-67A126A183D5}" destId="{761747C4-9ECC-4514-8663-9F5EB96F3D33}" srcOrd="6" destOrd="0" presId="urn:microsoft.com/office/officeart/2011/layout/HexagonRadial"/>
    <dgm:cxn modelId="{AAB11983-A952-44B0-869E-DC271E0D85E4}" type="presParOf" srcId="{305941E0-C715-48F7-B248-67A126A183D5}" destId="{2D86B24C-0A7A-4290-B113-6C2DC75212CE}" srcOrd="7" destOrd="0" presId="urn:microsoft.com/office/officeart/2011/layout/HexagonRadial"/>
    <dgm:cxn modelId="{0E502E7C-18FE-406C-B5F7-707858A60B76}" type="presParOf" srcId="{2D86B24C-0A7A-4290-B113-6C2DC75212CE}" destId="{F8F701F0-ED2D-4D53-B3C9-3DE4057C731C}" srcOrd="0" destOrd="0" presId="urn:microsoft.com/office/officeart/2011/layout/HexagonRadial"/>
    <dgm:cxn modelId="{E03ADD74-1074-457C-BC84-C9D8CC2135E8}" type="presParOf" srcId="{305941E0-C715-48F7-B248-67A126A183D5}" destId="{59F5438A-E5F9-4186-9A22-25A4F1AF60BC}" srcOrd="8" destOrd="0" presId="urn:microsoft.com/office/officeart/2011/layout/HexagonRadial"/>
    <dgm:cxn modelId="{90F94BB9-89C5-48B1-BEE6-BC7D84A40726}" type="presParOf" srcId="{305941E0-C715-48F7-B248-67A126A183D5}" destId="{EEAA611C-8CA6-44E0-AED3-C7D977CBFCBD}" srcOrd="9" destOrd="0" presId="urn:microsoft.com/office/officeart/2011/layout/HexagonRadial"/>
    <dgm:cxn modelId="{C6D7BBBC-1FF7-4FD8-B09C-6C048D5107C8}" type="presParOf" srcId="{EEAA611C-8CA6-44E0-AED3-C7D977CBFCBD}" destId="{390D0F6B-4389-4CEB-95CC-BEBAC5356ACC}" srcOrd="0" destOrd="0" presId="urn:microsoft.com/office/officeart/2011/layout/HexagonRadial"/>
    <dgm:cxn modelId="{49A3311B-CB3C-4053-BAE1-4472D7B7E22E}" type="presParOf" srcId="{305941E0-C715-48F7-B248-67A126A183D5}" destId="{19A06B1E-F369-4696-81DC-8F8018E6EA4F}" srcOrd="10" destOrd="0" presId="urn:microsoft.com/office/officeart/2011/layout/HexagonRadial"/>
    <dgm:cxn modelId="{204AB6C8-1642-4605-AF1D-73F4F6463AE5}" type="presParOf" srcId="{305941E0-C715-48F7-B248-67A126A183D5}" destId="{D571EC54-C35F-4892-A9A3-C987CFCA9E4A}" srcOrd="11" destOrd="0" presId="urn:microsoft.com/office/officeart/2011/layout/HexagonRadial"/>
    <dgm:cxn modelId="{842594A7-9233-40FC-8911-672697017BBD}" type="presParOf" srcId="{D571EC54-C35F-4892-A9A3-C987CFCA9E4A}" destId="{66E6AFB3-1F01-4C87-B44F-E6B57EF56539}" srcOrd="0" destOrd="0" presId="urn:microsoft.com/office/officeart/2011/layout/HexagonRadial"/>
    <dgm:cxn modelId="{EDAF6DF7-2AFA-4E90-83FE-BFE38A2D4128}" type="presParOf" srcId="{305941E0-C715-48F7-B248-67A126A183D5}" destId="{44E493CC-87E7-454F-84FD-F0A3E6E9CDD4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B38B4D-4C2C-46FF-9D0C-3B56C632AFD0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E"/>
        </a:p>
      </dgm:t>
    </dgm:pt>
    <dgm:pt modelId="{A946E50B-3441-42D0-94AD-927553656CA0}">
      <dgm:prSet phldrT="[Text]"/>
      <dgm:spPr/>
      <dgm:t>
        <a:bodyPr/>
        <a:lstStyle/>
        <a:p>
          <a:r>
            <a:rPr lang="en-IE" dirty="0">
              <a:latin typeface="Segoe UI" panose="020B0502040204020203" pitchFamily="34" charset="0"/>
              <a:cs typeface="Segoe UI" panose="020B0502040204020203" pitchFamily="34" charset="0"/>
            </a:rPr>
            <a:t>Best Architecture Principles</a:t>
          </a:r>
        </a:p>
      </dgm:t>
    </dgm:pt>
    <dgm:pt modelId="{37C5D5AB-91B2-488D-942D-1763C138338F}" type="parTrans" cxnId="{C0D8AE4F-0669-493B-8F6C-E87DF7DCC8A7}">
      <dgm:prSet/>
      <dgm:spPr/>
      <dgm:t>
        <a:bodyPr/>
        <a:lstStyle/>
        <a:p>
          <a:endParaRPr lang="en-IE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6534D313-6B2F-4780-B448-ECFD1B43B3BB}" type="sibTrans" cxnId="{C0D8AE4F-0669-493B-8F6C-E87DF7DCC8A7}">
      <dgm:prSet/>
      <dgm:spPr/>
      <dgm:t>
        <a:bodyPr/>
        <a:lstStyle/>
        <a:p>
          <a:endParaRPr lang="en-IE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ECD68EA4-52AF-4510-8C6F-693FF2202906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IE">
              <a:latin typeface="Segoe UI" panose="020B0502040204020203" pitchFamily="34" charset="0"/>
              <a:cs typeface="Segoe UI" panose="020B0502040204020203" pitchFamily="34" charset="0"/>
            </a:rPr>
            <a:t>Business &amp; IT Alignment</a:t>
          </a:r>
        </a:p>
      </dgm:t>
    </dgm:pt>
    <dgm:pt modelId="{BBD46F57-797A-490D-B90D-153EA53F13C6}" type="parTrans" cxnId="{1CCE68FF-CC28-4300-A184-E7FAF4B3BFD6}">
      <dgm:prSet/>
      <dgm:spPr/>
      <dgm:t>
        <a:bodyPr/>
        <a:lstStyle/>
        <a:p>
          <a:endParaRPr lang="en-IE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C2278381-76EA-46DE-87F3-8CFD85CD7163}" type="sibTrans" cxnId="{1CCE68FF-CC28-4300-A184-E7FAF4B3BFD6}">
      <dgm:prSet/>
      <dgm:spPr/>
      <dgm:t>
        <a:bodyPr/>
        <a:lstStyle/>
        <a:p>
          <a:endParaRPr lang="en-IE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876E8999-F59C-4A04-B331-AF9B883E9EED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IE" dirty="0">
              <a:latin typeface="Segoe UI" panose="020B0502040204020203" pitchFamily="34" charset="0"/>
              <a:cs typeface="Segoe UI" panose="020B0502040204020203" pitchFamily="34" charset="0"/>
            </a:rPr>
            <a:t>Control Technical Diversity</a:t>
          </a:r>
        </a:p>
      </dgm:t>
    </dgm:pt>
    <dgm:pt modelId="{1D0EDCD8-6E86-45F6-AF59-F938D33546C6}" type="parTrans" cxnId="{370DAE1F-D66E-4CB1-A283-2DA26FB72C8A}">
      <dgm:prSet/>
      <dgm:spPr/>
      <dgm:t>
        <a:bodyPr/>
        <a:lstStyle/>
        <a:p>
          <a:endParaRPr lang="en-IE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D2E0D9D-BAF6-4793-942E-C45E07ED50CD}" type="sibTrans" cxnId="{370DAE1F-D66E-4CB1-A283-2DA26FB72C8A}">
      <dgm:prSet/>
      <dgm:spPr/>
      <dgm:t>
        <a:bodyPr/>
        <a:lstStyle/>
        <a:p>
          <a:endParaRPr lang="en-IE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98D208CF-123B-4771-AEB5-EDD830C988DA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IE">
              <a:latin typeface="Segoe UI" panose="020B0502040204020203" pitchFamily="34" charset="0"/>
              <a:cs typeface="Segoe UI" panose="020B0502040204020203" pitchFamily="34" charset="0"/>
            </a:rPr>
            <a:t>Standard Methods</a:t>
          </a:r>
        </a:p>
      </dgm:t>
    </dgm:pt>
    <dgm:pt modelId="{CCD4A07B-1DE2-4F36-AE70-775D94597657}" type="parTrans" cxnId="{AF1C36B1-C791-41F9-B2B8-09B4F635939B}">
      <dgm:prSet/>
      <dgm:spPr/>
      <dgm:t>
        <a:bodyPr/>
        <a:lstStyle/>
        <a:p>
          <a:endParaRPr lang="en-IE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43112F88-3ABC-4F33-84C6-3341ACF4C029}" type="sibTrans" cxnId="{AF1C36B1-C791-41F9-B2B8-09B4F635939B}">
      <dgm:prSet/>
      <dgm:spPr/>
      <dgm:t>
        <a:bodyPr/>
        <a:lstStyle/>
        <a:p>
          <a:endParaRPr lang="en-IE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6589923-9E1F-488A-905D-056E3C253E0C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IE">
              <a:latin typeface="Segoe UI" panose="020B0502040204020203" pitchFamily="34" charset="0"/>
              <a:cs typeface="Segoe UI" panose="020B0502040204020203" pitchFamily="34" charset="0"/>
            </a:rPr>
            <a:t>Data Management</a:t>
          </a:r>
        </a:p>
      </dgm:t>
    </dgm:pt>
    <dgm:pt modelId="{1647ED37-AF71-4B00-92BB-754F8A206581}" type="parTrans" cxnId="{DCD18171-8AD8-4FBB-880B-60EB21DE396D}">
      <dgm:prSet/>
      <dgm:spPr/>
      <dgm:t>
        <a:bodyPr/>
        <a:lstStyle/>
        <a:p>
          <a:endParaRPr lang="en-IE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FE9197E2-5FD7-4247-AB6B-BF3835D893A5}" type="sibTrans" cxnId="{DCD18171-8AD8-4FBB-880B-60EB21DE396D}">
      <dgm:prSet/>
      <dgm:spPr/>
      <dgm:t>
        <a:bodyPr/>
        <a:lstStyle/>
        <a:p>
          <a:endParaRPr lang="en-IE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A23C43C8-3693-412C-AC5B-EA0E1B6B0AE5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IE" dirty="0">
              <a:latin typeface="Segoe UI" panose="020B0502040204020203" pitchFamily="34" charset="0"/>
              <a:cs typeface="Segoe UI" panose="020B0502040204020203" pitchFamily="34" charset="0"/>
            </a:rPr>
            <a:t>Interoperability</a:t>
          </a:r>
        </a:p>
      </dgm:t>
    </dgm:pt>
    <dgm:pt modelId="{EA43365C-A07F-45D2-9614-9E61CBEA9244}" type="parTrans" cxnId="{7586A7B5-4022-47A1-BC51-3C42D33E87BC}">
      <dgm:prSet/>
      <dgm:spPr/>
      <dgm:t>
        <a:bodyPr/>
        <a:lstStyle/>
        <a:p>
          <a:endParaRPr lang="en-IE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359923E-8E25-4BEA-9E48-ED0A9FA30B08}" type="sibTrans" cxnId="{7586A7B5-4022-47A1-BC51-3C42D33E87BC}">
      <dgm:prSet/>
      <dgm:spPr/>
      <dgm:t>
        <a:bodyPr/>
        <a:lstStyle/>
        <a:p>
          <a:endParaRPr lang="en-IE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A22F68FB-D520-4859-AFD9-C7986C33E22D}">
      <dgm:prSet/>
      <dgm:spPr>
        <a:solidFill>
          <a:srgbClr val="008080"/>
        </a:solidFill>
      </dgm:spPr>
      <dgm:t>
        <a:bodyPr/>
        <a:lstStyle/>
        <a:p>
          <a:r>
            <a:rPr lang="en-IE">
              <a:latin typeface="Segoe UI" panose="020B0502040204020203" pitchFamily="34" charset="0"/>
              <a:cs typeface="Segoe UI" panose="020B0502040204020203" pitchFamily="34" charset="0"/>
            </a:rPr>
            <a:t>Security Focus</a:t>
          </a:r>
        </a:p>
      </dgm:t>
    </dgm:pt>
    <dgm:pt modelId="{FF21C6AA-7B80-46F2-8DF1-69EA13DDB22D}" type="parTrans" cxnId="{F9454722-C53E-49AD-8779-1F4F7AF3BCC4}">
      <dgm:prSet/>
      <dgm:spPr/>
      <dgm:t>
        <a:bodyPr/>
        <a:lstStyle/>
        <a:p>
          <a:endParaRPr lang="en-IE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E15174B9-E1F8-44BC-9652-097E16FA3BDF}" type="sibTrans" cxnId="{F9454722-C53E-49AD-8779-1F4F7AF3BCC4}">
      <dgm:prSet/>
      <dgm:spPr/>
      <dgm:t>
        <a:bodyPr/>
        <a:lstStyle/>
        <a:p>
          <a:endParaRPr lang="en-IE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9F0B9CB7-75F4-4752-A65A-056CDF2C8793}" type="pres">
      <dgm:prSet presAssocID="{F7B38B4D-4C2C-46FF-9D0C-3B56C632AFD0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912DD1D-4830-4680-8BEB-2C84D249DCBD}" type="pres">
      <dgm:prSet presAssocID="{A946E50B-3441-42D0-94AD-927553656CA0}" presName="centerShape" presStyleLbl="node0" presStyleIdx="0" presStyleCnt="1" custScaleX="127559" custScaleY="83417"/>
      <dgm:spPr/>
    </dgm:pt>
    <dgm:pt modelId="{0F676926-990C-40DA-8516-BCE341A8EEBB}" type="pres">
      <dgm:prSet presAssocID="{ECD68EA4-52AF-4510-8C6F-693FF2202906}" presName="node" presStyleLbl="node1" presStyleIdx="0" presStyleCnt="6" custScaleX="148323" custRadScaleRad="100088">
        <dgm:presLayoutVars>
          <dgm:bulletEnabled val="1"/>
        </dgm:presLayoutVars>
      </dgm:prSet>
      <dgm:spPr/>
    </dgm:pt>
    <dgm:pt modelId="{BFDDA13E-5975-4DEB-B54D-CD19B2EA03A9}" type="pres">
      <dgm:prSet presAssocID="{ECD68EA4-52AF-4510-8C6F-693FF2202906}" presName="dummy" presStyleCnt="0"/>
      <dgm:spPr/>
    </dgm:pt>
    <dgm:pt modelId="{37F84799-C57B-486E-9092-AC9A045615B3}" type="pres">
      <dgm:prSet presAssocID="{C2278381-76EA-46DE-87F3-8CFD85CD7163}" presName="sibTrans" presStyleLbl="sibTrans2D1" presStyleIdx="0" presStyleCnt="6"/>
      <dgm:spPr/>
    </dgm:pt>
    <dgm:pt modelId="{4F609341-3230-4D01-B395-A0E9D9750953}" type="pres">
      <dgm:prSet presAssocID="{876E8999-F59C-4A04-B331-AF9B883E9EED}" presName="node" presStyleLbl="node1" presStyleIdx="1" presStyleCnt="6" custScaleX="148323">
        <dgm:presLayoutVars>
          <dgm:bulletEnabled val="1"/>
        </dgm:presLayoutVars>
      </dgm:prSet>
      <dgm:spPr/>
    </dgm:pt>
    <dgm:pt modelId="{04B6C590-784B-4080-94EA-1D6DF0314CC9}" type="pres">
      <dgm:prSet presAssocID="{876E8999-F59C-4A04-B331-AF9B883E9EED}" presName="dummy" presStyleCnt="0"/>
      <dgm:spPr/>
    </dgm:pt>
    <dgm:pt modelId="{783EB090-C228-4822-949B-4634A9436C90}" type="pres">
      <dgm:prSet presAssocID="{DD2E0D9D-BAF6-4793-942E-C45E07ED50CD}" presName="sibTrans" presStyleLbl="sibTrans2D1" presStyleIdx="1" presStyleCnt="6"/>
      <dgm:spPr/>
    </dgm:pt>
    <dgm:pt modelId="{1CADB283-C62E-43C5-98D2-0F41BFDA6CEE}" type="pres">
      <dgm:prSet presAssocID="{98D208CF-123B-4771-AEB5-EDD830C988DA}" presName="node" presStyleLbl="node1" presStyleIdx="2" presStyleCnt="6" custScaleX="148323">
        <dgm:presLayoutVars>
          <dgm:bulletEnabled val="1"/>
        </dgm:presLayoutVars>
      </dgm:prSet>
      <dgm:spPr/>
    </dgm:pt>
    <dgm:pt modelId="{8F2DE8F0-7AA5-4173-9FDA-C8E712EFE30A}" type="pres">
      <dgm:prSet presAssocID="{98D208CF-123B-4771-AEB5-EDD830C988DA}" presName="dummy" presStyleCnt="0"/>
      <dgm:spPr/>
    </dgm:pt>
    <dgm:pt modelId="{689FAB15-CC2F-427B-86E4-762D11A2FCBB}" type="pres">
      <dgm:prSet presAssocID="{43112F88-3ABC-4F33-84C6-3341ACF4C029}" presName="sibTrans" presStyleLbl="sibTrans2D1" presStyleIdx="2" presStyleCnt="6"/>
      <dgm:spPr/>
    </dgm:pt>
    <dgm:pt modelId="{62ACC736-CF75-4038-9A3E-70CE98703C23}" type="pres">
      <dgm:prSet presAssocID="{16589923-9E1F-488A-905D-056E3C253E0C}" presName="node" presStyleLbl="node1" presStyleIdx="3" presStyleCnt="6" custScaleX="148323">
        <dgm:presLayoutVars>
          <dgm:bulletEnabled val="1"/>
        </dgm:presLayoutVars>
      </dgm:prSet>
      <dgm:spPr/>
    </dgm:pt>
    <dgm:pt modelId="{A5BF0145-01D6-4BEB-B755-B4F5644E1E1B}" type="pres">
      <dgm:prSet presAssocID="{16589923-9E1F-488A-905D-056E3C253E0C}" presName="dummy" presStyleCnt="0"/>
      <dgm:spPr/>
    </dgm:pt>
    <dgm:pt modelId="{924E073B-9FEF-4AF1-9B71-C74B0F4D2D8C}" type="pres">
      <dgm:prSet presAssocID="{FE9197E2-5FD7-4247-AB6B-BF3835D893A5}" presName="sibTrans" presStyleLbl="sibTrans2D1" presStyleIdx="3" presStyleCnt="6"/>
      <dgm:spPr/>
    </dgm:pt>
    <dgm:pt modelId="{CF09BC52-A73D-468C-A881-AE7A9FA1CFB4}" type="pres">
      <dgm:prSet presAssocID="{A22F68FB-D520-4859-AFD9-C7986C33E22D}" presName="node" presStyleLbl="node1" presStyleIdx="4" presStyleCnt="6" custScaleX="148323" custRadScaleRad="100328" custRadScaleInc="540">
        <dgm:presLayoutVars>
          <dgm:bulletEnabled val="1"/>
        </dgm:presLayoutVars>
      </dgm:prSet>
      <dgm:spPr/>
    </dgm:pt>
    <dgm:pt modelId="{A30FC446-4746-491E-AE51-287C2DC96DCC}" type="pres">
      <dgm:prSet presAssocID="{A22F68FB-D520-4859-AFD9-C7986C33E22D}" presName="dummy" presStyleCnt="0"/>
      <dgm:spPr/>
    </dgm:pt>
    <dgm:pt modelId="{38F57B41-CA1F-4F48-AD88-FD5A4DF9182D}" type="pres">
      <dgm:prSet presAssocID="{E15174B9-E1F8-44BC-9652-097E16FA3BDF}" presName="sibTrans" presStyleLbl="sibTrans2D1" presStyleIdx="4" presStyleCnt="6"/>
      <dgm:spPr/>
    </dgm:pt>
    <dgm:pt modelId="{CA8CAC19-7395-4630-9611-088B7B637E3F}" type="pres">
      <dgm:prSet presAssocID="{A23C43C8-3693-412C-AC5B-EA0E1B6B0AE5}" presName="node" presStyleLbl="node1" presStyleIdx="5" presStyleCnt="6" custScaleX="148323">
        <dgm:presLayoutVars>
          <dgm:bulletEnabled val="1"/>
        </dgm:presLayoutVars>
      </dgm:prSet>
      <dgm:spPr/>
    </dgm:pt>
    <dgm:pt modelId="{241CB247-0568-4083-A481-BFF808FEBF63}" type="pres">
      <dgm:prSet presAssocID="{A23C43C8-3693-412C-AC5B-EA0E1B6B0AE5}" presName="dummy" presStyleCnt="0"/>
      <dgm:spPr/>
    </dgm:pt>
    <dgm:pt modelId="{1135D172-8D3E-428C-9FEF-195759549F6B}" type="pres">
      <dgm:prSet presAssocID="{1359923E-8E25-4BEA-9E48-ED0A9FA30B08}" presName="sibTrans" presStyleLbl="sibTrans2D1" presStyleIdx="5" presStyleCnt="6"/>
      <dgm:spPr/>
    </dgm:pt>
  </dgm:ptLst>
  <dgm:cxnLst>
    <dgm:cxn modelId="{99E42E03-81F2-40AE-B197-838D6F7C9B52}" type="presOf" srcId="{1359923E-8E25-4BEA-9E48-ED0A9FA30B08}" destId="{1135D172-8D3E-428C-9FEF-195759549F6B}" srcOrd="0" destOrd="0" presId="urn:microsoft.com/office/officeart/2005/8/layout/radial6"/>
    <dgm:cxn modelId="{370DAE1F-D66E-4CB1-A283-2DA26FB72C8A}" srcId="{A946E50B-3441-42D0-94AD-927553656CA0}" destId="{876E8999-F59C-4A04-B331-AF9B883E9EED}" srcOrd="1" destOrd="0" parTransId="{1D0EDCD8-6E86-45F6-AF59-F938D33546C6}" sibTransId="{DD2E0D9D-BAF6-4793-942E-C45E07ED50CD}"/>
    <dgm:cxn modelId="{F9454722-C53E-49AD-8779-1F4F7AF3BCC4}" srcId="{A946E50B-3441-42D0-94AD-927553656CA0}" destId="{A22F68FB-D520-4859-AFD9-C7986C33E22D}" srcOrd="4" destOrd="0" parTransId="{FF21C6AA-7B80-46F2-8DF1-69EA13DDB22D}" sibTransId="{E15174B9-E1F8-44BC-9652-097E16FA3BDF}"/>
    <dgm:cxn modelId="{22458D23-B170-4F27-AD3B-79948A4CFF2E}" type="presOf" srcId="{A946E50B-3441-42D0-94AD-927553656CA0}" destId="{3912DD1D-4830-4680-8BEB-2C84D249DCBD}" srcOrd="0" destOrd="0" presId="urn:microsoft.com/office/officeart/2005/8/layout/radial6"/>
    <dgm:cxn modelId="{A8A13E2D-3EE1-42D2-8546-8A6CA2222087}" type="presOf" srcId="{A22F68FB-D520-4859-AFD9-C7986C33E22D}" destId="{CF09BC52-A73D-468C-A881-AE7A9FA1CFB4}" srcOrd="0" destOrd="0" presId="urn:microsoft.com/office/officeart/2005/8/layout/radial6"/>
    <dgm:cxn modelId="{8A03B634-4EDC-4B39-B9D7-14BD0E58318A}" type="presOf" srcId="{98D208CF-123B-4771-AEB5-EDD830C988DA}" destId="{1CADB283-C62E-43C5-98D2-0F41BFDA6CEE}" srcOrd="0" destOrd="0" presId="urn:microsoft.com/office/officeart/2005/8/layout/radial6"/>
    <dgm:cxn modelId="{1190845B-3A82-4602-9E2F-24ECC6AE1D48}" type="presOf" srcId="{A23C43C8-3693-412C-AC5B-EA0E1B6B0AE5}" destId="{CA8CAC19-7395-4630-9611-088B7B637E3F}" srcOrd="0" destOrd="0" presId="urn:microsoft.com/office/officeart/2005/8/layout/radial6"/>
    <dgm:cxn modelId="{FC4E196C-2DC4-4CE1-89BF-B9A318283606}" type="presOf" srcId="{E15174B9-E1F8-44BC-9652-097E16FA3BDF}" destId="{38F57B41-CA1F-4F48-AD88-FD5A4DF9182D}" srcOrd="0" destOrd="0" presId="urn:microsoft.com/office/officeart/2005/8/layout/radial6"/>
    <dgm:cxn modelId="{C0D8AE4F-0669-493B-8F6C-E87DF7DCC8A7}" srcId="{F7B38B4D-4C2C-46FF-9D0C-3B56C632AFD0}" destId="{A946E50B-3441-42D0-94AD-927553656CA0}" srcOrd="0" destOrd="0" parTransId="{37C5D5AB-91B2-488D-942D-1763C138338F}" sibTransId="{6534D313-6B2F-4780-B448-ECFD1B43B3BB}"/>
    <dgm:cxn modelId="{DCD18171-8AD8-4FBB-880B-60EB21DE396D}" srcId="{A946E50B-3441-42D0-94AD-927553656CA0}" destId="{16589923-9E1F-488A-905D-056E3C253E0C}" srcOrd="3" destOrd="0" parTransId="{1647ED37-AF71-4B00-92BB-754F8A206581}" sibTransId="{FE9197E2-5FD7-4247-AB6B-BF3835D893A5}"/>
    <dgm:cxn modelId="{4A3C3676-7E81-4904-BA13-0917B8A091D0}" type="presOf" srcId="{43112F88-3ABC-4F33-84C6-3341ACF4C029}" destId="{689FAB15-CC2F-427B-86E4-762D11A2FCBB}" srcOrd="0" destOrd="0" presId="urn:microsoft.com/office/officeart/2005/8/layout/radial6"/>
    <dgm:cxn modelId="{BAB0037D-B778-45C1-A92F-15C6D453B4F3}" type="presOf" srcId="{DD2E0D9D-BAF6-4793-942E-C45E07ED50CD}" destId="{783EB090-C228-4822-949B-4634A9436C90}" srcOrd="0" destOrd="0" presId="urn:microsoft.com/office/officeart/2005/8/layout/radial6"/>
    <dgm:cxn modelId="{A7694D99-3439-4368-83EE-A1E6760F6E7D}" type="presOf" srcId="{876E8999-F59C-4A04-B331-AF9B883E9EED}" destId="{4F609341-3230-4D01-B395-A0E9D9750953}" srcOrd="0" destOrd="0" presId="urn:microsoft.com/office/officeart/2005/8/layout/radial6"/>
    <dgm:cxn modelId="{AF1C36B1-C791-41F9-B2B8-09B4F635939B}" srcId="{A946E50B-3441-42D0-94AD-927553656CA0}" destId="{98D208CF-123B-4771-AEB5-EDD830C988DA}" srcOrd="2" destOrd="0" parTransId="{CCD4A07B-1DE2-4F36-AE70-775D94597657}" sibTransId="{43112F88-3ABC-4F33-84C6-3341ACF4C029}"/>
    <dgm:cxn modelId="{469518B2-6F53-4CC3-B14A-616905B36493}" type="presOf" srcId="{16589923-9E1F-488A-905D-056E3C253E0C}" destId="{62ACC736-CF75-4038-9A3E-70CE98703C23}" srcOrd="0" destOrd="0" presId="urn:microsoft.com/office/officeart/2005/8/layout/radial6"/>
    <dgm:cxn modelId="{7586A7B5-4022-47A1-BC51-3C42D33E87BC}" srcId="{A946E50B-3441-42D0-94AD-927553656CA0}" destId="{A23C43C8-3693-412C-AC5B-EA0E1B6B0AE5}" srcOrd="5" destOrd="0" parTransId="{EA43365C-A07F-45D2-9614-9E61CBEA9244}" sibTransId="{1359923E-8E25-4BEA-9E48-ED0A9FA30B08}"/>
    <dgm:cxn modelId="{E5A98DC6-862B-47B2-B1D9-BC6C90BC2B9F}" type="presOf" srcId="{F7B38B4D-4C2C-46FF-9D0C-3B56C632AFD0}" destId="{9F0B9CB7-75F4-4752-A65A-056CDF2C8793}" srcOrd="0" destOrd="0" presId="urn:microsoft.com/office/officeart/2005/8/layout/radial6"/>
    <dgm:cxn modelId="{6562F2C7-CFA1-4E61-A4E3-44ACA8F26091}" type="presOf" srcId="{C2278381-76EA-46DE-87F3-8CFD85CD7163}" destId="{37F84799-C57B-486E-9092-AC9A045615B3}" srcOrd="0" destOrd="0" presId="urn:microsoft.com/office/officeart/2005/8/layout/radial6"/>
    <dgm:cxn modelId="{1F6F2BCB-FABF-4561-8AB1-DF77E36338DB}" type="presOf" srcId="{ECD68EA4-52AF-4510-8C6F-693FF2202906}" destId="{0F676926-990C-40DA-8516-BCE341A8EEBB}" srcOrd="0" destOrd="0" presId="urn:microsoft.com/office/officeart/2005/8/layout/radial6"/>
    <dgm:cxn modelId="{B78919FC-7185-4997-BBDD-9F24C52AA671}" type="presOf" srcId="{FE9197E2-5FD7-4247-AB6B-BF3835D893A5}" destId="{924E073B-9FEF-4AF1-9B71-C74B0F4D2D8C}" srcOrd="0" destOrd="0" presId="urn:microsoft.com/office/officeart/2005/8/layout/radial6"/>
    <dgm:cxn modelId="{1CCE68FF-CC28-4300-A184-E7FAF4B3BFD6}" srcId="{A946E50B-3441-42D0-94AD-927553656CA0}" destId="{ECD68EA4-52AF-4510-8C6F-693FF2202906}" srcOrd="0" destOrd="0" parTransId="{BBD46F57-797A-490D-B90D-153EA53F13C6}" sibTransId="{C2278381-76EA-46DE-87F3-8CFD85CD7163}"/>
    <dgm:cxn modelId="{8D070C5C-49C8-415A-AA64-CBCA5284B5EE}" type="presParOf" srcId="{9F0B9CB7-75F4-4752-A65A-056CDF2C8793}" destId="{3912DD1D-4830-4680-8BEB-2C84D249DCBD}" srcOrd="0" destOrd="0" presId="urn:microsoft.com/office/officeart/2005/8/layout/radial6"/>
    <dgm:cxn modelId="{27A64A24-4068-4EBD-BB7C-B6015187AB89}" type="presParOf" srcId="{9F0B9CB7-75F4-4752-A65A-056CDF2C8793}" destId="{0F676926-990C-40DA-8516-BCE341A8EEBB}" srcOrd="1" destOrd="0" presId="urn:microsoft.com/office/officeart/2005/8/layout/radial6"/>
    <dgm:cxn modelId="{2E0CDF4C-C065-45A3-A608-1867B6581168}" type="presParOf" srcId="{9F0B9CB7-75F4-4752-A65A-056CDF2C8793}" destId="{BFDDA13E-5975-4DEB-B54D-CD19B2EA03A9}" srcOrd="2" destOrd="0" presId="urn:microsoft.com/office/officeart/2005/8/layout/radial6"/>
    <dgm:cxn modelId="{A12DDF23-3286-4502-8BED-92641BD91B07}" type="presParOf" srcId="{9F0B9CB7-75F4-4752-A65A-056CDF2C8793}" destId="{37F84799-C57B-486E-9092-AC9A045615B3}" srcOrd="3" destOrd="0" presId="urn:microsoft.com/office/officeart/2005/8/layout/radial6"/>
    <dgm:cxn modelId="{2A88BFE7-8A03-4963-BC1A-AABAEBE83703}" type="presParOf" srcId="{9F0B9CB7-75F4-4752-A65A-056CDF2C8793}" destId="{4F609341-3230-4D01-B395-A0E9D9750953}" srcOrd="4" destOrd="0" presId="urn:microsoft.com/office/officeart/2005/8/layout/radial6"/>
    <dgm:cxn modelId="{ED822807-43F1-4410-B6CC-6FF47D2DA8BF}" type="presParOf" srcId="{9F0B9CB7-75F4-4752-A65A-056CDF2C8793}" destId="{04B6C590-784B-4080-94EA-1D6DF0314CC9}" srcOrd="5" destOrd="0" presId="urn:microsoft.com/office/officeart/2005/8/layout/radial6"/>
    <dgm:cxn modelId="{8F961397-8EFF-4852-ADBA-B760941A3745}" type="presParOf" srcId="{9F0B9CB7-75F4-4752-A65A-056CDF2C8793}" destId="{783EB090-C228-4822-949B-4634A9436C90}" srcOrd="6" destOrd="0" presId="urn:microsoft.com/office/officeart/2005/8/layout/radial6"/>
    <dgm:cxn modelId="{E2AE89E7-7FC9-49D4-843A-2B87BBC48A53}" type="presParOf" srcId="{9F0B9CB7-75F4-4752-A65A-056CDF2C8793}" destId="{1CADB283-C62E-43C5-98D2-0F41BFDA6CEE}" srcOrd="7" destOrd="0" presId="urn:microsoft.com/office/officeart/2005/8/layout/radial6"/>
    <dgm:cxn modelId="{BB4326D9-F363-444E-BE49-3693A0A32F03}" type="presParOf" srcId="{9F0B9CB7-75F4-4752-A65A-056CDF2C8793}" destId="{8F2DE8F0-7AA5-4173-9FDA-C8E712EFE30A}" srcOrd="8" destOrd="0" presId="urn:microsoft.com/office/officeart/2005/8/layout/radial6"/>
    <dgm:cxn modelId="{72520474-5048-492A-BE03-1891FDEC2B79}" type="presParOf" srcId="{9F0B9CB7-75F4-4752-A65A-056CDF2C8793}" destId="{689FAB15-CC2F-427B-86E4-762D11A2FCBB}" srcOrd="9" destOrd="0" presId="urn:microsoft.com/office/officeart/2005/8/layout/radial6"/>
    <dgm:cxn modelId="{AFA189A4-B8EC-4C7E-B957-97EC5D1A6CD5}" type="presParOf" srcId="{9F0B9CB7-75F4-4752-A65A-056CDF2C8793}" destId="{62ACC736-CF75-4038-9A3E-70CE98703C23}" srcOrd="10" destOrd="0" presId="urn:microsoft.com/office/officeart/2005/8/layout/radial6"/>
    <dgm:cxn modelId="{0B760F60-FE18-48D7-A253-46532529BB89}" type="presParOf" srcId="{9F0B9CB7-75F4-4752-A65A-056CDF2C8793}" destId="{A5BF0145-01D6-4BEB-B755-B4F5644E1E1B}" srcOrd="11" destOrd="0" presId="urn:microsoft.com/office/officeart/2005/8/layout/radial6"/>
    <dgm:cxn modelId="{80FD0EB1-1243-4038-B338-444C2997FEDD}" type="presParOf" srcId="{9F0B9CB7-75F4-4752-A65A-056CDF2C8793}" destId="{924E073B-9FEF-4AF1-9B71-C74B0F4D2D8C}" srcOrd="12" destOrd="0" presId="urn:microsoft.com/office/officeart/2005/8/layout/radial6"/>
    <dgm:cxn modelId="{E51F54BB-583A-46CF-B162-498D9ABDC4AF}" type="presParOf" srcId="{9F0B9CB7-75F4-4752-A65A-056CDF2C8793}" destId="{CF09BC52-A73D-468C-A881-AE7A9FA1CFB4}" srcOrd="13" destOrd="0" presId="urn:microsoft.com/office/officeart/2005/8/layout/radial6"/>
    <dgm:cxn modelId="{8C403C7F-65D8-4561-ABA2-AC23C6994186}" type="presParOf" srcId="{9F0B9CB7-75F4-4752-A65A-056CDF2C8793}" destId="{A30FC446-4746-491E-AE51-287C2DC96DCC}" srcOrd="14" destOrd="0" presId="urn:microsoft.com/office/officeart/2005/8/layout/radial6"/>
    <dgm:cxn modelId="{502AAA15-D541-4135-839B-272610FA1E02}" type="presParOf" srcId="{9F0B9CB7-75F4-4752-A65A-056CDF2C8793}" destId="{38F57B41-CA1F-4F48-AD88-FD5A4DF9182D}" srcOrd="15" destOrd="0" presId="urn:microsoft.com/office/officeart/2005/8/layout/radial6"/>
    <dgm:cxn modelId="{CFCA38D6-C3C1-456D-A086-6BA58F969408}" type="presParOf" srcId="{9F0B9CB7-75F4-4752-A65A-056CDF2C8793}" destId="{CA8CAC19-7395-4630-9611-088B7B637E3F}" srcOrd="16" destOrd="0" presId="urn:microsoft.com/office/officeart/2005/8/layout/radial6"/>
    <dgm:cxn modelId="{E0B8E52D-0BE1-4393-8112-19316F17EB3A}" type="presParOf" srcId="{9F0B9CB7-75F4-4752-A65A-056CDF2C8793}" destId="{241CB247-0568-4083-A481-BFF808FEBF63}" srcOrd="17" destOrd="0" presId="urn:microsoft.com/office/officeart/2005/8/layout/radial6"/>
    <dgm:cxn modelId="{5E7BF144-4DB7-4EAB-8CC4-AB891523C1F7}" type="presParOf" srcId="{9F0B9CB7-75F4-4752-A65A-056CDF2C8793}" destId="{1135D172-8D3E-428C-9FEF-195759549F6B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E60CB08-E7A7-45D4-A5E9-31DBC184283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10552899-C723-4B6A-A54B-182D3C826189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>
        <a:solidFill>
          <a:srgbClr val="0070C0">
            <a:alpha val="58000"/>
          </a:srgbClr>
        </a:solidFill>
        <a:ln>
          <a:noFill/>
        </a:ln>
      </dgm:spPr>
      <dgm:t>
        <a:bodyPr/>
        <a:lstStyle/>
        <a:p>
          <a:r>
            <a:rPr lang="en-US" sz="1400" b="1" dirty="0">
              <a:solidFill>
                <a:schemeClr val="bg1">
                  <a:lumMod val="95000"/>
                </a:schemeClr>
              </a:solidFill>
              <a:latin typeface="+mn-lt"/>
            </a:rPr>
            <a:t>Taking Stock</a:t>
          </a:r>
          <a:endParaRPr lang="en-US" sz="1400" b="1" dirty="0">
            <a:solidFill>
              <a:schemeClr val="bg1"/>
            </a:solidFill>
            <a:latin typeface="+mn-lt"/>
          </a:endParaRPr>
        </a:p>
      </dgm:t>
    </dgm:pt>
    <dgm:pt modelId="{5C9EA282-047B-4BE5-A9E9-B8E4F1B2BB24}" type="parTrans" cxnId="{B5E5B984-E547-4AFB-972D-26D7031646A8}">
      <dgm:prSet/>
      <dgm:spPr/>
      <dgm:t>
        <a:bodyPr/>
        <a:lstStyle/>
        <a:p>
          <a:endParaRPr lang="en-US" sz="1400" b="0">
            <a:solidFill>
              <a:schemeClr val="bg1"/>
            </a:solidFill>
            <a:latin typeface="+mn-lt"/>
          </a:endParaRPr>
        </a:p>
      </dgm:t>
    </dgm:pt>
    <dgm:pt modelId="{F1F6E409-DCE4-4098-B23D-A3AD2E42EC2B}" type="sibTrans" cxnId="{B5E5B984-E547-4AFB-972D-26D7031646A8}">
      <dgm:prSet/>
      <dgm:spPr/>
      <dgm:t>
        <a:bodyPr/>
        <a:lstStyle/>
        <a:p>
          <a:endParaRPr lang="en-US" sz="1400" b="0">
            <a:solidFill>
              <a:schemeClr val="bg1"/>
            </a:solidFill>
            <a:latin typeface="+mn-lt"/>
          </a:endParaRPr>
        </a:p>
      </dgm:t>
    </dgm:pt>
    <dgm:pt modelId="{D576F25C-8005-44BD-9E95-C5005A31E5E7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solidFill>
          <a:srgbClr val="0070C0"/>
        </a:solidFill>
        <a:ln>
          <a:noFill/>
        </a:ln>
      </dgm:spPr>
      <dgm:t>
        <a:bodyPr/>
        <a:lstStyle/>
        <a:p>
          <a:r>
            <a:rPr lang="en-US" sz="1400" b="1" dirty="0">
              <a:solidFill>
                <a:schemeClr val="bg1"/>
              </a:solidFill>
              <a:latin typeface="+mn-lt"/>
            </a:rPr>
            <a:t>Digital Structure</a:t>
          </a:r>
        </a:p>
      </dgm:t>
    </dgm:pt>
    <dgm:pt modelId="{9728EEDF-C9F5-4514-93F8-BD7CFFAD79C7}" type="parTrans" cxnId="{EEFF5A7E-37C1-4F4C-8AF9-DFB43F89BC95}">
      <dgm:prSet/>
      <dgm:spPr/>
      <dgm:t>
        <a:bodyPr/>
        <a:lstStyle/>
        <a:p>
          <a:endParaRPr lang="en-US" sz="1400" b="0">
            <a:solidFill>
              <a:schemeClr val="bg1"/>
            </a:solidFill>
            <a:latin typeface="+mn-lt"/>
          </a:endParaRPr>
        </a:p>
      </dgm:t>
    </dgm:pt>
    <dgm:pt modelId="{62999848-5ADD-4D99-AE69-212BA9E098F5}" type="sibTrans" cxnId="{EEFF5A7E-37C1-4F4C-8AF9-DFB43F89BC95}">
      <dgm:prSet/>
      <dgm:spPr/>
      <dgm:t>
        <a:bodyPr/>
        <a:lstStyle/>
        <a:p>
          <a:endParaRPr lang="en-US" sz="1400" b="0">
            <a:solidFill>
              <a:schemeClr val="bg1"/>
            </a:solidFill>
            <a:latin typeface="+mn-lt"/>
          </a:endParaRPr>
        </a:p>
      </dgm:t>
    </dgm:pt>
    <dgm:pt modelId="{91043CC2-DAC9-47FA-8C69-4F4D563154C8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solidFill>
          <a:schemeClr val="accent5">
            <a:lumMod val="75000"/>
          </a:schemeClr>
        </a:solidFill>
        <a:ln>
          <a:noFill/>
        </a:ln>
      </dgm:spPr>
      <dgm:t>
        <a:bodyPr/>
        <a:lstStyle/>
        <a:p>
          <a:r>
            <a:rPr lang="en-US" sz="1400" b="1" dirty="0">
              <a:solidFill>
                <a:schemeClr val="bg1"/>
              </a:solidFill>
              <a:latin typeface="+mn-lt"/>
            </a:rPr>
            <a:t>Digital Culture</a:t>
          </a:r>
        </a:p>
      </dgm:t>
    </dgm:pt>
    <dgm:pt modelId="{DCB863DF-9F48-4BCA-9E42-650DF40A42BC}" type="parTrans" cxnId="{1907B28E-FD3E-4EFE-84CB-277DDBB11A69}">
      <dgm:prSet/>
      <dgm:spPr/>
      <dgm:t>
        <a:bodyPr/>
        <a:lstStyle/>
        <a:p>
          <a:endParaRPr lang="en-US" sz="1400" b="0">
            <a:solidFill>
              <a:schemeClr val="bg1"/>
            </a:solidFill>
            <a:latin typeface="+mn-lt"/>
          </a:endParaRPr>
        </a:p>
      </dgm:t>
    </dgm:pt>
    <dgm:pt modelId="{8061CA96-FCC9-49D4-86FF-FF017683E8AF}" type="sibTrans" cxnId="{1907B28E-FD3E-4EFE-84CB-277DDBB11A69}">
      <dgm:prSet/>
      <dgm:spPr/>
      <dgm:t>
        <a:bodyPr/>
        <a:lstStyle/>
        <a:p>
          <a:endParaRPr lang="en-US" sz="1400" b="0">
            <a:solidFill>
              <a:schemeClr val="bg1"/>
            </a:solidFill>
            <a:latin typeface="+mn-lt"/>
          </a:endParaRPr>
        </a:p>
      </dgm:t>
    </dgm:pt>
    <dgm:pt modelId="{F2CEDF02-140E-496F-AD4F-1552128E5EF7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solidFill>
          <a:srgbClr val="00CCFF"/>
        </a:solidFill>
        <a:ln>
          <a:noFill/>
        </a:ln>
      </dgm:spPr>
      <dgm:t>
        <a:bodyPr/>
        <a:lstStyle/>
        <a:p>
          <a:r>
            <a:rPr lang="en-US" sz="1400" b="1" dirty="0">
              <a:solidFill>
                <a:schemeClr val="bg1"/>
              </a:solidFill>
              <a:latin typeface="+mn-lt"/>
            </a:rPr>
            <a:t>Technology</a:t>
          </a:r>
        </a:p>
      </dgm:t>
    </dgm:pt>
    <dgm:pt modelId="{8BA14486-B2AC-4DBF-9532-0C80F9027101}" type="parTrans" cxnId="{5D36F619-FACE-4F0C-887F-DEDBCEC5CDC9}">
      <dgm:prSet/>
      <dgm:spPr/>
      <dgm:t>
        <a:bodyPr/>
        <a:lstStyle/>
        <a:p>
          <a:endParaRPr lang="en-US" sz="1400" b="0">
            <a:solidFill>
              <a:schemeClr val="bg1"/>
            </a:solidFill>
            <a:latin typeface="+mn-lt"/>
          </a:endParaRPr>
        </a:p>
      </dgm:t>
    </dgm:pt>
    <dgm:pt modelId="{8C707BBE-1956-40E0-A246-03011A4370FA}" type="sibTrans" cxnId="{5D36F619-FACE-4F0C-887F-DEDBCEC5CDC9}">
      <dgm:prSet/>
      <dgm:spPr/>
      <dgm:t>
        <a:bodyPr/>
        <a:lstStyle/>
        <a:p>
          <a:endParaRPr lang="en-US" sz="1400" b="0">
            <a:solidFill>
              <a:schemeClr val="bg1"/>
            </a:solidFill>
            <a:latin typeface="+mn-lt"/>
          </a:endParaRPr>
        </a:p>
      </dgm:t>
    </dgm:pt>
    <dgm:pt modelId="{605B6305-C20F-4193-8D2F-3BF1EEF06CB0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solidFill>
          <a:schemeClr val="accent5">
            <a:lumMod val="75000"/>
          </a:schemeClr>
        </a:solidFill>
        <a:ln>
          <a:noFill/>
        </a:ln>
      </dgm:spPr>
      <dgm:t>
        <a:bodyPr/>
        <a:lstStyle/>
        <a:p>
          <a:r>
            <a:rPr lang="en-US" sz="1400" b="1" dirty="0">
              <a:solidFill>
                <a:schemeClr val="bg1"/>
              </a:solidFill>
              <a:latin typeface="+mn-lt"/>
            </a:rPr>
            <a:t>Re-engineer Processes</a:t>
          </a:r>
        </a:p>
      </dgm:t>
    </dgm:pt>
    <dgm:pt modelId="{4177AB4F-B892-441D-A9B3-4FC95B44573D}" type="parTrans" cxnId="{DA0264C3-BCC4-4EE7-BC5F-7A9AFB3E7B3E}">
      <dgm:prSet/>
      <dgm:spPr/>
      <dgm:t>
        <a:bodyPr/>
        <a:lstStyle/>
        <a:p>
          <a:endParaRPr lang="en-IN" sz="1400"/>
        </a:p>
      </dgm:t>
    </dgm:pt>
    <dgm:pt modelId="{BB575B45-1666-4F35-B2A5-4DDE6D0D836D}" type="sibTrans" cxnId="{DA0264C3-BCC4-4EE7-BC5F-7A9AFB3E7B3E}">
      <dgm:prSet/>
      <dgm:spPr/>
      <dgm:t>
        <a:bodyPr/>
        <a:lstStyle/>
        <a:p>
          <a:endParaRPr lang="en-IN" sz="1400"/>
        </a:p>
      </dgm:t>
    </dgm:pt>
    <dgm:pt modelId="{55F1197D-BBE6-4D0F-8F01-DAC262645E3E}" type="pres">
      <dgm:prSet presAssocID="{4E60CB08-E7A7-45D4-A5E9-31DBC1842836}" presName="Name0" presStyleCnt="0">
        <dgm:presLayoutVars>
          <dgm:dir/>
          <dgm:animLvl val="lvl"/>
          <dgm:resizeHandles val="exact"/>
        </dgm:presLayoutVars>
      </dgm:prSet>
      <dgm:spPr/>
    </dgm:pt>
    <dgm:pt modelId="{81C7082A-EE6E-4774-85CA-C85DD89E3E2C}" type="pres">
      <dgm:prSet presAssocID="{10552899-C723-4B6A-A54B-182D3C826189}" presName="parTxOnly" presStyleLbl="node1" presStyleIdx="0" presStyleCnt="5" custScaleX="112529" custScaleY="135869">
        <dgm:presLayoutVars>
          <dgm:chMax val="0"/>
          <dgm:chPref val="0"/>
          <dgm:bulletEnabled val="1"/>
        </dgm:presLayoutVars>
      </dgm:prSet>
      <dgm:spPr/>
    </dgm:pt>
    <dgm:pt modelId="{D4CFA912-FCE4-45A0-97B1-07978FA9ADEF}" type="pres">
      <dgm:prSet presAssocID="{F1F6E409-DCE4-4098-B23D-A3AD2E42EC2B}" presName="parTxOnlySpace" presStyleCnt="0"/>
      <dgm:spPr/>
    </dgm:pt>
    <dgm:pt modelId="{32C33405-244F-4D9B-A45E-C2B3847C7CEA}" type="pres">
      <dgm:prSet presAssocID="{D576F25C-8005-44BD-9E95-C5005A31E5E7}" presName="parTxOnly" presStyleLbl="node1" presStyleIdx="1" presStyleCnt="5" custScaleX="115991" custScaleY="135869">
        <dgm:presLayoutVars>
          <dgm:chMax val="0"/>
          <dgm:chPref val="0"/>
          <dgm:bulletEnabled val="1"/>
        </dgm:presLayoutVars>
      </dgm:prSet>
      <dgm:spPr/>
    </dgm:pt>
    <dgm:pt modelId="{71D5A0AD-3B3A-41F8-84DF-A7BD05915B78}" type="pres">
      <dgm:prSet presAssocID="{62999848-5ADD-4D99-AE69-212BA9E098F5}" presName="parTxOnlySpace" presStyleCnt="0"/>
      <dgm:spPr/>
    </dgm:pt>
    <dgm:pt modelId="{133167C3-E7F0-4BD8-BF47-31607F016940}" type="pres">
      <dgm:prSet presAssocID="{91043CC2-DAC9-47FA-8C69-4F4D563154C8}" presName="parTxOnly" presStyleLbl="node1" presStyleIdx="2" presStyleCnt="5" custScaleX="118816" custScaleY="135869">
        <dgm:presLayoutVars>
          <dgm:chMax val="0"/>
          <dgm:chPref val="0"/>
          <dgm:bulletEnabled val="1"/>
        </dgm:presLayoutVars>
      </dgm:prSet>
      <dgm:spPr/>
    </dgm:pt>
    <dgm:pt modelId="{411EC71E-2AE3-4F3E-86E0-54904FC8E608}" type="pres">
      <dgm:prSet presAssocID="{8061CA96-FCC9-49D4-86FF-FF017683E8AF}" presName="parTxOnlySpace" presStyleCnt="0"/>
      <dgm:spPr/>
    </dgm:pt>
    <dgm:pt modelId="{6DFE0B72-9AB3-4AA1-A371-D2A3D6B90DDC}" type="pres">
      <dgm:prSet presAssocID="{605B6305-C20F-4193-8D2F-3BF1EEF06CB0}" presName="parTxOnly" presStyleLbl="node1" presStyleIdx="3" presStyleCnt="5" custScaleX="118816" custScaleY="135869">
        <dgm:presLayoutVars>
          <dgm:chMax val="0"/>
          <dgm:chPref val="0"/>
          <dgm:bulletEnabled val="1"/>
        </dgm:presLayoutVars>
      </dgm:prSet>
      <dgm:spPr/>
    </dgm:pt>
    <dgm:pt modelId="{DCDC9EDE-E3F1-4F26-8972-3AA1EDB7A917}" type="pres">
      <dgm:prSet presAssocID="{BB575B45-1666-4F35-B2A5-4DDE6D0D836D}" presName="parTxOnlySpace" presStyleCnt="0"/>
      <dgm:spPr/>
    </dgm:pt>
    <dgm:pt modelId="{14FEA7CC-0ED2-44C4-A298-E7DB8596B906}" type="pres">
      <dgm:prSet presAssocID="{F2CEDF02-140E-496F-AD4F-1552128E5EF7}" presName="parTxOnly" presStyleLbl="node1" presStyleIdx="4" presStyleCnt="5" custScaleX="122321" custScaleY="135869">
        <dgm:presLayoutVars>
          <dgm:chMax val="0"/>
          <dgm:chPref val="0"/>
          <dgm:bulletEnabled val="1"/>
        </dgm:presLayoutVars>
      </dgm:prSet>
      <dgm:spPr/>
    </dgm:pt>
  </dgm:ptLst>
  <dgm:cxnLst>
    <dgm:cxn modelId="{5D36F619-FACE-4F0C-887F-DEDBCEC5CDC9}" srcId="{4E60CB08-E7A7-45D4-A5E9-31DBC1842836}" destId="{F2CEDF02-140E-496F-AD4F-1552128E5EF7}" srcOrd="4" destOrd="0" parTransId="{8BA14486-B2AC-4DBF-9532-0C80F9027101}" sibTransId="{8C707BBE-1956-40E0-A246-03011A4370FA}"/>
    <dgm:cxn modelId="{93056025-112E-4A0B-86AB-7AF600C82BE4}" type="presOf" srcId="{F2CEDF02-140E-496F-AD4F-1552128E5EF7}" destId="{14FEA7CC-0ED2-44C4-A298-E7DB8596B906}" srcOrd="0" destOrd="0" presId="urn:microsoft.com/office/officeart/2005/8/layout/chevron1"/>
    <dgm:cxn modelId="{8BE46A43-CD7C-4AE2-8019-C6C280DE1A87}" type="presOf" srcId="{10552899-C723-4B6A-A54B-182D3C826189}" destId="{81C7082A-EE6E-4774-85CA-C85DD89E3E2C}" srcOrd="0" destOrd="0" presId="urn:microsoft.com/office/officeart/2005/8/layout/chevron1"/>
    <dgm:cxn modelId="{AF4B4F4D-641F-4B84-AA8F-996913A1C1FE}" type="presOf" srcId="{91043CC2-DAC9-47FA-8C69-4F4D563154C8}" destId="{133167C3-E7F0-4BD8-BF47-31607F016940}" srcOrd="0" destOrd="0" presId="urn:microsoft.com/office/officeart/2005/8/layout/chevron1"/>
    <dgm:cxn modelId="{D221E54E-8D57-4C06-9CF8-8C44FD8F4112}" type="presOf" srcId="{D576F25C-8005-44BD-9E95-C5005A31E5E7}" destId="{32C33405-244F-4D9B-A45E-C2B3847C7CEA}" srcOrd="0" destOrd="0" presId="urn:microsoft.com/office/officeart/2005/8/layout/chevron1"/>
    <dgm:cxn modelId="{EEFF5A7E-37C1-4F4C-8AF9-DFB43F89BC95}" srcId="{4E60CB08-E7A7-45D4-A5E9-31DBC1842836}" destId="{D576F25C-8005-44BD-9E95-C5005A31E5E7}" srcOrd="1" destOrd="0" parTransId="{9728EEDF-C9F5-4514-93F8-BD7CFFAD79C7}" sibTransId="{62999848-5ADD-4D99-AE69-212BA9E098F5}"/>
    <dgm:cxn modelId="{B5E5B984-E547-4AFB-972D-26D7031646A8}" srcId="{4E60CB08-E7A7-45D4-A5E9-31DBC1842836}" destId="{10552899-C723-4B6A-A54B-182D3C826189}" srcOrd="0" destOrd="0" parTransId="{5C9EA282-047B-4BE5-A9E9-B8E4F1B2BB24}" sibTransId="{F1F6E409-DCE4-4098-B23D-A3AD2E42EC2B}"/>
    <dgm:cxn modelId="{1907B28E-FD3E-4EFE-84CB-277DDBB11A69}" srcId="{4E60CB08-E7A7-45D4-A5E9-31DBC1842836}" destId="{91043CC2-DAC9-47FA-8C69-4F4D563154C8}" srcOrd="2" destOrd="0" parTransId="{DCB863DF-9F48-4BCA-9E42-650DF40A42BC}" sibTransId="{8061CA96-FCC9-49D4-86FF-FF017683E8AF}"/>
    <dgm:cxn modelId="{DA0264C3-BCC4-4EE7-BC5F-7A9AFB3E7B3E}" srcId="{4E60CB08-E7A7-45D4-A5E9-31DBC1842836}" destId="{605B6305-C20F-4193-8D2F-3BF1EEF06CB0}" srcOrd="3" destOrd="0" parTransId="{4177AB4F-B892-441D-A9B3-4FC95B44573D}" sibTransId="{BB575B45-1666-4F35-B2A5-4DDE6D0D836D}"/>
    <dgm:cxn modelId="{B4992CF4-AB59-4E67-B722-E47FD57CB66F}" type="presOf" srcId="{4E60CB08-E7A7-45D4-A5E9-31DBC1842836}" destId="{55F1197D-BBE6-4D0F-8F01-DAC262645E3E}" srcOrd="0" destOrd="0" presId="urn:microsoft.com/office/officeart/2005/8/layout/chevron1"/>
    <dgm:cxn modelId="{9BC259FC-1ED6-4BBF-8FF3-869F0EB25693}" type="presOf" srcId="{605B6305-C20F-4193-8D2F-3BF1EEF06CB0}" destId="{6DFE0B72-9AB3-4AA1-A371-D2A3D6B90DDC}" srcOrd="0" destOrd="0" presId="urn:microsoft.com/office/officeart/2005/8/layout/chevron1"/>
    <dgm:cxn modelId="{43287F01-2C58-4A54-9124-224FB45C9971}" type="presParOf" srcId="{55F1197D-BBE6-4D0F-8F01-DAC262645E3E}" destId="{81C7082A-EE6E-4774-85CA-C85DD89E3E2C}" srcOrd="0" destOrd="0" presId="urn:microsoft.com/office/officeart/2005/8/layout/chevron1"/>
    <dgm:cxn modelId="{30DF7D51-CE2B-4E0C-B554-424E0C0862E2}" type="presParOf" srcId="{55F1197D-BBE6-4D0F-8F01-DAC262645E3E}" destId="{D4CFA912-FCE4-45A0-97B1-07978FA9ADEF}" srcOrd="1" destOrd="0" presId="urn:microsoft.com/office/officeart/2005/8/layout/chevron1"/>
    <dgm:cxn modelId="{60AC16E3-BB11-4F56-B9B7-1A166EDAAF6F}" type="presParOf" srcId="{55F1197D-BBE6-4D0F-8F01-DAC262645E3E}" destId="{32C33405-244F-4D9B-A45E-C2B3847C7CEA}" srcOrd="2" destOrd="0" presId="urn:microsoft.com/office/officeart/2005/8/layout/chevron1"/>
    <dgm:cxn modelId="{813ABB67-9DEA-44F1-B7D3-1BCCBB5A65D4}" type="presParOf" srcId="{55F1197D-BBE6-4D0F-8F01-DAC262645E3E}" destId="{71D5A0AD-3B3A-41F8-84DF-A7BD05915B78}" srcOrd="3" destOrd="0" presId="urn:microsoft.com/office/officeart/2005/8/layout/chevron1"/>
    <dgm:cxn modelId="{6E23C1A0-27AB-4BB5-A910-9DDC0BD11CA8}" type="presParOf" srcId="{55F1197D-BBE6-4D0F-8F01-DAC262645E3E}" destId="{133167C3-E7F0-4BD8-BF47-31607F016940}" srcOrd="4" destOrd="0" presId="urn:microsoft.com/office/officeart/2005/8/layout/chevron1"/>
    <dgm:cxn modelId="{ED1AB2B0-5145-4F21-9ABF-8786D56A5670}" type="presParOf" srcId="{55F1197D-BBE6-4D0F-8F01-DAC262645E3E}" destId="{411EC71E-2AE3-4F3E-86E0-54904FC8E608}" srcOrd="5" destOrd="0" presId="urn:microsoft.com/office/officeart/2005/8/layout/chevron1"/>
    <dgm:cxn modelId="{C907F182-BFA0-4D6C-B968-4182E0C075D4}" type="presParOf" srcId="{55F1197D-BBE6-4D0F-8F01-DAC262645E3E}" destId="{6DFE0B72-9AB3-4AA1-A371-D2A3D6B90DDC}" srcOrd="6" destOrd="0" presId="urn:microsoft.com/office/officeart/2005/8/layout/chevron1"/>
    <dgm:cxn modelId="{E8379DEF-E366-406C-AC43-838F09E29E39}" type="presParOf" srcId="{55F1197D-BBE6-4D0F-8F01-DAC262645E3E}" destId="{DCDC9EDE-E3F1-4F26-8972-3AA1EDB7A917}" srcOrd="7" destOrd="0" presId="urn:microsoft.com/office/officeart/2005/8/layout/chevron1"/>
    <dgm:cxn modelId="{79602B36-B571-4CAF-A683-A67AE3372468}" type="presParOf" srcId="{55F1197D-BBE6-4D0F-8F01-DAC262645E3E}" destId="{14FEA7CC-0ED2-44C4-A298-E7DB8596B90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17993F-CD10-4317-8219-871AF403BF40}" type="doc">
      <dgm:prSet loTypeId="urn:microsoft.com/office/officeart/2005/8/layout/radial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FCAFF0-81A4-4AAC-80F8-093574001E93}">
      <dgm:prSet phldrT="[Text]" custT="1"/>
      <dgm:spPr/>
      <dgm:t>
        <a:bodyPr/>
        <a:lstStyle/>
        <a:p>
          <a:r>
            <a:rPr lang="en-US" sz="1600" dirty="0">
              <a:latin typeface="Segoe UI" panose="020B0502040204020203" pitchFamily="34" charset="0"/>
              <a:cs typeface="Segoe UI" panose="020B0502040204020203" pitchFamily="34" charset="0"/>
            </a:rPr>
            <a:t>Customer</a:t>
          </a:r>
        </a:p>
        <a:p>
          <a:r>
            <a:rPr lang="en-US" sz="1600" dirty="0">
              <a:latin typeface="Segoe UI" panose="020B0502040204020203" pitchFamily="34" charset="0"/>
              <a:cs typeface="Segoe UI" panose="020B0502040204020203" pitchFamily="34" charset="0"/>
            </a:rPr>
            <a:t> Focus</a:t>
          </a:r>
        </a:p>
      </dgm:t>
    </dgm:pt>
    <dgm:pt modelId="{27B4517F-4763-4285-85CE-3B221A684867}" type="parTrans" cxnId="{6264E017-4C95-4CE7-8377-AD9FEE53ABCE}">
      <dgm:prSet/>
      <dgm:spPr/>
      <dgm:t>
        <a:bodyPr/>
        <a:lstStyle/>
        <a:p>
          <a:endParaRPr lang="en-US" sz="1000"/>
        </a:p>
      </dgm:t>
    </dgm:pt>
    <dgm:pt modelId="{1E304B47-D219-43A8-B52C-2336A4D111FA}" type="sibTrans" cxnId="{6264E017-4C95-4CE7-8377-AD9FEE53ABCE}">
      <dgm:prSet/>
      <dgm:spPr/>
      <dgm:t>
        <a:bodyPr/>
        <a:lstStyle/>
        <a:p>
          <a:endParaRPr lang="en-US" sz="1000"/>
        </a:p>
      </dgm:t>
    </dgm:pt>
    <dgm:pt modelId="{75994E58-05D4-4E1A-8808-84079AB30C28}">
      <dgm:prSet phldrT="[Text]" custT="1"/>
      <dgm:spPr/>
      <dgm:t>
        <a:bodyPr/>
        <a:lstStyle/>
        <a:p>
          <a:r>
            <a:rPr lang="en-US" sz="1600" dirty="0">
              <a:latin typeface="Segoe UI" panose="020B0502040204020203" pitchFamily="34" charset="0"/>
              <a:cs typeface="Segoe UI" panose="020B0502040204020203" pitchFamily="34" charset="0"/>
            </a:rPr>
            <a:t>Strategy</a:t>
          </a:r>
        </a:p>
      </dgm:t>
    </dgm:pt>
    <dgm:pt modelId="{6110AD38-AAED-4EC1-B4F7-7CC0BA3D06C9}" type="parTrans" cxnId="{62591A54-6D93-4D54-AFAF-7EFD517A2881}">
      <dgm:prSet/>
      <dgm:spPr/>
      <dgm:t>
        <a:bodyPr/>
        <a:lstStyle/>
        <a:p>
          <a:endParaRPr lang="en-US" sz="1000"/>
        </a:p>
      </dgm:t>
    </dgm:pt>
    <dgm:pt modelId="{E76EA339-33A5-45F6-9095-E3A2BAC61AD4}" type="sibTrans" cxnId="{62591A54-6D93-4D54-AFAF-7EFD517A2881}">
      <dgm:prSet/>
      <dgm:spPr/>
      <dgm:t>
        <a:bodyPr/>
        <a:lstStyle/>
        <a:p>
          <a:endParaRPr lang="en-US" sz="1000"/>
        </a:p>
      </dgm:t>
    </dgm:pt>
    <dgm:pt modelId="{0DFC78EB-E093-4036-9A9B-8F5437CB2E4D}">
      <dgm:prSet phldrT="[Text]" custT="1"/>
      <dgm:spPr/>
      <dgm:t>
        <a:bodyPr/>
        <a:lstStyle/>
        <a:p>
          <a:r>
            <a:rPr lang="en-US" sz="1600" dirty="0">
              <a:latin typeface="Segoe UI" panose="020B0502040204020203" pitchFamily="34" charset="0"/>
              <a:cs typeface="Segoe UI" panose="020B0502040204020203" pitchFamily="34" charset="0"/>
            </a:rPr>
            <a:t>Technology</a:t>
          </a:r>
        </a:p>
      </dgm:t>
    </dgm:pt>
    <dgm:pt modelId="{491FFF5B-855A-4E2E-88D1-4DABEC619B2D}" type="parTrans" cxnId="{C4E19249-B692-4306-B88C-4EDFB7E8EF7A}">
      <dgm:prSet/>
      <dgm:spPr/>
      <dgm:t>
        <a:bodyPr/>
        <a:lstStyle/>
        <a:p>
          <a:endParaRPr lang="en-US" sz="1000"/>
        </a:p>
      </dgm:t>
    </dgm:pt>
    <dgm:pt modelId="{E2758EB3-2E15-4391-AC63-7BE46A867EC1}" type="sibTrans" cxnId="{C4E19249-B692-4306-B88C-4EDFB7E8EF7A}">
      <dgm:prSet/>
      <dgm:spPr/>
      <dgm:t>
        <a:bodyPr/>
        <a:lstStyle/>
        <a:p>
          <a:endParaRPr lang="en-US" sz="1000"/>
        </a:p>
      </dgm:t>
    </dgm:pt>
    <dgm:pt modelId="{83C6C09A-F941-4BCE-9BD8-EC1304AF202F}">
      <dgm:prSet phldrT="[Text]" custT="1"/>
      <dgm:spPr/>
      <dgm:t>
        <a:bodyPr/>
        <a:lstStyle/>
        <a:p>
          <a:r>
            <a:rPr lang="en-US" sz="1600" dirty="0">
              <a:latin typeface="Segoe UI" panose="020B0502040204020203" pitchFamily="34" charset="0"/>
              <a:cs typeface="Segoe UI" panose="020B0502040204020203" pitchFamily="34" charset="0"/>
            </a:rPr>
            <a:t>Culture</a:t>
          </a:r>
        </a:p>
      </dgm:t>
    </dgm:pt>
    <dgm:pt modelId="{0CD1CB21-0A93-4202-A6A6-84121BB793BB}" type="parTrans" cxnId="{3446E24A-8CDF-440A-A8E5-49AB7FEC8D2B}">
      <dgm:prSet/>
      <dgm:spPr/>
      <dgm:t>
        <a:bodyPr/>
        <a:lstStyle/>
        <a:p>
          <a:endParaRPr lang="en-US" sz="1000"/>
        </a:p>
      </dgm:t>
    </dgm:pt>
    <dgm:pt modelId="{3000D5E3-4E93-44E9-8A11-5F5F3931CA6A}" type="sibTrans" cxnId="{3446E24A-8CDF-440A-A8E5-49AB7FEC8D2B}">
      <dgm:prSet/>
      <dgm:spPr/>
      <dgm:t>
        <a:bodyPr/>
        <a:lstStyle/>
        <a:p>
          <a:endParaRPr lang="en-US" sz="1000"/>
        </a:p>
      </dgm:t>
    </dgm:pt>
    <dgm:pt modelId="{C2162E1E-B23C-4A52-A759-D6470BBA1972}">
      <dgm:prSet phldrT="[Text]" custT="1"/>
      <dgm:spPr/>
      <dgm:t>
        <a:bodyPr/>
        <a:lstStyle/>
        <a:p>
          <a:r>
            <a:rPr lang="en-US" sz="1600" dirty="0">
              <a:latin typeface="Segoe UI" panose="020B0502040204020203" pitchFamily="34" charset="0"/>
              <a:cs typeface="Segoe UI" panose="020B0502040204020203" pitchFamily="34" charset="0"/>
            </a:rPr>
            <a:t>Leadership</a:t>
          </a:r>
        </a:p>
      </dgm:t>
    </dgm:pt>
    <dgm:pt modelId="{EBC78FDD-3EBC-46D7-BCA3-16327763391D}" type="parTrans" cxnId="{DADE1AC8-E7FB-4CB4-B689-5AAF36174116}">
      <dgm:prSet/>
      <dgm:spPr/>
      <dgm:t>
        <a:bodyPr/>
        <a:lstStyle/>
        <a:p>
          <a:endParaRPr lang="en-US" sz="1000"/>
        </a:p>
      </dgm:t>
    </dgm:pt>
    <dgm:pt modelId="{3D23F9FE-6322-474A-80D8-0F18AE3A2524}" type="sibTrans" cxnId="{DADE1AC8-E7FB-4CB4-B689-5AAF36174116}">
      <dgm:prSet/>
      <dgm:spPr/>
      <dgm:t>
        <a:bodyPr/>
        <a:lstStyle/>
        <a:p>
          <a:endParaRPr lang="en-US" sz="1000"/>
        </a:p>
      </dgm:t>
    </dgm:pt>
    <dgm:pt modelId="{65003B9B-4ACC-4438-B97B-3BF380F6783A}" type="pres">
      <dgm:prSet presAssocID="{CE17993F-CD10-4317-8219-871AF403BF40}" presName="composite" presStyleCnt="0">
        <dgm:presLayoutVars>
          <dgm:chMax val="1"/>
          <dgm:dir/>
          <dgm:resizeHandles val="exact"/>
        </dgm:presLayoutVars>
      </dgm:prSet>
      <dgm:spPr/>
    </dgm:pt>
    <dgm:pt modelId="{8DC1AF01-2062-4060-BA4E-5DBB225EA918}" type="pres">
      <dgm:prSet presAssocID="{CE17993F-CD10-4317-8219-871AF403BF40}" presName="radial" presStyleCnt="0">
        <dgm:presLayoutVars>
          <dgm:animLvl val="ctr"/>
        </dgm:presLayoutVars>
      </dgm:prSet>
      <dgm:spPr/>
    </dgm:pt>
    <dgm:pt modelId="{6E46F48C-CD51-4B37-816C-79E1C6A1DF09}" type="pres">
      <dgm:prSet presAssocID="{93FCAFF0-81A4-4AAC-80F8-093574001E93}" presName="centerShape" presStyleLbl="vennNode1" presStyleIdx="0" presStyleCnt="5"/>
      <dgm:spPr/>
    </dgm:pt>
    <dgm:pt modelId="{9E92F68C-FAC6-4BFF-8504-A260360C1D07}" type="pres">
      <dgm:prSet presAssocID="{75994E58-05D4-4E1A-8808-84079AB30C28}" presName="node" presStyleLbl="vennNode1" presStyleIdx="1" presStyleCnt="5" custScaleX="181096" custScaleY="191939">
        <dgm:presLayoutVars>
          <dgm:bulletEnabled val="1"/>
        </dgm:presLayoutVars>
      </dgm:prSet>
      <dgm:spPr/>
    </dgm:pt>
    <dgm:pt modelId="{F3151AA7-4691-4DFF-BB78-2F4C3BBB7340}" type="pres">
      <dgm:prSet presAssocID="{0DFC78EB-E093-4036-9A9B-8F5437CB2E4D}" presName="node" presStyleLbl="vennNode1" presStyleIdx="2" presStyleCnt="5" custScaleX="176462" custScaleY="188917" custRadScaleRad="104316">
        <dgm:presLayoutVars>
          <dgm:bulletEnabled val="1"/>
        </dgm:presLayoutVars>
      </dgm:prSet>
      <dgm:spPr/>
    </dgm:pt>
    <dgm:pt modelId="{0FCB26BD-B8D8-41CD-B310-C79A9D1111F6}" type="pres">
      <dgm:prSet presAssocID="{83C6C09A-F941-4BCE-9BD8-EC1304AF202F}" presName="node" presStyleLbl="vennNode1" presStyleIdx="3" presStyleCnt="5" custScaleX="198980" custScaleY="161382">
        <dgm:presLayoutVars>
          <dgm:bulletEnabled val="1"/>
        </dgm:presLayoutVars>
      </dgm:prSet>
      <dgm:spPr/>
    </dgm:pt>
    <dgm:pt modelId="{9F0AA608-78C6-4C1A-8473-4E342336086F}" type="pres">
      <dgm:prSet presAssocID="{C2162E1E-B23C-4A52-A759-D6470BBA1972}" presName="node" presStyleLbl="vennNode1" presStyleIdx="4" presStyleCnt="5" custScaleX="163601" custScaleY="181963">
        <dgm:presLayoutVars>
          <dgm:bulletEnabled val="1"/>
        </dgm:presLayoutVars>
      </dgm:prSet>
      <dgm:spPr/>
    </dgm:pt>
  </dgm:ptLst>
  <dgm:cxnLst>
    <dgm:cxn modelId="{90193600-793F-4361-BB10-5BFB18FCB5C0}" type="presOf" srcId="{CE17993F-CD10-4317-8219-871AF403BF40}" destId="{65003B9B-4ACC-4438-B97B-3BF380F6783A}" srcOrd="0" destOrd="0" presId="urn:microsoft.com/office/officeart/2005/8/layout/radial3"/>
    <dgm:cxn modelId="{6264E017-4C95-4CE7-8377-AD9FEE53ABCE}" srcId="{CE17993F-CD10-4317-8219-871AF403BF40}" destId="{93FCAFF0-81A4-4AAC-80F8-093574001E93}" srcOrd="0" destOrd="0" parTransId="{27B4517F-4763-4285-85CE-3B221A684867}" sibTransId="{1E304B47-D219-43A8-B52C-2336A4D111FA}"/>
    <dgm:cxn modelId="{4900A327-434F-451B-AF4F-A49CD9F7F04D}" type="presOf" srcId="{C2162E1E-B23C-4A52-A759-D6470BBA1972}" destId="{9F0AA608-78C6-4C1A-8473-4E342336086F}" srcOrd="0" destOrd="0" presId="urn:microsoft.com/office/officeart/2005/8/layout/radial3"/>
    <dgm:cxn modelId="{C4E19249-B692-4306-B88C-4EDFB7E8EF7A}" srcId="{93FCAFF0-81A4-4AAC-80F8-093574001E93}" destId="{0DFC78EB-E093-4036-9A9B-8F5437CB2E4D}" srcOrd="1" destOrd="0" parTransId="{491FFF5B-855A-4E2E-88D1-4DABEC619B2D}" sibTransId="{E2758EB3-2E15-4391-AC63-7BE46A867EC1}"/>
    <dgm:cxn modelId="{3446E24A-8CDF-440A-A8E5-49AB7FEC8D2B}" srcId="{93FCAFF0-81A4-4AAC-80F8-093574001E93}" destId="{83C6C09A-F941-4BCE-9BD8-EC1304AF202F}" srcOrd="2" destOrd="0" parTransId="{0CD1CB21-0A93-4202-A6A6-84121BB793BB}" sibTransId="{3000D5E3-4E93-44E9-8A11-5F5F3931CA6A}"/>
    <dgm:cxn modelId="{62591A54-6D93-4D54-AFAF-7EFD517A2881}" srcId="{93FCAFF0-81A4-4AAC-80F8-093574001E93}" destId="{75994E58-05D4-4E1A-8808-84079AB30C28}" srcOrd="0" destOrd="0" parTransId="{6110AD38-AAED-4EC1-B4F7-7CC0BA3D06C9}" sibTransId="{E76EA339-33A5-45F6-9095-E3A2BAC61AD4}"/>
    <dgm:cxn modelId="{C72C6C96-50C9-4E88-B7F0-F85C91827BFB}" type="presOf" srcId="{75994E58-05D4-4E1A-8808-84079AB30C28}" destId="{9E92F68C-FAC6-4BFF-8504-A260360C1D07}" srcOrd="0" destOrd="0" presId="urn:microsoft.com/office/officeart/2005/8/layout/radial3"/>
    <dgm:cxn modelId="{B9BBBAA6-A582-4306-BF82-2209795D0DBC}" type="presOf" srcId="{83C6C09A-F941-4BCE-9BD8-EC1304AF202F}" destId="{0FCB26BD-B8D8-41CD-B310-C79A9D1111F6}" srcOrd="0" destOrd="0" presId="urn:microsoft.com/office/officeart/2005/8/layout/radial3"/>
    <dgm:cxn modelId="{DADE1AC8-E7FB-4CB4-B689-5AAF36174116}" srcId="{93FCAFF0-81A4-4AAC-80F8-093574001E93}" destId="{C2162E1E-B23C-4A52-A759-D6470BBA1972}" srcOrd="3" destOrd="0" parTransId="{EBC78FDD-3EBC-46D7-BCA3-16327763391D}" sibTransId="{3D23F9FE-6322-474A-80D8-0F18AE3A2524}"/>
    <dgm:cxn modelId="{DF6538D0-A6AA-47B6-836C-C0CCA2645B24}" type="presOf" srcId="{93FCAFF0-81A4-4AAC-80F8-093574001E93}" destId="{6E46F48C-CD51-4B37-816C-79E1C6A1DF09}" srcOrd="0" destOrd="0" presId="urn:microsoft.com/office/officeart/2005/8/layout/radial3"/>
    <dgm:cxn modelId="{BF64E8D2-F27A-4542-8E51-71B3A5B8CBF7}" type="presOf" srcId="{0DFC78EB-E093-4036-9A9B-8F5437CB2E4D}" destId="{F3151AA7-4691-4DFF-BB78-2F4C3BBB7340}" srcOrd="0" destOrd="0" presId="urn:microsoft.com/office/officeart/2005/8/layout/radial3"/>
    <dgm:cxn modelId="{A0575E29-1A1E-47A0-AEE8-709C8DE8B1F9}" type="presParOf" srcId="{65003B9B-4ACC-4438-B97B-3BF380F6783A}" destId="{8DC1AF01-2062-4060-BA4E-5DBB225EA918}" srcOrd="0" destOrd="0" presId="urn:microsoft.com/office/officeart/2005/8/layout/radial3"/>
    <dgm:cxn modelId="{0F0A43C4-33C8-4FF2-8703-1A00F9C7B1F9}" type="presParOf" srcId="{8DC1AF01-2062-4060-BA4E-5DBB225EA918}" destId="{6E46F48C-CD51-4B37-816C-79E1C6A1DF09}" srcOrd="0" destOrd="0" presId="urn:microsoft.com/office/officeart/2005/8/layout/radial3"/>
    <dgm:cxn modelId="{1DD5E084-39E9-4815-96FE-9E72CEB711AD}" type="presParOf" srcId="{8DC1AF01-2062-4060-BA4E-5DBB225EA918}" destId="{9E92F68C-FAC6-4BFF-8504-A260360C1D07}" srcOrd="1" destOrd="0" presId="urn:microsoft.com/office/officeart/2005/8/layout/radial3"/>
    <dgm:cxn modelId="{BF9795CC-720D-4A28-A0F9-1E153BDAFFAA}" type="presParOf" srcId="{8DC1AF01-2062-4060-BA4E-5DBB225EA918}" destId="{F3151AA7-4691-4DFF-BB78-2F4C3BBB7340}" srcOrd="2" destOrd="0" presId="urn:microsoft.com/office/officeart/2005/8/layout/radial3"/>
    <dgm:cxn modelId="{F6AFFDC8-FE45-456A-971A-281742408E92}" type="presParOf" srcId="{8DC1AF01-2062-4060-BA4E-5DBB225EA918}" destId="{0FCB26BD-B8D8-41CD-B310-C79A9D1111F6}" srcOrd="3" destOrd="0" presId="urn:microsoft.com/office/officeart/2005/8/layout/radial3"/>
    <dgm:cxn modelId="{9F361F08-3D72-426B-8CAA-A2853DBE369E}" type="presParOf" srcId="{8DC1AF01-2062-4060-BA4E-5DBB225EA918}" destId="{9F0AA608-78C6-4C1A-8473-4E342336086F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E17993F-CD10-4317-8219-871AF403BF40}" type="doc">
      <dgm:prSet loTypeId="urn:microsoft.com/office/officeart/2005/8/layout/radial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FCAFF0-81A4-4AAC-80F8-093574001E93}">
      <dgm:prSet phldrT="[Text]" custT="1"/>
      <dgm:spPr/>
      <dgm:t>
        <a:bodyPr/>
        <a:lstStyle/>
        <a:p>
          <a:r>
            <a:rPr lang="en-US" sz="1600" dirty="0">
              <a:latin typeface="Segoe UI" panose="020B0502040204020203" pitchFamily="34" charset="0"/>
              <a:cs typeface="Segoe UI" panose="020B0502040204020203" pitchFamily="34" charset="0"/>
            </a:rPr>
            <a:t>Business</a:t>
          </a:r>
        </a:p>
        <a:p>
          <a:r>
            <a:rPr lang="en-US" sz="1600" dirty="0">
              <a:latin typeface="Segoe UI" panose="020B0502040204020203" pitchFamily="34" charset="0"/>
              <a:cs typeface="Segoe UI" panose="020B0502040204020203" pitchFamily="34" charset="0"/>
            </a:rPr>
            <a:t> Integration</a:t>
          </a:r>
        </a:p>
      </dgm:t>
    </dgm:pt>
    <dgm:pt modelId="{27B4517F-4763-4285-85CE-3B221A684867}" type="parTrans" cxnId="{6264E017-4C95-4CE7-8377-AD9FEE53ABCE}">
      <dgm:prSet/>
      <dgm:spPr/>
      <dgm:t>
        <a:bodyPr/>
        <a:lstStyle/>
        <a:p>
          <a:endParaRPr lang="en-US" sz="1000"/>
        </a:p>
      </dgm:t>
    </dgm:pt>
    <dgm:pt modelId="{1E304B47-D219-43A8-B52C-2336A4D111FA}" type="sibTrans" cxnId="{6264E017-4C95-4CE7-8377-AD9FEE53ABCE}">
      <dgm:prSet/>
      <dgm:spPr/>
      <dgm:t>
        <a:bodyPr/>
        <a:lstStyle/>
        <a:p>
          <a:endParaRPr lang="en-US" sz="1000"/>
        </a:p>
      </dgm:t>
    </dgm:pt>
    <dgm:pt modelId="{75994E58-05D4-4E1A-8808-84079AB30C28}">
      <dgm:prSet phldrT="[Text]" custT="1"/>
      <dgm:spPr/>
      <dgm:t>
        <a:bodyPr/>
        <a:lstStyle/>
        <a:p>
          <a:r>
            <a:rPr lang="en-US" sz="1600" dirty="0">
              <a:latin typeface="Segoe UI" panose="020B0502040204020203" pitchFamily="34" charset="0"/>
              <a:cs typeface="Segoe UI" panose="020B0502040204020203" pitchFamily="34" charset="0"/>
            </a:rPr>
            <a:t>API</a:t>
          </a:r>
        </a:p>
      </dgm:t>
    </dgm:pt>
    <dgm:pt modelId="{6110AD38-AAED-4EC1-B4F7-7CC0BA3D06C9}" type="parTrans" cxnId="{62591A54-6D93-4D54-AFAF-7EFD517A2881}">
      <dgm:prSet/>
      <dgm:spPr/>
      <dgm:t>
        <a:bodyPr/>
        <a:lstStyle/>
        <a:p>
          <a:endParaRPr lang="en-US" sz="1000"/>
        </a:p>
      </dgm:t>
    </dgm:pt>
    <dgm:pt modelId="{E76EA339-33A5-45F6-9095-E3A2BAC61AD4}" type="sibTrans" cxnId="{62591A54-6D93-4D54-AFAF-7EFD517A2881}">
      <dgm:prSet/>
      <dgm:spPr/>
      <dgm:t>
        <a:bodyPr/>
        <a:lstStyle/>
        <a:p>
          <a:endParaRPr lang="en-US" sz="1000"/>
        </a:p>
      </dgm:t>
    </dgm:pt>
    <dgm:pt modelId="{0DFC78EB-E093-4036-9A9B-8F5437CB2E4D}">
      <dgm:prSet phldrT="[Text]" custT="1"/>
      <dgm:spPr/>
      <dgm:t>
        <a:bodyPr/>
        <a:lstStyle/>
        <a:p>
          <a:r>
            <a:rPr lang="en-US" sz="1600" dirty="0">
              <a:latin typeface="Segoe UI" panose="020B0502040204020203" pitchFamily="34" charset="0"/>
              <a:cs typeface="Segoe UI" panose="020B0502040204020203" pitchFamily="34" charset="0"/>
            </a:rPr>
            <a:t>Self-Service</a:t>
          </a:r>
        </a:p>
      </dgm:t>
    </dgm:pt>
    <dgm:pt modelId="{491FFF5B-855A-4E2E-88D1-4DABEC619B2D}" type="parTrans" cxnId="{C4E19249-B692-4306-B88C-4EDFB7E8EF7A}">
      <dgm:prSet/>
      <dgm:spPr/>
      <dgm:t>
        <a:bodyPr/>
        <a:lstStyle/>
        <a:p>
          <a:endParaRPr lang="en-US" sz="1000"/>
        </a:p>
      </dgm:t>
    </dgm:pt>
    <dgm:pt modelId="{E2758EB3-2E15-4391-AC63-7BE46A867EC1}" type="sibTrans" cxnId="{C4E19249-B692-4306-B88C-4EDFB7E8EF7A}">
      <dgm:prSet/>
      <dgm:spPr/>
      <dgm:t>
        <a:bodyPr/>
        <a:lstStyle/>
        <a:p>
          <a:endParaRPr lang="en-US" sz="1000"/>
        </a:p>
      </dgm:t>
    </dgm:pt>
    <dgm:pt modelId="{83C6C09A-F941-4BCE-9BD8-EC1304AF202F}">
      <dgm:prSet phldrT="[Text]" custT="1"/>
      <dgm:spPr/>
      <dgm:t>
        <a:bodyPr/>
        <a:lstStyle/>
        <a:p>
          <a:r>
            <a:rPr lang="en-US" sz="1600" dirty="0">
              <a:latin typeface="Segoe UI" panose="020B0502040204020203" pitchFamily="34" charset="0"/>
              <a:cs typeface="Segoe UI" panose="020B0502040204020203" pitchFamily="34" charset="0"/>
            </a:rPr>
            <a:t>Metrics</a:t>
          </a:r>
        </a:p>
        <a:p>
          <a:r>
            <a:rPr lang="en-US" sz="1600" dirty="0">
              <a:latin typeface="Segoe UI" panose="020B0502040204020203" pitchFamily="34" charset="0"/>
              <a:cs typeface="Segoe UI" panose="020B0502040204020203" pitchFamily="34" charset="0"/>
            </a:rPr>
            <a:t>Critical Success Factors</a:t>
          </a:r>
        </a:p>
      </dgm:t>
    </dgm:pt>
    <dgm:pt modelId="{0CD1CB21-0A93-4202-A6A6-84121BB793BB}" type="parTrans" cxnId="{3446E24A-8CDF-440A-A8E5-49AB7FEC8D2B}">
      <dgm:prSet/>
      <dgm:spPr/>
      <dgm:t>
        <a:bodyPr/>
        <a:lstStyle/>
        <a:p>
          <a:endParaRPr lang="en-US" sz="1000"/>
        </a:p>
      </dgm:t>
    </dgm:pt>
    <dgm:pt modelId="{3000D5E3-4E93-44E9-8A11-5F5F3931CA6A}" type="sibTrans" cxnId="{3446E24A-8CDF-440A-A8E5-49AB7FEC8D2B}">
      <dgm:prSet/>
      <dgm:spPr/>
      <dgm:t>
        <a:bodyPr/>
        <a:lstStyle/>
        <a:p>
          <a:endParaRPr lang="en-US" sz="1000"/>
        </a:p>
      </dgm:t>
    </dgm:pt>
    <dgm:pt modelId="{C2162E1E-B23C-4A52-A759-D6470BBA1972}">
      <dgm:prSet phldrT="[Text]" custT="1"/>
      <dgm:spPr/>
      <dgm:t>
        <a:bodyPr/>
        <a:lstStyle/>
        <a:p>
          <a:r>
            <a:rPr lang="en-US" sz="1600" dirty="0">
              <a:latin typeface="Segoe UI" panose="020B0502040204020203" pitchFamily="34" charset="0"/>
              <a:cs typeface="Segoe UI" panose="020B0502040204020203" pitchFamily="34" charset="0"/>
            </a:rPr>
            <a:t>Dev OPS</a:t>
          </a:r>
        </a:p>
      </dgm:t>
    </dgm:pt>
    <dgm:pt modelId="{EBC78FDD-3EBC-46D7-BCA3-16327763391D}" type="parTrans" cxnId="{DADE1AC8-E7FB-4CB4-B689-5AAF36174116}">
      <dgm:prSet/>
      <dgm:spPr/>
      <dgm:t>
        <a:bodyPr/>
        <a:lstStyle/>
        <a:p>
          <a:endParaRPr lang="en-US" sz="1000"/>
        </a:p>
      </dgm:t>
    </dgm:pt>
    <dgm:pt modelId="{3D23F9FE-6322-474A-80D8-0F18AE3A2524}" type="sibTrans" cxnId="{DADE1AC8-E7FB-4CB4-B689-5AAF36174116}">
      <dgm:prSet/>
      <dgm:spPr/>
      <dgm:t>
        <a:bodyPr/>
        <a:lstStyle/>
        <a:p>
          <a:endParaRPr lang="en-US" sz="1000"/>
        </a:p>
      </dgm:t>
    </dgm:pt>
    <dgm:pt modelId="{65003B9B-4ACC-4438-B97B-3BF380F6783A}" type="pres">
      <dgm:prSet presAssocID="{CE17993F-CD10-4317-8219-871AF403BF40}" presName="composite" presStyleCnt="0">
        <dgm:presLayoutVars>
          <dgm:chMax val="1"/>
          <dgm:dir/>
          <dgm:resizeHandles val="exact"/>
        </dgm:presLayoutVars>
      </dgm:prSet>
      <dgm:spPr/>
    </dgm:pt>
    <dgm:pt modelId="{8DC1AF01-2062-4060-BA4E-5DBB225EA918}" type="pres">
      <dgm:prSet presAssocID="{CE17993F-CD10-4317-8219-871AF403BF40}" presName="radial" presStyleCnt="0">
        <dgm:presLayoutVars>
          <dgm:animLvl val="ctr"/>
        </dgm:presLayoutVars>
      </dgm:prSet>
      <dgm:spPr/>
    </dgm:pt>
    <dgm:pt modelId="{6E46F48C-CD51-4B37-816C-79E1C6A1DF09}" type="pres">
      <dgm:prSet presAssocID="{93FCAFF0-81A4-4AAC-80F8-093574001E93}" presName="centerShape" presStyleLbl="vennNode1" presStyleIdx="0" presStyleCnt="5"/>
      <dgm:spPr/>
    </dgm:pt>
    <dgm:pt modelId="{9E92F68C-FAC6-4BFF-8504-A260360C1D07}" type="pres">
      <dgm:prSet presAssocID="{75994E58-05D4-4E1A-8808-84079AB30C28}" presName="node" presStyleLbl="vennNode1" presStyleIdx="1" presStyleCnt="5" custScaleX="181096" custScaleY="191939">
        <dgm:presLayoutVars>
          <dgm:bulletEnabled val="1"/>
        </dgm:presLayoutVars>
      </dgm:prSet>
      <dgm:spPr/>
    </dgm:pt>
    <dgm:pt modelId="{F3151AA7-4691-4DFF-BB78-2F4C3BBB7340}" type="pres">
      <dgm:prSet presAssocID="{0DFC78EB-E093-4036-9A9B-8F5437CB2E4D}" presName="node" presStyleLbl="vennNode1" presStyleIdx="2" presStyleCnt="5" custScaleX="176462" custScaleY="188917" custRadScaleRad="104316">
        <dgm:presLayoutVars>
          <dgm:bulletEnabled val="1"/>
        </dgm:presLayoutVars>
      </dgm:prSet>
      <dgm:spPr/>
    </dgm:pt>
    <dgm:pt modelId="{0FCB26BD-B8D8-41CD-B310-C79A9D1111F6}" type="pres">
      <dgm:prSet presAssocID="{83C6C09A-F941-4BCE-9BD8-EC1304AF202F}" presName="node" presStyleLbl="vennNode1" presStyleIdx="3" presStyleCnt="5" custScaleX="198980" custScaleY="161382">
        <dgm:presLayoutVars>
          <dgm:bulletEnabled val="1"/>
        </dgm:presLayoutVars>
      </dgm:prSet>
      <dgm:spPr/>
    </dgm:pt>
    <dgm:pt modelId="{9F0AA608-78C6-4C1A-8473-4E342336086F}" type="pres">
      <dgm:prSet presAssocID="{C2162E1E-B23C-4A52-A759-D6470BBA1972}" presName="node" presStyleLbl="vennNode1" presStyleIdx="4" presStyleCnt="5" custScaleX="163601" custScaleY="181963">
        <dgm:presLayoutVars>
          <dgm:bulletEnabled val="1"/>
        </dgm:presLayoutVars>
      </dgm:prSet>
      <dgm:spPr/>
    </dgm:pt>
  </dgm:ptLst>
  <dgm:cxnLst>
    <dgm:cxn modelId="{2B53590D-BC0C-44DC-9EC9-4D0A6E1AF057}" type="presOf" srcId="{0DFC78EB-E093-4036-9A9B-8F5437CB2E4D}" destId="{F3151AA7-4691-4DFF-BB78-2F4C3BBB7340}" srcOrd="0" destOrd="0" presId="urn:microsoft.com/office/officeart/2005/8/layout/radial3"/>
    <dgm:cxn modelId="{6264E017-4C95-4CE7-8377-AD9FEE53ABCE}" srcId="{CE17993F-CD10-4317-8219-871AF403BF40}" destId="{93FCAFF0-81A4-4AAC-80F8-093574001E93}" srcOrd="0" destOrd="0" parTransId="{27B4517F-4763-4285-85CE-3B221A684867}" sibTransId="{1E304B47-D219-43A8-B52C-2336A4D111FA}"/>
    <dgm:cxn modelId="{C4E19249-B692-4306-B88C-4EDFB7E8EF7A}" srcId="{93FCAFF0-81A4-4AAC-80F8-093574001E93}" destId="{0DFC78EB-E093-4036-9A9B-8F5437CB2E4D}" srcOrd="1" destOrd="0" parTransId="{491FFF5B-855A-4E2E-88D1-4DABEC619B2D}" sibTransId="{E2758EB3-2E15-4391-AC63-7BE46A867EC1}"/>
    <dgm:cxn modelId="{3446E24A-8CDF-440A-A8E5-49AB7FEC8D2B}" srcId="{93FCAFF0-81A4-4AAC-80F8-093574001E93}" destId="{83C6C09A-F941-4BCE-9BD8-EC1304AF202F}" srcOrd="2" destOrd="0" parTransId="{0CD1CB21-0A93-4202-A6A6-84121BB793BB}" sibTransId="{3000D5E3-4E93-44E9-8A11-5F5F3931CA6A}"/>
    <dgm:cxn modelId="{C423474C-9988-407D-ADCC-1978BF2C6CF6}" type="presOf" srcId="{C2162E1E-B23C-4A52-A759-D6470BBA1972}" destId="{9F0AA608-78C6-4C1A-8473-4E342336086F}" srcOrd="0" destOrd="0" presId="urn:microsoft.com/office/officeart/2005/8/layout/radial3"/>
    <dgm:cxn modelId="{62591A54-6D93-4D54-AFAF-7EFD517A2881}" srcId="{93FCAFF0-81A4-4AAC-80F8-093574001E93}" destId="{75994E58-05D4-4E1A-8808-84079AB30C28}" srcOrd="0" destOrd="0" parTransId="{6110AD38-AAED-4EC1-B4F7-7CC0BA3D06C9}" sibTransId="{E76EA339-33A5-45F6-9095-E3A2BAC61AD4}"/>
    <dgm:cxn modelId="{56EBCFB6-5773-444E-9B46-1175BC9A6B82}" type="presOf" srcId="{75994E58-05D4-4E1A-8808-84079AB30C28}" destId="{9E92F68C-FAC6-4BFF-8504-A260360C1D07}" srcOrd="0" destOrd="0" presId="urn:microsoft.com/office/officeart/2005/8/layout/radial3"/>
    <dgm:cxn modelId="{DADE1AC8-E7FB-4CB4-B689-5AAF36174116}" srcId="{93FCAFF0-81A4-4AAC-80F8-093574001E93}" destId="{C2162E1E-B23C-4A52-A759-D6470BBA1972}" srcOrd="3" destOrd="0" parTransId="{EBC78FDD-3EBC-46D7-BCA3-16327763391D}" sibTransId="{3D23F9FE-6322-474A-80D8-0F18AE3A2524}"/>
    <dgm:cxn modelId="{89D358D7-3530-423D-B8A6-F793BB0DE76A}" type="presOf" srcId="{CE17993F-CD10-4317-8219-871AF403BF40}" destId="{65003B9B-4ACC-4438-B97B-3BF380F6783A}" srcOrd="0" destOrd="0" presId="urn:microsoft.com/office/officeart/2005/8/layout/radial3"/>
    <dgm:cxn modelId="{ADB2B3FA-8DCF-471A-AB68-6445C8A67CC7}" type="presOf" srcId="{93FCAFF0-81A4-4AAC-80F8-093574001E93}" destId="{6E46F48C-CD51-4B37-816C-79E1C6A1DF09}" srcOrd="0" destOrd="0" presId="urn:microsoft.com/office/officeart/2005/8/layout/radial3"/>
    <dgm:cxn modelId="{3DDE87FC-B9B0-4F1E-B85E-8CBCF992471B}" type="presOf" srcId="{83C6C09A-F941-4BCE-9BD8-EC1304AF202F}" destId="{0FCB26BD-B8D8-41CD-B310-C79A9D1111F6}" srcOrd="0" destOrd="0" presId="urn:microsoft.com/office/officeart/2005/8/layout/radial3"/>
    <dgm:cxn modelId="{4D79D241-8DA9-479F-A406-51100A1573A3}" type="presParOf" srcId="{65003B9B-4ACC-4438-B97B-3BF380F6783A}" destId="{8DC1AF01-2062-4060-BA4E-5DBB225EA918}" srcOrd="0" destOrd="0" presId="urn:microsoft.com/office/officeart/2005/8/layout/radial3"/>
    <dgm:cxn modelId="{76FA27B5-0D54-4FE9-8E4F-ECF633D0EC9C}" type="presParOf" srcId="{8DC1AF01-2062-4060-BA4E-5DBB225EA918}" destId="{6E46F48C-CD51-4B37-816C-79E1C6A1DF09}" srcOrd="0" destOrd="0" presId="urn:microsoft.com/office/officeart/2005/8/layout/radial3"/>
    <dgm:cxn modelId="{47CC7098-0CBB-4A9F-84DD-3A771D74426A}" type="presParOf" srcId="{8DC1AF01-2062-4060-BA4E-5DBB225EA918}" destId="{9E92F68C-FAC6-4BFF-8504-A260360C1D07}" srcOrd="1" destOrd="0" presId="urn:microsoft.com/office/officeart/2005/8/layout/radial3"/>
    <dgm:cxn modelId="{E8DC1F98-05B0-45FB-93A6-2E78D377A8E5}" type="presParOf" srcId="{8DC1AF01-2062-4060-BA4E-5DBB225EA918}" destId="{F3151AA7-4691-4DFF-BB78-2F4C3BBB7340}" srcOrd="2" destOrd="0" presId="urn:microsoft.com/office/officeart/2005/8/layout/radial3"/>
    <dgm:cxn modelId="{82766C55-CDAD-4ACA-925E-52B049DBC550}" type="presParOf" srcId="{8DC1AF01-2062-4060-BA4E-5DBB225EA918}" destId="{0FCB26BD-B8D8-41CD-B310-C79A9D1111F6}" srcOrd="3" destOrd="0" presId="urn:microsoft.com/office/officeart/2005/8/layout/radial3"/>
    <dgm:cxn modelId="{7AA2BA01-6574-44AD-8D75-7EB3F4B934DC}" type="presParOf" srcId="{8DC1AF01-2062-4060-BA4E-5DBB225EA918}" destId="{9F0AA608-78C6-4C1A-8473-4E342336086F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E17993F-CD10-4317-8219-871AF403BF40}" type="doc">
      <dgm:prSet loTypeId="urn:microsoft.com/office/officeart/2005/8/layout/radial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FCAFF0-81A4-4AAC-80F8-093574001E93}">
      <dgm:prSet phldrT="[Text]" custT="1"/>
      <dgm:spPr/>
      <dgm:t>
        <a:bodyPr/>
        <a:lstStyle/>
        <a:p>
          <a:r>
            <a:rPr lang="en-US" sz="1600" dirty="0">
              <a:latin typeface="Segoe UI" panose="020B0502040204020203" pitchFamily="34" charset="0"/>
              <a:cs typeface="Segoe UI" panose="020B0502040204020203" pitchFamily="34" charset="0"/>
            </a:rPr>
            <a:t>Technology     </a:t>
          </a:r>
        </a:p>
      </dgm:t>
    </dgm:pt>
    <dgm:pt modelId="{27B4517F-4763-4285-85CE-3B221A684867}" type="parTrans" cxnId="{6264E017-4C95-4CE7-8377-AD9FEE53ABCE}">
      <dgm:prSet/>
      <dgm:spPr/>
      <dgm:t>
        <a:bodyPr/>
        <a:lstStyle/>
        <a:p>
          <a:endParaRPr lang="en-US" sz="1000"/>
        </a:p>
      </dgm:t>
    </dgm:pt>
    <dgm:pt modelId="{1E304B47-D219-43A8-B52C-2336A4D111FA}" type="sibTrans" cxnId="{6264E017-4C95-4CE7-8377-AD9FEE53ABCE}">
      <dgm:prSet/>
      <dgm:spPr/>
      <dgm:t>
        <a:bodyPr/>
        <a:lstStyle/>
        <a:p>
          <a:endParaRPr lang="en-US" sz="1000"/>
        </a:p>
      </dgm:t>
    </dgm:pt>
    <dgm:pt modelId="{75994E58-05D4-4E1A-8808-84079AB30C28}">
      <dgm:prSet phldrT="[Text]" custT="1"/>
      <dgm:spPr/>
      <dgm:t>
        <a:bodyPr/>
        <a:lstStyle/>
        <a:p>
          <a:r>
            <a:rPr lang="en-US" sz="1600" dirty="0">
              <a:latin typeface="Segoe UI" panose="020B0502040204020203" pitchFamily="34" charset="0"/>
              <a:cs typeface="Segoe UI" panose="020B0502040204020203" pitchFamily="34" charset="0"/>
            </a:rPr>
            <a:t>Social Integration</a:t>
          </a:r>
        </a:p>
      </dgm:t>
    </dgm:pt>
    <dgm:pt modelId="{6110AD38-AAED-4EC1-B4F7-7CC0BA3D06C9}" type="parTrans" cxnId="{62591A54-6D93-4D54-AFAF-7EFD517A2881}">
      <dgm:prSet/>
      <dgm:spPr/>
      <dgm:t>
        <a:bodyPr/>
        <a:lstStyle/>
        <a:p>
          <a:endParaRPr lang="en-US" sz="1000"/>
        </a:p>
      </dgm:t>
    </dgm:pt>
    <dgm:pt modelId="{E76EA339-33A5-45F6-9095-E3A2BAC61AD4}" type="sibTrans" cxnId="{62591A54-6D93-4D54-AFAF-7EFD517A2881}">
      <dgm:prSet/>
      <dgm:spPr/>
      <dgm:t>
        <a:bodyPr/>
        <a:lstStyle/>
        <a:p>
          <a:endParaRPr lang="en-US" sz="1000"/>
        </a:p>
      </dgm:t>
    </dgm:pt>
    <dgm:pt modelId="{0DFC78EB-E093-4036-9A9B-8F5437CB2E4D}">
      <dgm:prSet phldrT="[Text]" custT="1"/>
      <dgm:spPr/>
      <dgm:t>
        <a:bodyPr/>
        <a:lstStyle/>
        <a:p>
          <a:r>
            <a:rPr lang="en-US" sz="1600" dirty="0">
              <a:latin typeface="Segoe UI" panose="020B0502040204020203" pitchFamily="34" charset="0"/>
              <a:cs typeface="Segoe UI" panose="020B0502040204020203" pitchFamily="34" charset="0"/>
            </a:rPr>
            <a:t>Legacy Integration</a:t>
          </a:r>
        </a:p>
      </dgm:t>
    </dgm:pt>
    <dgm:pt modelId="{491FFF5B-855A-4E2E-88D1-4DABEC619B2D}" type="parTrans" cxnId="{C4E19249-B692-4306-B88C-4EDFB7E8EF7A}">
      <dgm:prSet/>
      <dgm:spPr/>
      <dgm:t>
        <a:bodyPr/>
        <a:lstStyle/>
        <a:p>
          <a:endParaRPr lang="en-US" sz="1000"/>
        </a:p>
      </dgm:t>
    </dgm:pt>
    <dgm:pt modelId="{E2758EB3-2E15-4391-AC63-7BE46A867EC1}" type="sibTrans" cxnId="{C4E19249-B692-4306-B88C-4EDFB7E8EF7A}">
      <dgm:prSet/>
      <dgm:spPr/>
      <dgm:t>
        <a:bodyPr/>
        <a:lstStyle/>
        <a:p>
          <a:endParaRPr lang="en-US" sz="1000"/>
        </a:p>
      </dgm:t>
    </dgm:pt>
    <dgm:pt modelId="{83C6C09A-F941-4BCE-9BD8-EC1304AF202F}">
      <dgm:prSet phldrT="[Text]" custT="1"/>
      <dgm:spPr/>
      <dgm:t>
        <a:bodyPr/>
        <a:lstStyle/>
        <a:p>
          <a:r>
            <a:rPr lang="en-US" sz="1600" dirty="0">
              <a:latin typeface="Segoe UI" panose="020B0502040204020203" pitchFamily="34" charset="0"/>
              <a:cs typeface="Segoe UI" panose="020B0502040204020203" pitchFamily="34" charset="0"/>
            </a:rPr>
            <a:t>Analytics</a:t>
          </a:r>
        </a:p>
        <a:p>
          <a:r>
            <a:rPr lang="en-US" sz="1600" dirty="0">
              <a:latin typeface="Segoe UI" panose="020B0502040204020203" pitchFamily="34" charset="0"/>
              <a:cs typeface="Segoe UI" panose="020B0502040204020203" pitchFamily="34" charset="0"/>
            </a:rPr>
            <a:t>ML / AI</a:t>
          </a:r>
        </a:p>
      </dgm:t>
    </dgm:pt>
    <dgm:pt modelId="{0CD1CB21-0A93-4202-A6A6-84121BB793BB}" type="parTrans" cxnId="{3446E24A-8CDF-440A-A8E5-49AB7FEC8D2B}">
      <dgm:prSet/>
      <dgm:spPr/>
      <dgm:t>
        <a:bodyPr/>
        <a:lstStyle/>
        <a:p>
          <a:endParaRPr lang="en-US" sz="1000"/>
        </a:p>
      </dgm:t>
    </dgm:pt>
    <dgm:pt modelId="{3000D5E3-4E93-44E9-8A11-5F5F3931CA6A}" type="sibTrans" cxnId="{3446E24A-8CDF-440A-A8E5-49AB7FEC8D2B}">
      <dgm:prSet/>
      <dgm:spPr/>
      <dgm:t>
        <a:bodyPr/>
        <a:lstStyle/>
        <a:p>
          <a:endParaRPr lang="en-US" sz="1000"/>
        </a:p>
      </dgm:t>
    </dgm:pt>
    <dgm:pt modelId="{C2162E1E-B23C-4A52-A759-D6470BBA1972}">
      <dgm:prSet phldrT="[Text]" custT="1"/>
      <dgm:spPr/>
      <dgm:t>
        <a:bodyPr/>
        <a:lstStyle/>
        <a:p>
          <a:r>
            <a:rPr lang="en-US" sz="1600" dirty="0">
              <a:latin typeface="Segoe UI" panose="020B0502040204020203" pitchFamily="34" charset="0"/>
              <a:cs typeface="Segoe UI" panose="020B0502040204020203" pitchFamily="34" charset="0"/>
            </a:rPr>
            <a:t>Mobilization</a:t>
          </a:r>
        </a:p>
      </dgm:t>
    </dgm:pt>
    <dgm:pt modelId="{EBC78FDD-3EBC-46D7-BCA3-16327763391D}" type="parTrans" cxnId="{DADE1AC8-E7FB-4CB4-B689-5AAF36174116}">
      <dgm:prSet/>
      <dgm:spPr/>
      <dgm:t>
        <a:bodyPr/>
        <a:lstStyle/>
        <a:p>
          <a:endParaRPr lang="en-US" sz="1000"/>
        </a:p>
      </dgm:t>
    </dgm:pt>
    <dgm:pt modelId="{3D23F9FE-6322-474A-80D8-0F18AE3A2524}" type="sibTrans" cxnId="{DADE1AC8-E7FB-4CB4-B689-5AAF36174116}">
      <dgm:prSet/>
      <dgm:spPr/>
      <dgm:t>
        <a:bodyPr/>
        <a:lstStyle/>
        <a:p>
          <a:endParaRPr lang="en-US" sz="1000"/>
        </a:p>
      </dgm:t>
    </dgm:pt>
    <dgm:pt modelId="{65003B9B-4ACC-4438-B97B-3BF380F6783A}" type="pres">
      <dgm:prSet presAssocID="{CE17993F-CD10-4317-8219-871AF403BF40}" presName="composite" presStyleCnt="0">
        <dgm:presLayoutVars>
          <dgm:chMax val="1"/>
          <dgm:dir/>
          <dgm:resizeHandles val="exact"/>
        </dgm:presLayoutVars>
      </dgm:prSet>
      <dgm:spPr/>
    </dgm:pt>
    <dgm:pt modelId="{8DC1AF01-2062-4060-BA4E-5DBB225EA918}" type="pres">
      <dgm:prSet presAssocID="{CE17993F-CD10-4317-8219-871AF403BF40}" presName="radial" presStyleCnt="0">
        <dgm:presLayoutVars>
          <dgm:animLvl val="ctr"/>
        </dgm:presLayoutVars>
      </dgm:prSet>
      <dgm:spPr/>
    </dgm:pt>
    <dgm:pt modelId="{6E46F48C-CD51-4B37-816C-79E1C6A1DF09}" type="pres">
      <dgm:prSet presAssocID="{93FCAFF0-81A4-4AAC-80F8-093574001E93}" presName="centerShape" presStyleLbl="vennNode1" presStyleIdx="0" presStyleCnt="5" custScaleX="117512" custScaleY="95725"/>
      <dgm:spPr/>
    </dgm:pt>
    <dgm:pt modelId="{9E92F68C-FAC6-4BFF-8504-A260360C1D07}" type="pres">
      <dgm:prSet presAssocID="{75994E58-05D4-4E1A-8808-84079AB30C28}" presName="node" presStyleLbl="vennNode1" presStyleIdx="1" presStyleCnt="5" custScaleX="181096" custScaleY="191939">
        <dgm:presLayoutVars>
          <dgm:bulletEnabled val="1"/>
        </dgm:presLayoutVars>
      </dgm:prSet>
      <dgm:spPr/>
    </dgm:pt>
    <dgm:pt modelId="{F3151AA7-4691-4DFF-BB78-2F4C3BBB7340}" type="pres">
      <dgm:prSet presAssocID="{0DFC78EB-E093-4036-9A9B-8F5437CB2E4D}" presName="node" presStyleLbl="vennNode1" presStyleIdx="2" presStyleCnt="5" custScaleX="176462" custScaleY="188917" custRadScaleRad="104316">
        <dgm:presLayoutVars>
          <dgm:bulletEnabled val="1"/>
        </dgm:presLayoutVars>
      </dgm:prSet>
      <dgm:spPr/>
    </dgm:pt>
    <dgm:pt modelId="{0FCB26BD-B8D8-41CD-B310-C79A9D1111F6}" type="pres">
      <dgm:prSet presAssocID="{83C6C09A-F941-4BCE-9BD8-EC1304AF202F}" presName="node" presStyleLbl="vennNode1" presStyleIdx="3" presStyleCnt="5" custScaleX="198980" custScaleY="161382">
        <dgm:presLayoutVars>
          <dgm:bulletEnabled val="1"/>
        </dgm:presLayoutVars>
      </dgm:prSet>
      <dgm:spPr/>
    </dgm:pt>
    <dgm:pt modelId="{9F0AA608-78C6-4C1A-8473-4E342336086F}" type="pres">
      <dgm:prSet presAssocID="{C2162E1E-B23C-4A52-A759-D6470BBA1972}" presName="node" presStyleLbl="vennNode1" presStyleIdx="4" presStyleCnt="5" custScaleX="192551" custScaleY="181963">
        <dgm:presLayoutVars>
          <dgm:bulletEnabled val="1"/>
        </dgm:presLayoutVars>
      </dgm:prSet>
      <dgm:spPr/>
    </dgm:pt>
  </dgm:ptLst>
  <dgm:cxnLst>
    <dgm:cxn modelId="{6264E017-4C95-4CE7-8377-AD9FEE53ABCE}" srcId="{CE17993F-CD10-4317-8219-871AF403BF40}" destId="{93FCAFF0-81A4-4AAC-80F8-093574001E93}" srcOrd="0" destOrd="0" parTransId="{27B4517F-4763-4285-85CE-3B221A684867}" sibTransId="{1E304B47-D219-43A8-B52C-2336A4D111FA}"/>
    <dgm:cxn modelId="{6FAFC13B-BEA6-4BC8-A9DF-3595F7965E69}" type="presOf" srcId="{75994E58-05D4-4E1A-8808-84079AB30C28}" destId="{9E92F68C-FAC6-4BFF-8504-A260360C1D07}" srcOrd="0" destOrd="0" presId="urn:microsoft.com/office/officeart/2005/8/layout/radial3"/>
    <dgm:cxn modelId="{03CF845E-31ED-4C0C-BC54-5798E654C232}" type="presOf" srcId="{CE17993F-CD10-4317-8219-871AF403BF40}" destId="{65003B9B-4ACC-4438-B97B-3BF380F6783A}" srcOrd="0" destOrd="0" presId="urn:microsoft.com/office/officeart/2005/8/layout/radial3"/>
    <dgm:cxn modelId="{C4E19249-B692-4306-B88C-4EDFB7E8EF7A}" srcId="{93FCAFF0-81A4-4AAC-80F8-093574001E93}" destId="{0DFC78EB-E093-4036-9A9B-8F5437CB2E4D}" srcOrd="1" destOrd="0" parTransId="{491FFF5B-855A-4E2E-88D1-4DABEC619B2D}" sibTransId="{E2758EB3-2E15-4391-AC63-7BE46A867EC1}"/>
    <dgm:cxn modelId="{3446E24A-8CDF-440A-A8E5-49AB7FEC8D2B}" srcId="{93FCAFF0-81A4-4AAC-80F8-093574001E93}" destId="{83C6C09A-F941-4BCE-9BD8-EC1304AF202F}" srcOrd="2" destOrd="0" parTransId="{0CD1CB21-0A93-4202-A6A6-84121BB793BB}" sibTransId="{3000D5E3-4E93-44E9-8A11-5F5F3931CA6A}"/>
    <dgm:cxn modelId="{62591A54-6D93-4D54-AFAF-7EFD517A2881}" srcId="{93FCAFF0-81A4-4AAC-80F8-093574001E93}" destId="{75994E58-05D4-4E1A-8808-84079AB30C28}" srcOrd="0" destOrd="0" parTransId="{6110AD38-AAED-4EC1-B4F7-7CC0BA3D06C9}" sibTransId="{E76EA339-33A5-45F6-9095-E3A2BAC61AD4}"/>
    <dgm:cxn modelId="{EA2A2B75-7E2F-4379-A2DE-CCE3EC1D9676}" type="presOf" srcId="{93FCAFF0-81A4-4AAC-80F8-093574001E93}" destId="{6E46F48C-CD51-4B37-816C-79E1C6A1DF09}" srcOrd="0" destOrd="0" presId="urn:microsoft.com/office/officeart/2005/8/layout/radial3"/>
    <dgm:cxn modelId="{A36E238F-D37E-4201-99D1-96875402B527}" type="presOf" srcId="{0DFC78EB-E093-4036-9A9B-8F5437CB2E4D}" destId="{F3151AA7-4691-4DFF-BB78-2F4C3BBB7340}" srcOrd="0" destOrd="0" presId="urn:microsoft.com/office/officeart/2005/8/layout/radial3"/>
    <dgm:cxn modelId="{D7CC29C4-F880-407F-8BA8-B8B0CF9BB4E6}" type="presOf" srcId="{83C6C09A-F941-4BCE-9BD8-EC1304AF202F}" destId="{0FCB26BD-B8D8-41CD-B310-C79A9D1111F6}" srcOrd="0" destOrd="0" presId="urn:microsoft.com/office/officeart/2005/8/layout/radial3"/>
    <dgm:cxn modelId="{DADE1AC8-E7FB-4CB4-B689-5AAF36174116}" srcId="{93FCAFF0-81A4-4AAC-80F8-093574001E93}" destId="{C2162E1E-B23C-4A52-A759-D6470BBA1972}" srcOrd="3" destOrd="0" parTransId="{EBC78FDD-3EBC-46D7-BCA3-16327763391D}" sibTransId="{3D23F9FE-6322-474A-80D8-0F18AE3A2524}"/>
    <dgm:cxn modelId="{EC75D9DC-129A-47DF-80C3-271C3914087C}" type="presOf" srcId="{C2162E1E-B23C-4A52-A759-D6470BBA1972}" destId="{9F0AA608-78C6-4C1A-8473-4E342336086F}" srcOrd="0" destOrd="0" presId="urn:microsoft.com/office/officeart/2005/8/layout/radial3"/>
    <dgm:cxn modelId="{ACEBFD67-7B78-494D-87ED-A168B593BF5B}" type="presParOf" srcId="{65003B9B-4ACC-4438-B97B-3BF380F6783A}" destId="{8DC1AF01-2062-4060-BA4E-5DBB225EA918}" srcOrd="0" destOrd="0" presId="urn:microsoft.com/office/officeart/2005/8/layout/radial3"/>
    <dgm:cxn modelId="{5F01E15E-982B-4310-977C-8BF589375541}" type="presParOf" srcId="{8DC1AF01-2062-4060-BA4E-5DBB225EA918}" destId="{6E46F48C-CD51-4B37-816C-79E1C6A1DF09}" srcOrd="0" destOrd="0" presId="urn:microsoft.com/office/officeart/2005/8/layout/radial3"/>
    <dgm:cxn modelId="{F3617F87-7264-4A3A-9B2D-9F66D8B7D417}" type="presParOf" srcId="{8DC1AF01-2062-4060-BA4E-5DBB225EA918}" destId="{9E92F68C-FAC6-4BFF-8504-A260360C1D07}" srcOrd="1" destOrd="0" presId="urn:microsoft.com/office/officeart/2005/8/layout/radial3"/>
    <dgm:cxn modelId="{758A5591-8BB5-43A5-A2DC-964002C3FD68}" type="presParOf" srcId="{8DC1AF01-2062-4060-BA4E-5DBB225EA918}" destId="{F3151AA7-4691-4DFF-BB78-2F4C3BBB7340}" srcOrd="2" destOrd="0" presId="urn:microsoft.com/office/officeart/2005/8/layout/radial3"/>
    <dgm:cxn modelId="{F056FA68-D793-4F6C-A155-BD28509FC107}" type="presParOf" srcId="{8DC1AF01-2062-4060-BA4E-5DBB225EA918}" destId="{0FCB26BD-B8D8-41CD-B310-C79A9D1111F6}" srcOrd="3" destOrd="0" presId="urn:microsoft.com/office/officeart/2005/8/layout/radial3"/>
    <dgm:cxn modelId="{16D36354-E988-40D4-8622-DACC5CDEF641}" type="presParOf" srcId="{8DC1AF01-2062-4060-BA4E-5DBB225EA918}" destId="{9F0AA608-78C6-4C1A-8473-4E342336086F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890CD36-C9A2-4B7B-9FFF-95912F3F7A75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47144E-1DC1-40D2-9B11-C38F1182AF7D}">
      <dgm:prSet phldrT="[Text]"/>
      <dgm:spPr/>
      <dgm:t>
        <a:bodyPr/>
        <a:lstStyle/>
        <a:p>
          <a:r>
            <a:rPr lang="en-US" dirty="0"/>
            <a:t>Digital Foundation</a:t>
          </a:r>
        </a:p>
      </dgm:t>
    </dgm:pt>
    <dgm:pt modelId="{2F44AFF6-BE8A-4E58-AF41-BA2E8D0BFDA5}" type="parTrans" cxnId="{C56A3E3A-407D-4B41-A5FE-3A73C26D0C32}">
      <dgm:prSet/>
      <dgm:spPr/>
      <dgm:t>
        <a:bodyPr/>
        <a:lstStyle/>
        <a:p>
          <a:endParaRPr lang="en-US"/>
        </a:p>
      </dgm:t>
    </dgm:pt>
    <dgm:pt modelId="{36F7412B-CDC7-4209-B50F-C67898DBAE29}" type="sibTrans" cxnId="{C56A3E3A-407D-4B41-A5FE-3A73C26D0C32}">
      <dgm:prSet/>
      <dgm:spPr/>
      <dgm:t>
        <a:bodyPr/>
        <a:lstStyle/>
        <a:p>
          <a:endParaRPr lang="en-US"/>
        </a:p>
      </dgm:t>
    </dgm:pt>
    <dgm:pt modelId="{6B31D183-96C6-4042-BFC3-0CF184A4B615}">
      <dgm:prSet phldrT="[Text]"/>
      <dgm:spPr/>
      <dgm:t>
        <a:bodyPr/>
        <a:lstStyle/>
        <a:p>
          <a:r>
            <a:rPr lang="en-US" dirty="0"/>
            <a:t>People and Skills</a:t>
          </a:r>
        </a:p>
      </dgm:t>
    </dgm:pt>
    <dgm:pt modelId="{3E61393D-4A8E-4BAA-A30C-A91EB8C0ECEE}" type="parTrans" cxnId="{A6B0FFC1-4BCD-4283-9057-25DB6D7072FA}">
      <dgm:prSet/>
      <dgm:spPr/>
      <dgm:t>
        <a:bodyPr/>
        <a:lstStyle/>
        <a:p>
          <a:endParaRPr lang="en-US"/>
        </a:p>
      </dgm:t>
    </dgm:pt>
    <dgm:pt modelId="{031F5097-62AD-440D-BE57-CC71BC5F525A}" type="sibTrans" cxnId="{A6B0FFC1-4BCD-4283-9057-25DB6D7072FA}">
      <dgm:prSet/>
      <dgm:spPr/>
      <dgm:t>
        <a:bodyPr/>
        <a:lstStyle/>
        <a:p>
          <a:endParaRPr lang="en-US"/>
        </a:p>
      </dgm:t>
    </dgm:pt>
    <dgm:pt modelId="{538472EA-D56D-45A4-A697-4B1F460DD779}">
      <dgm:prSet phldrT="[Text]"/>
      <dgm:spPr/>
      <dgm:t>
        <a:bodyPr/>
        <a:lstStyle/>
        <a:p>
          <a:r>
            <a:rPr lang="en-US" dirty="0"/>
            <a:t>Processes</a:t>
          </a:r>
        </a:p>
      </dgm:t>
    </dgm:pt>
    <dgm:pt modelId="{19953FC9-1238-4B49-9938-2C56248233EF}" type="parTrans" cxnId="{49C1A931-2ADE-4E3A-A497-59668204342D}">
      <dgm:prSet/>
      <dgm:spPr/>
      <dgm:t>
        <a:bodyPr/>
        <a:lstStyle/>
        <a:p>
          <a:endParaRPr lang="en-US"/>
        </a:p>
      </dgm:t>
    </dgm:pt>
    <dgm:pt modelId="{16FE75D6-52F0-4512-A8FF-8300F06264A4}" type="sibTrans" cxnId="{49C1A931-2ADE-4E3A-A497-59668204342D}">
      <dgm:prSet/>
      <dgm:spPr/>
      <dgm:t>
        <a:bodyPr/>
        <a:lstStyle/>
        <a:p>
          <a:endParaRPr lang="en-US"/>
        </a:p>
      </dgm:t>
    </dgm:pt>
    <dgm:pt modelId="{BD72159B-A170-4F1E-B90A-2EDC9EB97D1B}">
      <dgm:prSet phldrT="[Text]"/>
      <dgm:spPr/>
      <dgm:t>
        <a:bodyPr/>
        <a:lstStyle/>
        <a:p>
          <a:r>
            <a:rPr lang="en-US" dirty="0"/>
            <a:t>Culture</a:t>
          </a:r>
        </a:p>
      </dgm:t>
    </dgm:pt>
    <dgm:pt modelId="{8548515F-367B-48CD-9F06-D49FA5D526DC}" type="parTrans" cxnId="{5CE04F8E-20A9-4DA3-898F-46C43C88CC10}">
      <dgm:prSet/>
      <dgm:spPr/>
      <dgm:t>
        <a:bodyPr/>
        <a:lstStyle/>
        <a:p>
          <a:endParaRPr lang="en-US"/>
        </a:p>
      </dgm:t>
    </dgm:pt>
    <dgm:pt modelId="{FB39E5F1-A2C6-4D3E-BFB3-4C9AB1C11071}" type="sibTrans" cxnId="{5CE04F8E-20A9-4DA3-898F-46C43C88CC10}">
      <dgm:prSet/>
      <dgm:spPr/>
      <dgm:t>
        <a:bodyPr/>
        <a:lstStyle/>
        <a:p>
          <a:endParaRPr lang="en-US"/>
        </a:p>
      </dgm:t>
    </dgm:pt>
    <dgm:pt modelId="{53C9BB84-6C7F-49BA-9BFA-F92504FB7752}">
      <dgm:prSet phldrT="[Text]"/>
      <dgm:spPr/>
      <dgm:t>
        <a:bodyPr/>
        <a:lstStyle/>
        <a:p>
          <a:r>
            <a:rPr lang="en-US" dirty="0"/>
            <a:t>Structure &amp; Governance</a:t>
          </a:r>
        </a:p>
      </dgm:t>
    </dgm:pt>
    <dgm:pt modelId="{E38B7867-5713-4D39-947C-05C65DD834E5}" type="parTrans" cxnId="{D1CC576B-E46C-4355-A565-06CCED461FE0}">
      <dgm:prSet/>
      <dgm:spPr/>
      <dgm:t>
        <a:bodyPr/>
        <a:lstStyle/>
        <a:p>
          <a:endParaRPr lang="en-US"/>
        </a:p>
      </dgm:t>
    </dgm:pt>
    <dgm:pt modelId="{212863D9-B380-48A8-A218-265C217F0A82}" type="sibTrans" cxnId="{D1CC576B-E46C-4355-A565-06CCED461FE0}">
      <dgm:prSet/>
      <dgm:spPr/>
      <dgm:t>
        <a:bodyPr/>
        <a:lstStyle/>
        <a:p>
          <a:endParaRPr lang="en-US"/>
        </a:p>
      </dgm:t>
    </dgm:pt>
    <dgm:pt modelId="{B1FEFD33-67A5-4352-88BE-F9AFB873F629}">
      <dgm:prSet phldrT="[Text]"/>
      <dgm:spPr/>
      <dgm:t>
        <a:bodyPr/>
        <a:lstStyle/>
        <a:p>
          <a:r>
            <a:rPr lang="en-US" dirty="0"/>
            <a:t>Business Models &amp; Offerings</a:t>
          </a:r>
        </a:p>
      </dgm:t>
    </dgm:pt>
    <dgm:pt modelId="{5C7F378B-B82F-4018-9ABE-589BF44E97F0}" type="parTrans" cxnId="{5FB65EAB-F6B4-4815-8FC1-D9D75755FC12}">
      <dgm:prSet/>
      <dgm:spPr/>
      <dgm:t>
        <a:bodyPr/>
        <a:lstStyle/>
        <a:p>
          <a:endParaRPr lang="en-US"/>
        </a:p>
      </dgm:t>
    </dgm:pt>
    <dgm:pt modelId="{85F28FC0-9535-4BFB-B47E-38F4630DE7D2}" type="sibTrans" cxnId="{5FB65EAB-F6B4-4815-8FC1-D9D75755FC12}">
      <dgm:prSet/>
      <dgm:spPr/>
      <dgm:t>
        <a:bodyPr/>
        <a:lstStyle/>
        <a:p>
          <a:endParaRPr lang="en-US"/>
        </a:p>
      </dgm:t>
    </dgm:pt>
    <dgm:pt modelId="{D669D176-AC56-4C4A-9B16-20E570E2A8E7}">
      <dgm:prSet phldrT="[Text]"/>
      <dgm:spPr/>
      <dgm:t>
        <a:bodyPr/>
        <a:lstStyle/>
        <a:p>
          <a:r>
            <a:rPr lang="en-US" dirty="0"/>
            <a:t>Leadership &amp; Strategy</a:t>
          </a:r>
        </a:p>
      </dgm:t>
    </dgm:pt>
    <dgm:pt modelId="{5AAB6D2B-FBD3-43C8-8142-93D69C2D24B9}" type="parTrans" cxnId="{738FB1DB-9CC9-4358-8A41-E85AF20760C2}">
      <dgm:prSet/>
      <dgm:spPr/>
      <dgm:t>
        <a:bodyPr/>
        <a:lstStyle/>
        <a:p>
          <a:endParaRPr lang="en-US"/>
        </a:p>
      </dgm:t>
    </dgm:pt>
    <dgm:pt modelId="{9AC8F235-2F5E-44BE-9FFA-DE764DD6F981}" type="sibTrans" cxnId="{738FB1DB-9CC9-4358-8A41-E85AF20760C2}">
      <dgm:prSet/>
      <dgm:spPr/>
      <dgm:t>
        <a:bodyPr/>
        <a:lstStyle/>
        <a:p>
          <a:endParaRPr lang="en-US"/>
        </a:p>
      </dgm:t>
    </dgm:pt>
    <dgm:pt modelId="{4FF09DC4-A2AE-4D70-A547-6C008604A067}" type="pres">
      <dgm:prSet presAssocID="{C890CD36-C9A2-4B7B-9FFF-95912F3F7A7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170AA4F-BEEE-4468-B705-717065B2961A}" type="pres">
      <dgm:prSet presAssocID="{DE47144E-1DC1-40D2-9B11-C38F1182AF7D}" presName="vertOne" presStyleCnt="0"/>
      <dgm:spPr/>
    </dgm:pt>
    <dgm:pt modelId="{0A80E1D5-867F-46FA-A1BC-FB8EAE3290BE}" type="pres">
      <dgm:prSet presAssocID="{DE47144E-1DC1-40D2-9B11-C38F1182AF7D}" presName="txOne" presStyleLbl="node0" presStyleIdx="0" presStyleCnt="1">
        <dgm:presLayoutVars>
          <dgm:chPref val="3"/>
        </dgm:presLayoutVars>
      </dgm:prSet>
      <dgm:spPr/>
    </dgm:pt>
    <dgm:pt modelId="{319F18A7-D5D4-43B4-9A2E-AA92A6D2B9FE}" type="pres">
      <dgm:prSet presAssocID="{DE47144E-1DC1-40D2-9B11-C38F1182AF7D}" presName="parTransOne" presStyleCnt="0"/>
      <dgm:spPr/>
    </dgm:pt>
    <dgm:pt modelId="{E872D507-CF96-46CF-B52F-1E62F1787635}" type="pres">
      <dgm:prSet presAssocID="{DE47144E-1DC1-40D2-9B11-C38F1182AF7D}" presName="horzOne" presStyleCnt="0"/>
      <dgm:spPr/>
    </dgm:pt>
    <dgm:pt modelId="{2D5F764B-D32C-4D64-8B83-84C8C02ABBEA}" type="pres">
      <dgm:prSet presAssocID="{6B31D183-96C6-4042-BFC3-0CF184A4B615}" presName="vertTwo" presStyleCnt="0"/>
      <dgm:spPr/>
    </dgm:pt>
    <dgm:pt modelId="{0D944671-D3DC-4D5C-8183-45C1CB5F851E}" type="pres">
      <dgm:prSet presAssocID="{6B31D183-96C6-4042-BFC3-0CF184A4B615}" presName="txTwo" presStyleLbl="node2" presStyleIdx="0" presStyleCnt="2">
        <dgm:presLayoutVars>
          <dgm:chPref val="3"/>
        </dgm:presLayoutVars>
      </dgm:prSet>
      <dgm:spPr/>
    </dgm:pt>
    <dgm:pt modelId="{7EBC7DA9-D7B8-4569-8670-310E8F5A87AF}" type="pres">
      <dgm:prSet presAssocID="{6B31D183-96C6-4042-BFC3-0CF184A4B615}" presName="parTransTwo" presStyleCnt="0"/>
      <dgm:spPr/>
    </dgm:pt>
    <dgm:pt modelId="{D1C04C26-23FE-427C-9546-285D117A179B}" type="pres">
      <dgm:prSet presAssocID="{6B31D183-96C6-4042-BFC3-0CF184A4B615}" presName="horzTwo" presStyleCnt="0"/>
      <dgm:spPr/>
    </dgm:pt>
    <dgm:pt modelId="{74AEA550-8604-44A8-BC32-6284FD0C1D1F}" type="pres">
      <dgm:prSet presAssocID="{538472EA-D56D-45A4-A697-4B1F460DD779}" presName="vertThree" presStyleCnt="0"/>
      <dgm:spPr/>
    </dgm:pt>
    <dgm:pt modelId="{B277FD1B-22A0-4969-A339-43AD0FD84ABE}" type="pres">
      <dgm:prSet presAssocID="{538472EA-D56D-45A4-A697-4B1F460DD779}" presName="txThree" presStyleLbl="node3" presStyleIdx="0" presStyleCnt="2">
        <dgm:presLayoutVars>
          <dgm:chPref val="3"/>
        </dgm:presLayoutVars>
      </dgm:prSet>
      <dgm:spPr/>
    </dgm:pt>
    <dgm:pt modelId="{DC04B270-9E40-478A-8294-860B28B4518E}" type="pres">
      <dgm:prSet presAssocID="{538472EA-D56D-45A4-A697-4B1F460DD779}" presName="parTransThree" presStyleCnt="0"/>
      <dgm:spPr/>
    </dgm:pt>
    <dgm:pt modelId="{CE89DFE0-803D-4BE0-B81B-26BE4C41B250}" type="pres">
      <dgm:prSet presAssocID="{538472EA-D56D-45A4-A697-4B1F460DD779}" presName="horzThree" presStyleCnt="0"/>
      <dgm:spPr/>
    </dgm:pt>
    <dgm:pt modelId="{3D301A73-2769-4796-AE28-17141BF375F3}" type="pres">
      <dgm:prSet presAssocID="{D669D176-AC56-4C4A-9B16-20E570E2A8E7}" presName="vertFour" presStyleCnt="0">
        <dgm:presLayoutVars>
          <dgm:chPref val="3"/>
        </dgm:presLayoutVars>
      </dgm:prSet>
      <dgm:spPr/>
    </dgm:pt>
    <dgm:pt modelId="{10392E18-5E07-4A5A-9644-736CB88D1A0E}" type="pres">
      <dgm:prSet presAssocID="{D669D176-AC56-4C4A-9B16-20E570E2A8E7}" presName="txFour" presStyleLbl="node4" presStyleIdx="0" presStyleCnt="2">
        <dgm:presLayoutVars>
          <dgm:chPref val="3"/>
        </dgm:presLayoutVars>
      </dgm:prSet>
      <dgm:spPr/>
    </dgm:pt>
    <dgm:pt modelId="{312F3FF3-1317-4252-9465-93580F774829}" type="pres">
      <dgm:prSet presAssocID="{D669D176-AC56-4C4A-9B16-20E570E2A8E7}" presName="horzFour" presStyleCnt="0"/>
      <dgm:spPr/>
    </dgm:pt>
    <dgm:pt modelId="{D815850E-3A56-4E83-8A7C-1CD774C0ECCE}" type="pres">
      <dgm:prSet presAssocID="{031F5097-62AD-440D-BE57-CC71BC5F525A}" presName="sibSpaceTwo" presStyleCnt="0"/>
      <dgm:spPr/>
    </dgm:pt>
    <dgm:pt modelId="{91C14310-12DD-4E51-B0F7-086720C9678C}" type="pres">
      <dgm:prSet presAssocID="{BD72159B-A170-4F1E-B90A-2EDC9EB97D1B}" presName="vertTwo" presStyleCnt="0"/>
      <dgm:spPr/>
    </dgm:pt>
    <dgm:pt modelId="{129D5537-63ED-4041-8AF5-A4B35F2713B7}" type="pres">
      <dgm:prSet presAssocID="{BD72159B-A170-4F1E-B90A-2EDC9EB97D1B}" presName="txTwo" presStyleLbl="node2" presStyleIdx="1" presStyleCnt="2">
        <dgm:presLayoutVars>
          <dgm:chPref val="3"/>
        </dgm:presLayoutVars>
      </dgm:prSet>
      <dgm:spPr/>
    </dgm:pt>
    <dgm:pt modelId="{15E87246-8DFB-468A-9FDB-CB16D1810898}" type="pres">
      <dgm:prSet presAssocID="{BD72159B-A170-4F1E-B90A-2EDC9EB97D1B}" presName="parTransTwo" presStyleCnt="0"/>
      <dgm:spPr/>
    </dgm:pt>
    <dgm:pt modelId="{CC2D1138-5463-4294-94DB-F2A5FFA3221A}" type="pres">
      <dgm:prSet presAssocID="{BD72159B-A170-4F1E-B90A-2EDC9EB97D1B}" presName="horzTwo" presStyleCnt="0"/>
      <dgm:spPr/>
    </dgm:pt>
    <dgm:pt modelId="{6162CF1B-C071-4D98-8A67-FCD420160E67}" type="pres">
      <dgm:prSet presAssocID="{53C9BB84-6C7F-49BA-9BFA-F92504FB7752}" presName="vertThree" presStyleCnt="0"/>
      <dgm:spPr/>
    </dgm:pt>
    <dgm:pt modelId="{6EBAE3C6-C011-4DD3-88B9-5539210ECA96}" type="pres">
      <dgm:prSet presAssocID="{53C9BB84-6C7F-49BA-9BFA-F92504FB7752}" presName="txThree" presStyleLbl="node3" presStyleIdx="1" presStyleCnt="2">
        <dgm:presLayoutVars>
          <dgm:chPref val="3"/>
        </dgm:presLayoutVars>
      </dgm:prSet>
      <dgm:spPr/>
    </dgm:pt>
    <dgm:pt modelId="{7D11F314-6C00-4D63-BF37-6DF6CF77DD18}" type="pres">
      <dgm:prSet presAssocID="{53C9BB84-6C7F-49BA-9BFA-F92504FB7752}" presName="parTransThree" presStyleCnt="0"/>
      <dgm:spPr/>
    </dgm:pt>
    <dgm:pt modelId="{F2F3660B-3CC1-42F0-BFBB-FB0DF965D4D3}" type="pres">
      <dgm:prSet presAssocID="{53C9BB84-6C7F-49BA-9BFA-F92504FB7752}" presName="horzThree" presStyleCnt="0"/>
      <dgm:spPr/>
    </dgm:pt>
    <dgm:pt modelId="{FDD5C035-18B1-4F63-B1FF-06C13FDFC564}" type="pres">
      <dgm:prSet presAssocID="{B1FEFD33-67A5-4352-88BE-F9AFB873F629}" presName="vertFour" presStyleCnt="0">
        <dgm:presLayoutVars>
          <dgm:chPref val="3"/>
        </dgm:presLayoutVars>
      </dgm:prSet>
      <dgm:spPr/>
    </dgm:pt>
    <dgm:pt modelId="{3B3E2AD3-D499-430F-B05E-8AFC883B2F38}" type="pres">
      <dgm:prSet presAssocID="{B1FEFD33-67A5-4352-88BE-F9AFB873F629}" presName="txFour" presStyleLbl="node4" presStyleIdx="1" presStyleCnt="2">
        <dgm:presLayoutVars>
          <dgm:chPref val="3"/>
        </dgm:presLayoutVars>
      </dgm:prSet>
      <dgm:spPr/>
    </dgm:pt>
    <dgm:pt modelId="{BF3FF929-CB17-45D3-AD13-2793CCCD3228}" type="pres">
      <dgm:prSet presAssocID="{B1FEFD33-67A5-4352-88BE-F9AFB873F629}" presName="horzFour" presStyleCnt="0"/>
      <dgm:spPr/>
    </dgm:pt>
  </dgm:ptLst>
  <dgm:cxnLst>
    <dgm:cxn modelId="{06ABD603-CEB8-4767-871F-FDDD63290657}" type="presOf" srcId="{538472EA-D56D-45A4-A697-4B1F460DD779}" destId="{B277FD1B-22A0-4969-A339-43AD0FD84ABE}" srcOrd="0" destOrd="0" presId="urn:microsoft.com/office/officeart/2005/8/layout/architecture"/>
    <dgm:cxn modelId="{31ECE01D-4888-4E42-8620-80F77F91E322}" type="presOf" srcId="{D669D176-AC56-4C4A-9B16-20E570E2A8E7}" destId="{10392E18-5E07-4A5A-9644-736CB88D1A0E}" srcOrd="0" destOrd="0" presId="urn:microsoft.com/office/officeart/2005/8/layout/architecture"/>
    <dgm:cxn modelId="{49C1A931-2ADE-4E3A-A497-59668204342D}" srcId="{6B31D183-96C6-4042-BFC3-0CF184A4B615}" destId="{538472EA-D56D-45A4-A697-4B1F460DD779}" srcOrd="0" destOrd="0" parTransId="{19953FC9-1238-4B49-9938-2C56248233EF}" sibTransId="{16FE75D6-52F0-4512-A8FF-8300F06264A4}"/>
    <dgm:cxn modelId="{C56A3E3A-407D-4B41-A5FE-3A73C26D0C32}" srcId="{C890CD36-C9A2-4B7B-9FFF-95912F3F7A75}" destId="{DE47144E-1DC1-40D2-9B11-C38F1182AF7D}" srcOrd="0" destOrd="0" parTransId="{2F44AFF6-BE8A-4E58-AF41-BA2E8D0BFDA5}" sibTransId="{36F7412B-CDC7-4209-B50F-C67898DBAE29}"/>
    <dgm:cxn modelId="{F006D561-09C4-4AA5-A9C2-ED1099441DE7}" type="presOf" srcId="{53C9BB84-6C7F-49BA-9BFA-F92504FB7752}" destId="{6EBAE3C6-C011-4DD3-88B9-5539210ECA96}" srcOrd="0" destOrd="0" presId="urn:microsoft.com/office/officeart/2005/8/layout/architecture"/>
    <dgm:cxn modelId="{D1CC576B-E46C-4355-A565-06CCED461FE0}" srcId="{BD72159B-A170-4F1E-B90A-2EDC9EB97D1B}" destId="{53C9BB84-6C7F-49BA-9BFA-F92504FB7752}" srcOrd="0" destOrd="0" parTransId="{E38B7867-5713-4D39-947C-05C65DD834E5}" sibTransId="{212863D9-B380-48A8-A218-265C217F0A82}"/>
    <dgm:cxn modelId="{6A95E27E-40AA-4F92-BCF6-DAF0AEF642A8}" type="presOf" srcId="{6B31D183-96C6-4042-BFC3-0CF184A4B615}" destId="{0D944671-D3DC-4D5C-8183-45C1CB5F851E}" srcOrd="0" destOrd="0" presId="urn:microsoft.com/office/officeart/2005/8/layout/architecture"/>
    <dgm:cxn modelId="{5CE04F8E-20A9-4DA3-898F-46C43C88CC10}" srcId="{DE47144E-1DC1-40D2-9B11-C38F1182AF7D}" destId="{BD72159B-A170-4F1E-B90A-2EDC9EB97D1B}" srcOrd="1" destOrd="0" parTransId="{8548515F-367B-48CD-9F06-D49FA5D526DC}" sibTransId="{FB39E5F1-A2C6-4D3E-BFB3-4C9AB1C11071}"/>
    <dgm:cxn modelId="{5FB65EAB-F6B4-4815-8FC1-D9D75755FC12}" srcId="{53C9BB84-6C7F-49BA-9BFA-F92504FB7752}" destId="{B1FEFD33-67A5-4352-88BE-F9AFB873F629}" srcOrd="0" destOrd="0" parTransId="{5C7F378B-B82F-4018-9ABE-589BF44E97F0}" sibTransId="{85F28FC0-9535-4BFB-B47E-38F4630DE7D2}"/>
    <dgm:cxn modelId="{AA7007B6-B98E-438C-B621-6F29CCF27188}" type="presOf" srcId="{C890CD36-C9A2-4B7B-9FFF-95912F3F7A75}" destId="{4FF09DC4-A2AE-4D70-A547-6C008604A067}" srcOrd="0" destOrd="0" presId="urn:microsoft.com/office/officeart/2005/8/layout/architecture"/>
    <dgm:cxn modelId="{B7CC00B8-DFB4-4D17-AA7B-C8FEE71EDE16}" type="presOf" srcId="{B1FEFD33-67A5-4352-88BE-F9AFB873F629}" destId="{3B3E2AD3-D499-430F-B05E-8AFC883B2F38}" srcOrd="0" destOrd="0" presId="urn:microsoft.com/office/officeart/2005/8/layout/architecture"/>
    <dgm:cxn modelId="{A6B0FFC1-4BCD-4283-9057-25DB6D7072FA}" srcId="{DE47144E-1DC1-40D2-9B11-C38F1182AF7D}" destId="{6B31D183-96C6-4042-BFC3-0CF184A4B615}" srcOrd="0" destOrd="0" parTransId="{3E61393D-4A8E-4BAA-A30C-A91EB8C0ECEE}" sibTransId="{031F5097-62AD-440D-BE57-CC71BC5F525A}"/>
    <dgm:cxn modelId="{431ACACA-EE6C-4DD2-95DD-59C37A9B186F}" type="presOf" srcId="{BD72159B-A170-4F1E-B90A-2EDC9EB97D1B}" destId="{129D5537-63ED-4041-8AF5-A4B35F2713B7}" srcOrd="0" destOrd="0" presId="urn:microsoft.com/office/officeart/2005/8/layout/architecture"/>
    <dgm:cxn modelId="{DE48CAD8-FE94-47CB-9A1C-10F428AC9EEE}" type="presOf" srcId="{DE47144E-1DC1-40D2-9B11-C38F1182AF7D}" destId="{0A80E1D5-867F-46FA-A1BC-FB8EAE3290BE}" srcOrd="0" destOrd="0" presId="urn:microsoft.com/office/officeart/2005/8/layout/architecture"/>
    <dgm:cxn modelId="{738FB1DB-9CC9-4358-8A41-E85AF20760C2}" srcId="{538472EA-D56D-45A4-A697-4B1F460DD779}" destId="{D669D176-AC56-4C4A-9B16-20E570E2A8E7}" srcOrd="0" destOrd="0" parTransId="{5AAB6D2B-FBD3-43C8-8142-93D69C2D24B9}" sibTransId="{9AC8F235-2F5E-44BE-9FFA-DE764DD6F981}"/>
    <dgm:cxn modelId="{19A85AA1-3C3A-496D-BA24-4CF7F7F68B2C}" type="presParOf" srcId="{4FF09DC4-A2AE-4D70-A547-6C008604A067}" destId="{F170AA4F-BEEE-4468-B705-717065B2961A}" srcOrd="0" destOrd="0" presId="urn:microsoft.com/office/officeart/2005/8/layout/architecture"/>
    <dgm:cxn modelId="{051D0B2C-B407-438C-BF5D-BA3094698C99}" type="presParOf" srcId="{F170AA4F-BEEE-4468-B705-717065B2961A}" destId="{0A80E1D5-867F-46FA-A1BC-FB8EAE3290BE}" srcOrd="0" destOrd="0" presId="urn:microsoft.com/office/officeart/2005/8/layout/architecture"/>
    <dgm:cxn modelId="{C3149BDC-2780-4888-A8D6-F33808530D69}" type="presParOf" srcId="{F170AA4F-BEEE-4468-B705-717065B2961A}" destId="{319F18A7-D5D4-43B4-9A2E-AA92A6D2B9FE}" srcOrd="1" destOrd="0" presId="urn:microsoft.com/office/officeart/2005/8/layout/architecture"/>
    <dgm:cxn modelId="{B7392320-6874-4AEF-8E70-0CCD3C4E13FC}" type="presParOf" srcId="{F170AA4F-BEEE-4468-B705-717065B2961A}" destId="{E872D507-CF96-46CF-B52F-1E62F1787635}" srcOrd="2" destOrd="0" presId="urn:microsoft.com/office/officeart/2005/8/layout/architecture"/>
    <dgm:cxn modelId="{6153B245-7ECA-4BD3-848D-98830DE0C386}" type="presParOf" srcId="{E872D507-CF96-46CF-B52F-1E62F1787635}" destId="{2D5F764B-D32C-4D64-8B83-84C8C02ABBEA}" srcOrd="0" destOrd="0" presId="urn:microsoft.com/office/officeart/2005/8/layout/architecture"/>
    <dgm:cxn modelId="{C50A16B0-CDB1-45ED-86B7-AA2F7E4B2E3D}" type="presParOf" srcId="{2D5F764B-D32C-4D64-8B83-84C8C02ABBEA}" destId="{0D944671-D3DC-4D5C-8183-45C1CB5F851E}" srcOrd="0" destOrd="0" presId="urn:microsoft.com/office/officeart/2005/8/layout/architecture"/>
    <dgm:cxn modelId="{73CD32B1-C404-48E8-95EB-70271BC72843}" type="presParOf" srcId="{2D5F764B-D32C-4D64-8B83-84C8C02ABBEA}" destId="{7EBC7DA9-D7B8-4569-8670-310E8F5A87AF}" srcOrd="1" destOrd="0" presId="urn:microsoft.com/office/officeart/2005/8/layout/architecture"/>
    <dgm:cxn modelId="{6A107E60-FEF8-4D66-885E-F1EE37C939CE}" type="presParOf" srcId="{2D5F764B-D32C-4D64-8B83-84C8C02ABBEA}" destId="{D1C04C26-23FE-427C-9546-285D117A179B}" srcOrd="2" destOrd="0" presId="urn:microsoft.com/office/officeart/2005/8/layout/architecture"/>
    <dgm:cxn modelId="{9159E7C4-DD18-4EF6-AC57-0513BC7C63CC}" type="presParOf" srcId="{D1C04C26-23FE-427C-9546-285D117A179B}" destId="{74AEA550-8604-44A8-BC32-6284FD0C1D1F}" srcOrd="0" destOrd="0" presId="urn:microsoft.com/office/officeart/2005/8/layout/architecture"/>
    <dgm:cxn modelId="{65673B35-9FFB-4F88-B4B8-B8256B3D4BD0}" type="presParOf" srcId="{74AEA550-8604-44A8-BC32-6284FD0C1D1F}" destId="{B277FD1B-22A0-4969-A339-43AD0FD84ABE}" srcOrd="0" destOrd="0" presId="urn:microsoft.com/office/officeart/2005/8/layout/architecture"/>
    <dgm:cxn modelId="{5D31C99E-2140-49BE-B85D-38032C71EE68}" type="presParOf" srcId="{74AEA550-8604-44A8-BC32-6284FD0C1D1F}" destId="{DC04B270-9E40-478A-8294-860B28B4518E}" srcOrd="1" destOrd="0" presId="urn:microsoft.com/office/officeart/2005/8/layout/architecture"/>
    <dgm:cxn modelId="{FFFD140E-3E3A-4F42-8277-8C9FF6A6FA9E}" type="presParOf" srcId="{74AEA550-8604-44A8-BC32-6284FD0C1D1F}" destId="{CE89DFE0-803D-4BE0-B81B-26BE4C41B250}" srcOrd="2" destOrd="0" presId="urn:microsoft.com/office/officeart/2005/8/layout/architecture"/>
    <dgm:cxn modelId="{67771DAB-A25C-4E0F-B541-FF788E88919E}" type="presParOf" srcId="{CE89DFE0-803D-4BE0-B81B-26BE4C41B250}" destId="{3D301A73-2769-4796-AE28-17141BF375F3}" srcOrd="0" destOrd="0" presId="urn:microsoft.com/office/officeart/2005/8/layout/architecture"/>
    <dgm:cxn modelId="{A9C49D25-5BC3-4128-8841-794C495368A0}" type="presParOf" srcId="{3D301A73-2769-4796-AE28-17141BF375F3}" destId="{10392E18-5E07-4A5A-9644-736CB88D1A0E}" srcOrd="0" destOrd="0" presId="urn:microsoft.com/office/officeart/2005/8/layout/architecture"/>
    <dgm:cxn modelId="{73FC0777-2BE3-4C56-B127-9630F5CA5B72}" type="presParOf" srcId="{3D301A73-2769-4796-AE28-17141BF375F3}" destId="{312F3FF3-1317-4252-9465-93580F774829}" srcOrd="1" destOrd="0" presId="urn:microsoft.com/office/officeart/2005/8/layout/architecture"/>
    <dgm:cxn modelId="{665A61DC-1E47-46B9-88CA-BD49DB8248C3}" type="presParOf" srcId="{E872D507-CF96-46CF-B52F-1E62F1787635}" destId="{D815850E-3A56-4E83-8A7C-1CD774C0ECCE}" srcOrd="1" destOrd="0" presId="urn:microsoft.com/office/officeart/2005/8/layout/architecture"/>
    <dgm:cxn modelId="{48C32523-5E38-4AB9-B4E4-41A8723DFACA}" type="presParOf" srcId="{E872D507-CF96-46CF-B52F-1E62F1787635}" destId="{91C14310-12DD-4E51-B0F7-086720C9678C}" srcOrd="2" destOrd="0" presId="urn:microsoft.com/office/officeart/2005/8/layout/architecture"/>
    <dgm:cxn modelId="{00BD3BD8-DC69-4573-A9F9-2B5F091086C1}" type="presParOf" srcId="{91C14310-12DD-4E51-B0F7-086720C9678C}" destId="{129D5537-63ED-4041-8AF5-A4B35F2713B7}" srcOrd="0" destOrd="0" presId="urn:microsoft.com/office/officeart/2005/8/layout/architecture"/>
    <dgm:cxn modelId="{E91928CD-BF95-4EBE-B260-75D4FAED6107}" type="presParOf" srcId="{91C14310-12DD-4E51-B0F7-086720C9678C}" destId="{15E87246-8DFB-468A-9FDB-CB16D1810898}" srcOrd="1" destOrd="0" presId="urn:microsoft.com/office/officeart/2005/8/layout/architecture"/>
    <dgm:cxn modelId="{3D9948DC-0815-42F9-8F2E-54D22CFAF5E0}" type="presParOf" srcId="{91C14310-12DD-4E51-B0F7-086720C9678C}" destId="{CC2D1138-5463-4294-94DB-F2A5FFA3221A}" srcOrd="2" destOrd="0" presId="urn:microsoft.com/office/officeart/2005/8/layout/architecture"/>
    <dgm:cxn modelId="{32E4FFEF-1A4C-4F20-8DD5-3D3947ED6C69}" type="presParOf" srcId="{CC2D1138-5463-4294-94DB-F2A5FFA3221A}" destId="{6162CF1B-C071-4D98-8A67-FCD420160E67}" srcOrd="0" destOrd="0" presId="urn:microsoft.com/office/officeart/2005/8/layout/architecture"/>
    <dgm:cxn modelId="{BC1DE7A3-3066-48EA-B249-81D3BD5A2484}" type="presParOf" srcId="{6162CF1B-C071-4D98-8A67-FCD420160E67}" destId="{6EBAE3C6-C011-4DD3-88B9-5539210ECA96}" srcOrd="0" destOrd="0" presId="urn:microsoft.com/office/officeart/2005/8/layout/architecture"/>
    <dgm:cxn modelId="{1850E7ED-16ED-4D91-A35E-CBF413AC7030}" type="presParOf" srcId="{6162CF1B-C071-4D98-8A67-FCD420160E67}" destId="{7D11F314-6C00-4D63-BF37-6DF6CF77DD18}" srcOrd="1" destOrd="0" presId="urn:microsoft.com/office/officeart/2005/8/layout/architecture"/>
    <dgm:cxn modelId="{85EE5A3C-E443-4B29-9167-C3EC978A12A9}" type="presParOf" srcId="{6162CF1B-C071-4D98-8A67-FCD420160E67}" destId="{F2F3660B-3CC1-42F0-BFBB-FB0DF965D4D3}" srcOrd="2" destOrd="0" presId="urn:microsoft.com/office/officeart/2005/8/layout/architecture"/>
    <dgm:cxn modelId="{11D000B0-F30E-4E92-A34A-958FDDA5AF6D}" type="presParOf" srcId="{F2F3660B-3CC1-42F0-BFBB-FB0DF965D4D3}" destId="{FDD5C035-18B1-4F63-B1FF-06C13FDFC564}" srcOrd="0" destOrd="0" presId="urn:microsoft.com/office/officeart/2005/8/layout/architecture"/>
    <dgm:cxn modelId="{6700690B-A296-4791-BD6A-14D4789CEE6B}" type="presParOf" srcId="{FDD5C035-18B1-4F63-B1FF-06C13FDFC564}" destId="{3B3E2AD3-D499-430F-B05E-8AFC883B2F38}" srcOrd="0" destOrd="0" presId="urn:microsoft.com/office/officeart/2005/8/layout/architecture"/>
    <dgm:cxn modelId="{2CEB635C-A651-4A4F-B3F8-B08D45FB7CBE}" type="presParOf" srcId="{FDD5C035-18B1-4F63-B1FF-06C13FDFC564}" destId="{BF3FF929-CB17-45D3-AD13-2793CCCD3228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F82079F-4EDE-4493-9C22-3F61B7205134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3DF01A6B-60B2-494D-B662-D03C45D99152}">
      <dgm:prSet phldrT="[Text]" custT="1"/>
      <dgm:spPr/>
      <dgm:t>
        <a:bodyPr/>
        <a:lstStyle/>
        <a:p>
          <a:r>
            <a:rPr lang="en-US" sz="1150" dirty="0"/>
            <a:t>Organization wide deployment of digital enterprise and application</a:t>
          </a:r>
        </a:p>
      </dgm:t>
    </dgm:pt>
    <dgm:pt modelId="{C2C9E32E-60ED-464F-AE39-70CED2E14570}" type="parTrans" cxnId="{17889B37-2B15-4A78-9084-A7B8CCE36553}">
      <dgm:prSet/>
      <dgm:spPr/>
      <dgm:t>
        <a:bodyPr/>
        <a:lstStyle/>
        <a:p>
          <a:endParaRPr lang="en-US"/>
        </a:p>
      </dgm:t>
    </dgm:pt>
    <dgm:pt modelId="{030BE73C-5CA1-43D6-A28D-4A48A9C1123B}" type="sibTrans" cxnId="{17889B37-2B15-4A78-9084-A7B8CCE36553}">
      <dgm:prSet/>
      <dgm:spPr/>
      <dgm:t>
        <a:bodyPr/>
        <a:lstStyle/>
        <a:p>
          <a:endParaRPr lang="en-US"/>
        </a:p>
      </dgm:t>
    </dgm:pt>
    <dgm:pt modelId="{0F92A491-BD57-44B5-99CC-C38F925DEE26}">
      <dgm:prSet phldrT="[Text]" custT="1"/>
      <dgm:spPr/>
      <dgm:t>
        <a:bodyPr/>
        <a:lstStyle/>
        <a:p>
          <a:r>
            <a:rPr lang="en-US" sz="1150" dirty="0"/>
            <a:t>Digitization needs new skills and processes</a:t>
          </a:r>
        </a:p>
        <a:p>
          <a:endParaRPr lang="en-US" sz="1150" dirty="0"/>
        </a:p>
      </dgm:t>
    </dgm:pt>
    <dgm:pt modelId="{AECE75A2-FF30-4E3C-AAF8-EDE55D36E97E}" type="parTrans" cxnId="{4B58E3D8-148D-4F79-A65B-D7D5B2E67F45}">
      <dgm:prSet/>
      <dgm:spPr/>
      <dgm:t>
        <a:bodyPr/>
        <a:lstStyle/>
        <a:p>
          <a:endParaRPr lang="en-US"/>
        </a:p>
      </dgm:t>
    </dgm:pt>
    <dgm:pt modelId="{B384B0CE-F4A6-4DD9-AC64-8468864603DC}" type="sibTrans" cxnId="{4B58E3D8-148D-4F79-A65B-D7D5B2E67F45}">
      <dgm:prSet/>
      <dgm:spPr/>
      <dgm:t>
        <a:bodyPr/>
        <a:lstStyle/>
        <a:p>
          <a:endParaRPr lang="en-US"/>
        </a:p>
      </dgm:t>
    </dgm:pt>
    <dgm:pt modelId="{0D98FB75-902D-43C9-99C4-AD771117EAD5}">
      <dgm:prSet phldrT="[Text]" custT="1"/>
      <dgm:spPr/>
      <dgm:t>
        <a:bodyPr/>
        <a:lstStyle/>
        <a:p>
          <a:r>
            <a:rPr lang="en-US" sz="1150" dirty="0"/>
            <a:t>Automate Dynamic of Change</a:t>
          </a:r>
        </a:p>
      </dgm:t>
    </dgm:pt>
    <dgm:pt modelId="{1DFA26C6-9044-47DD-B89F-5069E756290A}" type="parTrans" cxnId="{2C824713-DF6E-4FD8-8B22-76B5C8EFF58F}">
      <dgm:prSet/>
      <dgm:spPr/>
      <dgm:t>
        <a:bodyPr/>
        <a:lstStyle/>
        <a:p>
          <a:endParaRPr lang="en-US"/>
        </a:p>
      </dgm:t>
    </dgm:pt>
    <dgm:pt modelId="{5ACC7CDC-CF64-4000-84A3-3AF8F7CF8CFC}" type="sibTrans" cxnId="{2C824713-DF6E-4FD8-8B22-76B5C8EFF58F}">
      <dgm:prSet/>
      <dgm:spPr/>
      <dgm:t>
        <a:bodyPr/>
        <a:lstStyle/>
        <a:p>
          <a:endParaRPr lang="en-US"/>
        </a:p>
      </dgm:t>
    </dgm:pt>
    <dgm:pt modelId="{BD6BDAC6-A45E-47E6-924B-B12B64A975AA}">
      <dgm:prSet phldrT="[Text]" custT="1"/>
      <dgm:spPr/>
      <dgm:t>
        <a:bodyPr/>
        <a:lstStyle/>
        <a:p>
          <a:r>
            <a:rPr lang="en-US" sz="1150" dirty="0"/>
            <a:t>Innovation</a:t>
          </a:r>
        </a:p>
      </dgm:t>
    </dgm:pt>
    <dgm:pt modelId="{5D32B0E6-E8E0-4D95-8D8C-9EAD543F5ECF}" type="parTrans" cxnId="{B2D8A3BF-4AE3-4BC0-A755-89F923B77189}">
      <dgm:prSet/>
      <dgm:spPr/>
      <dgm:t>
        <a:bodyPr/>
        <a:lstStyle/>
        <a:p>
          <a:endParaRPr lang="en-US"/>
        </a:p>
      </dgm:t>
    </dgm:pt>
    <dgm:pt modelId="{939FCE50-46EF-4F8C-8C3E-857BFEC4D781}" type="sibTrans" cxnId="{B2D8A3BF-4AE3-4BC0-A755-89F923B77189}">
      <dgm:prSet/>
      <dgm:spPr/>
      <dgm:t>
        <a:bodyPr/>
        <a:lstStyle/>
        <a:p>
          <a:endParaRPr lang="en-US"/>
        </a:p>
      </dgm:t>
    </dgm:pt>
    <dgm:pt modelId="{833A58C4-CFE7-4EF0-9B9B-08048DF56097}">
      <dgm:prSet phldrT="[Text]" custT="1"/>
      <dgm:spPr/>
      <dgm:t>
        <a:bodyPr/>
        <a:lstStyle/>
        <a:p>
          <a:r>
            <a:rPr lang="en-US" sz="1150" dirty="0"/>
            <a:t>Digitize the way of working</a:t>
          </a:r>
        </a:p>
        <a:p>
          <a:endParaRPr lang="en-US" sz="1150" dirty="0"/>
        </a:p>
      </dgm:t>
    </dgm:pt>
    <dgm:pt modelId="{601CCA89-07DE-4480-B378-5B44F27C5ECF}" type="sibTrans" cxnId="{9FD7CE46-A00F-4094-91D1-11D860ACC467}">
      <dgm:prSet/>
      <dgm:spPr/>
      <dgm:t>
        <a:bodyPr/>
        <a:lstStyle/>
        <a:p>
          <a:endParaRPr lang="en-US"/>
        </a:p>
      </dgm:t>
    </dgm:pt>
    <dgm:pt modelId="{FA91D951-8C6E-49AB-BF20-48F294324B8C}" type="parTrans" cxnId="{9FD7CE46-A00F-4094-91D1-11D860ACC467}">
      <dgm:prSet/>
      <dgm:spPr/>
      <dgm:t>
        <a:bodyPr/>
        <a:lstStyle/>
        <a:p>
          <a:endParaRPr lang="en-US"/>
        </a:p>
      </dgm:t>
    </dgm:pt>
    <dgm:pt modelId="{88EC1296-3A2C-47AA-AEF6-CEE53FB83D7A}">
      <dgm:prSet phldrT="[Text]" custT="1"/>
      <dgm:spPr/>
      <dgm:t>
        <a:bodyPr/>
        <a:lstStyle/>
        <a:p>
          <a:r>
            <a:rPr lang="en-US" sz="1150" dirty="0"/>
            <a:t>Cloud</a:t>
          </a:r>
        </a:p>
      </dgm:t>
    </dgm:pt>
    <dgm:pt modelId="{3D4CFE16-D91F-4F27-A620-453B20232630}" type="parTrans" cxnId="{5711EE51-8F79-46B1-813E-93A91EEB05D9}">
      <dgm:prSet/>
      <dgm:spPr/>
      <dgm:t>
        <a:bodyPr/>
        <a:lstStyle/>
        <a:p>
          <a:endParaRPr lang="en-US"/>
        </a:p>
      </dgm:t>
    </dgm:pt>
    <dgm:pt modelId="{7FD0565E-5086-4B6F-9B07-1F75E4B577B7}" type="sibTrans" cxnId="{5711EE51-8F79-46B1-813E-93A91EEB05D9}">
      <dgm:prSet/>
      <dgm:spPr/>
      <dgm:t>
        <a:bodyPr/>
        <a:lstStyle/>
        <a:p>
          <a:endParaRPr lang="en-US"/>
        </a:p>
      </dgm:t>
    </dgm:pt>
    <dgm:pt modelId="{E3BC1B53-A8F8-4FB6-8EC9-51A9C00DD2BE}">
      <dgm:prSet phldrT="[Text]" custT="1"/>
      <dgm:spPr/>
      <dgm:t>
        <a:bodyPr/>
        <a:lstStyle/>
        <a:p>
          <a:r>
            <a:rPr lang="en-US" sz="1150" dirty="0"/>
            <a:t>Data Analytics</a:t>
          </a:r>
        </a:p>
      </dgm:t>
    </dgm:pt>
    <dgm:pt modelId="{5469D007-6A9C-45FC-9839-B2A0E4EF1756}" type="parTrans" cxnId="{2A6E359B-4828-4CD7-AE74-5FE045BE449A}">
      <dgm:prSet/>
      <dgm:spPr/>
      <dgm:t>
        <a:bodyPr/>
        <a:lstStyle/>
        <a:p>
          <a:endParaRPr lang="en-US"/>
        </a:p>
      </dgm:t>
    </dgm:pt>
    <dgm:pt modelId="{138924FF-2C06-4651-AE0B-6126E93C3E48}" type="sibTrans" cxnId="{2A6E359B-4828-4CD7-AE74-5FE045BE449A}">
      <dgm:prSet/>
      <dgm:spPr/>
      <dgm:t>
        <a:bodyPr/>
        <a:lstStyle/>
        <a:p>
          <a:endParaRPr lang="en-US"/>
        </a:p>
      </dgm:t>
    </dgm:pt>
    <dgm:pt modelId="{54AB277B-5661-4948-B667-E5901C48F90F}">
      <dgm:prSet phldrT="[Text]" custT="1"/>
      <dgm:spPr/>
      <dgm:t>
        <a:bodyPr/>
        <a:lstStyle/>
        <a:p>
          <a:r>
            <a:rPr lang="en-US" sz="1150" dirty="0"/>
            <a:t>Mobile</a:t>
          </a:r>
        </a:p>
      </dgm:t>
    </dgm:pt>
    <dgm:pt modelId="{015D3678-C809-44DA-A684-D7DADB68EBA1}" type="parTrans" cxnId="{88991666-3C73-4F1C-8F27-98391867E627}">
      <dgm:prSet/>
      <dgm:spPr/>
      <dgm:t>
        <a:bodyPr/>
        <a:lstStyle/>
        <a:p>
          <a:endParaRPr lang="en-US"/>
        </a:p>
      </dgm:t>
    </dgm:pt>
    <dgm:pt modelId="{4ADD413D-EEAE-4B80-A954-2B4A8A245776}" type="sibTrans" cxnId="{88991666-3C73-4F1C-8F27-98391867E627}">
      <dgm:prSet/>
      <dgm:spPr/>
      <dgm:t>
        <a:bodyPr/>
        <a:lstStyle/>
        <a:p>
          <a:endParaRPr lang="en-US"/>
        </a:p>
      </dgm:t>
    </dgm:pt>
    <dgm:pt modelId="{036BB5E4-4897-486E-BD31-2C45C8097DED}">
      <dgm:prSet phldrT="[Text]" custT="1"/>
      <dgm:spPr/>
      <dgm:t>
        <a:bodyPr/>
        <a:lstStyle/>
        <a:p>
          <a:r>
            <a:rPr lang="en-US" sz="1150" dirty="0"/>
            <a:t>Social Media</a:t>
          </a:r>
        </a:p>
      </dgm:t>
    </dgm:pt>
    <dgm:pt modelId="{9B8C3B2F-5B0F-4578-822E-542264136F28}" type="parTrans" cxnId="{D9706E4D-BB2A-4510-831E-3ED02B6DE7D0}">
      <dgm:prSet/>
      <dgm:spPr/>
      <dgm:t>
        <a:bodyPr/>
        <a:lstStyle/>
        <a:p>
          <a:endParaRPr lang="en-US"/>
        </a:p>
      </dgm:t>
    </dgm:pt>
    <dgm:pt modelId="{2DBFCA93-9DAE-4990-938F-FF38783467F1}" type="sibTrans" cxnId="{D9706E4D-BB2A-4510-831E-3ED02B6DE7D0}">
      <dgm:prSet/>
      <dgm:spPr/>
      <dgm:t>
        <a:bodyPr/>
        <a:lstStyle/>
        <a:p>
          <a:endParaRPr lang="en-US"/>
        </a:p>
      </dgm:t>
    </dgm:pt>
    <dgm:pt modelId="{8399BB16-C482-4D22-9382-61CF17D9A2DA}">
      <dgm:prSet phldrT="[Text]" custT="1"/>
      <dgm:spPr/>
      <dgm:t>
        <a:bodyPr/>
        <a:lstStyle/>
        <a:p>
          <a:r>
            <a:rPr lang="en-US" sz="1150" dirty="0" err="1"/>
            <a:t>IoT</a:t>
          </a:r>
          <a:endParaRPr lang="en-US" sz="1150" dirty="0"/>
        </a:p>
      </dgm:t>
    </dgm:pt>
    <dgm:pt modelId="{C1297C6B-B2A8-48B2-B1F3-3DBDBE49A1C2}" type="parTrans" cxnId="{44543638-29F2-440C-A03A-D316643A2B84}">
      <dgm:prSet/>
      <dgm:spPr/>
      <dgm:t>
        <a:bodyPr/>
        <a:lstStyle/>
        <a:p>
          <a:endParaRPr lang="en-US"/>
        </a:p>
      </dgm:t>
    </dgm:pt>
    <dgm:pt modelId="{2CE60595-30A8-4648-96E7-B7395A9F0E16}" type="sibTrans" cxnId="{44543638-29F2-440C-A03A-D316643A2B84}">
      <dgm:prSet/>
      <dgm:spPr/>
      <dgm:t>
        <a:bodyPr/>
        <a:lstStyle/>
        <a:p>
          <a:endParaRPr lang="en-US"/>
        </a:p>
      </dgm:t>
    </dgm:pt>
    <dgm:pt modelId="{3F734FC1-F098-44EA-99C2-5157E4588F28}">
      <dgm:prSet phldrT="[Text]" custT="1"/>
      <dgm:spPr/>
      <dgm:t>
        <a:bodyPr/>
        <a:lstStyle/>
        <a:p>
          <a:r>
            <a:rPr lang="en-US" sz="1150" dirty="0"/>
            <a:t> Innovation needs design thinking leadership</a:t>
          </a:r>
        </a:p>
      </dgm:t>
    </dgm:pt>
    <dgm:pt modelId="{B91E788A-1B00-4413-8B78-B05DE7095AF3}" type="parTrans" cxnId="{BE798F6B-6BDF-45B8-AEC3-4B056BB15BD1}">
      <dgm:prSet/>
      <dgm:spPr/>
      <dgm:t>
        <a:bodyPr/>
        <a:lstStyle/>
        <a:p>
          <a:endParaRPr lang="en-US"/>
        </a:p>
      </dgm:t>
    </dgm:pt>
    <dgm:pt modelId="{02EF4E71-337E-443F-ABC6-2972C8DF2F69}" type="sibTrans" cxnId="{BE798F6B-6BDF-45B8-AEC3-4B056BB15BD1}">
      <dgm:prSet/>
      <dgm:spPr/>
      <dgm:t>
        <a:bodyPr/>
        <a:lstStyle/>
        <a:p>
          <a:endParaRPr lang="en-US"/>
        </a:p>
      </dgm:t>
    </dgm:pt>
    <dgm:pt modelId="{CA1C58FE-99C6-4804-B56E-33E1492EE26C}">
      <dgm:prSet phldrT="[Text]" custT="1"/>
      <dgm:spPr/>
      <dgm:t>
        <a:bodyPr/>
        <a:lstStyle/>
        <a:p>
          <a:r>
            <a:rPr lang="en-US" sz="1150" dirty="0"/>
            <a:t>Automation needs new capabilities</a:t>
          </a:r>
        </a:p>
      </dgm:t>
    </dgm:pt>
    <dgm:pt modelId="{B1F300A9-7ADA-463A-B08C-E9200FE7330C}" type="parTrans" cxnId="{20C274AE-50A2-4863-824D-A5B8865533D7}">
      <dgm:prSet/>
      <dgm:spPr/>
      <dgm:t>
        <a:bodyPr/>
        <a:lstStyle/>
        <a:p>
          <a:endParaRPr lang="en-US"/>
        </a:p>
      </dgm:t>
    </dgm:pt>
    <dgm:pt modelId="{EF6D72DF-7BE5-4371-B518-C85CE11AD837}" type="sibTrans" cxnId="{20C274AE-50A2-4863-824D-A5B8865533D7}">
      <dgm:prSet/>
      <dgm:spPr/>
      <dgm:t>
        <a:bodyPr/>
        <a:lstStyle/>
        <a:p>
          <a:endParaRPr lang="en-US"/>
        </a:p>
      </dgm:t>
    </dgm:pt>
    <dgm:pt modelId="{1577B89F-B96E-43E1-AF7C-613B70A51EE9}">
      <dgm:prSet phldrT="[Text]" custT="1"/>
      <dgm:spPr/>
      <dgm:t>
        <a:bodyPr/>
        <a:lstStyle/>
        <a:p>
          <a:r>
            <a:rPr lang="en-US" sz="1150" dirty="0"/>
            <a:t>Changes</a:t>
          </a:r>
        </a:p>
      </dgm:t>
    </dgm:pt>
    <dgm:pt modelId="{A80419E7-82EF-4261-8353-E509E9123686}" type="parTrans" cxnId="{993CECF6-C8C6-4220-85E1-A524795D296D}">
      <dgm:prSet/>
      <dgm:spPr/>
      <dgm:t>
        <a:bodyPr/>
        <a:lstStyle/>
        <a:p>
          <a:endParaRPr lang="en-US"/>
        </a:p>
      </dgm:t>
    </dgm:pt>
    <dgm:pt modelId="{9B5FB162-2616-4597-80EB-51D5DBA75801}" type="sibTrans" cxnId="{993CECF6-C8C6-4220-85E1-A524795D296D}">
      <dgm:prSet/>
      <dgm:spPr/>
      <dgm:t>
        <a:bodyPr/>
        <a:lstStyle/>
        <a:p>
          <a:endParaRPr lang="en-US"/>
        </a:p>
      </dgm:t>
    </dgm:pt>
    <dgm:pt modelId="{849F1353-979F-403E-9E44-361AF72DE864}">
      <dgm:prSet phldrT="[Text]" custT="1"/>
      <dgm:spPr/>
      <dgm:t>
        <a:bodyPr/>
        <a:lstStyle/>
        <a:p>
          <a:r>
            <a:rPr lang="en-US" sz="1150" dirty="0"/>
            <a:t>Market Results</a:t>
          </a:r>
        </a:p>
      </dgm:t>
    </dgm:pt>
    <dgm:pt modelId="{6A595BA6-5510-4AE3-9F81-E809D0B39715}" type="parTrans" cxnId="{F0336FDB-C71F-4538-88C8-62320C4BFF66}">
      <dgm:prSet/>
      <dgm:spPr/>
      <dgm:t>
        <a:bodyPr/>
        <a:lstStyle/>
        <a:p>
          <a:endParaRPr lang="en-US"/>
        </a:p>
      </dgm:t>
    </dgm:pt>
    <dgm:pt modelId="{4BA4EAD6-8F83-4176-B68C-6891CFD4C714}" type="sibTrans" cxnId="{F0336FDB-C71F-4538-88C8-62320C4BFF66}">
      <dgm:prSet/>
      <dgm:spPr/>
      <dgm:t>
        <a:bodyPr/>
        <a:lstStyle/>
        <a:p>
          <a:endParaRPr lang="en-US"/>
        </a:p>
      </dgm:t>
    </dgm:pt>
    <dgm:pt modelId="{7E7EC435-BE4E-442D-A5A2-CC33D878B571}">
      <dgm:prSet phldrT="[Text]" custT="1"/>
      <dgm:spPr/>
      <dgm:t>
        <a:bodyPr/>
        <a:lstStyle/>
        <a:p>
          <a:r>
            <a:rPr lang="en-US" sz="1150" dirty="0"/>
            <a:t>Customer Satisfaction</a:t>
          </a:r>
        </a:p>
      </dgm:t>
    </dgm:pt>
    <dgm:pt modelId="{600E06DB-1F08-4163-8793-1BFB8DBB20DE}" type="parTrans" cxnId="{C8596B29-3EF8-4BF2-B8BB-5556C25E407A}">
      <dgm:prSet/>
      <dgm:spPr/>
      <dgm:t>
        <a:bodyPr/>
        <a:lstStyle/>
        <a:p>
          <a:endParaRPr lang="en-US"/>
        </a:p>
      </dgm:t>
    </dgm:pt>
    <dgm:pt modelId="{312917F6-0253-4541-A6CE-9CBCF8B69E47}" type="sibTrans" cxnId="{C8596B29-3EF8-4BF2-B8BB-5556C25E407A}">
      <dgm:prSet/>
      <dgm:spPr/>
      <dgm:t>
        <a:bodyPr/>
        <a:lstStyle/>
        <a:p>
          <a:endParaRPr lang="en-US"/>
        </a:p>
      </dgm:t>
    </dgm:pt>
    <dgm:pt modelId="{DB25E7AD-906A-456B-BB60-2C494D3FEC28}">
      <dgm:prSet phldrT="[Text]" custT="1"/>
      <dgm:spPr/>
      <dgm:t>
        <a:bodyPr/>
        <a:lstStyle/>
        <a:p>
          <a:r>
            <a:rPr lang="en-US" sz="1150" dirty="0"/>
            <a:t>Organization Culture</a:t>
          </a:r>
        </a:p>
      </dgm:t>
    </dgm:pt>
    <dgm:pt modelId="{643915EC-AD40-4DA6-86EB-B1E5AB948632}" type="parTrans" cxnId="{A22EA060-6011-43F6-BB82-2254F985880C}">
      <dgm:prSet/>
      <dgm:spPr/>
      <dgm:t>
        <a:bodyPr/>
        <a:lstStyle/>
        <a:p>
          <a:endParaRPr lang="en-US"/>
        </a:p>
      </dgm:t>
    </dgm:pt>
    <dgm:pt modelId="{57BE57C1-0B89-4326-B45B-8E9F3DDFD2B0}" type="sibTrans" cxnId="{A22EA060-6011-43F6-BB82-2254F985880C}">
      <dgm:prSet/>
      <dgm:spPr/>
      <dgm:t>
        <a:bodyPr/>
        <a:lstStyle/>
        <a:p>
          <a:endParaRPr lang="en-US"/>
        </a:p>
      </dgm:t>
    </dgm:pt>
    <dgm:pt modelId="{4DC5FE3D-ABB1-42C7-B004-F569BD88CA51}">
      <dgm:prSet phldrT="[Text]" custT="1"/>
      <dgm:spPr/>
      <dgm:t>
        <a:bodyPr/>
        <a:lstStyle/>
        <a:p>
          <a:endParaRPr lang="en-US" sz="1150" dirty="0"/>
        </a:p>
      </dgm:t>
    </dgm:pt>
    <dgm:pt modelId="{160CAE6D-6A79-4554-95F1-87D0D6E584AC}" type="parTrans" cxnId="{62D5754B-412E-4771-AF9B-631612BA38F7}">
      <dgm:prSet/>
      <dgm:spPr/>
      <dgm:t>
        <a:bodyPr/>
        <a:lstStyle/>
        <a:p>
          <a:endParaRPr lang="en-US"/>
        </a:p>
      </dgm:t>
    </dgm:pt>
    <dgm:pt modelId="{6EAA1E85-877D-4BE8-AF28-9364B6DFC493}" type="sibTrans" cxnId="{62D5754B-412E-4771-AF9B-631612BA38F7}">
      <dgm:prSet/>
      <dgm:spPr/>
      <dgm:t>
        <a:bodyPr/>
        <a:lstStyle/>
        <a:p>
          <a:endParaRPr lang="en-US"/>
        </a:p>
      </dgm:t>
    </dgm:pt>
    <dgm:pt modelId="{C5239663-9D20-44D1-9306-CA3CD3CD142E}">
      <dgm:prSet phldrT="[Text]" custT="1"/>
      <dgm:spPr/>
      <dgm:t>
        <a:bodyPr/>
        <a:lstStyle/>
        <a:p>
          <a:endParaRPr lang="en-US" sz="1150" dirty="0"/>
        </a:p>
      </dgm:t>
    </dgm:pt>
    <dgm:pt modelId="{6E0E8BC8-32DC-4AE4-B617-F5115EB493CE}" type="parTrans" cxnId="{B6CB02B6-21FF-41B8-BACB-B8FE6E5FF4FF}">
      <dgm:prSet/>
      <dgm:spPr/>
      <dgm:t>
        <a:bodyPr/>
        <a:lstStyle/>
        <a:p>
          <a:endParaRPr lang="en-US"/>
        </a:p>
      </dgm:t>
    </dgm:pt>
    <dgm:pt modelId="{BE4B9F9B-A63E-486D-B3D5-0C80B3263083}" type="sibTrans" cxnId="{B6CB02B6-21FF-41B8-BACB-B8FE6E5FF4FF}">
      <dgm:prSet/>
      <dgm:spPr/>
      <dgm:t>
        <a:bodyPr/>
        <a:lstStyle/>
        <a:p>
          <a:endParaRPr lang="en-US"/>
        </a:p>
      </dgm:t>
    </dgm:pt>
    <dgm:pt modelId="{C3F6676B-6214-4802-A905-4FB42E26A51B}">
      <dgm:prSet phldrT="[Text]" custT="1"/>
      <dgm:spPr/>
      <dgm:t>
        <a:bodyPr/>
        <a:lstStyle/>
        <a:p>
          <a:endParaRPr lang="en-US" sz="1150" dirty="0"/>
        </a:p>
      </dgm:t>
    </dgm:pt>
    <dgm:pt modelId="{DE2EA350-8DA9-4711-BD68-65743BCF2884}" type="parTrans" cxnId="{69B0C175-F5E0-40AC-A961-028C7AAF58F1}">
      <dgm:prSet/>
      <dgm:spPr/>
      <dgm:t>
        <a:bodyPr/>
        <a:lstStyle/>
        <a:p>
          <a:endParaRPr lang="en-US"/>
        </a:p>
      </dgm:t>
    </dgm:pt>
    <dgm:pt modelId="{2046C6CE-06A8-425A-B48C-3B5AD3CB764E}" type="sibTrans" cxnId="{69B0C175-F5E0-40AC-A961-028C7AAF58F1}">
      <dgm:prSet/>
      <dgm:spPr/>
      <dgm:t>
        <a:bodyPr/>
        <a:lstStyle/>
        <a:p>
          <a:endParaRPr lang="en-US"/>
        </a:p>
      </dgm:t>
    </dgm:pt>
    <dgm:pt modelId="{B2414FFA-1439-4D16-A137-34EEAC3CFDF2}">
      <dgm:prSet phldrT="[Text]" custT="1"/>
      <dgm:spPr/>
      <dgm:t>
        <a:bodyPr/>
        <a:lstStyle/>
        <a:p>
          <a:endParaRPr lang="en-US" sz="1150" dirty="0"/>
        </a:p>
      </dgm:t>
    </dgm:pt>
    <dgm:pt modelId="{DBACCE16-012C-45BA-912E-472974AA0D4D}" type="parTrans" cxnId="{FA66D0A8-667E-4316-85CE-97A3BDA1359F}">
      <dgm:prSet/>
      <dgm:spPr/>
      <dgm:t>
        <a:bodyPr/>
        <a:lstStyle/>
        <a:p>
          <a:endParaRPr lang="en-US"/>
        </a:p>
      </dgm:t>
    </dgm:pt>
    <dgm:pt modelId="{CDD84A2C-4E87-42BB-A4D6-AD6D1D39DF34}" type="sibTrans" cxnId="{FA66D0A8-667E-4316-85CE-97A3BDA1359F}">
      <dgm:prSet/>
      <dgm:spPr/>
      <dgm:t>
        <a:bodyPr/>
        <a:lstStyle/>
        <a:p>
          <a:endParaRPr lang="en-US"/>
        </a:p>
      </dgm:t>
    </dgm:pt>
    <dgm:pt modelId="{05F5AEC3-BFB9-4AA8-A9BA-D6B4C2650374}">
      <dgm:prSet phldrT="[Text]" custT="1"/>
      <dgm:spPr/>
      <dgm:t>
        <a:bodyPr/>
        <a:lstStyle/>
        <a:p>
          <a:endParaRPr lang="en-US" sz="1150" dirty="0"/>
        </a:p>
      </dgm:t>
    </dgm:pt>
    <dgm:pt modelId="{508AF1DA-C3BF-4DD5-A377-B144CE727D56}" type="parTrans" cxnId="{A8432CBC-FDE2-4B50-A10A-837DB0EABC5C}">
      <dgm:prSet/>
      <dgm:spPr/>
      <dgm:t>
        <a:bodyPr/>
        <a:lstStyle/>
        <a:p>
          <a:endParaRPr lang="en-US"/>
        </a:p>
      </dgm:t>
    </dgm:pt>
    <dgm:pt modelId="{7ACD8148-7352-4BD6-862F-54D4ABF78D13}" type="sibTrans" cxnId="{A8432CBC-FDE2-4B50-A10A-837DB0EABC5C}">
      <dgm:prSet/>
      <dgm:spPr/>
      <dgm:t>
        <a:bodyPr/>
        <a:lstStyle/>
        <a:p>
          <a:endParaRPr lang="en-US"/>
        </a:p>
      </dgm:t>
    </dgm:pt>
    <dgm:pt modelId="{32D4EE7E-B1A8-4B49-888A-815C3A36A71D}" type="pres">
      <dgm:prSet presAssocID="{EF82079F-4EDE-4493-9C22-3F61B7205134}" presName="Name0" presStyleCnt="0">
        <dgm:presLayoutVars>
          <dgm:dir/>
          <dgm:resizeHandles val="exact"/>
        </dgm:presLayoutVars>
      </dgm:prSet>
      <dgm:spPr/>
    </dgm:pt>
    <dgm:pt modelId="{0ED5DFAD-C1AE-4A7F-93BA-A03B1DA10A48}" type="pres">
      <dgm:prSet presAssocID="{3DF01A6B-60B2-494D-B662-D03C45D99152}" presName="parAndChTx" presStyleLbl="node1" presStyleIdx="0" presStyleCnt="4" custScaleX="332486" custScaleY="403526" custLinFactNeighborX="55154" custLinFactNeighborY="13039">
        <dgm:presLayoutVars>
          <dgm:bulletEnabled val="1"/>
        </dgm:presLayoutVars>
      </dgm:prSet>
      <dgm:spPr/>
    </dgm:pt>
    <dgm:pt modelId="{202AEA04-9F41-415C-B5EB-28E6F834DA19}" type="pres">
      <dgm:prSet presAssocID="{030BE73C-5CA1-43D6-A28D-4A48A9C1123B}" presName="parAndChSpace" presStyleCnt="0"/>
      <dgm:spPr/>
    </dgm:pt>
    <dgm:pt modelId="{25B52065-ACFC-4CFF-B06B-AC8961C39BDE}" type="pres">
      <dgm:prSet presAssocID="{833A58C4-CFE7-4EF0-9B9B-08048DF56097}" presName="parAndChTx" presStyleLbl="node1" presStyleIdx="1" presStyleCnt="4" custScaleX="324764" custScaleY="445273" custLinFactX="-36097" custLinFactNeighborX="-100000" custLinFactNeighborY="-794">
        <dgm:presLayoutVars>
          <dgm:bulletEnabled val="1"/>
        </dgm:presLayoutVars>
      </dgm:prSet>
      <dgm:spPr/>
    </dgm:pt>
    <dgm:pt modelId="{1F6EEA1F-2EF6-4D7F-A5FA-E24C1EACD808}" type="pres">
      <dgm:prSet presAssocID="{601CCA89-07DE-4480-B378-5B44F27C5ECF}" presName="parAndChSpace" presStyleCnt="0"/>
      <dgm:spPr/>
    </dgm:pt>
    <dgm:pt modelId="{320BCED9-0A45-44E7-806E-97A45C5FC25F}" type="pres">
      <dgm:prSet presAssocID="{0F92A491-BD57-44B5-99CC-C38F925DEE26}" presName="parAndChTx" presStyleLbl="node1" presStyleIdx="2" presStyleCnt="4" custScaleX="336093" custScaleY="512521" custLinFactX="-100000" custLinFactNeighborX="-183114" custLinFactNeighborY="1560">
        <dgm:presLayoutVars>
          <dgm:bulletEnabled val="1"/>
        </dgm:presLayoutVars>
      </dgm:prSet>
      <dgm:spPr/>
    </dgm:pt>
    <dgm:pt modelId="{BEAF71D5-A06B-473A-8382-C967C5B53206}" type="pres">
      <dgm:prSet presAssocID="{B384B0CE-F4A6-4DD9-AC64-8468864603DC}" presName="parAndChSpace" presStyleCnt="0"/>
      <dgm:spPr/>
    </dgm:pt>
    <dgm:pt modelId="{9966F9BA-8D86-4C8F-A125-CF8F4BA22876}" type="pres">
      <dgm:prSet presAssocID="{1577B89F-B96E-43E1-AF7C-613B70A51EE9}" presName="parAndChTx" presStyleLbl="node1" presStyleIdx="3" presStyleCnt="4" custScaleX="370316" custScaleY="563224" custLinFactX="-168040" custLinFactNeighborX="-200000" custLinFactNeighborY="10443">
        <dgm:presLayoutVars>
          <dgm:bulletEnabled val="1"/>
        </dgm:presLayoutVars>
      </dgm:prSet>
      <dgm:spPr/>
    </dgm:pt>
  </dgm:ptLst>
  <dgm:cxnLst>
    <dgm:cxn modelId="{0DC2AA01-4F53-49FD-89C0-37418846B0E3}" type="presOf" srcId="{849F1353-979F-403E-9E44-361AF72DE864}" destId="{9966F9BA-8D86-4C8F-A125-CF8F4BA22876}" srcOrd="0" destOrd="4" presId="urn:microsoft.com/office/officeart/2005/8/layout/hChevron3"/>
    <dgm:cxn modelId="{A22C1203-60E7-4CF6-A78C-9329CE406A38}" type="presOf" srcId="{E3BC1B53-A8F8-4FB6-8EC9-51A9C00DD2BE}" destId="{0ED5DFAD-C1AE-4A7F-93BA-A03B1DA10A48}" srcOrd="0" destOrd="2" presId="urn:microsoft.com/office/officeart/2005/8/layout/hChevron3"/>
    <dgm:cxn modelId="{58F0EB03-CCE5-4641-A57A-E316EB32AFEA}" type="presOf" srcId="{8399BB16-C482-4D22-9382-61CF17D9A2DA}" destId="{0ED5DFAD-C1AE-4A7F-93BA-A03B1DA10A48}" srcOrd="0" destOrd="5" presId="urn:microsoft.com/office/officeart/2005/8/layout/hChevron3"/>
    <dgm:cxn modelId="{AFF44812-C6A7-4353-9C76-52EFEF90165D}" type="presOf" srcId="{BD6BDAC6-A45E-47E6-924B-B12B64A975AA}" destId="{25B52065-ACFC-4CFF-B06B-AC8961C39BDE}" srcOrd="0" destOrd="1" presId="urn:microsoft.com/office/officeart/2005/8/layout/hChevron3"/>
    <dgm:cxn modelId="{2C824713-DF6E-4FD8-8B22-76B5C8EFF58F}" srcId="{833A58C4-CFE7-4EF0-9B9B-08048DF56097}" destId="{0D98FB75-902D-43C9-99C4-AD771117EAD5}" srcOrd="2" destOrd="0" parTransId="{1DFA26C6-9044-47DD-B89F-5069E756290A}" sibTransId="{5ACC7CDC-CF64-4000-84A3-3AF8F7CF8CFC}"/>
    <dgm:cxn modelId="{475D9525-A4B0-4EB6-A60F-5A12C4742401}" type="presOf" srcId="{3DF01A6B-60B2-494D-B662-D03C45D99152}" destId="{0ED5DFAD-C1AE-4A7F-93BA-A03B1DA10A48}" srcOrd="0" destOrd="0" presId="urn:microsoft.com/office/officeart/2005/8/layout/hChevron3"/>
    <dgm:cxn modelId="{F35AF427-1638-4B6E-B902-B564E46D5BDB}" type="presOf" srcId="{88EC1296-3A2C-47AA-AEF6-CEE53FB83D7A}" destId="{0ED5DFAD-C1AE-4A7F-93BA-A03B1DA10A48}" srcOrd="0" destOrd="1" presId="urn:microsoft.com/office/officeart/2005/8/layout/hChevron3"/>
    <dgm:cxn modelId="{C8596B29-3EF8-4BF2-B8BB-5556C25E407A}" srcId="{1577B89F-B96E-43E1-AF7C-613B70A51EE9}" destId="{7E7EC435-BE4E-442D-A5A2-CC33D878B571}" srcOrd="5" destOrd="0" parTransId="{600E06DB-1F08-4163-8793-1BFB8DBB20DE}" sibTransId="{312917F6-0253-4541-A6CE-9CBCF8B69E47}"/>
    <dgm:cxn modelId="{17889B37-2B15-4A78-9084-A7B8CCE36553}" srcId="{EF82079F-4EDE-4493-9C22-3F61B7205134}" destId="{3DF01A6B-60B2-494D-B662-D03C45D99152}" srcOrd="0" destOrd="0" parTransId="{C2C9E32E-60ED-464F-AE39-70CED2E14570}" sibTransId="{030BE73C-5CA1-43D6-A28D-4A48A9C1123B}"/>
    <dgm:cxn modelId="{44543638-29F2-440C-A03A-D316643A2B84}" srcId="{3DF01A6B-60B2-494D-B662-D03C45D99152}" destId="{8399BB16-C482-4D22-9382-61CF17D9A2DA}" srcOrd="4" destOrd="0" parTransId="{C1297C6B-B2A8-48B2-B1F3-3DBDBE49A1C2}" sibTransId="{2CE60595-30A8-4648-96E7-B7395A9F0E16}"/>
    <dgm:cxn modelId="{A22EA060-6011-43F6-BB82-2254F985880C}" srcId="{1577B89F-B96E-43E1-AF7C-613B70A51EE9}" destId="{DB25E7AD-906A-456B-BB60-2C494D3FEC28}" srcOrd="1" destOrd="0" parTransId="{643915EC-AD40-4DA6-86EB-B1E5AB948632}" sibTransId="{57BE57C1-0B89-4326-B45B-8E9F3DDFD2B0}"/>
    <dgm:cxn modelId="{88991666-3C73-4F1C-8F27-98391867E627}" srcId="{3DF01A6B-60B2-494D-B662-D03C45D99152}" destId="{54AB277B-5661-4948-B667-E5901C48F90F}" srcOrd="2" destOrd="0" parTransId="{015D3678-C809-44DA-A684-D7DADB68EBA1}" sibTransId="{4ADD413D-EEAE-4B80-A954-2B4A8A245776}"/>
    <dgm:cxn modelId="{9FD7CE46-A00F-4094-91D1-11D860ACC467}" srcId="{EF82079F-4EDE-4493-9C22-3F61B7205134}" destId="{833A58C4-CFE7-4EF0-9B9B-08048DF56097}" srcOrd="1" destOrd="0" parTransId="{FA91D951-8C6E-49AB-BF20-48F294324B8C}" sibTransId="{601CCA89-07DE-4480-B378-5B44F27C5ECF}"/>
    <dgm:cxn modelId="{62D5754B-412E-4771-AF9B-631612BA38F7}" srcId="{833A58C4-CFE7-4EF0-9B9B-08048DF56097}" destId="{4DC5FE3D-ABB1-42C7-B004-F569BD88CA51}" srcOrd="1" destOrd="0" parTransId="{160CAE6D-6A79-4554-95F1-87D0D6E584AC}" sibTransId="{6EAA1E85-877D-4BE8-AF28-9364B6DFC493}"/>
    <dgm:cxn modelId="{BE798F6B-6BDF-45B8-AEC3-4B056BB15BD1}" srcId="{0F92A491-BD57-44B5-99CC-C38F925DEE26}" destId="{3F734FC1-F098-44EA-99C2-5157E4588F28}" srcOrd="0" destOrd="0" parTransId="{B91E788A-1B00-4413-8B78-B05DE7095AF3}" sibTransId="{02EF4E71-337E-443F-ABC6-2972C8DF2F69}"/>
    <dgm:cxn modelId="{2705CB6C-FAAC-4106-BBE5-E8CEF6E9535F}" type="presOf" srcId="{EF82079F-4EDE-4493-9C22-3F61B7205134}" destId="{32D4EE7E-B1A8-4B49-888A-815C3A36A71D}" srcOrd="0" destOrd="0" presId="urn:microsoft.com/office/officeart/2005/8/layout/hChevron3"/>
    <dgm:cxn modelId="{D9706E4D-BB2A-4510-831E-3ED02B6DE7D0}" srcId="{3DF01A6B-60B2-494D-B662-D03C45D99152}" destId="{036BB5E4-4897-486E-BD31-2C45C8097DED}" srcOrd="3" destOrd="0" parTransId="{9B8C3B2F-5B0F-4578-822E-542264136F28}" sibTransId="{2DBFCA93-9DAE-4990-938F-FF38783467F1}"/>
    <dgm:cxn modelId="{5711EE51-8F79-46B1-813E-93A91EEB05D9}" srcId="{3DF01A6B-60B2-494D-B662-D03C45D99152}" destId="{88EC1296-3A2C-47AA-AEF6-CEE53FB83D7A}" srcOrd="0" destOrd="0" parTransId="{3D4CFE16-D91F-4F27-A620-453B20232630}" sibTransId="{7FD0565E-5086-4B6F-9B07-1F75E4B577B7}"/>
    <dgm:cxn modelId="{69B0C175-F5E0-40AC-A961-028C7AAF58F1}" srcId="{1577B89F-B96E-43E1-AF7C-613B70A51EE9}" destId="{C3F6676B-6214-4802-A905-4FB42E26A51B}" srcOrd="0" destOrd="0" parTransId="{DE2EA350-8DA9-4711-BD68-65743BCF2884}" sibTransId="{2046C6CE-06A8-425A-B48C-3B5AD3CB764E}"/>
    <dgm:cxn modelId="{9951D355-393C-4D9D-BEF4-F4922E3E7697}" type="presOf" srcId="{0D98FB75-902D-43C9-99C4-AD771117EAD5}" destId="{25B52065-ACFC-4CFF-B06B-AC8961C39BDE}" srcOrd="0" destOrd="3" presId="urn:microsoft.com/office/officeart/2005/8/layout/hChevron3"/>
    <dgm:cxn modelId="{DF416878-344E-4381-8D56-65CC1CD2885C}" type="presOf" srcId="{CA1C58FE-99C6-4804-B56E-33E1492EE26C}" destId="{320BCED9-0A45-44E7-806E-97A45C5FC25F}" srcOrd="0" destOrd="3" presId="urn:microsoft.com/office/officeart/2005/8/layout/hChevron3"/>
    <dgm:cxn modelId="{50159F7D-C12D-4541-9B7A-629B324D497C}" type="presOf" srcId="{4DC5FE3D-ABB1-42C7-B004-F569BD88CA51}" destId="{25B52065-ACFC-4CFF-B06B-AC8961C39BDE}" srcOrd="0" destOrd="2" presId="urn:microsoft.com/office/officeart/2005/8/layout/hChevron3"/>
    <dgm:cxn modelId="{6890D885-C3B1-4C50-9792-6833B04DA621}" type="presOf" srcId="{05F5AEC3-BFB9-4AA8-A9BA-D6B4C2650374}" destId="{9966F9BA-8D86-4C8F-A125-CF8F4BA22876}" srcOrd="0" destOrd="5" presId="urn:microsoft.com/office/officeart/2005/8/layout/hChevron3"/>
    <dgm:cxn modelId="{54FD8986-AFEE-439C-9244-C4E100181111}" type="presOf" srcId="{036BB5E4-4897-486E-BD31-2C45C8097DED}" destId="{0ED5DFAD-C1AE-4A7F-93BA-A03B1DA10A48}" srcOrd="0" destOrd="4" presId="urn:microsoft.com/office/officeart/2005/8/layout/hChevron3"/>
    <dgm:cxn modelId="{20B58A8B-5796-4074-B149-8CB28B6659B7}" type="presOf" srcId="{3F734FC1-F098-44EA-99C2-5157E4588F28}" destId="{320BCED9-0A45-44E7-806E-97A45C5FC25F}" srcOrd="0" destOrd="1" presId="urn:microsoft.com/office/officeart/2005/8/layout/hChevron3"/>
    <dgm:cxn modelId="{43ACA994-E65A-4BE0-AC33-F371B41436A4}" type="presOf" srcId="{1577B89F-B96E-43E1-AF7C-613B70A51EE9}" destId="{9966F9BA-8D86-4C8F-A125-CF8F4BA22876}" srcOrd="0" destOrd="0" presId="urn:microsoft.com/office/officeart/2005/8/layout/hChevron3"/>
    <dgm:cxn modelId="{97AA0399-D6C1-4A91-807F-4984232B00EA}" type="presOf" srcId="{C5239663-9D20-44D1-9306-CA3CD3CD142E}" destId="{320BCED9-0A45-44E7-806E-97A45C5FC25F}" srcOrd="0" destOrd="2" presId="urn:microsoft.com/office/officeart/2005/8/layout/hChevron3"/>
    <dgm:cxn modelId="{2A6E359B-4828-4CD7-AE74-5FE045BE449A}" srcId="{3DF01A6B-60B2-494D-B662-D03C45D99152}" destId="{E3BC1B53-A8F8-4FB6-8EC9-51A9C00DD2BE}" srcOrd="1" destOrd="0" parTransId="{5469D007-6A9C-45FC-9839-B2A0E4EF1756}" sibTransId="{138924FF-2C06-4651-AE0B-6126E93C3E48}"/>
    <dgm:cxn modelId="{FA66D0A8-667E-4316-85CE-97A3BDA1359F}" srcId="{1577B89F-B96E-43E1-AF7C-613B70A51EE9}" destId="{B2414FFA-1439-4D16-A137-34EEAC3CFDF2}" srcOrd="2" destOrd="0" parTransId="{DBACCE16-012C-45BA-912E-472974AA0D4D}" sibTransId="{CDD84A2C-4E87-42BB-A4D6-AD6D1D39DF34}"/>
    <dgm:cxn modelId="{20C274AE-50A2-4863-824D-A5B8865533D7}" srcId="{0F92A491-BD57-44B5-99CC-C38F925DEE26}" destId="{CA1C58FE-99C6-4804-B56E-33E1492EE26C}" srcOrd="2" destOrd="0" parTransId="{B1F300A9-7ADA-463A-B08C-E9200FE7330C}" sibTransId="{EF6D72DF-7BE5-4371-B518-C85CE11AD837}"/>
    <dgm:cxn modelId="{B6CB02B6-21FF-41B8-BACB-B8FE6E5FF4FF}" srcId="{0F92A491-BD57-44B5-99CC-C38F925DEE26}" destId="{C5239663-9D20-44D1-9306-CA3CD3CD142E}" srcOrd="1" destOrd="0" parTransId="{6E0E8BC8-32DC-4AE4-B617-F5115EB493CE}" sibTransId="{BE4B9F9B-A63E-486D-B3D5-0C80B3263083}"/>
    <dgm:cxn modelId="{83EC33B8-2E34-420C-B912-035D8C37D0B5}" type="presOf" srcId="{833A58C4-CFE7-4EF0-9B9B-08048DF56097}" destId="{25B52065-ACFC-4CFF-B06B-AC8961C39BDE}" srcOrd="0" destOrd="0" presId="urn:microsoft.com/office/officeart/2005/8/layout/hChevron3"/>
    <dgm:cxn modelId="{8470AABA-19C1-4B13-97D9-BE1470CCD958}" type="presOf" srcId="{7E7EC435-BE4E-442D-A5A2-CC33D878B571}" destId="{9966F9BA-8D86-4C8F-A125-CF8F4BA22876}" srcOrd="0" destOrd="6" presId="urn:microsoft.com/office/officeart/2005/8/layout/hChevron3"/>
    <dgm:cxn modelId="{A8432CBC-FDE2-4B50-A10A-837DB0EABC5C}" srcId="{1577B89F-B96E-43E1-AF7C-613B70A51EE9}" destId="{05F5AEC3-BFB9-4AA8-A9BA-D6B4C2650374}" srcOrd="4" destOrd="0" parTransId="{508AF1DA-C3BF-4DD5-A377-B144CE727D56}" sibTransId="{7ACD8148-7352-4BD6-862F-54D4ABF78D13}"/>
    <dgm:cxn modelId="{B2D8A3BF-4AE3-4BC0-A755-89F923B77189}" srcId="{833A58C4-CFE7-4EF0-9B9B-08048DF56097}" destId="{BD6BDAC6-A45E-47E6-924B-B12B64A975AA}" srcOrd="0" destOrd="0" parTransId="{5D32B0E6-E8E0-4D95-8D8C-9EAD543F5ECF}" sibTransId="{939FCE50-46EF-4F8C-8C3E-857BFEC4D781}"/>
    <dgm:cxn modelId="{595524C7-8619-4A95-865A-4A3D98F1D9FF}" type="presOf" srcId="{0F92A491-BD57-44B5-99CC-C38F925DEE26}" destId="{320BCED9-0A45-44E7-806E-97A45C5FC25F}" srcOrd="0" destOrd="0" presId="urn:microsoft.com/office/officeart/2005/8/layout/hChevron3"/>
    <dgm:cxn modelId="{E0C4B9D6-6244-4F36-9680-34C3AB0CF569}" type="presOf" srcId="{DB25E7AD-906A-456B-BB60-2C494D3FEC28}" destId="{9966F9BA-8D86-4C8F-A125-CF8F4BA22876}" srcOrd="0" destOrd="2" presId="urn:microsoft.com/office/officeart/2005/8/layout/hChevron3"/>
    <dgm:cxn modelId="{4B58E3D8-148D-4F79-A65B-D7D5B2E67F45}" srcId="{EF82079F-4EDE-4493-9C22-3F61B7205134}" destId="{0F92A491-BD57-44B5-99CC-C38F925DEE26}" srcOrd="2" destOrd="0" parTransId="{AECE75A2-FF30-4E3C-AAF8-EDE55D36E97E}" sibTransId="{B384B0CE-F4A6-4DD9-AC64-8468864603DC}"/>
    <dgm:cxn modelId="{B0B382DA-BC21-4FB0-89A4-D50621585AAD}" type="presOf" srcId="{C3F6676B-6214-4802-A905-4FB42E26A51B}" destId="{9966F9BA-8D86-4C8F-A125-CF8F4BA22876}" srcOrd="0" destOrd="1" presId="urn:microsoft.com/office/officeart/2005/8/layout/hChevron3"/>
    <dgm:cxn modelId="{F0336FDB-C71F-4538-88C8-62320C4BFF66}" srcId="{1577B89F-B96E-43E1-AF7C-613B70A51EE9}" destId="{849F1353-979F-403E-9E44-361AF72DE864}" srcOrd="3" destOrd="0" parTransId="{6A595BA6-5510-4AE3-9F81-E809D0B39715}" sibTransId="{4BA4EAD6-8F83-4176-B68C-6891CFD4C714}"/>
    <dgm:cxn modelId="{74A683E4-0A1B-42EC-9F4D-88B7D0839DA6}" type="presOf" srcId="{B2414FFA-1439-4D16-A137-34EEAC3CFDF2}" destId="{9966F9BA-8D86-4C8F-A125-CF8F4BA22876}" srcOrd="0" destOrd="3" presId="urn:microsoft.com/office/officeart/2005/8/layout/hChevron3"/>
    <dgm:cxn modelId="{120ED9ED-0160-47F6-BFE8-BD8FB0A3A951}" type="presOf" srcId="{54AB277B-5661-4948-B667-E5901C48F90F}" destId="{0ED5DFAD-C1AE-4A7F-93BA-A03B1DA10A48}" srcOrd="0" destOrd="3" presId="urn:microsoft.com/office/officeart/2005/8/layout/hChevron3"/>
    <dgm:cxn modelId="{993CECF6-C8C6-4220-85E1-A524795D296D}" srcId="{EF82079F-4EDE-4493-9C22-3F61B7205134}" destId="{1577B89F-B96E-43E1-AF7C-613B70A51EE9}" srcOrd="3" destOrd="0" parTransId="{A80419E7-82EF-4261-8353-E509E9123686}" sibTransId="{9B5FB162-2616-4597-80EB-51D5DBA75801}"/>
    <dgm:cxn modelId="{0727227E-79EF-42FC-AC3A-47D48765B60A}" type="presParOf" srcId="{32D4EE7E-B1A8-4B49-888A-815C3A36A71D}" destId="{0ED5DFAD-C1AE-4A7F-93BA-A03B1DA10A48}" srcOrd="0" destOrd="0" presId="urn:microsoft.com/office/officeart/2005/8/layout/hChevron3"/>
    <dgm:cxn modelId="{85027C3A-4E8E-4CF7-A00E-43D149A386AF}" type="presParOf" srcId="{32D4EE7E-B1A8-4B49-888A-815C3A36A71D}" destId="{202AEA04-9F41-415C-B5EB-28E6F834DA19}" srcOrd="1" destOrd="0" presId="urn:microsoft.com/office/officeart/2005/8/layout/hChevron3"/>
    <dgm:cxn modelId="{1FB350DC-B25B-4F0C-A057-B157942D982F}" type="presParOf" srcId="{32D4EE7E-B1A8-4B49-888A-815C3A36A71D}" destId="{25B52065-ACFC-4CFF-B06B-AC8961C39BDE}" srcOrd="2" destOrd="0" presId="urn:microsoft.com/office/officeart/2005/8/layout/hChevron3"/>
    <dgm:cxn modelId="{A2617292-0266-40A2-B394-8042A66E07C4}" type="presParOf" srcId="{32D4EE7E-B1A8-4B49-888A-815C3A36A71D}" destId="{1F6EEA1F-2EF6-4D7F-A5FA-E24C1EACD808}" srcOrd="3" destOrd="0" presId="urn:microsoft.com/office/officeart/2005/8/layout/hChevron3"/>
    <dgm:cxn modelId="{7E03FEB8-7CDB-4EE9-AD2A-AEA9CA0D6708}" type="presParOf" srcId="{32D4EE7E-B1A8-4B49-888A-815C3A36A71D}" destId="{320BCED9-0A45-44E7-806E-97A45C5FC25F}" srcOrd="4" destOrd="0" presId="urn:microsoft.com/office/officeart/2005/8/layout/hChevron3"/>
    <dgm:cxn modelId="{36F0B48B-6643-4517-AE72-F375D0911A3F}" type="presParOf" srcId="{32D4EE7E-B1A8-4B49-888A-815C3A36A71D}" destId="{BEAF71D5-A06B-473A-8382-C967C5B53206}" srcOrd="5" destOrd="0" presId="urn:microsoft.com/office/officeart/2005/8/layout/hChevron3"/>
    <dgm:cxn modelId="{7044CD6F-6E84-41B5-B47E-1026F7AD8895}" type="presParOf" srcId="{32D4EE7E-B1A8-4B49-888A-815C3A36A71D}" destId="{9966F9BA-8D86-4C8F-A125-CF8F4BA22876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E80B6E-C332-4B0F-BE73-8956526576D4}">
      <dsp:nvSpPr>
        <dsp:cNvPr id="0" name=""/>
        <dsp:cNvSpPr/>
      </dsp:nvSpPr>
      <dsp:spPr>
        <a:xfrm>
          <a:off x="4368220" y="1311046"/>
          <a:ext cx="1666396" cy="14415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Digital Organization</a:t>
          </a:r>
          <a:endParaRPr lang="en-IN" sz="1600" kern="1200" dirty="0">
            <a:solidFill>
              <a:schemeClr val="tx1"/>
            </a:solidFill>
          </a:endParaRPr>
        </a:p>
      </dsp:txBody>
      <dsp:txXfrm>
        <a:off x="4644365" y="1549923"/>
        <a:ext cx="1114106" cy="963746"/>
      </dsp:txXfrm>
    </dsp:sp>
    <dsp:sp modelId="{36AC4866-C554-4E3D-A1FC-9558A8710D9B}">
      <dsp:nvSpPr>
        <dsp:cNvPr id="0" name=""/>
        <dsp:cNvSpPr/>
      </dsp:nvSpPr>
      <dsp:spPr>
        <a:xfrm>
          <a:off x="5411705" y="621385"/>
          <a:ext cx="628726" cy="541731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062E93-642C-47F4-9202-9CB867CCD7C0}">
      <dsp:nvSpPr>
        <dsp:cNvPr id="0" name=""/>
        <dsp:cNvSpPr/>
      </dsp:nvSpPr>
      <dsp:spPr>
        <a:xfrm>
          <a:off x="4521719" y="0"/>
          <a:ext cx="1365600" cy="1181404"/>
        </a:xfrm>
        <a:prstGeom prst="hexagon">
          <a:avLst>
            <a:gd name="adj" fmla="val 28570"/>
            <a:gd name="vf" fmla="val 11547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Flexible</a:t>
          </a:r>
          <a:endParaRPr lang="en-IN" sz="1700" kern="1200" dirty="0">
            <a:solidFill>
              <a:schemeClr val="tx1"/>
            </a:solidFill>
          </a:endParaRPr>
        </a:p>
      </dsp:txBody>
      <dsp:txXfrm>
        <a:off x="4748028" y="195784"/>
        <a:ext cx="912982" cy="789836"/>
      </dsp:txXfrm>
    </dsp:sp>
    <dsp:sp modelId="{D7A660D4-0A5D-4DB3-8070-15D0C831E2E2}">
      <dsp:nvSpPr>
        <dsp:cNvPr id="0" name=""/>
        <dsp:cNvSpPr/>
      </dsp:nvSpPr>
      <dsp:spPr>
        <a:xfrm>
          <a:off x="6145478" y="1634134"/>
          <a:ext cx="628726" cy="541731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F34C17-17EC-4220-92E4-1DA04954B4DA}">
      <dsp:nvSpPr>
        <dsp:cNvPr id="0" name=""/>
        <dsp:cNvSpPr/>
      </dsp:nvSpPr>
      <dsp:spPr>
        <a:xfrm>
          <a:off x="5774134" y="726643"/>
          <a:ext cx="1365600" cy="1181404"/>
        </a:xfrm>
        <a:prstGeom prst="hexagon">
          <a:avLst>
            <a:gd name="adj" fmla="val 28570"/>
            <a:gd name="vf" fmla="val 11547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Inclusive</a:t>
          </a:r>
          <a:endParaRPr lang="en-IN" sz="1700" kern="1200" dirty="0">
            <a:solidFill>
              <a:schemeClr val="tx1"/>
            </a:solidFill>
          </a:endParaRPr>
        </a:p>
      </dsp:txBody>
      <dsp:txXfrm>
        <a:off x="6000443" y="922427"/>
        <a:ext cx="912982" cy="789836"/>
      </dsp:txXfrm>
    </dsp:sp>
    <dsp:sp modelId="{F8F701F0-ED2D-4D53-B3C9-3DE4057C731C}">
      <dsp:nvSpPr>
        <dsp:cNvPr id="0" name=""/>
        <dsp:cNvSpPr/>
      </dsp:nvSpPr>
      <dsp:spPr>
        <a:xfrm>
          <a:off x="5635752" y="2777337"/>
          <a:ext cx="628726" cy="541731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1747C4-9ECC-4514-8663-9F5EB96F3D33}">
      <dsp:nvSpPr>
        <dsp:cNvPr id="0" name=""/>
        <dsp:cNvSpPr/>
      </dsp:nvSpPr>
      <dsp:spPr>
        <a:xfrm>
          <a:off x="5774134" y="2155139"/>
          <a:ext cx="1365600" cy="1181404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6889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50" kern="1200" dirty="0">
              <a:solidFill>
                <a:schemeClr val="tx1"/>
              </a:solidFill>
            </a:rPr>
            <a:t>Innovation</a:t>
          </a:r>
          <a:endParaRPr lang="en-IN" sz="1550" kern="1200" dirty="0">
            <a:solidFill>
              <a:schemeClr val="tx1"/>
            </a:solidFill>
          </a:endParaRPr>
        </a:p>
      </dsp:txBody>
      <dsp:txXfrm>
        <a:off x="6000443" y="2350923"/>
        <a:ext cx="912982" cy="789836"/>
      </dsp:txXfrm>
    </dsp:sp>
    <dsp:sp modelId="{390D0F6B-4389-4CEB-95CC-BEBAC5356ACC}">
      <dsp:nvSpPr>
        <dsp:cNvPr id="0" name=""/>
        <dsp:cNvSpPr/>
      </dsp:nvSpPr>
      <dsp:spPr>
        <a:xfrm>
          <a:off x="4371321" y="2896006"/>
          <a:ext cx="628726" cy="541731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F5438A-E5F9-4186-9A22-25A4F1AF60BC}">
      <dsp:nvSpPr>
        <dsp:cNvPr id="0" name=""/>
        <dsp:cNvSpPr/>
      </dsp:nvSpPr>
      <dsp:spPr>
        <a:xfrm>
          <a:off x="4521719" y="2882595"/>
          <a:ext cx="1365600" cy="1181404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Fluidity</a:t>
          </a:r>
          <a:endParaRPr lang="en-IN" sz="1600" kern="1200" dirty="0">
            <a:solidFill>
              <a:schemeClr val="tx1"/>
            </a:solidFill>
          </a:endParaRPr>
        </a:p>
      </dsp:txBody>
      <dsp:txXfrm>
        <a:off x="4748028" y="3078379"/>
        <a:ext cx="912982" cy="789836"/>
      </dsp:txXfrm>
    </dsp:sp>
    <dsp:sp modelId="{66E6AFB3-1F01-4C87-B44F-E6B57EF56539}">
      <dsp:nvSpPr>
        <dsp:cNvPr id="0" name=""/>
        <dsp:cNvSpPr/>
      </dsp:nvSpPr>
      <dsp:spPr>
        <a:xfrm>
          <a:off x="3625532" y="1883664"/>
          <a:ext cx="628726" cy="541731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A06B1E-F369-4696-81DC-8F8018E6EA4F}">
      <dsp:nvSpPr>
        <dsp:cNvPr id="0" name=""/>
        <dsp:cNvSpPr/>
      </dsp:nvSpPr>
      <dsp:spPr>
        <a:xfrm>
          <a:off x="3263491" y="2155952"/>
          <a:ext cx="1365600" cy="1181404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Excellence</a:t>
          </a:r>
          <a:endParaRPr lang="en-IN" sz="1600" kern="1200" dirty="0">
            <a:solidFill>
              <a:schemeClr val="tx1"/>
            </a:solidFill>
          </a:endParaRPr>
        </a:p>
      </dsp:txBody>
      <dsp:txXfrm>
        <a:off x="3489800" y="2351736"/>
        <a:ext cx="912982" cy="789836"/>
      </dsp:txXfrm>
    </dsp:sp>
    <dsp:sp modelId="{44E493CC-87E7-454F-84FD-F0A3E6E9CDD4}">
      <dsp:nvSpPr>
        <dsp:cNvPr id="0" name=""/>
        <dsp:cNvSpPr/>
      </dsp:nvSpPr>
      <dsp:spPr>
        <a:xfrm>
          <a:off x="3263491" y="725017"/>
          <a:ext cx="1365600" cy="1181404"/>
        </a:xfrm>
        <a:prstGeom prst="hexagon">
          <a:avLst>
            <a:gd name="adj" fmla="val 28570"/>
            <a:gd name="vf" fmla="val 11547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Value Driven</a:t>
          </a:r>
          <a:endParaRPr lang="en-IN" sz="1700" kern="1200" dirty="0">
            <a:solidFill>
              <a:schemeClr val="tx1"/>
            </a:solidFill>
          </a:endParaRPr>
        </a:p>
      </dsp:txBody>
      <dsp:txXfrm>
        <a:off x="3489800" y="920801"/>
        <a:ext cx="912982" cy="7898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35D172-8D3E-428C-9FEF-195759549F6B}">
      <dsp:nvSpPr>
        <dsp:cNvPr id="0" name=""/>
        <dsp:cNvSpPr/>
      </dsp:nvSpPr>
      <dsp:spPr>
        <a:xfrm>
          <a:off x="370716" y="581386"/>
          <a:ext cx="4007274" cy="4007274"/>
        </a:xfrm>
        <a:prstGeom prst="blockArc">
          <a:avLst>
            <a:gd name="adj1" fmla="val 12599738"/>
            <a:gd name="adj2" fmla="val 16199869"/>
            <a:gd name="adj3" fmla="val 450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F57B41-CA1F-4F48-AD88-FD5A4DF9182D}">
      <dsp:nvSpPr>
        <dsp:cNvPr id="0" name=""/>
        <dsp:cNvSpPr/>
      </dsp:nvSpPr>
      <dsp:spPr>
        <a:xfrm>
          <a:off x="370641" y="581517"/>
          <a:ext cx="4007274" cy="4007274"/>
        </a:xfrm>
        <a:prstGeom prst="blockArc">
          <a:avLst>
            <a:gd name="adj1" fmla="val 8999997"/>
            <a:gd name="adj2" fmla="val 12600003"/>
            <a:gd name="adj3" fmla="val 450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4E073B-9FEF-4AF1-9B71-C74B0F4D2D8C}">
      <dsp:nvSpPr>
        <dsp:cNvPr id="0" name=""/>
        <dsp:cNvSpPr/>
      </dsp:nvSpPr>
      <dsp:spPr>
        <a:xfrm>
          <a:off x="370640" y="581516"/>
          <a:ext cx="4007274" cy="4007274"/>
        </a:xfrm>
        <a:prstGeom prst="blockArc">
          <a:avLst>
            <a:gd name="adj1" fmla="val 5399997"/>
            <a:gd name="adj2" fmla="val 8999995"/>
            <a:gd name="adj3" fmla="val 450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9FAB15-CC2F-427B-86E4-762D11A2FCBB}">
      <dsp:nvSpPr>
        <dsp:cNvPr id="0" name=""/>
        <dsp:cNvSpPr/>
      </dsp:nvSpPr>
      <dsp:spPr>
        <a:xfrm>
          <a:off x="370642" y="581516"/>
          <a:ext cx="4007274" cy="4007274"/>
        </a:xfrm>
        <a:prstGeom prst="blockArc">
          <a:avLst>
            <a:gd name="adj1" fmla="val 1800000"/>
            <a:gd name="adj2" fmla="val 5400000"/>
            <a:gd name="adj3" fmla="val 450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3EB090-C228-4822-949B-4634A9436C90}">
      <dsp:nvSpPr>
        <dsp:cNvPr id="0" name=""/>
        <dsp:cNvSpPr/>
      </dsp:nvSpPr>
      <dsp:spPr>
        <a:xfrm>
          <a:off x="370642" y="581516"/>
          <a:ext cx="4007274" cy="4007274"/>
        </a:xfrm>
        <a:prstGeom prst="blockArc">
          <a:avLst>
            <a:gd name="adj1" fmla="val 19800000"/>
            <a:gd name="adj2" fmla="val 1800000"/>
            <a:gd name="adj3" fmla="val 450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F84799-C57B-486E-9092-AC9A045615B3}">
      <dsp:nvSpPr>
        <dsp:cNvPr id="0" name=""/>
        <dsp:cNvSpPr/>
      </dsp:nvSpPr>
      <dsp:spPr>
        <a:xfrm>
          <a:off x="370567" y="581386"/>
          <a:ext cx="4007274" cy="4007274"/>
        </a:xfrm>
        <a:prstGeom prst="blockArc">
          <a:avLst>
            <a:gd name="adj1" fmla="val 16200131"/>
            <a:gd name="adj2" fmla="val 19800262"/>
            <a:gd name="adj3" fmla="val 450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12DD1D-4830-4680-8BEB-2C84D249DCBD}">
      <dsp:nvSpPr>
        <dsp:cNvPr id="0" name=""/>
        <dsp:cNvSpPr/>
      </dsp:nvSpPr>
      <dsp:spPr>
        <a:xfrm>
          <a:off x="1232636" y="1838577"/>
          <a:ext cx="2283285" cy="14931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100" kern="1200" dirty="0">
              <a:latin typeface="Segoe UI" panose="020B0502040204020203" pitchFamily="34" charset="0"/>
              <a:cs typeface="Segoe UI" panose="020B0502040204020203" pitchFamily="34" charset="0"/>
            </a:rPr>
            <a:t>Best Architecture Principles</a:t>
          </a:r>
        </a:p>
      </dsp:txBody>
      <dsp:txXfrm>
        <a:off x="1567015" y="2057244"/>
        <a:ext cx="1614527" cy="1055817"/>
      </dsp:txXfrm>
    </dsp:sp>
    <dsp:sp modelId="{0F676926-990C-40DA-8516-BCE341A8EEBB}">
      <dsp:nvSpPr>
        <dsp:cNvPr id="0" name=""/>
        <dsp:cNvSpPr/>
      </dsp:nvSpPr>
      <dsp:spPr>
        <a:xfrm>
          <a:off x="1445044" y="0"/>
          <a:ext cx="1858470" cy="1252988"/>
        </a:xfrm>
        <a:prstGeom prst="ellipse">
          <a:avLst/>
        </a:prstGeom>
        <a:solidFill>
          <a:schemeClr val="accent5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>
              <a:latin typeface="Segoe UI" panose="020B0502040204020203" pitchFamily="34" charset="0"/>
              <a:cs typeface="Segoe UI" panose="020B0502040204020203" pitchFamily="34" charset="0"/>
            </a:rPr>
            <a:t>Business &amp; IT Alignment</a:t>
          </a:r>
        </a:p>
      </dsp:txBody>
      <dsp:txXfrm>
        <a:off x="1717211" y="183496"/>
        <a:ext cx="1314136" cy="885996"/>
      </dsp:txXfrm>
    </dsp:sp>
    <dsp:sp modelId="{4F609341-3230-4D01-B395-A0E9D9750953}">
      <dsp:nvSpPr>
        <dsp:cNvPr id="0" name=""/>
        <dsp:cNvSpPr/>
      </dsp:nvSpPr>
      <dsp:spPr>
        <a:xfrm>
          <a:off x="3141180" y="979394"/>
          <a:ext cx="1858470" cy="1252988"/>
        </a:xfrm>
        <a:prstGeom prst="ellipse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>
              <a:latin typeface="Segoe UI" panose="020B0502040204020203" pitchFamily="34" charset="0"/>
              <a:cs typeface="Segoe UI" panose="020B0502040204020203" pitchFamily="34" charset="0"/>
            </a:rPr>
            <a:t>Control Technical Diversity</a:t>
          </a:r>
        </a:p>
      </dsp:txBody>
      <dsp:txXfrm>
        <a:off x="3413347" y="1162890"/>
        <a:ext cx="1314136" cy="885996"/>
      </dsp:txXfrm>
    </dsp:sp>
    <dsp:sp modelId="{1CADB283-C62E-43C5-98D2-0F41BFDA6CEE}">
      <dsp:nvSpPr>
        <dsp:cNvPr id="0" name=""/>
        <dsp:cNvSpPr/>
      </dsp:nvSpPr>
      <dsp:spPr>
        <a:xfrm>
          <a:off x="3141180" y="2937923"/>
          <a:ext cx="1858470" cy="1252988"/>
        </a:xfrm>
        <a:prstGeom prst="ellipse">
          <a:avLst/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>
              <a:latin typeface="Segoe UI" panose="020B0502040204020203" pitchFamily="34" charset="0"/>
              <a:cs typeface="Segoe UI" panose="020B0502040204020203" pitchFamily="34" charset="0"/>
            </a:rPr>
            <a:t>Standard Methods</a:t>
          </a:r>
        </a:p>
      </dsp:txBody>
      <dsp:txXfrm>
        <a:off x="3413347" y="3121419"/>
        <a:ext cx="1314136" cy="885996"/>
      </dsp:txXfrm>
    </dsp:sp>
    <dsp:sp modelId="{62ACC736-CF75-4038-9A3E-70CE98703C23}">
      <dsp:nvSpPr>
        <dsp:cNvPr id="0" name=""/>
        <dsp:cNvSpPr/>
      </dsp:nvSpPr>
      <dsp:spPr>
        <a:xfrm>
          <a:off x="1445044" y="3917188"/>
          <a:ext cx="1858470" cy="1252988"/>
        </a:xfrm>
        <a:prstGeom prst="ellipse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>
              <a:latin typeface="Segoe UI" panose="020B0502040204020203" pitchFamily="34" charset="0"/>
              <a:cs typeface="Segoe UI" panose="020B0502040204020203" pitchFamily="34" charset="0"/>
            </a:rPr>
            <a:t>Data Management</a:t>
          </a:r>
        </a:p>
      </dsp:txBody>
      <dsp:txXfrm>
        <a:off x="1717211" y="4100684"/>
        <a:ext cx="1314136" cy="885996"/>
      </dsp:txXfrm>
    </dsp:sp>
    <dsp:sp modelId="{CF09BC52-A73D-468C-A881-AE7A9FA1CFB4}">
      <dsp:nvSpPr>
        <dsp:cNvPr id="0" name=""/>
        <dsp:cNvSpPr/>
      </dsp:nvSpPr>
      <dsp:spPr>
        <a:xfrm>
          <a:off x="-251092" y="2937926"/>
          <a:ext cx="1858470" cy="1252988"/>
        </a:xfrm>
        <a:prstGeom prst="ellipse">
          <a:avLst/>
        </a:prstGeom>
        <a:solidFill>
          <a:srgbClr val="00808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>
              <a:latin typeface="Segoe UI" panose="020B0502040204020203" pitchFamily="34" charset="0"/>
              <a:cs typeface="Segoe UI" panose="020B0502040204020203" pitchFamily="34" charset="0"/>
            </a:rPr>
            <a:t>Security Focus</a:t>
          </a:r>
        </a:p>
      </dsp:txBody>
      <dsp:txXfrm>
        <a:off x="21075" y="3121422"/>
        <a:ext cx="1314136" cy="885996"/>
      </dsp:txXfrm>
    </dsp:sp>
    <dsp:sp modelId="{CA8CAC19-7395-4630-9611-088B7B637E3F}">
      <dsp:nvSpPr>
        <dsp:cNvPr id="0" name=""/>
        <dsp:cNvSpPr/>
      </dsp:nvSpPr>
      <dsp:spPr>
        <a:xfrm>
          <a:off x="-251092" y="979394"/>
          <a:ext cx="1858470" cy="1252988"/>
        </a:xfrm>
        <a:prstGeom prst="ellipse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>
              <a:latin typeface="Segoe UI" panose="020B0502040204020203" pitchFamily="34" charset="0"/>
              <a:cs typeface="Segoe UI" panose="020B0502040204020203" pitchFamily="34" charset="0"/>
            </a:rPr>
            <a:t>Interoperability</a:t>
          </a:r>
        </a:p>
      </dsp:txBody>
      <dsp:txXfrm>
        <a:off x="21075" y="1162890"/>
        <a:ext cx="1314136" cy="8859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C7082A-EE6E-4774-85CA-C85DD89E3E2C}">
      <dsp:nvSpPr>
        <dsp:cNvPr id="0" name=""/>
        <dsp:cNvSpPr/>
      </dsp:nvSpPr>
      <dsp:spPr>
        <a:xfrm>
          <a:off x="6078" y="0"/>
          <a:ext cx="2323929" cy="1025859"/>
        </a:xfrm>
        <a:prstGeom prst="chevron">
          <a:avLst/>
        </a:prstGeom>
        <a:solidFill>
          <a:srgbClr val="0070C0">
            <a:alpha val="58000"/>
          </a:srgb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>
                  <a:lumMod val="95000"/>
                </a:schemeClr>
              </a:solidFill>
              <a:latin typeface="+mn-lt"/>
            </a:rPr>
            <a:t>Taking Stock</a:t>
          </a:r>
          <a:endParaRPr lang="en-US" sz="1400" b="1" kern="1200" dirty="0">
            <a:solidFill>
              <a:schemeClr val="bg1"/>
            </a:solidFill>
            <a:latin typeface="+mn-lt"/>
          </a:endParaRPr>
        </a:p>
      </dsp:txBody>
      <dsp:txXfrm>
        <a:off x="519008" y="0"/>
        <a:ext cx="1298070" cy="1025859"/>
      </dsp:txXfrm>
    </dsp:sp>
    <dsp:sp modelId="{32C33405-244F-4D9B-A45E-C2B3847C7CEA}">
      <dsp:nvSpPr>
        <dsp:cNvPr id="0" name=""/>
        <dsp:cNvSpPr/>
      </dsp:nvSpPr>
      <dsp:spPr>
        <a:xfrm>
          <a:off x="2123490" y="0"/>
          <a:ext cx="2395426" cy="1025859"/>
        </a:xfrm>
        <a:prstGeom prst="chevron">
          <a:avLst/>
        </a:prstGeom>
        <a:solidFill>
          <a:srgbClr val="0070C0"/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  <a:latin typeface="+mn-lt"/>
            </a:rPr>
            <a:t>Digital Structure</a:t>
          </a:r>
        </a:p>
      </dsp:txBody>
      <dsp:txXfrm>
        <a:off x="2636420" y="0"/>
        <a:ext cx="1369567" cy="1025859"/>
      </dsp:txXfrm>
    </dsp:sp>
    <dsp:sp modelId="{133167C3-E7F0-4BD8-BF47-31607F016940}">
      <dsp:nvSpPr>
        <dsp:cNvPr id="0" name=""/>
        <dsp:cNvSpPr/>
      </dsp:nvSpPr>
      <dsp:spPr>
        <a:xfrm>
          <a:off x="4312398" y="0"/>
          <a:ext cx="2453768" cy="1025859"/>
        </a:xfrm>
        <a:prstGeom prst="chevron">
          <a:avLst/>
        </a:prstGeom>
        <a:solidFill>
          <a:schemeClr val="accent5">
            <a:lumMod val="7500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  <a:latin typeface="+mn-lt"/>
            </a:rPr>
            <a:t>Digital Culture</a:t>
          </a:r>
        </a:p>
      </dsp:txBody>
      <dsp:txXfrm>
        <a:off x="4825328" y="0"/>
        <a:ext cx="1427909" cy="1025859"/>
      </dsp:txXfrm>
    </dsp:sp>
    <dsp:sp modelId="{6DFE0B72-9AB3-4AA1-A371-D2A3D6B90DDC}">
      <dsp:nvSpPr>
        <dsp:cNvPr id="0" name=""/>
        <dsp:cNvSpPr/>
      </dsp:nvSpPr>
      <dsp:spPr>
        <a:xfrm>
          <a:off x="6559648" y="0"/>
          <a:ext cx="2453768" cy="1025859"/>
        </a:xfrm>
        <a:prstGeom prst="chevron">
          <a:avLst/>
        </a:prstGeom>
        <a:solidFill>
          <a:schemeClr val="accent5">
            <a:lumMod val="7500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  <a:latin typeface="+mn-lt"/>
            </a:rPr>
            <a:t>Re-engineer Processes</a:t>
          </a:r>
        </a:p>
      </dsp:txBody>
      <dsp:txXfrm>
        <a:off x="7072578" y="0"/>
        <a:ext cx="1427909" cy="1025859"/>
      </dsp:txXfrm>
    </dsp:sp>
    <dsp:sp modelId="{14FEA7CC-0ED2-44C4-A298-E7DB8596B906}">
      <dsp:nvSpPr>
        <dsp:cNvPr id="0" name=""/>
        <dsp:cNvSpPr/>
      </dsp:nvSpPr>
      <dsp:spPr>
        <a:xfrm>
          <a:off x="8806897" y="0"/>
          <a:ext cx="2526152" cy="1025859"/>
        </a:xfrm>
        <a:prstGeom prst="chevron">
          <a:avLst/>
        </a:prstGeom>
        <a:solidFill>
          <a:srgbClr val="00CCFF"/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  <a:latin typeface="+mn-lt"/>
            </a:rPr>
            <a:t>Technology</a:t>
          </a:r>
        </a:p>
      </dsp:txBody>
      <dsp:txXfrm>
        <a:off x="9319827" y="0"/>
        <a:ext cx="1500293" cy="102585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46F48C-CD51-4B37-816C-79E1C6A1DF09}">
      <dsp:nvSpPr>
        <dsp:cNvPr id="0" name=""/>
        <dsp:cNvSpPr/>
      </dsp:nvSpPr>
      <dsp:spPr>
        <a:xfrm>
          <a:off x="1060531" y="782953"/>
          <a:ext cx="1781039" cy="178103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egoe UI" panose="020B0502040204020203" pitchFamily="34" charset="0"/>
              <a:cs typeface="Segoe UI" panose="020B0502040204020203" pitchFamily="34" charset="0"/>
            </a:rPr>
            <a:t>Customer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egoe UI" panose="020B0502040204020203" pitchFamily="34" charset="0"/>
              <a:cs typeface="Segoe UI" panose="020B0502040204020203" pitchFamily="34" charset="0"/>
            </a:rPr>
            <a:t> Focus</a:t>
          </a:r>
        </a:p>
      </dsp:txBody>
      <dsp:txXfrm>
        <a:off x="1321358" y="1043780"/>
        <a:ext cx="1259385" cy="1259385"/>
      </dsp:txXfrm>
    </dsp:sp>
    <dsp:sp modelId="{9E92F68C-FAC6-4BFF-8504-A260360C1D07}">
      <dsp:nvSpPr>
        <dsp:cNvPr id="0" name=""/>
        <dsp:cNvSpPr/>
      </dsp:nvSpPr>
      <dsp:spPr>
        <a:xfrm>
          <a:off x="1144703" y="-341020"/>
          <a:ext cx="1612696" cy="170925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egoe UI" panose="020B0502040204020203" pitchFamily="34" charset="0"/>
              <a:cs typeface="Segoe UI" panose="020B0502040204020203" pitchFamily="34" charset="0"/>
            </a:rPr>
            <a:t>Strategy</a:t>
          </a:r>
        </a:p>
      </dsp:txBody>
      <dsp:txXfrm>
        <a:off x="1380877" y="-90705"/>
        <a:ext cx="1140348" cy="1208625"/>
      </dsp:txXfrm>
    </dsp:sp>
    <dsp:sp modelId="{F3151AA7-4691-4DFF-BB78-2F4C3BBB7340}">
      <dsp:nvSpPr>
        <dsp:cNvPr id="0" name=""/>
        <dsp:cNvSpPr/>
      </dsp:nvSpPr>
      <dsp:spPr>
        <a:xfrm>
          <a:off x="2375263" y="832301"/>
          <a:ext cx="1571429" cy="168234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egoe UI" panose="020B0502040204020203" pitchFamily="34" charset="0"/>
              <a:cs typeface="Segoe UI" panose="020B0502040204020203" pitchFamily="34" charset="0"/>
            </a:rPr>
            <a:t>Technology</a:t>
          </a:r>
        </a:p>
      </dsp:txBody>
      <dsp:txXfrm>
        <a:off x="2605393" y="1078674"/>
        <a:ext cx="1111169" cy="1189597"/>
      </dsp:txXfrm>
    </dsp:sp>
    <dsp:sp modelId="{0FCB26BD-B8D8-41CD-B310-C79A9D1111F6}">
      <dsp:nvSpPr>
        <dsp:cNvPr id="0" name=""/>
        <dsp:cNvSpPr/>
      </dsp:nvSpPr>
      <dsp:spPr>
        <a:xfrm>
          <a:off x="1065073" y="2114770"/>
          <a:ext cx="1771956" cy="143713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egoe UI" panose="020B0502040204020203" pitchFamily="34" charset="0"/>
              <a:cs typeface="Segoe UI" panose="020B0502040204020203" pitchFamily="34" charset="0"/>
            </a:rPr>
            <a:t>Culture</a:t>
          </a:r>
        </a:p>
      </dsp:txBody>
      <dsp:txXfrm>
        <a:off x="1324570" y="2325234"/>
        <a:ext cx="1252962" cy="1016210"/>
      </dsp:txXfrm>
    </dsp:sp>
    <dsp:sp modelId="{9F0AA608-78C6-4C1A-8473-4E342336086F}">
      <dsp:nvSpPr>
        <dsp:cNvPr id="0" name=""/>
        <dsp:cNvSpPr/>
      </dsp:nvSpPr>
      <dsp:spPr>
        <a:xfrm>
          <a:off x="62735" y="863265"/>
          <a:ext cx="1456899" cy="162041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egoe UI" panose="020B0502040204020203" pitchFamily="34" charset="0"/>
              <a:cs typeface="Segoe UI" panose="020B0502040204020203" pitchFamily="34" charset="0"/>
            </a:rPr>
            <a:t>Leadership</a:t>
          </a:r>
        </a:p>
      </dsp:txBody>
      <dsp:txXfrm>
        <a:off x="276093" y="1100569"/>
        <a:ext cx="1030183" cy="11458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46F48C-CD51-4B37-816C-79E1C6A1DF09}">
      <dsp:nvSpPr>
        <dsp:cNvPr id="0" name=""/>
        <dsp:cNvSpPr/>
      </dsp:nvSpPr>
      <dsp:spPr>
        <a:xfrm>
          <a:off x="1060531" y="782953"/>
          <a:ext cx="1781039" cy="178103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egoe UI" panose="020B0502040204020203" pitchFamily="34" charset="0"/>
              <a:cs typeface="Segoe UI" panose="020B0502040204020203" pitchFamily="34" charset="0"/>
            </a:rPr>
            <a:t>Business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egoe UI" panose="020B0502040204020203" pitchFamily="34" charset="0"/>
              <a:cs typeface="Segoe UI" panose="020B0502040204020203" pitchFamily="34" charset="0"/>
            </a:rPr>
            <a:t> Integration</a:t>
          </a:r>
        </a:p>
      </dsp:txBody>
      <dsp:txXfrm>
        <a:off x="1321358" y="1043780"/>
        <a:ext cx="1259385" cy="1259385"/>
      </dsp:txXfrm>
    </dsp:sp>
    <dsp:sp modelId="{9E92F68C-FAC6-4BFF-8504-A260360C1D07}">
      <dsp:nvSpPr>
        <dsp:cNvPr id="0" name=""/>
        <dsp:cNvSpPr/>
      </dsp:nvSpPr>
      <dsp:spPr>
        <a:xfrm>
          <a:off x="1144703" y="-341020"/>
          <a:ext cx="1612696" cy="170925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egoe UI" panose="020B0502040204020203" pitchFamily="34" charset="0"/>
              <a:cs typeface="Segoe UI" panose="020B0502040204020203" pitchFamily="34" charset="0"/>
            </a:rPr>
            <a:t>API</a:t>
          </a:r>
        </a:p>
      </dsp:txBody>
      <dsp:txXfrm>
        <a:off x="1380877" y="-90705"/>
        <a:ext cx="1140348" cy="1208625"/>
      </dsp:txXfrm>
    </dsp:sp>
    <dsp:sp modelId="{F3151AA7-4691-4DFF-BB78-2F4C3BBB7340}">
      <dsp:nvSpPr>
        <dsp:cNvPr id="0" name=""/>
        <dsp:cNvSpPr/>
      </dsp:nvSpPr>
      <dsp:spPr>
        <a:xfrm>
          <a:off x="2375263" y="832301"/>
          <a:ext cx="1571429" cy="168234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egoe UI" panose="020B0502040204020203" pitchFamily="34" charset="0"/>
              <a:cs typeface="Segoe UI" panose="020B0502040204020203" pitchFamily="34" charset="0"/>
            </a:rPr>
            <a:t>Self-Service</a:t>
          </a:r>
        </a:p>
      </dsp:txBody>
      <dsp:txXfrm>
        <a:off x="2605393" y="1078674"/>
        <a:ext cx="1111169" cy="1189597"/>
      </dsp:txXfrm>
    </dsp:sp>
    <dsp:sp modelId="{0FCB26BD-B8D8-41CD-B310-C79A9D1111F6}">
      <dsp:nvSpPr>
        <dsp:cNvPr id="0" name=""/>
        <dsp:cNvSpPr/>
      </dsp:nvSpPr>
      <dsp:spPr>
        <a:xfrm>
          <a:off x="1065073" y="2114770"/>
          <a:ext cx="1771956" cy="143713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egoe UI" panose="020B0502040204020203" pitchFamily="34" charset="0"/>
              <a:cs typeface="Segoe UI" panose="020B0502040204020203" pitchFamily="34" charset="0"/>
            </a:rPr>
            <a:t>Metrics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egoe UI" panose="020B0502040204020203" pitchFamily="34" charset="0"/>
              <a:cs typeface="Segoe UI" panose="020B0502040204020203" pitchFamily="34" charset="0"/>
            </a:rPr>
            <a:t>Critical Success Factors</a:t>
          </a:r>
        </a:p>
      </dsp:txBody>
      <dsp:txXfrm>
        <a:off x="1324570" y="2325234"/>
        <a:ext cx="1252962" cy="1016210"/>
      </dsp:txXfrm>
    </dsp:sp>
    <dsp:sp modelId="{9F0AA608-78C6-4C1A-8473-4E342336086F}">
      <dsp:nvSpPr>
        <dsp:cNvPr id="0" name=""/>
        <dsp:cNvSpPr/>
      </dsp:nvSpPr>
      <dsp:spPr>
        <a:xfrm>
          <a:off x="62735" y="863265"/>
          <a:ext cx="1456899" cy="162041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egoe UI" panose="020B0502040204020203" pitchFamily="34" charset="0"/>
              <a:cs typeface="Segoe UI" panose="020B0502040204020203" pitchFamily="34" charset="0"/>
            </a:rPr>
            <a:t>Dev OPS</a:t>
          </a:r>
        </a:p>
      </dsp:txBody>
      <dsp:txXfrm>
        <a:off x="276093" y="1100569"/>
        <a:ext cx="1030183" cy="11458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46F48C-CD51-4B37-816C-79E1C6A1DF09}">
      <dsp:nvSpPr>
        <dsp:cNvPr id="0" name=""/>
        <dsp:cNvSpPr/>
      </dsp:nvSpPr>
      <dsp:spPr>
        <a:xfrm>
          <a:off x="969035" y="821023"/>
          <a:ext cx="2092935" cy="170490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egoe UI" panose="020B0502040204020203" pitchFamily="34" charset="0"/>
              <a:cs typeface="Segoe UI" panose="020B0502040204020203" pitchFamily="34" charset="0"/>
            </a:rPr>
            <a:t>Technology     </a:t>
          </a:r>
        </a:p>
      </dsp:txBody>
      <dsp:txXfrm>
        <a:off x="1275538" y="1070700"/>
        <a:ext cx="1479929" cy="1205546"/>
      </dsp:txXfrm>
    </dsp:sp>
    <dsp:sp modelId="{9E92F68C-FAC6-4BFF-8504-A260360C1D07}">
      <dsp:nvSpPr>
        <dsp:cNvPr id="0" name=""/>
        <dsp:cNvSpPr/>
      </dsp:nvSpPr>
      <dsp:spPr>
        <a:xfrm>
          <a:off x="1209154" y="-341020"/>
          <a:ext cx="1612696" cy="170925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egoe UI" panose="020B0502040204020203" pitchFamily="34" charset="0"/>
              <a:cs typeface="Segoe UI" panose="020B0502040204020203" pitchFamily="34" charset="0"/>
            </a:rPr>
            <a:t>Social Integration</a:t>
          </a:r>
        </a:p>
      </dsp:txBody>
      <dsp:txXfrm>
        <a:off x="1445328" y="-90705"/>
        <a:ext cx="1140348" cy="1208625"/>
      </dsp:txXfrm>
    </dsp:sp>
    <dsp:sp modelId="{F3151AA7-4691-4DFF-BB78-2F4C3BBB7340}">
      <dsp:nvSpPr>
        <dsp:cNvPr id="0" name=""/>
        <dsp:cNvSpPr/>
      </dsp:nvSpPr>
      <dsp:spPr>
        <a:xfrm>
          <a:off x="2389654" y="832301"/>
          <a:ext cx="1571429" cy="168234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egoe UI" panose="020B0502040204020203" pitchFamily="34" charset="0"/>
              <a:cs typeface="Segoe UI" panose="020B0502040204020203" pitchFamily="34" charset="0"/>
            </a:rPr>
            <a:t>Legacy Integration</a:t>
          </a:r>
        </a:p>
      </dsp:txBody>
      <dsp:txXfrm>
        <a:off x="2619784" y="1078674"/>
        <a:ext cx="1111169" cy="1189597"/>
      </dsp:txXfrm>
    </dsp:sp>
    <dsp:sp modelId="{0FCB26BD-B8D8-41CD-B310-C79A9D1111F6}">
      <dsp:nvSpPr>
        <dsp:cNvPr id="0" name=""/>
        <dsp:cNvSpPr/>
      </dsp:nvSpPr>
      <dsp:spPr>
        <a:xfrm>
          <a:off x="1129524" y="2114770"/>
          <a:ext cx="1771956" cy="143713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egoe UI" panose="020B0502040204020203" pitchFamily="34" charset="0"/>
              <a:cs typeface="Segoe UI" panose="020B0502040204020203" pitchFamily="34" charset="0"/>
            </a:rPr>
            <a:t>Analytics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egoe UI" panose="020B0502040204020203" pitchFamily="34" charset="0"/>
              <a:cs typeface="Segoe UI" panose="020B0502040204020203" pitchFamily="34" charset="0"/>
            </a:rPr>
            <a:t>ML / AI</a:t>
          </a:r>
        </a:p>
      </dsp:txBody>
      <dsp:txXfrm>
        <a:off x="1389021" y="2325234"/>
        <a:ext cx="1252962" cy="1016210"/>
      </dsp:txXfrm>
    </dsp:sp>
    <dsp:sp modelId="{9F0AA608-78C6-4C1A-8473-4E342336086F}">
      <dsp:nvSpPr>
        <dsp:cNvPr id="0" name=""/>
        <dsp:cNvSpPr/>
      </dsp:nvSpPr>
      <dsp:spPr>
        <a:xfrm>
          <a:off x="-1716" y="863265"/>
          <a:ext cx="1714705" cy="162041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egoe UI" panose="020B0502040204020203" pitchFamily="34" charset="0"/>
              <a:cs typeface="Segoe UI" panose="020B0502040204020203" pitchFamily="34" charset="0"/>
            </a:rPr>
            <a:t>Mobilization</a:t>
          </a:r>
        </a:p>
      </dsp:txBody>
      <dsp:txXfrm>
        <a:off x="249397" y="1100569"/>
        <a:ext cx="1212479" cy="114580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0E1D5-867F-46FA-A1BC-FB8EAE3290BE}">
      <dsp:nvSpPr>
        <dsp:cNvPr id="0" name=""/>
        <dsp:cNvSpPr/>
      </dsp:nvSpPr>
      <dsp:spPr>
        <a:xfrm>
          <a:off x="2144" y="1577729"/>
          <a:ext cx="5804084" cy="4532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Digital Foundation</a:t>
          </a:r>
        </a:p>
      </dsp:txBody>
      <dsp:txXfrm>
        <a:off x="15419" y="1591004"/>
        <a:ext cx="5777534" cy="426702"/>
      </dsp:txXfrm>
    </dsp:sp>
    <dsp:sp modelId="{0D944671-D3DC-4D5C-8183-45C1CB5F851E}">
      <dsp:nvSpPr>
        <dsp:cNvPr id="0" name=""/>
        <dsp:cNvSpPr/>
      </dsp:nvSpPr>
      <dsp:spPr>
        <a:xfrm>
          <a:off x="2144" y="1051894"/>
          <a:ext cx="2785069" cy="4532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People and Skills</a:t>
          </a:r>
        </a:p>
      </dsp:txBody>
      <dsp:txXfrm>
        <a:off x="15419" y="1065169"/>
        <a:ext cx="2758519" cy="426702"/>
      </dsp:txXfrm>
    </dsp:sp>
    <dsp:sp modelId="{B277FD1B-22A0-4969-A339-43AD0FD84ABE}">
      <dsp:nvSpPr>
        <dsp:cNvPr id="0" name=""/>
        <dsp:cNvSpPr/>
      </dsp:nvSpPr>
      <dsp:spPr>
        <a:xfrm>
          <a:off x="2144" y="526059"/>
          <a:ext cx="2785069" cy="4532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Processes</a:t>
          </a:r>
        </a:p>
      </dsp:txBody>
      <dsp:txXfrm>
        <a:off x="15419" y="539334"/>
        <a:ext cx="2758519" cy="426702"/>
      </dsp:txXfrm>
    </dsp:sp>
    <dsp:sp modelId="{10392E18-5E07-4A5A-9644-736CB88D1A0E}">
      <dsp:nvSpPr>
        <dsp:cNvPr id="0" name=""/>
        <dsp:cNvSpPr/>
      </dsp:nvSpPr>
      <dsp:spPr>
        <a:xfrm>
          <a:off x="2144" y="225"/>
          <a:ext cx="2785069" cy="4532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Leadership &amp; Strategy</a:t>
          </a:r>
        </a:p>
      </dsp:txBody>
      <dsp:txXfrm>
        <a:off x="15419" y="13500"/>
        <a:ext cx="2758519" cy="426702"/>
      </dsp:txXfrm>
    </dsp:sp>
    <dsp:sp modelId="{129D5537-63ED-4041-8AF5-A4B35F2713B7}">
      <dsp:nvSpPr>
        <dsp:cNvPr id="0" name=""/>
        <dsp:cNvSpPr/>
      </dsp:nvSpPr>
      <dsp:spPr>
        <a:xfrm>
          <a:off x="3021159" y="1051894"/>
          <a:ext cx="2785069" cy="4532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Culture</a:t>
          </a:r>
        </a:p>
      </dsp:txBody>
      <dsp:txXfrm>
        <a:off x="3034434" y="1065169"/>
        <a:ext cx="2758519" cy="426702"/>
      </dsp:txXfrm>
    </dsp:sp>
    <dsp:sp modelId="{6EBAE3C6-C011-4DD3-88B9-5539210ECA96}">
      <dsp:nvSpPr>
        <dsp:cNvPr id="0" name=""/>
        <dsp:cNvSpPr/>
      </dsp:nvSpPr>
      <dsp:spPr>
        <a:xfrm>
          <a:off x="3021159" y="526059"/>
          <a:ext cx="2785069" cy="4532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Structure &amp; Governance</a:t>
          </a:r>
        </a:p>
      </dsp:txBody>
      <dsp:txXfrm>
        <a:off x="3034434" y="539334"/>
        <a:ext cx="2758519" cy="426702"/>
      </dsp:txXfrm>
    </dsp:sp>
    <dsp:sp modelId="{3B3E2AD3-D499-430F-B05E-8AFC883B2F38}">
      <dsp:nvSpPr>
        <dsp:cNvPr id="0" name=""/>
        <dsp:cNvSpPr/>
      </dsp:nvSpPr>
      <dsp:spPr>
        <a:xfrm>
          <a:off x="3021159" y="225"/>
          <a:ext cx="2785069" cy="4532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Business Models &amp; Offerings</a:t>
          </a:r>
        </a:p>
      </dsp:txBody>
      <dsp:txXfrm>
        <a:off x="3034434" y="13500"/>
        <a:ext cx="2758519" cy="42670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D5DFAD-C1AE-4A7F-93BA-A03B1DA10A48}">
      <dsp:nvSpPr>
        <dsp:cNvPr id="0" name=""/>
        <dsp:cNvSpPr/>
      </dsp:nvSpPr>
      <dsp:spPr>
        <a:xfrm>
          <a:off x="62852" y="376307"/>
          <a:ext cx="1828200" cy="1775056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98" tIns="30480" rIns="77591" bIns="30480" numCol="1" spcCol="1270" anchor="t" anchorCtr="0">
          <a:noAutofit/>
        </a:bodyPr>
        <a:lstStyle/>
        <a:p>
          <a:pPr marL="0" lvl="0" indent="0" algn="l" defTabSz="5111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50" kern="1200" dirty="0"/>
            <a:t>Organization wide deployment of digital enterprise and application</a:t>
          </a:r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50" kern="1200" dirty="0"/>
            <a:t>Cloud</a:t>
          </a:r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50" kern="1200" dirty="0"/>
            <a:t>Data Analytics</a:t>
          </a:r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50" kern="1200" dirty="0"/>
            <a:t>Mobile</a:t>
          </a:r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50" kern="1200" dirty="0"/>
            <a:t>Social Media</a:t>
          </a:r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50" kern="1200" dirty="0" err="1"/>
            <a:t>IoT</a:t>
          </a:r>
          <a:endParaRPr lang="en-US" sz="1150" kern="1200" dirty="0"/>
        </a:p>
      </dsp:txBody>
      <dsp:txXfrm>
        <a:off x="62852" y="376307"/>
        <a:ext cx="1606318" cy="1775056"/>
      </dsp:txXfrm>
    </dsp:sp>
    <dsp:sp modelId="{25B52065-ACFC-4CFF-B06B-AC8961C39BDE}">
      <dsp:nvSpPr>
        <dsp:cNvPr id="0" name=""/>
        <dsp:cNvSpPr/>
      </dsp:nvSpPr>
      <dsp:spPr>
        <a:xfrm>
          <a:off x="1411973" y="223638"/>
          <a:ext cx="1785740" cy="1958695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98" tIns="30480" rIns="19398" bIns="30480" numCol="1" spcCol="1270" anchor="t" anchorCtr="0">
          <a:noAutofit/>
        </a:bodyPr>
        <a:lstStyle/>
        <a:p>
          <a:pPr marL="0" lvl="0" indent="0" algn="l" defTabSz="5111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50" kern="1200" dirty="0"/>
            <a:t>Digitize the way of working</a:t>
          </a:r>
        </a:p>
        <a:p>
          <a:pPr marL="0" lvl="0" indent="0" algn="l" defTabSz="5111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50" kern="1200" dirty="0"/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50" kern="1200" dirty="0"/>
            <a:t>Innovation</a:t>
          </a:r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50" kern="1200" dirty="0"/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50" kern="1200" dirty="0"/>
            <a:t>Automate Dynamic of Change</a:t>
          </a:r>
        </a:p>
      </dsp:txBody>
      <dsp:txXfrm>
        <a:off x="1858408" y="223638"/>
        <a:ext cx="892870" cy="1958695"/>
      </dsp:txXfrm>
    </dsp:sp>
    <dsp:sp modelId="{320BCED9-0A45-44E7-806E-97A45C5FC25F}">
      <dsp:nvSpPr>
        <dsp:cNvPr id="0" name=""/>
        <dsp:cNvSpPr/>
      </dsp:nvSpPr>
      <dsp:spPr>
        <a:xfrm>
          <a:off x="2644965" y="86085"/>
          <a:ext cx="1848034" cy="2254510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98" tIns="30480" rIns="19398" bIns="30480" numCol="1" spcCol="1270" anchor="t" anchorCtr="0">
          <a:noAutofit/>
        </a:bodyPr>
        <a:lstStyle/>
        <a:p>
          <a:pPr marL="0" lvl="0" indent="0" algn="l" defTabSz="5111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50" kern="1200" dirty="0"/>
            <a:t>Digitization needs new skills and processes</a:t>
          </a:r>
        </a:p>
        <a:p>
          <a:pPr marL="0" lvl="0" indent="0" algn="l" defTabSz="5111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50" kern="1200" dirty="0"/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50" kern="1200" dirty="0"/>
            <a:t> Innovation needs design thinking leadership</a:t>
          </a:r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50" kern="1200" dirty="0"/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50" kern="1200" dirty="0"/>
            <a:t>Automation needs new capabilities</a:t>
          </a:r>
        </a:p>
      </dsp:txBody>
      <dsp:txXfrm>
        <a:off x="3106974" y="86085"/>
        <a:ext cx="924017" cy="2254510"/>
      </dsp:txXfrm>
    </dsp:sp>
    <dsp:sp modelId="{9966F9BA-8D86-4C8F-A125-CF8F4BA22876}">
      <dsp:nvSpPr>
        <dsp:cNvPr id="0" name=""/>
        <dsp:cNvSpPr/>
      </dsp:nvSpPr>
      <dsp:spPr>
        <a:xfrm>
          <a:off x="3990334" y="0"/>
          <a:ext cx="2036212" cy="2412957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98" tIns="30480" rIns="19398" bIns="30480" numCol="1" spcCol="1270" anchor="t" anchorCtr="0">
          <a:noAutofit/>
        </a:bodyPr>
        <a:lstStyle/>
        <a:p>
          <a:pPr marL="0" lvl="0" indent="0" algn="l" defTabSz="5111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50" kern="1200" dirty="0"/>
            <a:t>Changes</a:t>
          </a:r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50" kern="1200" dirty="0"/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50" kern="1200" dirty="0"/>
            <a:t>Organization Culture</a:t>
          </a:r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50" kern="1200" dirty="0"/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50" kern="1200" dirty="0"/>
            <a:t>Market Results</a:t>
          </a:r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50" kern="1200" dirty="0"/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50" kern="1200" dirty="0"/>
            <a:t>Customer Satisfaction</a:t>
          </a:r>
        </a:p>
      </dsp:txBody>
      <dsp:txXfrm>
        <a:off x="4499387" y="0"/>
        <a:ext cx="1018106" cy="24129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0D8C96-A281-BE4A-8920-AC978D51979C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24F282-BE79-6146-BA61-9EEBC12ED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3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4F282-BE79-6146-BA61-9EEBC12ED38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829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4F282-BE79-6146-BA61-9EEBC12ED38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821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4F282-BE79-6146-BA61-9EEBC12ED38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745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4F282-BE79-6146-BA61-9EEBC12ED38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374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4F282-BE79-6146-BA61-9EEBC12ED38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015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4F282-BE79-6146-BA61-9EEBC12ED38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059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CB63D-7643-1E4F-8DDC-24CE2AA16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534E22-6D1B-F043-B658-F19DD188C4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3D9DCC-9361-BC4E-AC06-33A154757611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585228"/>
            <a:ext cx="1072482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3E14CC-125E-7B45-8B2C-CF6FB4BB1311}"/>
              </a:ext>
            </a:extLst>
          </p:cNvPr>
          <p:cNvSpPr txBox="1"/>
          <p:nvPr userDrawn="1"/>
        </p:nvSpPr>
        <p:spPr>
          <a:xfrm>
            <a:off x="10798708" y="6523673"/>
            <a:ext cx="27953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800" b="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PAGE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AE459396-4EBC-C548-918B-331A5244FFE1}"/>
              </a:ext>
            </a:extLst>
          </p:cNvPr>
          <p:cNvSpPr/>
          <p:nvPr userDrawn="1"/>
        </p:nvSpPr>
        <p:spPr>
          <a:xfrm>
            <a:off x="10991141" y="6453610"/>
            <a:ext cx="679375" cy="404390"/>
          </a:xfrm>
          <a:prstGeom prst="parallelogram">
            <a:avLst>
              <a:gd name="adj" fmla="val 71202"/>
            </a:avLst>
          </a:prstGeom>
          <a:gradFill flip="none" rotWithShape="1">
            <a:gsLst>
              <a:gs pos="0">
                <a:schemeClr val="tx2"/>
              </a:gs>
              <a:gs pos="99000">
                <a:schemeClr val="tx2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2D86BC-2EAC-6E4A-B45C-D006089EC28C}"/>
              </a:ext>
            </a:extLst>
          </p:cNvPr>
          <p:cNvSpPr txBox="1"/>
          <p:nvPr userDrawn="1"/>
        </p:nvSpPr>
        <p:spPr>
          <a:xfrm>
            <a:off x="11238686" y="6508284"/>
            <a:ext cx="27138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30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8437E-5AF1-DE41-A5AB-37D3EFAA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2D56A2-847F-554A-8B61-D9118C3F9A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393E83-FA87-0843-BD32-999355DA9E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EE85BE-7784-9440-9F2B-034B24DB9B3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585228"/>
            <a:ext cx="1072482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6391A9B-2E45-4C48-A811-AF74F1F7F911}"/>
              </a:ext>
            </a:extLst>
          </p:cNvPr>
          <p:cNvSpPr txBox="1"/>
          <p:nvPr userDrawn="1"/>
        </p:nvSpPr>
        <p:spPr>
          <a:xfrm>
            <a:off x="10798708" y="6523673"/>
            <a:ext cx="27953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800" b="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PAGE</a:t>
            </a: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C705FA1B-EF01-BF45-B9E5-1B731B98D60A}"/>
              </a:ext>
            </a:extLst>
          </p:cNvPr>
          <p:cNvSpPr/>
          <p:nvPr userDrawn="1"/>
        </p:nvSpPr>
        <p:spPr>
          <a:xfrm>
            <a:off x="10991141" y="6453610"/>
            <a:ext cx="679375" cy="404390"/>
          </a:xfrm>
          <a:prstGeom prst="parallelogram">
            <a:avLst>
              <a:gd name="adj" fmla="val 71202"/>
            </a:avLst>
          </a:prstGeom>
          <a:gradFill flip="none" rotWithShape="1">
            <a:gsLst>
              <a:gs pos="0">
                <a:schemeClr val="tx2"/>
              </a:gs>
              <a:gs pos="99000">
                <a:schemeClr val="tx2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8458D7-AB91-5F4A-A76E-9993295EC2CE}"/>
              </a:ext>
            </a:extLst>
          </p:cNvPr>
          <p:cNvSpPr txBox="1"/>
          <p:nvPr userDrawn="1"/>
        </p:nvSpPr>
        <p:spPr>
          <a:xfrm>
            <a:off x="11238686" y="6508284"/>
            <a:ext cx="27138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471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74640-6AF9-564C-B2B6-F05D1AB6C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B7BB5C-051F-F54E-94F3-0DE8E1489B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5937" y="1825625"/>
            <a:ext cx="11160126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AABEEA-4B73-4E46-81C2-D4E8ABC7E5F4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585228"/>
            <a:ext cx="1072482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00236A3-088D-A748-8891-C57C719D1B7F}"/>
              </a:ext>
            </a:extLst>
          </p:cNvPr>
          <p:cNvSpPr txBox="1"/>
          <p:nvPr userDrawn="1"/>
        </p:nvSpPr>
        <p:spPr>
          <a:xfrm>
            <a:off x="10798708" y="6523673"/>
            <a:ext cx="27953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800" b="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PAGE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4CE86EA0-BADD-254D-AB83-89CFA74710FA}"/>
              </a:ext>
            </a:extLst>
          </p:cNvPr>
          <p:cNvSpPr/>
          <p:nvPr userDrawn="1"/>
        </p:nvSpPr>
        <p:spPr>
          <a:xfrm>
            <a:off x="10991141" y="6453610"/>
            <a:ext cx="679375" cy="404390"/>
          </a:xfrm>
          <a:prstGeom prst="parallelogram">
            <a:avLst>
              <a:gd name="adj" fmla="val 71202"/>
            </a:avLst>
          </a:prstGeom>
          <a:gradFill flip="none" rotWithShape="1">
            <a:gsLst>
              <a:gs pos="0">
                <a:schemeClr val="tx2"/>
              </a:gs>
              <a:gs pos="99000">
                <a:schemeClr val="tx2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8D8C54-4E0D-944A-9AFB-6E357C722210}"/>
              </a:ext>
            </a:extLst>
          </p:cNvPr>
          <p:cNvSpPr txBox="1"/>
          <p:nvPr userDrawn="1"/>
        </p:nvSpPr>
        <p:spPr>
          <a:xfrm>
            <a:off x="11238686" y="6508284"/>
            <a:ext cx="27138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565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31C43F-2755-7644-923B-C0AE04A360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652C5E-4724-0E44-9D74-E948798F24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E0F476-3A44-084E-A847-06838EE77B3F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585228"/>
            <a:ext cx="1072482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D37708C-0DD8-2140-814E-E8876FE832F5}"/>
              </a:ext>
            </a:extLst>
          </p:cNvPr>
          <p:cNvSpPr txBox="1"/>
          <p:nvPr userDrawn="1"/>
        </p:nvSpPr>
        <p:spPr>
          <a:xfrm>
            <a:off x="10798708" y="6523673"/>
            <a:ext cx="27953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800" b="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PAGE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992A40C4-022A-6843-BE98-56062B52D980}"/>
              </a:ext>
            </a:extLst>
          </p:cNvPr>
          <p:cNvSpPr/>
          <p:nvPr userDrawn="1"/>
        </p:nvSpPr>
        <p:spPr>
          <a:xfrm>
            <a:off x="10991141" y="6453610"/>
            <a:ext cx="679375" cy="404390"/>
          </a:xfrm>
          <a:prstGeom prst="parallelogram">
            <a:avLst>
              <a:gd name="adj" fmla="val 71202"/>
            </a:avLst>
          </a:prstGeom>
          <a:gradFill flip="none" rotWithShape="1">
            <a:gsLst>
              <a:gs pos="0">
                <a:schemeClr val="tx2"/>
              </a:gs>
              <a:gs pos="99000">
                <a:schemeClr val="tx2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62E71D-BD5D-F643-82E3-34FCC431EE15}"/>
              </a:ext>
            </a:extLst>
          </p:cNvPr>
          <p:cNvSpPr txBox="1"/>
          <p:nvPr userDrawn="1"/>
        </p:nvSpPr>
        <p:spPr>
          <a:xfrm>
            <a:off x="11238686" y="6508284"/>
            <a:ext cx="27138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007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13FD7-2C09-9348-9D0E-06F468754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B297E-04E5-6E43-843B-5DFB995B6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7" y="1825625"/>
            <a:ext cx="11160126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189CEE-F432-BE43-8A56-190B8E05B7E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585228"/>
            <a:ext cx="1072482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FC17D3D-568A-BA4C-86E4-71E303550893}"/>
              </a:ext>
            </a:extLst>
          </p:cNvPr>
          <p:cNvSpPr txBox="1"/>
          <p:nvPr userDrawn="1"/>
        </p:nvSpPr>
        <p:spPr>
          <a:xfrm>
            <a:off x="10798708" y="6523673"/>
            <a:ext cx="27953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800" b="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PAGE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49779BB0-3F62-D84F-ABFD-B43CBE234B92}"/>
              </a:ext>
            </a:extLst>
          </p:cNvPr>
          <p:cNvSpPr/>
          <p:nvPr userDrawn="1"/>
        </p:nvSpPr>
        <p:spPr>
          <a:xfrm>
            <a:off x="10991141" y="6453610"/>
            <a:ext cx="679375" cy="404390"/>
          </a:xfrm>
          <a:prstGeom prst="parallelogram">
            <a:avLst>
              <a:gd name="adj" fmla="val 71202"/>
            </a:avLst>
          </a:prstGeom>
          <a:gradFill flip="none" rotWithShape="1">
            <a:gsLst>
              <a:gs pos="0">
                <a:schemeClr val="tx2"/>
              </a:gs>
              <a:gs pos="99000">
                <a:schemeClr val="tx2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45A01B-68E3-864C-A6DA-8F5C6ED8B88E}"/>
              </a:ext>
            </a:extLst>
          </p:cNvPr>
          <p:cNvSpPr txBox="1"/>
          <p:nvPr userDrawn="1"/>
        </p:nvSpPr>
        <p:spPr>
          <a:xfrm>
            <a:off x="11238686" y="6508284"/>
            <a:ext cx="27138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540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F53B9-D8CC-CA47-825A-BAB455123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894B2-5C5B-6445-9C2B-F916E997FD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F41D90-22FA-6B44-AD9C-8BD5673675E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585228"/>
            <a:ext cx="1072482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9503038-7BAC-334A-8964-F6A3D9542FBE}"/>
              </a:ext>
            </a:extLst>
          </p:cNvPr>
          <p:cNvSpPr txBox="1"/>
          <p:nvPr userDrawn="1"/>
        </p:nvSpPr>
        <p:spPr>
          <a:xfrm>
            <a:off x="10798708" y="6523673"/>
            <a:ext cx="27953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800" b="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PAGE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B5E48212-1C36-2F44-98CF-4F936F6B1092}"/>
              </a:ext>
            </a:extLst>
          </p:cNvPr>
          <p:cNvSpPr/>
          <p:nvPr userDrawn="1"/>
        </p:nvSpPr>
        <p:spPr>
          <a:xfrm>
            <a:off x="10991141" y="6453610"/>
            <a:ext cx="679375" cy="404390"/>
          </a:xfrm>
          <a:prstGeom prst="parallelogram">
            <a:avLst>
              <a:gd name="adj" fmla="val 71202"/>
            </a:avLst>
          </a:prstGeom>
          <a:gradFill flip="none" rotWithShape="1">
            <a:gsLst>
              <a:gs pos="0">
                <a:schemeClr val="tx2"/>
              </a:gs>
              <a:gs pos="99000">
                <a:schemeClr val="tx2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1F05B0-E452-DA4C-842D-639C35F13DE7}"/>
              </a:ext>
            </a:extLst>
          </p:cNvPr>
          <p:cNvSpPr txBox="1"/>
          <p:nvPr userDrawn="1"/>
        </p:nvSpPr>
        <p:spPr>
          <a:xfrm>
            <a:off x="11238686" y="6508284"/>
            <a:ext cx="27138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833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1FB4A-B1C2-134C-BD06-EC4DF921D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020E3-0C95-8146-8C53-AD951A09A4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F6684-1A3B-5442-AE47-D8B182343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6F2A46-631D-0C4D-B4EB-B3A9F1C2302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585228"/>
            <a:ext cx="1072482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FFB4D8C-2F5B-AA42-A596-966DF2E01283}"/>
              </a:ext>
            </a:extLst>
          </p:cNvPr>
          <p:cNvSpPr txBox="1"/>
          <p:nvPr userDrawn="1"/>
        </p:nvSpPr>
        <p:spPr>
          <a:xfrm>
            <a:off x="10798708" y="6523673"/>
            <a:ext cx="27953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800" b="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PAGE</a:t>
            </a: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5DEA8492-083D-E441-93E5-E85D88E01415}"/>
              </a:ext>
            </a:extLst>
          </p:cNvPr>
          <p:cNvSpPr/>
          <p:nvPr userDrawn="1"/>
        </p:nvSpPr>
        <p:spPr>
          <a:xfrm>
            <a:off x="10991141" y="6453610"/>
            <a:ext cx="679375" cy="404390"/>
          </a:xfrm>
          <a:prstGeom prst="parallelogram">
            <a:avLst>
              <a:gd name="adj" fmla="val 71202"/>
            </a:avLst>
          </a:prstGeom>
          <a:gradFill flip="none" rotWithShape="1">
            <a:gsLst>
              <a:gs pos="0">
                <a:schemeClr val="tx2"/>
              </a:gs>
              <a:gs pos="99000">
                <a:schemeClr val="tx2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CC8759-3FFF-F34C-9AC5-F04182A0C084}"/>
              </a:ext>
            </a:extLst>
          </p:cNvPr>
          <p:cNvSpPr txBox="1"/>
          <p:nvPr userDrawn="1"/>
        </p:nvSpPr>
        <p:spPr>
          <a:xfrm>
            <a:off x="11238686" y="6508284"/>
            <a:ext cx="27138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934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D4063-0260-324B-8BE9-419900C3E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4C7C3-D5AD-F54F-9AA8-369FE1206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1B679A-806F-2843-AAFB-7A3D778D2E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03E9C4-01C0-6146-A854-046AC276D7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A12ACC-AC8B-AE45-B434-6CB627D506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12BD6AC-4010-0B41-99E6-92C3FC4484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585228"/>
            <a:ext cx="1072482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152FCD5-638C-7841-AEA6-5CFE55CDABB2}"/>
              </a:ext>
            </a:extLst>
          </p:cNvPr>
          <p:cNvSpPr txBox="1"/>
          <p:nvPr userDrawn="1"/>
        </p:nvSpPr>
        <p:spPr>
          <a:xfrm>
            <a:off x="10798708" y="6523673"/>
            <a:ext cx="27953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800" b="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PAGE</a:t>
            </a:r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B36C77E1-E1FC-CC44-A38F-38080121C29F}"/>
              </a:ext>
            </a:extLst>
          </p:cNvPr>
          <p:cNvSpPr/>
          <p:nvPr userDrawn="1"/>
        </p:nvSpPr>
        <p:spPr>
          <a:xfrm>
            <a:off x="10991141" y="6453610"/>
            <a:ext cx="679375" cy="404390"/>
          </a:xfrm>
          <a:prstGeom prst="parallelogram">
            <a:avLst>
              <a:gd name="adj" fmla="val 71202"/>
            </a:avLst>
          </a:prstGeom>
          <a:gradFill flip="none" rotWithShape="1">
            <a:gsLst>
              <a:gs pos="0">
                <a:schemeClr val="tx2"/>
              </a:gs>
              <a:gs pos="99000">
                <a:schemeClr val="tx2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908700-1DD2-184E-8A88-1B0E24BC71ED}"/>
              </a:ext>
            </a:extLst>
          </p:cNvPr>
          <p:cNvSpPr txBox="1"/>
          <p:nvPr userDrawn="1"/>
        </p:nvSpPr>
        <p:spPr>
          <a:xfrm>
            <a:off x="11238686" y="6508284"/>
            <a:ext cx="27138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458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A7F1A-9513-7247-A856-31C213C22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D05DFB7-A793-0E4F-9F13-0233E5AC096B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585228"/>
            <a:ext cx="1072482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88BA89A-67E4-8F47-B701-91877925BB3A}"/>
              </a:ext>
            </a:extLst>
          </p:cNvPr>
          <p:cNvSpPr txBox="1"/>
          <p:nvPr userDrawn="1"/>
        </p:nvSpPr>
        <p:spPr>
          <a:xfrm>
            <a:off x="10798708" y="6523673"/>
            <a:ext cx="27953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800" b="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PAGE</a:t>
            </a:r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842A90DC-0F43-A64B-9122-59D37D59B6F5}"/>
              </a:ext>
            </a:extLst>
          </p:cNvPr>
          <p:cNvSpPr/>
          <p:nvPr userDrawn="1"/>
        </p:nvSpPr>
        <p:spPr>
          <a:xfrm>
            <a:off x="10991141" y="6453610"/>
            <a:ext cx="679375" cy="404390"/>
          </a:xfrm>
          <a:prstGeom prst="parallelogram">
            <a:avLst>
              <a:gd name="adj" fmla="val 71202"/>
            </a:avLst>
          </a:prstGeom>
          <a:gradFill flip="none" rotWithShape="1">
            <a:gsLst>
              <a:gs pos="0">
                <a:schemeClr val="tx2"/>
              </a:gs>
              <a:gs pos="99000">
                <a:schemeClr val="tx2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AD1F8A-0F22-8D4D-BDD1-EFBA923C2ABB}"/>
              </a:ext>
            </a:extLst>
          </p:cNvPr>
          <p:cNvSpPr txBox="1"/>
          <p:nvPr userDrawn="1"/>
        </p:nvSpPr>
        <p:spPr>
          <a:xfrm>
            <a:off x="11238686" y="6508284"/>
            <a:ext cx="27138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4380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1766AB1-BECD-E446-B7B8-F966EE9CD31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585228"/>
            <a:ext cx="1072482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B4E1A3-FDED-B54A-A4B2-560DFB748E63}"/>
              </a:ext>
            </a:extLst>
          </p:cNvPr>
          <p:cNvSpPr txBox="1"/>
          <p:nvPr userDrawn="1"/>
        </p:nvSpPr>
        <p:spPr>
          <a:xfrm>
            <a:off x="10798708" y="6523673"/>
            <a:ext cx="27953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800" b="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PAGE</a:t>
            </a: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0023B8F-C9D4-EB4C-A3EE-4E825969E1D6}"/>
              </a:ext>
            </a:extLst>
          </p:cNvPr>
          <p:cNvSpPr/>
          <p:nvPr userDrawn="1"/>
        </p:nvSpPr>
        <p:spPr>
          <a:xfrm>
            <a:off x="10991141" y="6453610"/>
            <a:ext cx="679375" cy="404390"/>
          </a:xfrm>
          <a:prstGeom prst="parallelogram">
            <a:avLst>
              <a:gd name="adj" fmla="val 71202"/>
            </a:avLst>
          </a:prstGeom>
          <a:gradFill flip="none" rotWithShape="1">
            <a:gsLst>
              <a:gs pos="0">
                <a:schemeClr val="tx2"/>
              </a:gs>
              <a:gs pos="99000">
                <a:schemeClr val="tx2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9448EE-955F-C34B-B990-21F42FB2B842}"/>
              </a:ext>
            </a:extLst>
          </p:cNvPr>
          <p:cNvSpPr txBox="1"/>
          <p:nvPr userDrawn="1"/>
        </p:nvSpPr>
        <p:spPr>
          <a:xfrm>
            <a:off x="11238686" y="6508284"/>
            <a:ext cx="27138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371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987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E4E2B-78FA-AF43-8B4E-7A0205C52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46695-62C6-3443-8CB8-695A7B1EE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D9539A-BA0B-EA49-AB9E-F449F299B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8F9980-FEFA-8446-B9EA-1997F22CEA56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585228"/>
            <a:ext cx="1072482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E07480B-6E4D-AC45-877A-31402BFDD812}"/>
              </a:ext>
            </a:extLst>
          </p:cNvPr>
          <p:cNvSpPr txBox="1"/>
          <p:nvPr userDrawn="1"/>
        </p:nvSpPr>
        <p:spPr>
          <a:xfrm>
            <a:off x="10798708" y="6523673"/>
            <a:ext cx="27953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800" b="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PAGE</a:t>
            </a: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E809110A-4D9A-7647-A1A1-98DE54E084C0}"/>
              </a:ext>
            </a:extLst>
          </p:cNvPr>
          <p:cNvSpPr/>
          <p:nvPr userDrawn="1"/>
        </p:nvSpPr>
        <p:spPr>
          <a:xfrm>
            <a:off x="10991141" y="6453610"/>
            <a:ext cx="679375" cy="404390"/>
          </a:xfrm>
          <a:prstGeom prst="parallelogram">
            <a:avLst>
              <a:gd name="adj" fmla="val 71202"/>
            </a:avLst>
          </a:prstGeom>
          <a:gradFill flip="none" rotWithShape="1">
            <a:gsLst>
              <a:gs pos="0">
                <a:schemeClr val="tx2"/>
              </a:gs>
              <a:gs pos="99000">
                <a:schemeClr val="tx2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F3E5FB-B705-D74E-B23A-B3DF73E05DA9}"/>
              </a:ext>
            </a:extLst>
          </p:cNvPr>
          <p:cNvSpPr txBox="1"/>
          <p:nvPr userDrawn="1"/>
        </p:nvSpPr>
        <p:spPr>
          <a:xfrm>
            <a:off x="11238686" y="6508284"/>
            <a:ext cx="27138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413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8E94FC0-35D2-44AE-AEE5-71505C6D0A2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7803844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3" name="think-cell Slide" r:id="rId17" imgW="383" imgH="384" progId="TCLayout.ActiveDocument.1">
                  <p:embed/>
                </p:oleObj>
              </mc:Choice>
              <mc:Fallback>
                <p:oleObj name="think-cell Slide" r:id="rId17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8E94FC0-35D2-44AE-AEE5-71505C6D0A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A7D9650-46B3-4E96-A668-2171F650283E}"/>
              </a:ext>
            </a:extLst>
          </p:cNvPr>
          <p:cNvSpPr/>
          <p:nvPr userDrawn="1">
            <p:custDataLst>
              <p:tags r:id="rId1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1" i="0" baseline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64A4A6-6757-E34C-869B-A73947FBD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65126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1F96B-B991-4D47-B8A1-D2EE9230D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7" y="1551709"/>
            <a:ext cx="11160126" cy="4625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0590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25" userDrawn="1">
          <p15:clr>
            <a:srgbClr val="F26B43"/>
          </p15:clr>
        </p15:guide>
        <p15:guide id="2" pos="7355" userDrawn="1">
          <p15:clr>
            <a:srgbClr val="F26B43"/>
          </p15:clr>
        </p15:guide>
        <p15:guide id="3" orient="horz" pos="3997" userDrawn="1">
          <p15:clr>
            <a:srgbClr val="F26B43"/>
          </p15:clr>
        </p15:guide>
        <p15:guide id="4" orient="horz" pos="7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13" Type="http://schemas.openxmlformats.org/officeDocument/2006/relationships/diagramLayout" Target="../diagrams/layout6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diagramData" Target="../diagrams/data6.xml"/><Relationship Id="rId2" Type="http://schemas.openxmlformats.org/officeDocument/2006/relationships/diagramData" Target="../diagrams/data4.xml"/><Relationship Id="rId16" Type="http://schemas.microsoft.com/office/2007/relationships/diagramDrawing" Target="../diagrams/drawing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5" Type="http://schemas.openxmlformats.org/officeDocument/2006/relationships/diagramColors" Target="../diagrams/colors6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Relationship Id="rId1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2" Type="http://schemas.openxmlformats.org/officeDocument/2006/relationships/image" Target="../media/image25.wmf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A32140D-31E1-194E-8C2C-14D9F02557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E10C6631-DE1F-FA45-BF1C-FE62743F22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3553047 h 6858000"/>
              <a:gd name="connsiteX1" fmla="*/ 12192000 w 12192000"/>
              <a:gd name="connsiteY1" fmla="*/ 6858000 h 6858000"/>
              <a:gd name="connsiteX2" fmla="*/ 9838807 w 12192000"/>
              <a:gd name="connsiteY2" fmla="*/ 6858000 h 6858000"/>
              <a:gd name="connsiteX3" fmla="*/ 0 w 12192000"/>
              <a:gd name="connsiteY3" fmla="*/ 0 h 6858000"/>
              <a:gd name="connsiteX4" fmla="*/ 8083432 w 12192000"/>
              <a:gd name="connsiteY4" fmla="*/ 0 h 6858000"/>
              <a:gd name="connsiteX5" fmla="*/ 3200399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12192000" y="3553047"/>
                </a:moveTo>
                <a:lnTo>
                  <a:pt x="12192000" y="6858000"/>
                </a:lnTo>
                <a:lnTo>
                  <a:pt x="9838807" y="6858000"/>
                </a:lnTo>
                <a:close/>
                <a:moveTo>
                  <a:pt x="0" y="0"/>
                </a:moveTo>
                <a:lnTo>
                  <a:pt x="8083432" y="0"/>
                </a:lnTo>
                <a:lnTo>
                  <a:pt x="32003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8661084A-F783-174E-8DD1-AA4ADE70500D}"/>
              </a:ext>
            </a:extLst>
          </p:cNvPr>
          <p:cNvSpPr/>
          <p:nvPr/>
        </p:nvSpPr>
        <p:spPr>
          <a:xfrm>
            <a:off x="3200400" y="1"/>
            <a:ext cx="8991600" cy="6857999"/>
          </a:xfrm>
          <a:custGeom>
            <a:avLst/>
            <a:gdLst>
              <a:gd name="connsiteX0" fmla="*/ 4883033 w 8991600"/>
              <a:gd name="connsiteY0" fmla="*/ 0 h 6857999"/>
              <a:gd name="connsiteX1" fmla="*/ 8991600 w 8991600"/>
              <a:gd name="connsiteY1" fmla="*/ 0 h 6857999"/>
              <a:gd name="connsiteX2" fmla="*/ 8991600 w 8991600"/>
              <a:gd name="connsiteY2" fmla="*/ 3553046 h 6857999"/>
              <a:gd name="connsiteX3" fmla="*/ 6638408 w 8991600"/>
              <a:gd name="connsiteY3" fmla="*/ 6857999 h 6857999"/>
              <a:gd name="connsiteX4" fmla="*/ 0 w 8991600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91600" h="6857999">
                <a:moveTo>
                  <a:pt x="4883033" y="0"/>
                </a:moveTo>
                <a:lnTo>
                  <a:pt x="8991600" y="0"/>
                </a:lnTo>
                <a:lnTo>
                  <a:pt x="8991600" y="3553046"/>
                </a:lnTo>
                <a:lnTo>
                  <a:pt x="6638408" y="6857999"/>
                </a:lnTo>
                <a:lnTo>
                  <a:pt x="0" y="6857999"/>
                </a:lnTo>
                <a:close/>
              </a:path>
            </a:pathLst>
          </a:custGeom>
          <a:gradFill>
            <a:gsLst>
              <a:gs pos="0">
                <a:schemeClr val="tx2">
                  <a:alpha val="85000"/>
                </a:schemeClr>
              </a:gs>
              <a:gs pos="99000">
                <a:schemeClr val="accent2">
                  <a:alpha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C68BF83-B280-A444-BA4A-3191324A5932}"/>
              </a:ext>
            </a:extLst>
          </p:cNvPr>
          <p:cNvSpPr txBox="1">
            <a:spLocks/>
          </p:cNvSpPr>
          <p:nvPr/>
        </p:nvSpPr>
        <p:spPr>
          <a:xfrm>
            <a:off x="2576146" y="2681103"/>
            <a:ext cx="8959362" cy="7478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r"/>
            <a:r>
              <a:rPr lang="en-US" sz="5400" dirty="0" err="1">
                <a:solidFill>
                  <a:schemeClr val="bg2"/>
                </a:solidFill>
              </a:rPr>
              <a:t>Teloxis</a:t>
            </a:r>
            <a:r>
              <a:rPr lang="en-US" sz="5400">
                <a:solidFill>
                  <a:schemeClr val="bg2"/>
                </a:solidFill>
              </a:rPr>
              <a:t> Consulting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1B5618-CAF3-8A41-8EC0-EB21A23B0B72}"/>
              </a:ext>
            </a:extLst>
          </p:cNvPr>
          <p:cNvCxnSpPr>
            <a:cxnSpLocks/>
          </p:cNvCxnSpPr>
          <p:nvPr/>
        </p:nvCxnSpPr>
        <p:spPr>
          <a:xfrm flipH="1">
            <a:off x="8328211" y="3755008"/>
            <a:ext cx="2243569" cy="31127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CB32BE4-B87B-8448-889D-001C106891EA}"/>
              </a:ext>
            </a:extLst>
          </p:cNvPr>
          <p:cNvCxnSpPr>
            <a:cxnSpLocks/>
          </p:cNvCxnSpPr>
          <p:nvPr/>
        </p:nvCxnSpPr>
        <p:spPr>
          <a:xfrm flipH="1">
            <a:off x="8910352" y="0"/>
            <a:ext cx="717529" cy="9954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arallelogram 41">
            <a:extLst>
              <a:ext uri="{FF2B5EF4-FFF2-40B4-BE49-F238E27FC236}">
                <a16:creationId xmlns:a16="http://schemas.microsoft.com/office/drawing/2014/main" id="{1E073556-C170-5C48-AC11-356058C437E3}"/>
              </a:ext>
            </a:extLst>
          </p:cNvPr>
          <p:cNvSpPr/>
          <p:nvPr/>
        </p:nvSpPr>
        <p:spPr>
          <a:xfrm>
            <a:off x="1669135" y="4196340"/>
            <a:ext cx="5742318" cy="2661659"/>
          </a:xfrm>
          <a:prstGeom prst="parallelogram">
            <a:avLst>
              <a:gd name="adj" fmla="val 71202"/>
            </a:avLst>
          </a:prstGeom>
          <a:gradFill>
            <a:gsLst>
              <a:gs pos="0">
                <a:schemeClr val="tx2">
                  <a:alpha val="80000"/>
                </a:schemeClr>
              </a:gs>
              <a:gs pos="99000">
                <a:schemeClr val="tx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C3EF4602-CDB0-EB48-994D-65AB23F1AF30}"/>
              </a:ext>
            </a:extLst>
          </p:cNvPr>
          <p:cNvSpPr/>
          <p:nvPr/>
        </p:nvSpPr>
        <p:spPr>
          <a:xfrm>
            <a:off x="0" y="0"/>
            <a:ext cx="1071714" cy="747746"/>
          </a:xfrm>
          <a:custGeom>
            <a:avLst/>
            <a:gdLst>
              <a:gd name="connsiteX0" fmla="*/ 0 w 1071714"/>
              <a:gd name="connsiteY0" fmla="*/ 0 h 747746"/>
              <a:gd name="connsiteX1" fmla="*/ 1071714 w 1071714"/>
              <a:gd name="connsiteY1" fmla="*/ 0 h 747746"/>
              <a:gd name="connsiteX2" fmla="*/ 539304 w 1071714"/>
              <a:gd name="connsiteY2" fmla="*/ 747746 h 747746"/>
              <a:gd name="connsiteX3" fmla="*/ 0 w 1071714"/>
              <a:gd name="connsiteY3" fmla="*/ 747746 h 747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1714" h="747746">
                <a:moveTo>
                  <a:pt x="0" y="0"/>
                </a:moveTo>
                <a:lnTo>
                  <a:pt x="1071714" y="0"/>
                </a:lnTo>
                <a:lnTo>
                  <a:pt x="539304" y="747746"/>
                </a:lnTo>
                <a:lnTo>
                  <a:pt x="0" y="747746"/>
                </a:lnTo>
                <a:close/>
              </a:path>
            </a:pathLst>
          </a:custGeom>
          <a:gradFill>
            <a:gsLst>
              <a:gs pos="0">
                <a:schemeClr val="tx2">
                  <a:alpha val="85000"/>
                </a:schemeClr>
              </a:gs>
              <a:gs pos="99000">
                <a:schemeClr val="accent1">
                  <a:alpha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5C3FEF2-828F-C049-8BC0-CB9E0F412494}"/>
              </a:ext>
            </a:extLst>
          </p:cNvPr>
          <p:cNvCxnSpPr>
            <a:cxnSpLocks/>
          </p:cNvCxnSpPr>
          <p:nvPr/>
        </p:nvCxnSpPr>
        <p:spPr>
          <a:xfrm flipH="1">
            <a:off x="30966" y="291189"/>
            <a:ext cx="546582" cy="7583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E4CDC542-D422-5F4C-88B5-5437E861A7A6}"/>
              </a:ext>
            </a:extLst>
          </p:cNvPr>
          <p:cNvSpPr/>
          <p:nvPr/>
        </p:nvSpPr>
        <p:spPr>
          <a:xfrm>
            <a:off x="0" y="-519953"/>
            <a:ext cx="340658" cy="34065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C5AB1E3-C23F-C340-885A-5BE9A4FEF960}"/>
              </a:ext>
            </a:extLst>
          </p:cNvPr>
          <p:cNvSpPr/>
          <p:nvPr/>
        </p:nvSpPr>
        <p:spPr>
          <a:xfrm>
            <a:off x="438007" y="-519953"/>
            <a:ext cx="340658" cy="3406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7137BBA-3BF1-C543-88BB-238AA8D3F7AF}"/>
              </a:ext>
            </a:extLst>
          </p:cNvPr>
          <p:cNvSpPr/>
          <p:nvPr/>
        </p:nvSpPr>
        <p:spPr>
          <a:xfrm>
            <a:off x="876014" y="-519953"/>
            <a:ext cx="340658" cy="34065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ACEE162-D2D5-3648-A6B9-CE20C3CA9FEF}"/>
              </a:ext>
            </a:extLst>
          </p:cNvPr>
          <p:cNvSpPr/>
          <p:nvPr/>
        </p:nvSpPr>
        <p:spPr>
          <a:xfrm>
            <a:off x="1314021" y="-519953"/>
            <a:ext cx="340658" cy="3406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571" y="102410"/>
            <a:ext cx="1581150" cy="542925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5A2E7BB-7A98-674F-A9A9-AE779EAA7685}"/>
              </a:ext>
            </a:extLst>
          </p:cNvPr>
          <p:cNvSpPr/>
          <p:nvPr/>
        </p:nvSpPr>
        <p:spPr>
          <a:xfrm>
            <a:off x="5812239" y="3487954"/>
            <a:ext cx="3767921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</a:rPr>
              <a:t>Your Digital Strategy Partner</a:t>
            </a:r>
          </a:p>
        </p:txBody>
      </p:sp>
    </p:spTree>
    <p:extLst>
      <p:ext uri="{BB962C8B-B14F-4D97-AF65-F5344CB8AC3E}">
        <p14:creationId xmlns:p14="http://schemas.microsoft.com/office/powerpoint/2010/main" val="561262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0" y="-32578"/>
            <a:ext cx="12192000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-27161" y="167484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Digital Transformation Enablers</a:t>
            </a:r>
          </a:p>
        </p:txBody>
      </p:sp>
      <p:graphicFrame>
        <p:nvGraphicFramePr>
          <p:cNvPr id="124" name="Diagram 123">
            <a:extLst>
              <a:ext uri="{FF2B5EF4-FFF2-40B4-BE49-F238E27FC236}">
                <a16:creationId xmlns:a16="http://schemas.microsoft.com/office/drawing/2014/main" id="{4227EE34-22BB-405B-A1E1-D10B3426FC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7234231"/>
              </p:ext>
            </p:extLst>
          </p:nvPr>
        </p:nvGraphicFramePr>
        <p:xfrm>
          <a:off x="233337" y="1514600"/>
          <a:ext cx="3959368" cy="32108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5" name="Diagram 124">
            <a:extLst>
              <a:ext uri="{FF2B5EF4-FFF2-40B4-BE49-F238E27FC236}">
                <a16:creationId xmlns:a16="http://schemas.microsoft.com/office/drawing/2014/main" id="{5D8604B1-6BF8-47F1-ABBB-99FD1EDEBD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6146072"/>
              </p:ext>
            </p:extLst>
          </p:nvPr>
        </p:nvGraphicFramePr>
        <p:xfrm>
          <a:off x="7971050" y="2830727"/>
          <a:ext cx="3959368" cy="32108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26" name="Diagram 125">
            <a:extLst>
              <a:ext uri="{FF2B5EF4-FFF2-40B4-BE49-F238E27FC236}">
                <a16:creationId xmlns:a16="http://schemas.microsoft.com/office/drawing/2014/main" id="{B9648D0B-272B-4471-A2F6-F7B9977DD3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5196188"/>
              </p:ext>
            </p:extLst>
          </p:nvPr>
        </p:nvGraphicFramePr>
        <p:xfrm>
          <a:off x="4192705" y="1995939"/>
          <a:ext cx="3959368" cy="32108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27" name="Right Arrow 11">
            <a:extLst>
              <a:ext uri="{FF2B5EF4-FFF2-40B4-BE49-F238E27FC236}">
                <a16:creationId xmlns:a16="http://schemas.microsoft.com/office/drawing/2014/main" id="{44A0329E-7439-4571-8443-4F4B90FE6BB5}"/>
              </a:ext>
            </a:extLst>
          </p:cNvPr>
          <p:cNvSpPr/>
          <p:nvPr/>
        </p:nvSpPr>
        <p:spPr>
          <a:xfrm rot="1714887">
            <a:off x="3985146" y="1995939"/>
            <a:ext cx="846161" cy="658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8" name="Right Arrow 12">
            <a:extLst>
              <a:ext uri="{FF2B5EF4-FFF2-40B4-BE49-F238E27FC236}">
                <a16:creationId xmlns:a16="http://schemas.microsoft.com/office/drawing/2014/main" id="{F6C7C827-C8EC-49FA-A34E-71A78C2DF64A}"/>
              </a:ext>
            </a:extLst>
          </p:cNvPr>
          <p:cNvSpPr/>
          <p:nvPr/>
        </p:nvSpPr>
        <p:spPr>
          <a:xfrm rot="1714887">
            <a:off x="8254930" y="2979231"/>
            <a:ext cx="846161" cy="658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780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-27161" y="9363"/>
            <a:ext cx="12192000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112323" y="12700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Digital Transformation Skills conversion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19932" y="1215880"/>
            <a:ext cx="10817817" cy="5126931"/>
            <a:chOff x="1553407" y="1215880"/>
            <a:chExt cx="8979818" cy="5126931"/>
          </a:xfrm>
        </p:grpSpPr>
        <p:sp>
          <p:nvSpPr>
            <p:cNvPr id="117" name="object 62"/>
            <p:cNvSpPr txBox="1">
              <a:spLocks/>
            </p:cNvSpPr>
            <p:nvPr/>
          </p:nvSpPr>
          <p:spPr>
            <a:xfrm>
              <a:off x="1553407" y="1677565"/>
              <a:ext cx="709340" cy="38852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vert="horz" wrap="square" lIns="54007" tIns="54007" rIns="54007" bIns="54007" rtlCol="0" anchor="ctr" anchorCtr="0">
              <a:noAutofit/>
            </a:bodyPr>
            <a:lstStyle/>
            <a:p>
              <a:pPr marL="9525"/>
              <a:endParaRPr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8" name="object 67"/>
            <p:cNvSpPr txBox="1">
              <a:spLocks/>
            </p:cNvSpPr>
            <p:nvPr/>
          </p:nvSpPr>
          <p:spPr>
            <a:xfrm>
              <a:off x="1553407" y="2280867"/>
              <a:ext cx="709340" cy="38852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vert="horz" wrap="square" lIns="54007" tIns="54007" rIns="54007" bIns="54007" rtlCol="0" anchor="ctr" anchorCtr="0">
              <a:noAutofit/>
            </a:bodyPr>
            <a:lstStyle>
              <a:defPPr>
                <a:defRPr lang="en-US"/>
              </a:defPPr>
              <a:lvl1pPr marL="12700">
                <a:defRPr sz="1400" b="1" spc="-5">
                  <a:solidFill>
                    <a:srgbClr val="FFFFFF"/>
                  </a:solidFill>
                  <a:cs typeface="Arial"/>
                </a:defRPr>
              </a:lvl1pPr>
            </a:lstStyle>
            <a:p>
              <a:endParaRPr sz="18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9" name="object 72"/>
            <p:cNvSpPr txBox="1">
              <a:spLocks/>
            </p:cNvSpPr>
            <p:nvPr/>
          </p:nvSpPr>
          <p:spPr>
            <a:xfrm>
              <a:off x="1553407" y="2884169"/>
              <a:ext cx="709340" cy="38852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vert="horz" wrap="square" lIns="54007" tIns="54007" rIns="54007" bIns="54007" rtlCol="0" anchor="ctr" anchorCtr="0">
              <a:noAutofit/>
            </a:bodyPr>
            <a:lstStyle>
              <a:defPPr>
                <a:defRPr lang="en-US"/>
              </a:defPPr>
              <a:lvl1pPr marL="12700">
                <a:defRPr sz="1400" b="1" spc="-5">
                  <a:solidFill>
                    <a:srgbClr val="FFFFFF"/>
                  </a:solidFill>
                  <a:cs typeface="Arial"/>
                </a:defRPr>
              </a:lvl1pPr>
            </a:lstStyle>
            <a:p>
              <a:endParaRPr sz="18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0" name="object 77"/>
            <p:cNvSpPr txBox="1">
              <a:spLocks/>
            </p:cNvSpPr>
            <p:nvPr/>
          </p:nvSpPr>
          <p:spPr>
            <a:xfrm>
              <a:off x="1553407" y="3487471"/>
              <a:ext cx="709340" cy="38852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vert="horz" wrap="square" lIns="54007" tIns="54007" rIns="54007" bIns="54007" rtlCol="0" anchor="ctr" anchorCtr="0">
              <a:noAutofit/>
            </a:bodyPr>
            <a:lstStyle>
              <a:defPPr>
                <a:defRPr lang="en-US"/>
              </a:defPPr>
              <a:lvl1pPr marL="12700">
                <a:defRPr sz="1400" b="1" spc="-5">
                  <a:solidFill>
                    <a:srgbClr val="FFFFFF"/>
                  </a:solidFill>
                  <a:cs typeface="Arial"/>
                </a:defRPr>
              </a:lvl1pPr>
            </a:lstStyle>
            <a:p>
              <a:endParaRPr sz="18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1" name="object 82"/>
            <p:cNvSpPr txBox="1">
              <a:spLocks/>
            </p:cNvSpPr>
            <p:nvPr/>
          </p:nvSpPr>
          <p:spPr>
            <a:xfrm>
              <a:off x="1553407" y="4090773"/>
              <a:ext cx="709340" cy="38852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vert="horz" wrap="square" lIns="54007" tIns="54007" rIns="54007" bIns="54007" rtlCol="0" anchor="ctr" anchorCtr="0">
              <a:noAutofit/>
            </a:bodyPr>
            <a:lstStyle>
              <a:defPPr>
                <a:defRPr lang="en-US"/>
              </a:defPPr>
              <a:lvl1pPr marL="12700">
                <a:defRPr sz="1400" b="1" spc="-5">
                  <a:solidFill>
                    <a:srgbClr val="FFFFFF"/>
                  </a:solidFill>
                  <a:cs typeface="Arial"/>
                </a:defRPr>
              </a:lvl1pPr>
            </a:lstStyle>
            <a:p>
              <a:endParaRPr sz="18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2" name="object 87"/>
            <p:cNvSpPr txBox="1">
              <a:spLocks/>
            </p:cNvSpPr>
            <p:nvPr/>
          </p:nvSpPr>
          <p:spPr>
            <a:xfrm>
              <a:off x="1553407" y="4694075"/>
              <a:ext cx="709340" cy="38852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vert="horz" wrap="square" lIns="54007" tIns="54007" rIns="54007" bIns="54007" rtlCol="0" anchor="ctr" anchorCtr="0">
              <a:noAutofit/>
            </a:bodyPr>
            <a:lstStyle>
              <a:defPPr>
                <a:defRPr lang="en-US"/>
              </a:defPPr>
              <a:lvl1pPr marL="12700">
                <a:defRPr sz="1400" b="1" spc="-5">
                  <a:solidFill>
                    <a:srgbClr val="FFFFFF"/>
                  </a:solidFill>
                  <a:cs typeface="Arial"/>
                </a:defRPr>
              </a:lvl1pPr>
            </a:lstStyle>
            <a:p>
              <a:endParaRPr sz="18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3" name="object 92"/>
            <p:cNvSpPr txBox="1">
              <a:spLocks/>
            </p:cNvSpPr>
            <p:nvPr/>
          </p:nvSpPr>
          <p:spPr>
            <a:xfrm>
              <a:off x="1553407" y="5297377"/>
              <a:ext cx="709340" cy="38852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vert="horz" wrap="square" lIns="54007" tIns="54007" rIns="54007" bIns="54007" rtlCol="0" anchor="ctr" anchorCtr="0">
              <a:noAutofit/>
            </a:bodyPr>
            <a:lstStyle>
              <a:defPPr>
                <a:defRPr lang="en-US"/>
              </a:defPPr>
              <a:lvl1pPr marL="12700">
                <a:defRPr sz="1400" b="1" spc="-5">
                  <a:solidFill>
                    <a:srgbClr val="FFFFFF"/>
                  </a:solidFill>
                  <a:cs typeface="Arial"/>
                </a:defRPr>
              </a:lvl1pPr>
            </a:lstStyle>
            <a:p>
              <a:endParaRPr sz="18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4" name="object 97"/>
            <p:cNvSpPr txBox="1">
              <a:spLocks/>
            </p:cNvSpPr>
            <p:nvPr/>
          </p:nvSpPr>
          <p:spPr>
            <a:xfrm>
              <a:off x="1553407" y="5900682"/>
              <a:ext cx="709340" cy="38852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vert="horz" wrap="square" lIns="54007" tIns="54007" rIns="54007" bIns="54007" rtlCol="0" anchor="ctr" anchorCtr="0">
              <a:noAutofit/>
            </a:bodyPr>
            <a:lstStyle>
              <a:defPPr>
                <a:defRPr lang="en-US"/>
              </a:defPPr>
              <a:lvl1pPr marL="12700">
                <a:defRPr sz="1400" b="1" spc="-5">
                  <a:solidFill>
                    <a:srgbClr val="FFFFFF"/>
                  </a:solidFill>
                  <a:cs typeface="Arial"/>
                </a:defRPr>
              </a:lvl1pPr>
            </a:lstStyle>
            <a:p>
              <a:endParaRPr sz="18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object 42"/>
            <p:cNvSpPr txBox="1">
              <a:spLocks/>
            </p:cNvSpPr>
            <p:nvPr/>
          </p:nvSpPr>
          <p:spPr>
            <a:xfrm>
              <a:off x="6061501" y="2234079"/>
              <a:ext cx="3657600" cy="54864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5875">
              <a:noFill/>
            </a:ln>
          </p:spPr>
          <p:txBody>
            <a:bodyPr vert="horz" wrap="square" lIns="0" tIns="0" rIns="0" bIns="0" rtlCol="0" anchor="ctr">
              <a:noAutofit/>
            </a:bodyPr>
            <a:lstStyle>
              <a:defPPr>
                <a:defRPr lang="en-US"/>
              </a:defPPr>
              <a:lvl1pPr marL="260985" indent="-177165">
                <a:buClr>
                  <a:srgbClr val="4D4D4F"/>
                </a:buClr>
                <a:buSzPct val="110000"/>
                <a:buChar char="•"/>
                <a:tabLst>
                  <a:tab pos="261620" algn="l"/>
                </a:tabLst>
                <a:defRPr sz="1400">
                  <a:solidFill>
                    <a:srgbClr val="4D4D4D"/>
                  </a:solidFill>
                  <a:cs typeface="Arial"/>
                </a:defRPr>
              </a:lvl1pPr>
            </a:lstStyle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Wireless Network Specialist</a:t>
              </a:r>
              <a:endParaRPr sz="180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Embedded System Programmer</a:t>
              </a:r>
              <a:endParaRPr sz="1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object 43"/>
            <p:cNvSpPr txBox="1">
              <a:spLocks/>
            </p:cNvSpPr>
            <p:nvPr/>
          </p:nvSpPr>
          <p:spPr>
            <a:xfrm>
              <a:off x="6061501" y="2827428"/>
              <a:ext cx="3657600" cy="54864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5875">
              <a:noFill/>
            </a:ln>
          </p:spPr>
          <p:txBody>
            <a:bodyPr vert="horz" wrap="square" lIns="0" tIns="0" rIns="0" bIns="0" rtlCol="0" anchor="ctr">
              <a:noAutofit/>
            </a:bodyPr>
            <a:lstStyle>
              <a:defPPr>
                <a:defRPr lang="en-US"/>
              </a:defPPr>
              <a:lvl1pPr marL="260985" indent="-177165">
                <a:buClr>
                  <a:srgbClr val="4D4D4F"/>
                </a:buClr>
                <a:buSzPct val="110000"/>
                <a:buChar char="•"/>
                <a:tabLst>
                  <a:tab pos="261620" algn="l"/>
                </a:tabLst>
                <a:defRPr sz="1400">
                  <a:solidFill>
                    <a:srgbClr val="4D4D4D"/>
                  </a:solidFill>
                  <a:cs typeface="Arial"/>
                </a:defRPr>
              </a:lvl1pPr>
            </a:lstStyle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Data Scientist</a:t>
              </a:r>
              <a:endParaRPr sz="180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Data Architect</a:t>
              </a:r>
              <a:endParaRPr sz="1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object 44"/>
            <p:cNvSpPr txBox="1">
              <a:spLocks/>
            </p:cNvSpPr>
            <p:nvPr/>
          </p:nvSpPr>
          <p:spPr>
            <a:xfrm>
              <a:off x="6061501" y="3420777"/>
              <a:ext cx="3657600" cy="54864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5875">
              <a:noFill/>
            </a:ln>
          </p:spPr>
          <p:txBody>
            <a:bodyPr vert="horz" wrap="square" lIns="0" tIns="0" rIns="0" bIns="0" rtlCol="0" anchor="ctr">
              <a:noAutofit/>
            </a:bodyPr>
            <a:lstStyle>
              <a:defPPr>
                <a:defRPr lang="en-US"/>
              </a:defPPr>
              <a:lvl1pPr marL="260985" indent="-177165">
                <a:buClr>
                  <a:srgbClr val="4D4D4F"/>
                </a:buClr>
                <a:buSzPct val="110000"/>
                <a:buChar char="•"/>
                <a:tabLst>
                  <a:tab pos="261620" algn="l"/>
                </a:tabLst>
                <a:defRPr sz="1400">
                  <a:solidFill>
                    <a:srgbClr val="4D4D4D"/>
                  </a:solidFill>
                  <a:cs typeface="Arial"/>
                </a:defRPr>
              </a:lvl1pPr>
            </a:lstStyle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AI Research Scientist</a:t>
              </a:r>
              <a:endParaRPr sz="180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Language Processing Specialist</a:t>
              </a:r>
              <a:endParaRPr sz="1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object 51"/>
            <p:cNvSpPr txBox="1">
              <a:spLocks/>
            </p:cNvSpPr>
            <p:nvPr/>
          </p:nvSpPr>
          <p:spPr>
            <a:xfrm>
              <a:off x="6061501" y="5200824"/>
              <a:ext cx="3657600" cy="54864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5875">
              <a:noFill/>
            </a:ln>
          </p:spPr>
          <p:txBody>
            <a:bodyPr vert="horz" wrap="square" lIns="0" tIns="0" rIns="0" bIns="0" rtlCol="0" anchor="ctr">
              <a:noAutofit/>
            </a:bodyPr>
            <a:lstStyle>
              <a:defPPr>
                <a:defRPr lang="en-US"/>
              </a:defPPr>
              <a:lvl1pPr marL="260985" indent="-177165">
                <a:buClr>
                  <a:srgbClr val="4D4D4F"/>
                </a:buClr>
                <a:buSzPct val="110000"/>
                <a:buChar char="•"/>
                <a:tabLst>
                  <a:tab pos="261620" algn="l"/>
                </a:tabLst>
                <a:defRPr sz="1400">
                  <a:solidFill>
                    <a:srgbClr val="4D4D4D"/>
                  </a:solidFill>
                  <a:cs typeface="Arial"/>
                </a:defRPr>
              </a:lvl1pPr>
            </a:lstStyle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Cloud Architect</a:t>
              </a:r>
              <a:endParaRPr sz="180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Migration Engineer</a:t>
              </a:r>
              <a:endParaRPr sz="1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object 52"/>
            <p:cNvSpPr txBox="1">
              <a:spLocks/>
            </p:cNvSpPr>
            <p:nvPr/>
          </p:nvSpPr>
          <p:spPr>
            <a:xfrm>
              <a:off x="6061501" y="5794170"/>
              <a:ext cx="3657600" cy="54864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5875">
              <a:noFill/>
            </a:ln>
          </p:spPr>
          <p:txBody>
            <a:bodyPr vert="horz" wrap="square" lIns="0" tIns="0" rIns="0" bIns="0" rtlCol="0" anchor="ctr">
              <a:noAutofit/>
            </a:bodyPr>
            <a:lstStyle>
              <a:defPPr>
                <a:defRPr lang="en-US"/>
              </a:defPPr>
              <a:lvl1pPr marL="260985" indent="-177165">
                <a:buClr>
                  <a:srgbClr val="4D4D4F"/>
                </a:buClr>
                <a:buSzPct val="110000"/>
                <a:buChar char="•"/>
                <a:tabLst>
                  <a:tab pos="261620" algn="l"/>
                </a:tabLst>
                <a:defRPr sz="1400">
                  <a:solidFill>
                    <a:srgbClr val="4D4D4D"/>
                  </a:solidFill>
                  <a:cs typeface="Arial"/>
                </a:defRPr>
              </a:lvl1pPr>
            </a:lstStyle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Android/ iOS App developer</a:t>
              </a:r>
            </a:p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Digital Marketing</a:t>
              </a:r>
            </a:p>
          </p:txBody>
        </p:sp>
        <p:sp>
          <p:nvSpPr>
            <p:cNvPr id="28" name="object 53"/>
            <p:cNvSpPr>
              <a:spLocks/>
            </p:cNvSpPr>
            <p:nvPr/>
          </p:nvSpPr>
          <p:spPr>
            <a:xfrm flipV="1">
              <a:off x="2595637" y="2208281"/>
              <a:ext cx="7132320" cy="0"/>
            </a:xfrm>
            <a:custGeom>
              <a:avLst/>
              <a:gdLst/>
              <a:ahLst/>
              <a:cxnLst/>
              <a:rect l="l" t="t" r="r" b="b"/>
              <a:pathLst>
                <a:path w="7652384">
                  <a:moveTo>
                    <a:pt x="0" y="0"/>
                  </a:moveTo>
                  <a:lnTo>
                    <a:pt x="7651978" y="0"/>
                  </a:lnTo>
                </a:path>
              </a:pathLst>
            </a:cu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object 54"/>
            <p:cNvSpPr>
              <a:spLocks/>
            </p:cNvSpPr>
            <p:nvPr/>
          </p:nvSpPr>
          <p:spPr>
            <a:xfrm>
              <a:off x="2595637" y="2793574"/>
              <a:ext cx="7132320" cy="0"/>
            </a:xfrm>
            <a:custGeom>
              <a:avLst/>
              <a:gdLst/>
              <a:ahLst/>
              <a:cxnLst/>
              <a:rect l="l" t="t" r="r" b="b"/>
              <a:pathLst>
                <a:path w="7652384">
                  <a:moveTo>
                    <a:pt x="0" y="0"/>
                  </a:moveTo>
                  <a:lnTo>
                    <a:pt x="7651978" y="0"/>
                  </a:lnTo>
                </a:path>
              </a:pathLst>
            </a:cu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object 55"/>
            <p:cNvSpPr>
              <a:spLocks/>
            </p:cNvSpPr>
            <p:nvPr/>
          </p:nvSpPr>
          <p:spPr>
            <a:xfrm>
              <a:off x="2595637" y="3388901"/>
              <a:ext cx="7132320" cy="0"/>
            </a:xfrm>
            <a:custGeom>
              <a:avLst/>
              <a:gdLst/>
              <a:ahLst/>
              <a:cxnLst/>
              <a:rect l="l" t="t" r="r" b="b"/>
              <a:pathLst>
                <a:path w="7652384">
                  <a:moveTo>
                    <a:pt x="0" y="0"/>
                  </a:moveTo>
                  <a:lnTo>
                    <a:pt x="7651978" y="0"/>
                  </a:lnTo>
                </a:path>
              </a:pathLst>
            </a:cu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" name="object 56"/>
            <p:cNvSpPr>
              <a:spLocks/>
            </p:cNvSpPr>
            <p:nvPr/>
          </p:nvSpPr>
          <p:spPr>
            <a:xfrm>
              <a:off x="2595637" y="3984228"/>
              <a:ext cx="7132320" cy="0"/>
            </a:xfrm>
            <a:custGeom>
              <a:avLst/>
              <a:gdLst/>
              <a:ahLst/>
              <a:cxnLst/>
              <a:rect l="l" t="t" r="r" b="b"/>
              <a:pathLst>
                <a:path w="7652384">
                  <a:moveTo>
                    <a:pt x="0" y="0"/>
                  </a:moveTo>
                  <a:lnTo>
                    <a:pt x="7651978" y="0"/>
                  </a:lnTo>
                </a:path>
              </a:pathLst>
            </a:cu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" name="object 57"/>
            <p:cNvSpPr>
              <a:spLocks/>
            </p:cNvSpPr>
            <p:nvPr/>
          </p:nvSpPr>
          <p:spPr>
            <a:xfrm>
              <a:off x="2595637" y="4579555"/>
              <a:ext cx="7132320" cy="0"/>
            </a:xfrm>
            <a:custGeom>
              <a:avLst/>
              <a:gdLst/>
              <a:ahLst/>
              <a:cxnLst/>
              <a:rect l="l" t="t" r="r" b="b"/>
              <a:pathLst>
                <a:path w="7652384">
                  <a:moveTo>
                    <a:pt x="0" y="0"/>
                  </a:moveTo>
                  <a:lnTo>
                    <a:pt x="7651978" y="0"/>
                  </a:lnTo>
                </a:path>
              </a:pathLst>
            </a:cu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object 58"/>
            <p:cNvSpPr>
              <a:spLocks/>
            </p:cNvSpPr>
            <p:nvPr/>
          </p:nvSpPr>
          <p:spPr>
            <a:xfrm>
              <a:off x="2595637" y="5174882"/>
              <a:ext cx="7132320" cy="0"/>
            </a:xfrm>
            <a:custGeom>
              <a:avLst/>
              <a:gdLst/>
              <a:ahLst/>
              <a:cxnLst/>
              <a:rect l="l" t="t" r="r" b="b"/>
              <a:pathLst>
                <a:path w="7652384">
                  <a:moveTo>
                    <a:pt x="0" y="0"/>
                  </a:moveTo>
                  <a:lnTo>
                    <a:pt x="7651978" y="0"/>
                  </a:lnTo>
                </a:path>
              </a:pathLst>
            </a:cu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object 59"/>
            <p:cNvSpPr>
              <a:spLocks/>
            </p:cNvSpPr>
            <p:nvPr/>
          </p:nvSpPr>
          <p:spPr>
            <a:xfrm>
              <a:off x="2595637" y="5770207"/>
              <a:ext cx="7132320" cy="0"/>
            </a:xfrm>
            <a:custGeom>
              <a:avLst/>
              <a:gdLst/>
              <a:ahLst/>
              <a:cxnLst/>
              <a:rect l="l" t="t" r="r" b="b"/>
              <a:pathLst>
                <a:path w="7652384">
                  <a:moveTo>
                    <a:pt x="0" y="0"/>
                  </a:moveTo>
                  <a:lnTo>
                    <a:pt x="7651978" y="0"/>
                  </a:lnTo>
                </a:path>
              </a:pathLst>
            </a:cu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1814726" y="1735904"/>
              <a:ext cx="272375" cy="273143"/>
              <a:chOff x="769105" y="1929620"/>
              <a:chExt cx="363167" cy="364190"/>
            </a:xfrm>
          </p:grpSpPr>
          <p:sp>
            <p:nvSpPr>
              <p:cNvPr id="38" name="object 100"/>
              <p:cNvSpPr/>
              <p:nvPr/>
            </p:nvSpPr>
            <p:spPr>
              <a:xfrm>
                <a:off x="769105" y="1929620"/>
                <a:ext cx="363167" cy="229424"/>
              </a:xfrm>
              <a:custGeom>
                <a:avLst/>
                <a:gdLst/>
                <a:ahLst/>
                <a:cxnLst/>
                <a:rect l="l" t="t" r="r" b="b"/>
                <a:pathLst>
                  <a:path w="265430" h="201930">
                    <a:moveTo>
                      <a:pt x="11671" y="74294"/>
                    </a:moveTo>
                    <a:lnTo>
                      <a:pt x="0" y="133857"/>
                    </a:lnTo>
                    <a:lnTo>
                      <a:pt x="3619" y="134619"/>
                    </a:lnTo>
                    <a:lnTo>
                      <a:pt x="6896" y="135254"/>
                    </a:lnTo>
                    <a:lnTo>
                      <a:pt x="9855" y="135762"/>
                    </a:lnTo>
                    <a:lnTo>
                      <a:pt x="8983" y="156783"/>
                    </a:lnTo>
                    <a:lnTo>
                      <a:pt x="33718" y="196927"/>
                    </a:lnTo>
                    <a:lnTo>
                      <a:pt x="57555" y="201368"/>
                    </a:lnTo>
                    <a:lnTo>
                      <a:pt x="70154" y="199516"/>
                    </a:lnTo>
                    <a:lnTo>
                      <a:pt x="72453" y="199009"/>
                    </a:lnTo>
                    <a:lnTo>
                      <a:pt x="74587" y="198374"/>
                    </a:lnTo>
                    <a:lnTo>
                      <a:pt x="76885" y="197865"/>
                    </a:lnTo>
                    <a:lnTo>
                      <a:pt x="95544" y="194361"/>
                    </a:lnTo>
                    <a:lnTo>
                      <a:pt x="114296" y="192690"/>
                    </a:lnTo>
                    <a:lnTo>
                      <a:pt x="133110" y="192401"/>
                    </a:lnTo>
                    <a:lnTo>
                      <a:pt x="241160" y="192401"/>
                    </a:lnTo>
                    <a:lnTo>
                      <a:pt x="241655" y="192150"/>
                    </a:lnTo>
                    <a:lnTo>
                      <a:pt x="247193" y="187763"/>
                    </a:lnTo>
                    <a:lnTo>
                      <a:pt x="249327" y="185165"/>
                    </a:lnTo>
                    <a:lnTo>
                      <a:pt x="66700" y="185165"/>
                    </a:lnTo>
                    <a:lnTo>
                      <a:pt x="58098" y="182060"/>
                    </a:lnTo>
                    <a:lnTo>
                      <a:pt x="28151" y="153288"/>
                    </a:lnTo>
                    <a:lnTo>
                      <a:pt x="28180" y="148336"/>
                    </a:lnTo>
                    <a:lnTo>
                      <a:pt x="36632" y="110059"/>
                    </a:lnTo>
                    <a:lnTo>
                      <a:pt x="49597" y="75946"/>
                    </a:lnTo>
                    <a:lnTo>
                      <a:pt x="21361" y="75946"/>
                    </a:lnTo>
                    <a:lnTo>
                      <a:pt x="18237" y="75437"/>
                    </a:lnTo>
                    <a:lnTo>
                      <a:pt x="14947" y="74802"/>
                    </a:lnTo>
                    <a:lnTo>
                      <a:pt x="11671" y="74294"/>
                    </a:lnTo>
                    <a:close/>
                  </a:path>
                  <a:path w="265430" h="201930">
                    <a:moveTo>
                      <a:pt x="241160" y="192401"/>
                    </a:moveTo>
                    <a:lnTo>
                      <a:pt x="133110" y="192401"/>
                    </a:lnTo>
                    <a:lnTo>
                      <a:pt x="151955" y="193039"/>
                    </a:lnTo>
                    <a:lnTo>
                      <a:pt x="160704" y="193607"/>
                    </a:lnTo>
                    <a:lnTo>
                      <a:pt x="169435" y="194627"/>
                    </a:lnTo>
                    <a:lnTo>
                      <a:pt x="178135" y="195933"/>
                    </a:lnTo>
                    <a:lnTo>
                      <a:pt x="186791" y="197357"/>
                    </a:lnTo>
                    <a:lnTo>
                      <a:pt x="192201" y="198119"/>
                    </a:lnTo>
                    <a:lnTo>
                      <a:pt x="197294" y="201167"/>
                    </a:lnTo>
                    <a:lnTo>
                      <a:pt x="202552" y="201294"/>
                    </a:lnTo>
                    <a:lnTo>
                      <a:pt x="212800" y="201134"/>
                    </a:lnTo>
                    <a:lnTo>
                      <a:pt x="222784" y="199723"/>
                    </a:lnTo>
                    <a:lnTo>
                      <a:pt x="232429" y="196812"/>
                    </a:lnTo>
                    <a:lnTo>
                      <a:pt x="241160" y="192401"/>
                    </a:lnTo>
                    <a:close/>
                  </a:path>
                  <a:path w="265430" h="201930">
                    <a:moveTo>
                      <a:pt x="128487" y="58880"/>
                    </a:moveTo>
                    <a:lnTo>
                      <a:pt x="110053" y="59354"/>
                    </a:lnTo>
                    <a:lnTo>
                      <a:pt x="84442" y="61087"/>
                    </a:lnTo>
                    <a:lnTo>
                      <a:pt x="77381" y="62991"/>
                    </a:lnTo>
                    <a:lnTo>
                      <a:pt x="70319" y="64262"/>
                    </a:lnTo>
                    <a:lnTo>
                      <a:pt x="47501" y="106505"/>
                    </a:lnTo>
                    <a:lnTo>
                      <a:pt x="37947" y="143510"/>
                    </a:lnTo>
                    <a:lnTo>
                      <a:pt x="36804" y="160019"/>
                    </a:lnTo>
                    <a:lnTo>
                      <a:pt x="37452" y="161798"/>
                    </a:lnTo>
                    <a:lnTo>
                      <a:pt x="65544" y="184276"/>
                    </a:lnTo>
                    <a:lnTo>
                      <a:pt x="66700" y="185165"/>
                    </a:lnTo>
                    <a:lnTo>
                      <a:pt x="198285" y="185165"/>
                    </a:lnTo>
                    <a:lnTo>
                      <a:pt x="199923" y="184150"/>
                    </a:lnTo>
                    <a:lnTo>
                      <a:pt x="200748" y="183514"/>
                    </a:lnTo>
                    <a:lnTo>
                      <a:pt x="201574" y="182752"/>
                    </a:lnTo>
                    <a:lnTo>
                      <a:pt x="213790" y="173402"/>
                    </a:lnTo>
                    <a:lnTo>
                      <a:pt x="229501" y="161162"/>
                    </a:lnTo>
                    <a:lnTo>
                      <a:pt x="229740" y="158496"/>
                    </a:lnTo>
                    <a:lnTo>
                      <a:pt x="229777" y="156783"/>
                    </a:lnTo>
                    <a:lnTo>
                      <a:pt x="229501" y="153288"/>
                    </a:lnTo>
                    <a:lnTo>
                      <a:pt x="220383" y="111426"/>
                    </a:lnTo>
                    <a:lnTo>
                      <a:pt x="204368" y="71754"/>
                    </a:lnTo>
                    <a:lnTo>
                      <a:pt x="165430" y="59943"/>
                    </a:lnTo>
                    <a:lnTo>
                      <a:pt x="146952" y="59096"/>
                    </a:lnTo>
                    <a:lnTo>
                      <a:pt x="128487" y="58880"/>
                    </a:lnTo>
                    <a:close/>
                  </a:path>
                  <a:path w="265430" h="201930">
                    <a:moveTo>
                      <a:pt x="234417" y="49780"/>
                    </a:moveTo>
                    <a:lnTo>
                      <a:pt x="123081" y="49780"/>
                    </a:lnTo>
                    <a:lnTo>
                      <a:pt x="138823" y="49911"/>
                    </a:lnTo>
                    <a:lnTo>
                      <a:pt x="151141" y="50460"/>
                    </a:lnTo>
                    <a:lnTo>
                      <a:pt x="188099" y="53086"/>
                    </a:lnTo>
                    <a:lnTo>
                      <a:pt x="191223" y="53593"/>
                    </a:lnTo>
                    <a:lnTo>
                      <a:pt x="192697" y="53975"/>
                    </a:lnTo>
                    <a:lnTo>
                      <a:pt x="202069" y="55499"/>
                    </a:lnTo>
                    <a:lnTo>
                      <a:pt x="227179" y="106283"/>
                    </a:lnTo>
                    <a:lnTo>
                      <a:pt x="236893" y="145034"/>
                    </a:lnTo>
                    <a:lnTo>
                      <a:pt x="237553" y="149478"/>
                    </a:lnTo>
                    <a:lnTo>
                      <a:pt x="238366" y="153797"/>
                    </a:lnTo>
                    <a:lnTo>
                      <a:pt x="206617" y="182233"/>
                    </a:lnTo>
                    <a:lnTo>
                      <a:pt x="198285" y="185165"/>
                    </a:lnTo>
                    <a:lnTo>
                      <a:pt x="249327" y="185165"/>
                    </a:lnTo>
                    <a:lnTo>
                      <a:pt x="256528" y="163194"/>
                    </a:lnTo>
                    <a:lnTo>
                      <a:pt x="256430" y="156783"/>
                    </a:lnTo>
                    <a:lnTo>
                      <a:pt x="256348" y="153288"/>
                    </a:lnTo>
                    <a:lnTo>
                      <a:pt x="256229" y="149478"/>
                    </a:lnTo>
                    <a:lnTo>
                      <a:pt x="255295" y="136016"/>
                    </a:lnTo>
                    <a:lnTo>
                      <a:pt x="258572" y="135254"/>
                    </a:lnTo>
                    <a:lnTo>
                      <a:pt x="261696" y="134492"/>
                    </a:lnTo>
                    <a:lnTo>
                      <a:pt x="265150" y="133857"/>
                    </a:lnTo>
                    <a:lnTo>
                      <a:pt x="253642" y="75946"/>
                    </a:lnTo>
                    <a:lnTo>
                      <a:pt x="243624" y="75946"/>
                    </a:lnTo>
                    <a:lnTo>
                      <a:pt x="241959" y="69341"/>
                    </a:lnTo>
                    <a:lnTo>
                      <a:pt x="240665" y="63118"/>
                    </a:lnTo>
                    <a:lnTo>
                      <a:pt x="237388" y="53975"/>
                    </a:lnTo>
                    <a:lnTo>
                      <a:pt x="235572" y="50673"/>
                    </a:lnTo>
                    <a:lnTo>
                      <a:pt x="234417" y="49780"/>
                    </a:lnTo>
                    <a:close/>
                  </a:path>
                  <a:path w="265430" h="201930">
                    <a:moveTo>
                      <a:pt x="163131" y="10287"/>
                    </a:moveTo>
                    <a:lnTo>
                      <a:pt x="102019" y="10287"/>
                    </a:lnTo>
                    <a:lnTo>
                      <a:pt x="102019" y="39115"/>
                    </a:lnTo>
                    <a:lnTo>
                      <a:pt x="80187" y="40044"/>
                    </a:lnTo>
                    <a:lnTo>
                      <a:pt x="41401" y="43814"/>
                    </a:lnTo>
                    <a:lnTo>
                      <a:pt x="24907" y="63960"/>
                    </a:lnTo>
                    <a:lnTo>
                      <a:pt x="21361" y="75946"/>
                    </a:lnTo>
                    <a:lnTo>
                      <a:pt x="49597" y="75946"/>
                    </a:lnTo>
                    <a:lnTo>
                      <a:pt x="51422" y="71500"/>
                    </a:lnTo>
                    <a:lnTo>
                      <a:pt x="55621" y="63960"/>
                    </a:lnTo>
                    <a:lnTo>
                      <a:pt x="91782" y="51232"/>
                    </a:lnTo>
                    <a:lnTo>
                      <a:pt x="123081" y="49780"/>
                    </a:lnTo>
                    <a:lnTo>
                      <a:pt x="234417" y="49780"/>
                    </a:lnTo>
                    <a:lnTo>
                      <a:pt x="233108" y="48767"/>
                    </a:lnTo>
                    <a:lnTo>
                      <a:pt x="176606" y="38607"/>
                    </a:lnTo>
                    <a:lnTo>
                      <a:pt x="169862" y="38480"/>
                    </a:lnTo>
                    <a:lnTo>
                      <a:pt x="163131" y="38226"/>
                    </a:lnTo>
                    <a:lnTo>
                      <a:pt x="163131" y="10287"/>
                    </a:lnTo>
                    <a:close/>
                  </a:path>
                  <a:path w="265430" h="201930">
                    <a:moveTo>
                      <a:pt x="253314" y="74294"/>
                    </a:moveTo>
                    <a:lnTo>
                      <a:pt x="249872" y="74929"/>
                    </a:lnTo>
                    <a:lnTo>
                      <a:pt x="243624" y="75946"/>
                    </a:lnTo>
                    <a:lnTo>
                      <a:pt x="253642" y="75946"/>
                    </a:lnTo>
                    <a:lnTo>
                      <a:pt x="253314" y="74294"/>
                    </a:lnTo>
                    <a:close/>
                  </a:path>
                  <a:path w="265430" h="201930">
                    <a:moveTo>
                      <a:pt x="149656" y="0"/>
                    </a:moveTo>
                    <a:lnTo>
                      <a:pt x="70637" y="2286"/>
                    </a:lnTo>
                    <a:lnTo>
                      <a:pt x="56184" y="11175"/>
                    </a:lnTo>
                    <a:lnTo>
                      <a:pt x="49784" y="16255"/>
                    </a:lnTo>
                    <a:lnTo>
                      <a:pt x="45504" y="22732"/>
                    </a:lnTo>
                    <a:lnTo>
                      <a:pt x="42875" y="30734"/>
                    </a:lnTo>
                    <a:lnTo>
                      <a:pt x="45999" y="31750"/>
                    </a:lnTo>
                    <a:lnTo>
                      <a:pt x="48628" y="32765"/>
                    </a:lnTo>
                    <a:lnTo>
                      <a:pt x="51587" y="33781"/>
                    </a:lnTo>
                    <a:lnTo>
                      <a:pt x="54978" y="26785"/>
                    </a:lnTo>
                    <a:lnTo>
                      <a:pt x="59512" y="21050"/>
                    </a:lnTo>
                    <a:lnTo>
                      <a:pt x="65217" y="16601"/>
                    </a:lnTo>
                    <a:lnTo>
                      <a:pt x="72123" y="13462"/>
                    </a:lnTo>
                    <a:lnTo>
                      <a:pt x="75730" y="12318"/>
                    </a:lnTo>
                    <a:lnTo>
                      <a:pt x="79844" y="11937"/>
                    </a:lnTo>
                    <a:lnTo>
                      <a:pt x="83616" y="11429"/>
                    </a:lnTo>
                    <a:lnTo>
                      <a:pt x="89700" y="10922"/>
                    </a:lnTo>
                    <a:lnTo>
                      <a:pt x="95770" y="10794"/>
                    </a:lnTo>
                    <a:lnTo>
                      <a:pt x="102019" y="10287"/>
                    </a:lnTo>
                    <a:lnTo>
                      <a:pt x="163131" y="10287"/>
                    </a:lnTo>
                    <a:lnTo>
                      <a:pt x="163131" y="9905"/>
                    </a:lnTo>
                    <a:lnTo>
                      <a:pt x="207557" y="9905"/>
                    </a:lnTo>
                    <a:lnTo>
                      <a:pt x="170172" y="476"/>
                    </a:lnTo>
                    <a:lnTo>
                      <a:pt x="159907" y="23"/>
                    </a:lnTo>
                    <a:lnTo>
                      <a:pt x="149656" y="0"/>
                    </a:lnTo>
                    <a:close/>
                  </a:path>
                  <a:path w="265430" h="201930">
                    <a:moveTo>
                      <a:pt x="207557" y="9905"/>
                    </a:moveTo>
                    <a:lnTo>
                      <a:pt x="163131" y="9905"/>
                    </a:lnTo>
                    <a:lnTo>
                      <a:pt x="171018" y="10413"/>
                    </a:lnTo>
                    <a:lnTo>
                      <a:pt x="178904" y="10667"/>
                    </a:lnTo>
                    <a:lnTo>
                      <a:pt x="186626" y="11556"/>
                    </a:lnTo>
                    <a:lnTo>
                      <a:pt x="213067" y="32512"/>
                    </a:lnTo>
                    <a:lnTo>
                      <a:pt x="213398" y="32892"/>
                    </a:lnTo>
                    <a:lnTo>
                      <a:pt x="213728" y="33781"/>
                    </a:lnTo>
                    <a:lnTo>
                      <a:pt x="219646" y="31750"/>
                    </a:lnTo>
                    <a:lnTo>
                      <a:pt x="222757" y="30734"/>
                    </a:lnTo>
                    <a:lnTo>
                      <a:pt x="217454" y="20097"/>
                    </a:lnTo>
                    <a:lnTo>
                      <a:pt x="210361" y="11747"/>
                    </a:lnTo>
                    <a:lnTo>
                      <a:pt x="207557" y="9905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" name="object 101"/>
              <p:cNvSpPr/>
              <p:nvPr/>
            </p:nvSpPr>
            <p:spPr>
              <a:xfrm>
                <a:off x="808273" y="2163948"/>
                <a:ext cx="285842" cy="129862"/>
              </a:xfrm>
              <a:custGeom>
                <a:avLst/>
                <a:gdLst/>
                <a:ahLst/>
                <a:cxnLst/>
                <a:rect l="l" t="t" r="r" b="b"/>
                <a:pathLst>
                  <a:path w="208915" h="114300">
                    <a:moveTo>
                      <a:pt x="8699" y="0"/>
                    </a:moveTo>
                    <a:lnTo>
                      <a:pt x="0" y="0"/>
                    </a:lnTo>
                    <a:lnTo>
                      <a:pt x="55" y="507"/>
                    </a:lnTo>
                    <a:lnTo>
                      <a:pt x="152" y="3301"/>
                    </a:lnTo>
                    <a:lnTo>
                      <a:pt x="21502" y="50454"/>
                    </a:lnTo>
                    <a:lnTo>
                      <a:pt x="50015" y="85990"/>
                    </a:lnTo>
                    <a:lnTo>
                      <a:pt x="83983" y="111605"/>
                    </a:lnTo>
                    <a:lnTo>
                      <a:pt x="101993" y="113918"/>
                    </a:lnTo>
                    <a:lnTo>
                      <a:pt x="107746" y="113791"/>
                    </a:lnTo>
                    <a:lnTo>
                      <a:pt x="117806" y="113022"/>
                    </a:lnTo>
                    <a:lnTo>
                      <a:pt x="127268" y="110585"/>
                    </a:lnTo>
                    <a:lnTo>
                      <a:pt x="136084" y="106291"/>
                    </a:lnTo>
                    <a:lnTo>
                      <a:pt x="138839" y="104139"/>
                    </a:lnTo>
                    <a:lnTo>
                      <a:pt x="102158" y="104139"/>
                    </a:lnTo>
                    <a:lnTo>
                      <a:pt x="93941" y="103758"/>
                    </a:lnTo>
                    <a:lnTo>
                      <a:pt x="53871" y="76422"/>
                    </a:lnTo>
                    <a:lnTo>
                      <a:pt x="29421" y="45684"/>
                    </a:lnTo>
                    <a:lnTo>
                      <a:pt x="13062" y="16640"/>
                    </a:lnTo>
                    <a:lnTo>
                      <a:pt x="8699" y="0"/>
                    </a:lnTo>
                    <a:close/>
                  </a:path>
                  <a:path w="208915" h="114300">
                    <a:moveTo>
                      <a:pt x="208927" y="507"/>
                    </a:moveTo>
                    <a:lnTo>
                      <a:pt x="199237" y="507"/>
                    </a:lnTo>
                    <a:lnTo>
                      <a:pt x="198424" y="6941"/>
                    </a:lnTo>
                    <a:lnTo>
                      <a:pt x="196811" y="13112"/>
                    </a:lnTo>
                    <a:lnTo>
                      <a:pt x="166835" y="62341"/>
                    </a:lnTo>
                    <a:lnTo>
                      <a:pt x="135826" y="94868"/>
                    </a:lnTo>
                    <a:lnTo>
                      <a:pt x="102158" y="104139"/>
                    </a:lnTo>
                    <a:lnTo>
                      <a:pt x="138839" y="104139"/>
                    </a:lnTo>
                    <a:lnTo>
                      <a:pt x="167471" y="76073"/>
                    </a:lnTo>
                    <a:lnTo>
                      <a:pt x="193406" y="41056"/>
                    </a:lnTo>
                    <a:lnTo>
                      <a:pt x="208102" y="4952"/>
                    </a:lnTo>
                    <a:lnTo>
                      <a:pt x="208927" y="507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" name="object 102"/>
              <p:cNvSpPr/>
              <p:nvPr/>
            </p:nvSpPr>
            <p:spPr>
              <a:xfrm>
                <a:off x="902156" y="2202762"/>
                <a:ext cx="97308" cy="17315"/>
              </a:xfrm>
              <a:custGeom>
                <a:avLst/>
                <a:gdLst/>
                <a:ahLst/>
                <a:cxnLst/>
                <a:rect l="l" t="t" r="r" b="b"/>
                <a:pathLst>
                  <a:path w="71119" h="15239">
                    <a:moveTo>
                      <a:pt x="2463" y="0"/>
                    </a:moveTo>
                    <a:lnTo>
                      <a:pt x="1473" y="3682"/>
                    </a:lnTo>
                    <a:lnTo>
                      <a:pt x="825" y="6476"/>
                    </a:lnTo>
                    <a:lnTo>
                      <a:pt x="0" y="9525"/>
                    </a:lnTo>
                    <a:lnTo>
                      <a:pt x="17700" y="13525"/>
                    </a:lnTo>
                    <a:lnTo>
                      <a:pt x="35323" y="14668"/>
                    </a:lnTo>
                    <a:lnTo>
                      <a:pt x="52915" y="13239"/>
                    </a:lnTo>
                    <a:lnTo>
                      <a:pt x="70523" y="9525"/>
                    </a:lnTo>
                    <a:lnTo>
                      <a:pt x="69862" y="6476"/>
                    </a:lnTo>
                    <a:lnTo>
                      <a:pt x="69468" y="4810"/>
                    </a:lnTo>
                    <a:lnTo>
                      <a:pt x="35275" y="4810"/>
                    </a:lnTo>
                    <a:lnTo>
                      <a:pt x="18860" y="3589"/>
                    </a:lnTo>
                    <a:lnTo>
                      <a:pt x="2463" y="0"/>
                    </a:lnTo>
                    <a:close/>
                  </a:path>
                  <a:path w="71119" h="15239">
                    <a:moveTo>
                      <a:pt x="68211" y="0"/>
                    </a:moveTo>
                    <a:lnTo>
                      <a:pt x="51721" y="3625"/>
                    </a:lnTo>
                    <a:lnTo>
                      <a:pt x="35275" y="4810"/>
                    </a:lnTo>
                    <a:lnTo>
                      <a:pt x="69468" y="4810"/>
                    </a:lnTo>
                    <a:lnTo>
                      <a:pt x="69177" y="3589"/>
                    </a:lnTo>
                    <a:lnTo>
                      <a:pt x="68211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1744678" y="2340341"/>
              <a:ext cx="412472" cy="260266"/>
              <a:chOff x="676478" y="2507653"/>
              <a:chExt cx="549963" cy="347021"/>
            </a:xfrm>
          </p:grpSpPr>
          <p:sp>
            <p:nvSpPr>
              <p:cNvPr id="42" name="object 103"/>
              <p:cNvSpPr/>
              <p:nvPr/>
            </p:nvSpPr>
            <p:spPr>
              <a:xfrm>
                <a:off x="676478" y="2507653"/>
                <a:ext cx="549963" cy="347021"/>
              </a:xfrm>
              <a:custGeom>
                <a:avLst/>
                <a:gdLst/>
                <a:ahLst/>
                <a:cxnLst/>
                <a:rect l="l" t="t" r="r" b="b"/>
                <a:pathLst>
                  <a:path w="401955" h="305435">
                    <a:moveTo>
                      <a:pt x="105151" y="6985"/>
                    </a:moveTo>
                    <a:lnTo>
                      <a:pt x="68351" y="45592"/>
                    </a:lnTo>
                    <a:lnTo>
                      <a:pt x="63771" y="67885"/>
                    </a:lnTo>
                    <a:lnTo>
                      <a:pt x="66340" y="91059"/>
                    </a:lnTo>
                    <a:lnTo>
                      <a:pt x="67458" y="95123"/>
                    </a:lnTo>
                    <a:lnTo>
                      <a:pt x="67229" y="99694"/>
                    </a:lnTo>
                    <a:lnTo>
                      <a:pt x="68131" y="103759"/>
                    </a:lnTo>
                    <a:lnTo>
                      <a:pt x="69020" y="109219"/>
                    </a:lnTo>
                    <a:lnTo>
                      <a:pt x="69909" y="114426"/>
                    </a:lnTo>
                    <a:lnTo>
                      <a:pt x="82622" y="128904"/>
                    </a:lnTo>
                    <a:lnTo>
                      <a:pt x="84400" y="130555"/>
                    </a:lnTo>
                    <a:lnTo>
                      <a:pt x="85073" y="131825"/>
                    </a:lnTo>
                    <a:lnTo>
                      <a:pt x="88555" y="139295"/>
                    </a:lnTo>
                    <a:lnTo>
                      <a:pt x="92685" y="146240"/>
                    </a:lnTo>
                    <a:lnTo>
                      <a:pt x="97526" y="152614"/>
                    </a:lnTo>
                    <a:lnTo>
                      <a:pt x="103145" y="158368"/>
                    </a:lnTo>
                    <a:lnTo>
                      <a:pt x="107818" y="162687"/>
                    </a:lnTo>
                    <a:lnTo>
                      <a:pt x="107818" y="171576"/>
                    </a:lnTo>
                    <a:lnTo>
                      <a:pt x="103145" y="175640"/>
                    </a:lnTo>
                    <a:lnTo>
                      <a:pt x="100681" y="177418"/>
                    </a:lnTo>
                    <a:lnTo>
                      <a:pt x="97569" y="179197"/>
                    </a:lnTo>
                    <a:lnTo>
                      <a:pt x="94661" y="180086"/>
                    </a:lnTo>
                    <a:lnTo>
                      <a:pt x="88142" y="182324"/>
                    </a:lnTo>
                    <a:lnTo>
                      <a:pt x="43987" y="197294"/>
                    </a:lnTo>
                    <a:lnTo>
                      <a:pt x="6606" y="216884"/>
                    </a:lnTo>
                    <a:lnTo>
                      <a:pt x="0" y="242268"/>
                    </a:lnTo>
                    <a:lnTo>
                      <a:pt x="470" y="252031"/>
                    </a:lnTo>
                    <a:lnTo>
                      <a:pt x="34062" y="286053"/>
                    </a:lnTo>
                    <a:lnTo>
                      <a:pt x="92024" y="301789"/>
                    </a:lnTo>
                    <a:lnTo>
                      <a:pt x="122093" y="305180"/>
                    </a:lnTo>
                    <a:lnTo>
                      <a:pt x="158659" y="304303"/>
                    </a:lnTo>
                    <a:lnTo>
                      <a:pt x="228785" y="288071"/>
                    </a:lnTo>
                    <a:lnTo>
                      <a:pt x="264155" y="273430"/>
                    </a:lnTo>
                    <a:lnTo>
                      <a:pt x="265717" y="269366"/>
                    </a:lnTo>
                    <a:lnTo>
                      <a:pt x="266835" y="263778"/>
                    </a:lnTo>
                    <a:lnTo>
                      <a:pt x="267495" y="258063"/>
                    </a:lnTo>
                    <a:lnTo>
                      <a:pt x="268397" y="251967"/>
                    </a:lnTo>
                    <a:lnTo>
                      <a:pt x="395727" y="251967"/>
                    </a:lnTo>
                    <a:lnTo>
                      <a:pt x="401531" y="246125"/>
                    </a:lnTo>
                    <a:lnTo>
                      <a:pt x="401531" y="236600"/>
                    </a:lnTo>
                    <a:lnTo>
                      <a:pt x="339974" y="236600"/>
                    </a:lnTo>
                    <a:lnTo>
                      <a:pt x="337523" y="235203"/>
                    </a:lnTo>
                    <a:lnTo>
                      <a:pt x="337523" y="231775"/>
                    </a:lnTo>
                    <a:lnTo>
                      <a:pt x="337752" y="228345"/>
                    </a:lnTo>
                    <a:lnTo>
                      <a:pt x="340203" y="227456"/>
                    </a:lnTo>
                    <a:lnTo>
                      <a:pt x="401531" y="227456"/>
                    </a:lnTo>
                    <a:lnTo>
                      <a:pt x="401531" y="214756"/>
                    </a:lnTo>
                    <a:lnTo>
                      <a:pt x="261476" y="214629"/>
                    </a:lnTo>
                    <a:lnTo>
                      <a:pt x="259025" y="213232"/>
                    </a:lnTo>
                    <a:lnTo>
                      <a:pt x="256789" y="211836"/>
                    </a:lnTo>
                    <a:lnTo>
                      <a:pt x="250998" y="208661"/>
                    </a:lnTo>
                    <a:lnTo>
                      <a:pt x="245867" y="204342"/>
                    </a:lnTo>
                    <a:lnTo>
                      <a:pt x="225425" y="197367"/>
                    </a:lnTo>
                    <a:lnTo>
                      <a:pt x="181859" y="183134"/>
                    </a:lnTo>
                    <a:lnTo>
                      <a:pt x="176957" y="181228"/>
                    </a:lnTo>
                    <a:lnTo>
                      <a:pt x="172055" y="179704"/>
                    </a:lnTo>
                    <a:lnTo>
                      <a:pt x="167585" y="176911"/>
                    </a:lnTo>
                    <a:lnTo>
                      <a:pt x="160447" y="172847"/>
                    </a:lnTo>
                    <a:lnTo>
                      <a:pt x="160003" y="164464"/>
                    </a:lnTo>
                    <a:lnTo>
                      <a:pt x="166251" y="159003"/>
                    </a:lnTo>
                    <a:lnTo>
                      <a:pt x="172125" y="153114"/>
                    </a:lnTo>
                    <a:lnTo>
                      <a:pt x="177122" y="146557"/>
                    </a:lnTo>
                    <a:lnTo>
                      <a:pt x="181367" y="139430"/>
                    </a:lnTo>
                    <a:lnTo>
                      <a:pt x="184984" y="131825"/>
                    </a:lnTo>
                    <a:lnTo>
                      <a:pt x="185484" y="130555"/>
                    </a:lnTo>
                    <a:lnTo>
                      <a:pt x="186101" y="129159"/>
                    </a:lnTo>
                    <a:lnTo>
                      <a:pt x="186990" y="128904"/>
                    </a:lnTo>
                    <a:lnTo>
                      <a:pt x="197023" y="126618"/>
                    </a:lnTo>
                    <a:lnTo>
                      <a:pt x="201036" y="118744"/>
                    </a:lnTo>
                    <a:lnTo>
                      <a:pt x="201265" y="110362"/>
                    </a:lnTo>
                    <a:lnTo>
                      <a:pt x="202097" y="100649"/>
                    </a:lnTo>
                    <a:lnTo>
                      <a:pt x="203926" y="91059"/>
                    </a:lnTo>
                    <a:lnTo>
                      <a:pt x="205685" y="81555"/>
                    </a:lnTo>
                    <a:lnTo>
                      <a:pt x="206396" y="71627"/>
                    </a:lnTo>
                    <a:lnTo>
                      <a:pt x="401531" y="71627"/>
                    </a:lnTo>
                    <a:lnTo>
                      <a:pt x="401531" y="68452"/>
                    </a:lnTo>
                    <a:lnTo>
                      <a:pt x="395727" y="62484"/>
                    </a:lnTo>
                    <a:lnTo>
                      <a:pt x="206167" y="62484"/>
                    </a:lnTo>
                    <a:lnTo>
                      <a:pt x="205723" y="61340"/>
                    </a:lnTo>
                    <a:lnTo>
                      <a:pt x="205507" y="60960"/>
                    </a:lnTo>
                    <a:lnTo>
                      <a:pt x="205507" y="60705"/>
                    </a:lnTo>
                    <a:lnTo>
                      <a:pt x="195279" y="32914"/>
                    </a:lnTo>
                    <a:lnTo>
                      <a:pt x="176708" y="12493"/>
                    </a:lnTo>
                    <a:lnTo>
                      <a:pt x="170849" y="9778"/>
                    </a:lnTo>
                    <a:lnTo>
                      <a:pt x="113178" y="9778"/>
                    </a:lnTo>
                    <a:lnTo>
                      <a:pt x="109825" y="8636"/>
                    </a:lnTo>
                    <a:lnTo>
                      <a:pt x="105151" y="6985"/>
                    </a:lnTo>
                    <a:close/>
                  </a:path>
                  <a:path w="401955" h="305435">
                    <a:moveTo>
                      <a:pt x="401531" y="227456"/>
                    </a:moveTo>
                    <a:lnTo>
                      <a:pt x="370975" y="227456"/>
                    </a:lnTo>
                    <a:lnTo>
                      <a:pt x="373426" y="228600"/>
                    </a:lnTo>
                    <a:lnTo>
                      <a:pt x="373638" y="231775"/>
                    </a:lnTo>
                    <a:lnTo>
                      <a:pt x="373655" y="235203"/>
                    </a:lnTo>
                    <a:lnTo>
                      <a:pt x="371204" y="236600"/>
                    </a:lnTo>
                    <a:lnTo>
                      <a:pt x="401531" y="236600"/>
                    </a:lnTo>
                    <a:lnTo>
                      <a:pt x="401531" y="227456"/>
                    </a:lnTo>
                    <a:close/>
                  </a:path>
                  <a:path w="401955" h="305435">
                    <a:moveTo>
                      <a:pt x="401531" y="71627"/>
                    </a:moveTo>
                    <a:lnTo>
                      <a:pt x="391054" y="71627"/>
                    </a:lnTo>
                    <a:lnTo>
                      <a:pt x="392603" y="73151"/>
                    </a:lnTo>
                    <a:lnTo>
                      <a:pt x="392603" y="212978"/>
                    </a:lnTo>
                    <a:lnTo>
                      <a:pt x="390825" y="214756"/>
                    </a:lnTo>
                    <a:lnTo>
                      <a:pt x="401531" y="214756"/>
                    </a:lnTo>
                    <a:lnTo>
                      <a:pt x="401531" y="71627"/>
                    </a:lnTo>
                    <a:close/>
                  </a:path>
                  <a:path w="401955" h="305435">
                    <a:moveTo>
                      <a:pt x="122982" y="0"/>
                    </a:moveTo>
                    <a:lnTo>
                      <a:pt x="119642" y="507"/>
                    </a:lnTo>
                    <a:lnTo>
                      <a:pt x="116962" y="1397"/>
                    </a:lnTo>
                    <a:lnTo>
                      <a:pt x="116073" y="5206"/>
                    </a:lnTo>
                    <a:lnTo>
                      <a:pt x="115400" y="8889"/>
                    </a:lnTo>
                    <a:lnTo>
                      <a:pt x="113178" y="9778"/>
                    </a:lnTo>
                    <a:lnTo>
                      <a:pt x="170849" y="9778"/>
                    </a:lnTo>
                    <a:lnTo>
                      <a:pt x="151905" y="1002"/>
                    </a:lnTo>
                    <a:lnTo>
                      <a:pt x="122982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" name="object 104"/>
              <p:cNvSpPr/>
              <p:nvPr/>
            </p:nvSpPr>
            <p:spPr>
              <a:xfrm>
                <a:off x="957952" y="2629578"/>
                <a:ext cx="200698" cy="93789"/>
              </a:xfrm>
              <a:custGeom>
                <a:avLst/>
                <a:gdLst/>
                <a:ahLst/>
                <a:cxnLst/>
                <a:rect l="l" t="t" r="r" b="b"/>
                <a:pathLst>
                  <a:path w="146684" h="82550">
                    <a:moveTo>
                      <a:pt x="93814" y="14986"/>
                    </a:moveTo>
                    <a:lnTo>
                      <a:pt x="92925" y="23749"/>
                    </a:lnTo>
                    <a:lnTo>
                      <a:pt x="133921" y="41021"/>
                    </a:lnTo>
                    <a:lnTo>
                      <a:pt x="99606" y="55752"/>
                    </a:lnTo>
                    <a:lnTo>
                      <a:pt x="92697" y="58547"/>
                    </a:lnTo>
                    <a:lnTo>
                      <a:pt x="92036" y="60071"/>
                    </a:lnTo>
                    <a:lnTo>
                      <a:pt x="94487" y="67817"/>
                    </a:lnTo>
                    <a:lnTo>
                      <a:pt x="143065" y="46736"/>
                    </a:lnTo>
                    <a:lnTo>
                      <a:pt x="146634" y="45085"/>
                    </a:lnTo>
                    <a:lnTo>
                      <a:pt x="144843" y="42163"/>
                    </a:lnTo>
                    <a:lnTo>
                      <a:pt x="145732" y="37211"/>
                    </a:lnTo>
                    <a:lnTo>
                      <a:pt x="144399" y="36067"/>
                    </a:lnTo>
                    <a:lnTo>
                      <a:pt x="142176" y="34925"/>
                    </a:lnTo>
                    <a:lnTo>
                      <a:pt x="96710" y="15621"/>
                    </a:lnTo>
                    <a:lnTo>
                      <a:pt x="95821" y="15112"/>
                    </a:lnTo>
                    <a:lnTo>
                      <a:pt x="93814" y="14986"/>
                    </a:lnTo>
                    <a:close/>
                  </a:path>
                  <a:path w="146684" h="82550">
                    <a:moveTo>
                      <a:pt x="51701" y="14477"/>
                    </a:moveTo>
                    <a:lnTo>
                      <a:pt x="50139" y="15112"/>
                    </a:lnTo>
                    <a:lnTo>
                      <a:pt x="48806" y="15621"/>
                    </a:lnTo>
                    <a:lnTo>
                      <a:pt x="47688" y="16128"/>
                    </a:lnTo>
                    <a:lnTo>
                      <a:pt x="36694" y="20780"/>
                    </a:lnTo>
                    <a:lnTo>
                      <a:pt x="14786" y="30273"/>
                    </a:lnTo>
                    <a:lnTo>
                      <a:pt x="3784" y="34925"/>
                    </a:lnTo>
                    <a:lnTo>
                      <a:pt x="889" y="36067"/>
                    </a:lnTo>
                    <a:lnTo>
                      <a:pt x="228" y="37591"/>
                    </a:lnTo>
                    <a:lnTo>
                      <a:pt x="477" y="41021"/>
                    </a:lnTo>
                    <a:lnTo>
                      <a:pt x="673" y="43307"/>
                    </a:lnTo>
                    <a:lnTo>
                      <a:pt x="0" y="45847"/>
                    </a:lnTo>
                    <a:lnTo>
                      <a:pt x="3784" y="47244"/>
                    </a:lnTo>
                    <a:lnTo>
                      <a:pt x="49250" y="66928"/>
                    </a:lnTo>
                    <a:lnTo>
                      <a:pt x="50368" y="67437"/>
                    </a:lnTo>
                    <a:lnTo>
                      <a:pt x="51701" y="67563"/>
                    </a:lnTo>
                    <a:lnTo>
                      <a:pt x="52819" y="58547"/>
                    </a:lnTo>
                    <a:lnTo>
                      <a:pt x="45008" y="55117"/>
                    </a:lnTo>
                    <a:lnTo>
                      <a:pt x="44564" y="55117"/>
                    </a:lnTo>
                    <a:lnTo>
                      <a:pt x="20032" y="44723"/>
                    </a:lnTo>
                    <a:lnTo>
                      <a:pt x="11595" y="41021"/>
                    </a:lnTo>
                    <a:lnTo>
                      <a:pt x="52374" y="24002"/>
                    </a:lnTo>
                    <a:lnTo>
                      <a:pt x="51701" y="14477"/>
                    </a:lnTo>
                    <a:close/>
                  </a:path>
                  <a:path w="146684" h="82550">
                    <a:moveTo>
                      <a:pt x="88023" y="0"/>
                    </a:moveTo>
                    <a:lnTo>
                      <a:pt x="79997" y="0"/>
                    </a:lnTo>
                    <a:lnTo>
                      <a:pt x="74448" y="20321"/>
                    </a:lnTo>
                    <a:lnTo>
                      <a:pt x="63270" y="60775"/>
                    </a:lnTo>
                    <a:lnTo>
                      <a:pt x="57721" y="81025"/>
                    </a:lnTo>
                    <a:lnTo>
                      <a:pt x="65519" y="82169"/>
                    </a:lnTo>
                    <a:lnTo>
                      <a:pt x="67297" y="75311"/>
                    </a:lnTo>
                    <a:lnTo>
                      <a:pt x="73317" y="53419"/>
                    </a:lnTo>
                    <a:lnTo>
                      <a:pt x="79336" y="31241"/>
                    </a:lnTo>
                    <a:lnTo>
                      <a:pt x="81508" y="23574"/>
                    </a:lnTo>
                    <a:lnTo>
                      <a:pt x="83680" y="15811"/>
                    </a:lnTo>
                    <a:lnTo>
                      <a:pt x="88023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" name="object 105"/>
              <p:cNvSpPr/>
              <p:nvPr/>
            </p:nvSpPr>
            <p:spPr>
              <a:xfrm>
                <a:off x="1138631" y="2765933"/>
                <a:ext cx="48654" cy="10822"/>
              </a:xfrm>
              <a:custGeom>
                <a:avLst/>
                <a:gdLst/>
                <a:ahLst/>
                <a:cxnLst/>
                <a:rect l="l" t="t" r="r" b="b"/>
                <a:pathLst>
                  <a:path w="35559" h="9525">
                    <a:moveTo>
                      <a:pt x="32892" y="0"/>
                    </a:moveTo>
                    <a:lnTo>
                      <a:pt x="2628" y="0"/>
                    </a:lnTo>
                    <a:lnTo>
                      <a:pt x="215" y="888"/>
                    </a:lnTo>
                    <a:lnTo>
                      <a:pt x="0" y="4445"/>
                    </a:lnTo>
                    <a:lnTo>
                      <a:pt x="0" y="7874"/>
                    </a:lnTo>
                    <a:lnTo>
                      <a:pt x="2412" y="9271"/>
                    </a:lnTo>
                    <a:lnTo>
                      <a:pt x="33108" y="9271"/>
                    </a:lnTo>
                    <a:lnTo>
                      <a:pt x="35521" y="7874"/>
                    </a:lnTo>
                    <a:lnTo>
                      <a:pt x="35513" y="4445"/>
                    </a:lnTo>
                    <a:lnTo>
                      <a:pt x="35305" y="1143"/>
                    </a:lnTo>
                    <a:lnTo>
                      <a:pt x="32892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" name="object 106"/>
              <p:cNvSpPr/>
              <p:nvPr/>
            </p:nvSpPr>
            <p:spPr>
              <a:xfrm>
                <a:off x="1083808" y="2646317"/>
                <a:ext cx="75586" cy="59881"/>
              </a:xfrm>
              <a:custGeom>
                <a:avLst/>
                <a:gdLst/>
                <a:ahLst/>
                <a:cxnLst/>
                <a:rect l="l" t="t" r="r" b="b"/>
                <a:pathLst>
                  <a:path w="55244" h="52705">
                    <a:moveTo>
                      <a:pt x="1778" y="0"/>
                    </a:moveTo>
                    <a:lnTo>
                      <a:pt x="888" y="8762"/>
                    </a:lnTo>
                    <a:lnTo>
                      <a:pt x="41935" y="26034"/>
                    </a:lnTo>
                    <a:lnTo>
                      <a:pt x="7581" y="40639"/>
                    </a:lnTo>
                    <a:lnTo>
                      <a:pt x="673" y="43433"/>
                    </a:lnTo>
                    <a:lnTo>
                      <a:pt x="0" y="44957"/>
                    </a:lnTo>
                    <a:lnTo>
                      <a:pt x="2451" y="52704"/>
                    </a:lnTo>
                    <a:lnTo>
                      <a:pt x="54648" y="30098"/>
                    </a:lnTo>
                    <a:lnTo>
                      <a:pt x="52857" y="27050"/>
                    </a:lnTo>
                    <a:lnTo>
                      <a:pt x="53746" y="22097"/>
                    </a:lnTo>
                    <a:lnTo>
                      <a:pt x="52412" y="20954"/>
                    </a:lnTo>
                    <a:lnTo>
                      <a:pt x="50177" y="19938"/>
                    </a:lnTo>
                    <a:lnTo>
                      <a:pt x="3784" y="253"/>
                    </a:lnTo>
                    <a:lnTo>
                      <a:pt x="2895" y="253"/>
                    </a:lnTo>
                    <a:lnTo>
                      <a:pt x="1778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" name="object 107"/>
              <p:cNvSpPr/>
              <p:nvPr/>
            </p:nvSpPr>
            <p:spPr>
              <a:xfrm>
                <a:off x="957951" y="2646317"/>
                <a:ext cx="72981" cy="59881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2705">
                    <a:moveTo>
                      <a:pt x="51714" y="0"/>
                    </a:moveTo>
                    <a:lnTo>
                      <a:pt x="50152" y="634"/>
                    </a:lnTo>
                    <a:lnTo>
                      <a:pt x="48806" y="1142"/>
                    </a:lnTo>
                    <a:lnTo>
                      <a:pt x="47701" y="1523"/>
                    </a:lnTo>
                    <a:lnTo>
                      <a:pt x="14791" y="15615"/>
                    </a:lnTo>
                    <a:lnTo>
                      <a:pt x="3797" y="20192"/>
                    </a:lnTo>
                    <a:lnTo>
                      <a:pt x="889" y="21335"/>
                    </a:lnTo>
                    <a:lnTo>
                      <a:pt x="228" y="22987"/>
                    </a:lnTo>
                    <a:lnTo>
                      <a:pt x="477" y="26288"/>
                    </a:lnTo>
                    <a:lnTo>
                      <a:pt x="673" y="28575"/>
                    </a:lnTo>
                    <a:lnTo>
                      <a:pt x="0" y="30987"/>
                    </a:lnTo>
                    <a:lnTo>
                      <a:pt x="3797" y="32384"/>
                    </a:lnTo>
                    <a:lnTo>
                      <a:pt x="49263" y="51942"/>
                    </a:lnTo>
                    <a:lnTo>
                      <a:pt x="50368" y="52450"/>
                    </a:lnTo>
                    <a:lnTo>
                      <a:pt x="51714" y="52704"/>
                    </a:lnTo>
                    <a:lnTo>
                      <a:pt x="52819" y="43687"/>
                    </a:lnTo>
                    <a:lnTo>
                      <a:pt x="45021" y="40258"/>
                    </a:lnTo>
                    <a:lnTo>
                      <a:pt x="44577" y="40258"/>
                    </a:lnTo>
                    <a:lnTo>
                      <a:pt x="20040" y="29936"/>
                    </a:lnTo>
                    <a:lnTo>
                      <a:pt x="11595" y="26288"/>
                    </a:lnTo>
                    <a:lnTo>
                      <a:pt x="52374" y="9397"/>
                    </a:lnTo>
                    <a:lnTo>
                      <a:pt x="51714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7" name="object 108"/>
              <p:cNvSpPr/>
              <p:nvPr/>
            </p:nvSpPr>
            <p:spPr>
              <a:xfrm>
                <a:off x="1036459" y="2629578"/>
                <a:ext cx="42572" cy="93789"/>
              </a:xfrm>
              <a:custGeom>
                <a:avLst/>
                <a:gdLst/>
                <a:ahLst/>
                <a:cxnLst/>
                <a:rect l="l" t="t" r="r" b="b"/>
                <a:pathLst>
                  <a:path w="31115" h="82550">
                    <a:moveTo>
                      <a:pt x="30962" y="0"/>
                    </a:moveTo>
                    <a:lnTo>
                      <a:pt x="22771" y="0"/>
                    </a:lnTo>
                    <a:lnTo>
                      <a:pt x="17098" y="20321"/>
                    </a:lnTo>
                    <a:lnTo>
                      <a:pt x="5672" y="60775"/>
                    </a:lnTo>
                    <a:lnTo>
                      <a:pt x="0" y="81025"/>
                    </a:lnTo>
                    <a:lnTo>
                      <a:pt x="7962" y="82169"/>
                    </a:lnTo>
                    <a:lnTo>
                      <a:pt x="9791" y="75311"/>
                    </a:lnTo>
                    <a:lnTo>
                      <a:pt x="15933" y="53419"/>
                    </a:lnTo>
                    <a:lnTo>
                      <a:pt x="22085" y="31241"/>
                    </a:lnTo>
                    <a:lnTo>
                      <a:pt x="24304" y="23574"/>
                    </a:lnTo>
                    <a:lnTo>
                      <a:pt x="26523" y="15811"/>
                    </a:lnTo>
                    <a:lnTo>
                      <a:pt x="28743" y="7953"/>
                    </a:lnTo>
                    <a:lnTo>
                      <a:pt x="30962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1763574" y="2931901"/>
              <a:ext cx="374679" cy="282992"/>
              <a:chOff x="698680" y="3041530"/>
              <a:chExt cx="499572" cy="377322"/>
            </a:xfrm>
          </p:grpSpPr>
          <p:sp>
            <p:nvSpPr>
              <p:cNvPr id="49" name="object 109"/>
              <p:cNvSpPr/>
              <p:nvPr/>
            </p:nvSpPr>
            <p:spPr>
              <a:xfrm>
                <a:off x="698680" y="3041530"/>
                <a:ext cx="499572" cy="377322"/>
              </a:xfrm>
              <a:custGeom>
                <a:avLst/>
                <a:gdLst/>
                <a:ahLst/>
                <a:cxnLst/>
                <a:rect l="l" t="t" r="r" b="b"/>
                <a:pathLst>
                  <a:path w="365125" h="332104">
                    <a:moveTo>
                      <a:pt x="273692" y="230886"/>
                    </a:moveTo>
                    <a:lnTo>
                      <a:pt x="244970" y="230886"/>
                    </a:lnTo>
                    <a:lnTo>
                      <a:pt x="245313" y="231520"/>
                    </a:lnTo>
                    <a:lnTo>
                      <a:pt x="277780" y="257946"/>
                    </a:lnTo>
                    <a:lnTo>
                      <a:pt x="295033" y="262000"/>
                    </a:lnTo>
                    <a:lnTo>
                      <a:pt x="298526" y="262000"/>
                    </a:lnTo>
                    <a:lnTo>
                      <a:pt x="302107" y="262254"/>
                    </a:lnTo>
                    <a:lnTo>
                      <a:pt x="302183" y="262763"/>
                    </a:lnTo>
                    <a:lnTo>
                      <a:pt x="302526" y="263778"/>
                    </a:lnTo>
                    <a:lnTo>
                      <a:pt x="314440" y="305212"/>
                    </a:lnTo>
                    <a:lnTo>
                      <a:pt x="318452" y="319023"/>
                    </a:lnTo>
                    <a:lnTo>
                      <a:pt x="321560" y="325231"/>
                    </a:lnTo>
                    <a:lnTo>
                      <a:pt x="326418" y="329533"/>
                    </a:lnTo>
                    <a:lnTo>
                      <a:pt x="332443" y="331596"/>
                    </a:lnTo>
                    <a:lnTo>
                      <a:pt x="339051" y="331088"/>
                    </a:lnTo>
                    <a:lnTo>
                      <a:pt x="345098" y="327949"/>
                    </a:lnTo>
                    <a:lnTo>
                      <a:pt x="349237" y="322929"/>
                    </a:lnTo>
                    <a:lnTo>
                      <a:pt x="351156" y="316622"/>
                    </a:lnTo>
                    <a:lnTo>
                      <a:pt x="350545" y="309625"/>
                    </a:lnTo>
                    <a:lnTo>
                      <a:pt x="348767" y="303275"/>
                    </a:lnTo>
                    <a:lnTo>
                      <a:pt x="336850" y="262000"/>
                    </a:lnTo>
                    <a:lnTo>
                      <a:pt x="334111" y="252602"/>
                    </a:lnTo>
                    <a:lnTo>
                      <a:pt x="334378" y="252475"/>
                    </a:lnTo>
                    <a:lnTo>
                      <a:pt x="334454" y="252348"/>
                    </a:lnTo>
                    <a:lnTo>
                      <a:pt x="334962" y="251967"/>
                    </a:lnTo>
                    <a:lnTo>
                      <a:pt x="335229" y="251840"/>
                    </a:lnTo>
                    <a:lnTo>
                      <a:pt x="347710" y="240791"/>
                    </a:lnTo>
                    <a:lnTo>
                      <a:pt x="300316" y="240791"/>
                    </a:lnTo>
                    <a:lnTo>
                      <a:pt x="283118" y="237355"/>
                    </a:lnTo>
                    <a:lnTo>
                      <a:pt x="273692" y="230886"/>
                    </a:lnTo>
                    <a:close/>
                  </a:path>
                  <a:path w="365125" h="332104">
                    <a:moveTo>
                      <a:pt x="328155" y="0"/>
                    </a:moveTo>
                    <a:lnTo>
                      <a:pt x="4851" y="0"/>
                    </a:lnTo>
                    <a:lnTo>
                      <a:pt x="0" y="4952"/>
                    </a:lnTo>
                    <a:lnTo>
                      <a:pt x="0" y="225932"/>
                    </a:lnTo>
                    <a:lnTo>
                      <a:pt x="4940" y="231012"/>
                    </a:lnTo>
                    <a:lnTo>
                      <a:pt x="143052" y="231139"/>
                    </a:lnTo>
                    <a:lnTo>
                      <a:pt x="143306" y="231520"/>
                    </a:lnTo>
                    <a:lnTo>
                      <a:pt x="142709" y="232028"/>
                    </a:lnTo>
                    <a:lnTo>
                      <a:pt x="141935" y="232410"/>
                    </a:lnTo>
                    <a:lnTo>
                      <a:pt x="109753" y="265175"/>
                    </a:lnTo>
                    <a:lnTo>
                      <a:pt x="108216" y="266826"/>
                    </a:lnTo>
                    <a:lnTo>
                      <a:pt x="106768" y="268477"/>
                    </a:lnTo>
                    <a:lnTo>
                      <a:pt x="105682" y="270637"/>
                    </a:lnTo>
                    <a:lnTo>
                      <a:pt x="103708" y="274192"/>
                    </a:lnTo>
                    <a:lnTo>
                      <a:pt x="104990" y="277494"/>
                    </a:lnTo>
                    <a:lnTo>
                      <a:pt x="108991" y="278638"/>
                    </a:lnTo>
                    <a:lnTo>
                      <a:pt x="111036" y="279272"/>
                    </a:lnTo>
                    <a:lnTo>
                      <a:pt x="113245" y="279400"/>
                    </a:lnTo>
                    <a:lnTo>
                      <a:pt x="221983" y="279400"/>
                    </a:lnTo>
                    <a:lnTo>
                      <a:pt x="224536" y="279145"/>
                    </a:lnTo>
                    <a:lnTo>
                      <a:pt x="225806" y="278510"/>
                    </a:lnTo>
                    <a:lnTo>
                      <a:pt x="229552" y="277240"/>
                    </a:lnTo>
                    <a:lnTo>
                      <a:pt x="193205" y="232917"/>
                    </a:lnTo>
                    <a:lnTo>
                      <a:pt x="192608" y="232410"/>
                    </a:lnTo>
                    <a:lnTo>
                      <a:pt x="192087" y="231775"/>
                    </a:lnTo>
                    <a:lnTo>
                      <a:pt x="191325" y="231012"/>
                    </a:lnTo>
                    <a:lnTo>
                      <a:pt x="273692" y="230886"/>
                    </a:lnTo>
                    <a:lnTo>
                      <a:pt x="269019" y="227679"/>
                    </a:lnTo>
                    <a:lnTo>
                      <a:pt x="259456" y="213288"/>
                    </a:lnTo>
                    <a:lnTo>
                      <a:pt x="258122" y="206755"/>
                    </a:lnTo>
                    <a:lnTo>
                      <a:pt x="24015" y="206755"/>
                    </a:lnTo>
                    <a:lnTo>
                      <a:pt x="24015" y="24764"/>
                    </a:lnTo>
                    <a:lnTo>
                      <a:pt x="334543" y="24764"/>
                    </a:lnTo>
                    <a:lnTo>
                      <a:pt x="334543" y="10794"/>
                    </a:lnTo>
                    <a:lnTo>
                      <a:pt x="334289" y="9398"/>
                    </a:lnTo>
                    <a:lnTo>
                      <a:pt x="332841" y="3428"/>
                    </a:lnTo>
                    <a:lnTo>
                      <a:pt x="328155" y="0"/>
                    </a:lnTo>
                    <a:close/>
                  </a:path>
                  <a:path w="365125" h="332104">
                    <a:moveTo>
                      <a:pt x="348114" y="150494"/>
                    </a:moveTo>
                    <a:lnTo>
                      <a:pt x="300139" y="150494"/>
                    </a:lnTo>
                    <a:lnTo>
                      <a:pt x="317362" y="154017"/>
                    </a:lnTo>
                    <a:lnTo>
                      <a:pt x="331509" y="163623"/>
                    </a:lnTo>
                    <a:lnTo>
                      <a:pt x="341106" y="177873"/>
                    </a:lnTo>
                    <a:lnTo>
                      <a:pt x="344678" y="195325"/>
                    </a:lnTo>
                    <a:lnTo>
                      <a:pt x="341255" y="213038"/>
                    </a:lnTo>
                    <a:lnTo>
                      <a:pt x="331789" y="227488"/>
                    </a:lnTo>
                    <a:lnTo>
                      <a:pt x="317676" y="237224"/>
                    </a:lnTo>
                    <a:lnTo>
                      <a:pt x="300316" y="240791"/>
                    </a:lnTo>
                    <a:lnTo>
                      <a:pt x="347710" y="240791"/>
                    </a:lnTo>
                    <a:lnTo>
                      <a:pt x="349830" y="238914"/>
                    </a:lnTo>
                    <a:lnTo>
                      <a:pt x="359725" y="223774"/>
                    </a:lnTo>
                    <a:lnTo>
                      <a:pt x="364798" y="206442"/>
                    </a:lnTo>
                    <a:lnTo>
                      <a:pt x="364934" y="186943"/>
                    </a:lnTo>
                    <a:lnTo>
                      <a:pt x="361852" y="172987"/>
                    </a:lnTo>
                    <a:lnTo>
                      <a:pt x="356031" y="160639"/>
                    </a:lnTo>
                    <a:lnTo>
                      <a:pt x="348114" y="150494"/>
                    </a:lnTo>
                    <a:close/>
                  </a:path>
                  <a:path w="365125" h="332104">
                    <a:moveTo>
                      <a:pt x="294741" y="129538"/>
                    </a:moveTo>
                    <a:lnTo>
                      <a:pt x="254076" y="148843"/>
                    </a:lnTo>
                    <a:lnTo>
                      <a:pt x="235234" y="190474"/>
                    </a:lnTo>
                    <a:lnTo>
                      <a:pt x="235775" y="206755"/>
                    </a:lnTo>
                    <a:lnTo>
                      <a:pt x="258122" y="206755"/>
                    </a:lnTo>
                    <a:lnTo>
                      <a:pt x="255866" y="195706"/>
                    </a:lnTo>
                    <a:lnTo>
                      <a:pt x="259310" y="178212"/>
                    </a:lnTo>
                    <a:lnTo>
                      <a:pt x="268806" y="163861"/>
                    </a:lnTo>
                    <a:lnTo>
                      <a:pt x="282900" y="154130"/>
                    </a:lnTo>
                    <a:lnTo>
                      <a:pt x="300139" y="150494"/>
                    </a:lnTo>
                    <a:lnTo>
                      <a:pt x="348114" y="150494"/>
                    </a:lnTo>
                    <a:lnTo>
                      <a:pt x="347639" y="149885"/>
                    </a:lnTo>
                    <a:lnTo>
                      <a:pt x="336842" y="140715"/>
                    </a:lnTo>
                    <a:lnTo>
                      <a:pt x="335305" y="139573"/>
                    </a:lnTo>
                    <a:lnTo>
                      <a:pt x="334543" y="138556"/>
                    </a:lnTo>
                    <a:lnTo>
                      <a:pt x="334543" y="130048"/>
                    </a:lnTo>
                    <a:lnTo>
                      <a:pt x="310616" y="130048"/>
                    </a:lnTo>
                    <a:lnTo>
                      <a:pt x="294741" y="129538"/>
                    </a:lnTo>
                    <a:close/>
                  </a:path>
                  <a:path w="365125" h="332104">
                    <a:moveTo>
                      <a:pt x="334543" y="24764"/>
                    </a:moveTo>
                    <a:lnTo>
                      <a:pt x="310616" y="24764"/>
                    </a:lnTo>
                    <a:lnTo>
                      <a:pt x="310616" y="130048"/>
                    </a:lnTo>
                    <a:lnTo>
                      <a:pt x="334543" y="130048"/>
                    </a:lnTo>
                    <a:lnTo>
                      <a:pt x="334543" y="24764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" name="object 110"/>
              <p:cNvSpPr/>
              <p:nvPr/>
            </p:nvSpPr>
            <p:spPr>
              <a:xfrm>
                <a:off x="795569" y="3099246"/>
                <a:ext cx="215467" cy="142849"/>
              </a:xfrm>
              <a:custGeom>
                <a:avLst/>
                <a:gdLst/>
                <a:ahLst/>
                <a:cxnLst/>
                <a:rect l="l" t="t" r="r" b="b"/>
                <a:pathLst>
                  <a:path w="157480" h="125729">
                    <a:moveTo>
                      <a:pt x="70205" y="0"/>
                    </a:moveTo>
                    <a:lnTo>
                      <a:pt x="58712" y="507"/>
                    </a:lnTo>
                    <a:lnTo>
                      <a:pt x="54533" y="4952"/>
                    </a:lnTo>
                    <a:lnTo>
                      <a:pt x="54533" y="114935"/>
                    </a:lnTo>
                    <a:lnTo>
                      <a:pt x="54787" y="120395"/>
                    </a:lnTo>
                    <a:lnTo>
                      <a:pt x="59220" y="124713"/>
                    </a:lnTo>
                    <a:lnTo>
                      <a:pt x="70383" y="124967"/>
                    </a:lnTo>
                    <a:lnTo>
                      <a:pt x="74856" y="120395"/>
                    </a:lnTo>
                    <a:lnTo>
                      <a:pt x="74980" y="4572"/>
                    </a:lnTo>
                    <a:lnTo>
                      <a:pt x="70205" y="0"/>
                    </a:lnTo>
                    <a:close/>
                  </a:path>
                  <a:path w="157480" h="125729">
                    <a:moveTo>
                      <a:pt x="118694" y="20192"/>
                    </a:moveTo>
                    <a:lnTo>
                      <a:pt x="114947" y="21970"/>
                    </a:lnTo>
                    <a:lnTo>
                      <a:pt x="111112" y="23875"/>
                    </a:lnTo>
                    <a:lnTo>
                      <a:pt x="109067" y="27177"/>
                    </a:lnTo>
                    <a:lnTo>
                      <a:pt x="109067" y="116966"/>
                    </a:lnTo>
                    <a:lnTo>
                      <a:pt x="109918" y="119761"/>
                    </a:lnTo>
                    <a:lnTo>
                      <a:pt x="112128" y="121792"/>
                    </a:lnTo>
                    <a:lnTo>
                      <a:pt x="115366" y="124967"/>
                    </a:lnTo>
                    <a:lnTo>
                      <a:pt x="129514" y="28320"/>
                    </a:lnTo>
                    <a:lnTo>
                      <a:pt x="128320" y="25400"/>
                    </a:lnTo>
                    <a:lnTo>
                      <a:pt x="125679" y="23367"/>
                    </a:lnTo>
                    <a:lnTo>
                      <a:pt x="122351" y="20700"/>
                    </a:lnTo>
                    <a:lnTo>
                      <a:pt x="118694" y="20192"/>
                    </a:lnTo>
                    <a:close/>
                  </a:path>
                  <a:path w="157480" h="125729">
                    <a:moveTo>
                      <a:pt x="36982" y="41020"/>
                    </a:moveTo>
                    <a:lnTo>
                      <a:pt x="29311" y="44576"/>
                    </a:lnTo>
                    <a:lnTo>
                      <a:pt x="27355" y="47878"/>
                    </a:lnTo>
                    <a:lnTo>
                      <a:pt x="27355" y="120395"/>
                    </a:lnTo>
                    <a:lnTo>
                      <a:pt x="31953" y="124840"/>
                    </a:lnTo>
                    <a:lnTo>
                      <a:pt x="43116" y="124840"/>
                    </a:lnTo>
                    <a:lnTo>
                      <a:pt x="47713" y="120395"/>
                    </a:lnTo>
                    <a:lnTo>
                      <a:pt x="47713" y="48767"/>
                    </a:lnTo>
                    <a:lnTo>
                      <a:pt x="46443" y="46100"/>
                    </a:lnTo>
                    <a:lnTo>
                      <a:pt x="43878" y="44068"/>
                    </a:lnTo>
                    <a:lnTo>
                      <a:pt x="40563" y="41528"/>
                    </a:lnTo>
                    <a:lnTo>
                      <a:pt x="36982" y="41020"/>
                    </a:lnTo>
                    <a:close/>
                  </a:path>
                  <a:path w="157480" h="125729">
                    <a:moveTo>
                      <a:pt x="94157" y="41020"/>
                    </a:moveTo>
                    <a:lnTo>
                      <a:pt x="89547" y="42163"/>
                    </a:lnTo>
                    <a:lnTo>
                      <a:pt x="85039" y="43179"/>
                    </a:lnTo>
                    <a:lnTo>
                      <a:pt x="81800" y="47243"/>
                    </a:lnTo>
                    <a:lnTo>
                      <a:pt x="81800" y="120268"/>
                    </a:lnTo>
                    <a:lnTo>
                      <a:pt x="86309" y="124713"/>
                    </a:lnTo>
                    <a:lnTo>
                      <a:pt x="97650" y="124840"/>
                    </a:lnTo>
                    <a:lnTo>
                      <a:pt x="102247" y="120395"/>
                    </a:lnTo>
                    <a:lnTo>
                      <a:pt x="102158" y="50545"/>
                    </a:lnTo>
                    <a:lnTo>
                      <a:pt x="101650" y="48640"/>
                    </a:lnTo>
                    <a:lnTo>
                      <a:pt x="98844" y="42925"/>
                    </a:lnTo>
                    <a:lnTo>
                      <a:pt x="94157" y="41020"/>
                    </a:lnTo>
                    <a:close/>
                  </a:path>
                  <a:path w="157480" h="125729">
                    <a:moveTo>
                      <a:pt x="16103" y="60451"/>
                    </a:moveTo>
                    <a:lnTo>
                      <a:pt x="4343" y="60451"/>
                    </a:lnTo>
                    <a:lnTo>
                      <a:pt x="0" y="65024"/>
                    </a:lnTo>
                    <a:lnTo>
                      <a:pt x="0" y="120141"/>
                    </a:lnTo>
                    <a:lnTo>
                      <a:pt x="4343" y="124840"/>
                    </a:lnTo>
                    <a:lnTo>
                      <a:pt x="16014" y="124840"/>
                    </a:lnTo>
                    <a:lnTo>
                      <a:pt x="20446" y="120141"/>
                    </a:lnTo>
                    <a:lnTo>
                      <a:pt x="20329" y="65024"/>
                    </a:lnTo>
                    <a:lnTo>
                      <a:pt x="16103" y="60451"/>
                    </a:lnTo>
                    <a:close/>
                  </a:path>
                  <a:path w="157480" h="125729">
                    <a:moveTo>
                      <a:pt x="152603" y="83312"/>
                    </a:moveTo>
                    <a:lnTo>
                      <a:pt x="141097" y="83312"/>
                    </a:lnTo>
                    <a:lnTo>
                      <a:pt x="136753" y="87884"/>
                    </a:lnTo>
                    <a:lnTo>
                      <a:pt x="136677" y="120268"/>
                    </a:lnTo>
                    <a:lnTo>
                      <a:pt x="141185" y="124840"/>
                    </a:lnTo>
                    <a:lnTo>
                      <a:pt x="152603" y="124840"/>
                    </a:lnTo>
                    <a:lnTo>
                      <a:pt x="157035" y="120268"/>
                    </a:lnTo>
                    <a:lnTo>
                      <a:pt x="157035" y="87884"/>
                    </a:lnTo>
                    <a:lnTo>
                      <a:pt x="152603" y="83312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" name="object 111"/>
              <p:cNvSpPr/>
              <p:nvPr/>
            </p:nvSpPr>
            <p:spPr>
              <a:xfrm>
                <a:off x="870252" y="3099247"/>
                <a:ext cx="27802" cy="142127"/>
              </a:xfrm>
              <a:custGeom>
                <a:avLst/>
                <a:gdLst/>
                <a:ahLst/>
                <a:cxnLst/>
                <a:rect l="l" t="t" r="r" b="b"/>
                <a:pathLst>
                  <a:path w="20319" h="125095">
                    <a:moveTo>
                      <a:pt x="15278" y="0"/>
                    </a:moveTo>
                    <a:lnTo>
                      <a:pt x="4064" y="507"/>
                    </a:lnTo>
                    <a:lnTo>
                      <a:pt x="0" y="4952"/>
                    </a:lnTo>
                    <a:lnTo>
                      <a:pt x="0" y="115062"/>
                    </a:lnTo>
                    <a:lnTo>
                      <a:pt x="253" y="120395"/>
                    </a:lnTo>
                    <a:lnTo>
                      <a:pt x="4571" y="124840"/>
                    </a:lnTo>
                    <a:lnTo>
                      <a:pt x="15443" y="124967"/>
                    </a:lnTo>
                    <a:lnTo>
                      <a:pt x="19792" y="120395"/>
                    </a:lnTo>
                    <a:lnTo>
                      <a:pt x="19913" y="4572"/>
                    </a:lnTo>
                    <a:lnTo>
                      <a:pt x="15278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" name="object 112"/>
              <p:cNvSpPr/>
              <p:nvPr/>
            </p:nvSpPr>
            <p:spPr>
              <a:xfrm>
                <a:off x="944936" y="3122190"/>
                <a:ext cx="27802" cy="120483"/>
              </a:xfrm>
              <a:custGeom>
                <a:avLst/>
                <a:gdLst/>
                <a:ahLst/>
                <a:cxnLst/>
                <a:rect l="l" t="t" r="r" b="b"/>
                <a:pathLst>
                  <a:path w="20319" h="106045">
                    <a:moveTo>
                      <a:pt x="9385" y="0"/>
                    </a:moveTo>
                    <a:lnTo>
                      <a:pt x="5727" y="1905"/>
                    </a:lnTo>
                    <a:lnTo>
                      <a:pt x="1993" y="3683"/>
                    </a:lnTo>
                    <a:lnTo>
                      <a:pt x="0" y="6985"/>
                    </a:lnTo>
                    <a:lnTo>
                      <a:pt x="0" y="96774"/>
                    </a:lnTo>
                    <a:lnTo>
                      <a:pt x="838" y="99568"/>
                    </a:lnTo>
                    <a:lnTo>
                      <a:pt x="2997" y="101600"/>
                    </a:lnTo>
                    <a:lnTo>
                      <a:pt x="6146" y="104775"/>
                    </a:lnTo>
                    <a:lnTo>
                      <a:pt x="19926" y="8127"/>
                    </a:lnTo>
                    <a:lnTo>
                      <a:pt x="18757" y="5207"/>
                    </a:lnTo>
                    <a:lnTo>
                      <a:pt x="16192" y="3175"/>
                    </a:lnTo>
                    <a:lnTo>
                      <a:pt x="12953" y="508"/>
                    </a:lnTo>
                    <a:lnTo>
                      <a:pt x="9385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" name="object 113"/>
              <p:cNvSpPr/>
              <p:nvPr/>
            </p:nvSpPr>
            <p:spPr>
              <a:xfrm>
                <a:off x="833155" y="3145997"/>
                <a:ext cx="28671" cy="95232"/>
              </a:xfrm>
              <a:custGeom>
                <a:avLst/>
                <a:gdLst/>
                <a:ahLst/>
                <a:cxnLst/>
                <a:rect l="l" t="t" r="r" b="b"/>
                <a:pathLst>
                  <a:path w="20954" h="83820">
                    <a:moveTo>
                      <a:pt x="9677" y="0"/>
                    </a:moveTo>
                    <a:lnTo>
                      <a:pt x="5816" y="1904"/>
                    </a:lnTo>
                    <a:lnTo>
                      <a:pt x="1968" y="3682"/>
                    </a:lnTo>
                    <a:lnTo>
                      <a:pt x="0" y="6857"/>
                    </a:lnTo>
                    <a:lnTo>
                      <a:pt x="0" y="79375"/>
                    </a:lnTo>
                    <a:lnTo>
                      <a:pt x="4622" y="83819"/>
                    </a:lnTo>
                    <a:lnTo>
                      <a:pt x="15849" y="83819"/>
                    </a:lnTo>
                    <a:lnTo>
                      <a:pt x="20472" y="79375"/>
                    </a:lnTo>
                    <a:lnTo>
                      <a:pt x="20472" y="7874"/>
                    </a:lnTo>
                    <a:lnTo>
                      <a:pt x="19189" y="5079"/>
                    </a:lnTo>
                    <a:lnTo>
                      <a:pt x="16624" y="3175"/>
                    </a:lnTo>
                    <a:lnTo>
                      <a:pt x="13284" y="507"/>
                    </a:lnTo>
                    <a:lnTo>
                      <a:pt x="9677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" name="object 114"/>
              <p:cNvSpPr/>
              <p:nvPr/>
            </p:nvSpPr>
            <p:spPr>
              <a:xfrm>
                <a:off x="907595" y="3145997"/>
                <a:ext cx="27802" cy="95232"/>
              </a:xfrm>
              <a:custGeom>
                <a:avLst/>
                <a:gdLst/>
                <a:ahLst/>
                <a:cxnLst/>
                <a:rect l="l" t="t" r="r" b="b"/>
                <a:pathLst>
                  <a:path w="20319" h="83820">
                    <a:moveTo>
                      <a:pt x="12039" y="0"/>
                    </a:moveTo>
                    <a:lnTo>
                      <a:pt x="7556" y="1142"/>
                    </a:lnTo>
                    <a:lnTo>
                      <a:pt x="3162" y="2158"/>
                    </a:lnTo>
                    <a:lnTo>
                      <a:pt x="0" y="6222"/>
                    </a:lnTo>
                    <a:lnTo>
                      <a:pt x="125" y="79375"/>
                    </a:lnTo>
                    <a:lnTo>
                      <a:pt x="4406" y="83692"/>
                    </a:lnTo>
                    <a:lnTo>
                      <a:pt x="15443" y="83819"/>
                    </a:lnTo>
                    <a:lnTo>
                      <a:pt x="19926" y="79375"/>
                    </a:lnTo>
                    <a:lnTo>
                      <a:pt x="19837" y="9525"/>
                    </a:lnTo>
                    <a:lnTo>
                      <a:pt x="19342" y="7746"/>
                    </a:lnTo>
                    <a:lnTo>
                      <a:pt x="18681" y="6222"/>
                    </a:lnTo>
                    <a:lnTo>
                      <a:pt x="16598" y="2031"/>
                    </a:lnTo>
                    <a:lnTo>
                      <a:pt x="12039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5" name="object 115"/>
              <p:cNvSpPr/>
              <p:nvPr/>
            </p:nvSpPr>
            <p:spPr>
              <a:xfrm>
                <a:off x="795570" y="3168075"/>
                <a:ext cx="28671" cy="73588"/>
              </a:xfrm>
              <a:custGeom>
                <a:avLst/>
                <a:gdLst/>
                <a:ahLst/>
                <a:cxnLst/>
                <a:rect l="l" t="t" r="r" b="b"/>
                <a:pathLst>
                  <a:path w="20954" h="64770">
                    <a:moveTo>
                      <a:pt x="16268" y="0"/>
                    </a:moveTo>
                    <a:lnTo>
                      <a:pt x="4394" y="0"/>
                    </a:lnTo>
                    <a:lnTo>
                      <a:pt x="0" y="4699"/>
                    </a:lnTo>
                    <a:lnTo>
                      <a:pt x="0" y="59689"/>
                    </a:lnTo>
                    <a:lnTo>
                      <a:pt x="4394" y="64388"/>
                    </a:lnTo>
                    <a:lnTo>
                      <a:pt x="16179" y="64388"/>
                    </a:lnTo>
                    <a:lnTo>
                      <a:pt x="20650" y="59689"/>
                    </a:lnTo>
                    <a:lnTo>
                      <a:pt x="20650" y="4699"/>
                    </a:lnTo>
                    <a:lnTo>
                      <a:pt x="16268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" name="object 116"/>
              <p:cNvSpPr/>
              <p:nvPr/>
            </p:nvSpPr>
            <p:spPr>
              <a:xfrm>
                <a:off x="982279" y="3193612"/>
                <a:ext cx="28671" cy="47616"/>
              </a:xfrm>
              <a:custGeom>
                <a:avLst/>
                <a:gdLst/>
                <a:ahLst/>
                <a:cxnLst/>
                <a:rect l="l" t="t" r="r" b="b"/>
                <a:pathLst>
                  <a:path w="20955" h="41910">
                    <a:moveTo>
                      <a:pt x="16103" y="0"/>
                    </a:moveTo>
                    <a:lnTo>
                      <a:pt x="4483" y="0"/>
                    </a:lnTo>
                    <a:lnTo>
                      <a:pt x="88" y="4699"/>
                    </a:lnTo>
                    <a:lnTo>
                      <a:pt x="0" y="37337"/>
                    </a:lnTo>
                    <a:lnTo>
                      <a:pt x="4571" y="41910"/>
                    </a:lnTo>
                    <a:lnTo>
                      <a:pt x="16103" y="41910"/>
                    </a:lnTo>
                    <a:lnTo>
                      <a:pt x="20574" y="37337"/>
                    </a:lnTo>
                    <a:lnTo>
                      <a:pt x="20574" y="4699"/>
                    </a:lnTo>
                    <a:lnTo>
                      <a:pt x="16103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1760420" y="4135042"/>
              <a:ext cx="380987" cy="255397"/>
              <a:chOff x="696645" y="4167436"/>
              <a:chExt cx="507982" cy="340529"/>
            </a:xfrm>
          </p:grpSpPr>
          <p:sp>
            <p:nvSpPr>
              <p:cNvPr id="59" name="object 118"/>
              <p:cNvSpPr/>
              <p:nvPr/>
            </p:nvSpPr>
            <p:spPr>
              <a:xfrm>
                <a:off x="696645" y="4167436"/>
                <a:ext cx="360560" cy="303012"/>
              </a:xfrm>
              <a:custGeom>
                <a:avLst/>
                <a:gdLst/>
                <a:ahLst/>
                <a:cxnLst/>
                <a:rect l="l" t="t" r="r" b="b"/>
                <a:pathLst>
                  <a:path w="263525" h="266700">
                    <a:moveTo>
                      <a:pt x="232594" y="219836"/>
                    </a:moveTo>
                    <a:lnTo>
                      <a:pt x="83820" y="219836"/>
                    </a:lnTo>
                    <a:lnTo>
                      <a:pt x="90208" y="224662"/>
                    </a:lnTo>
                    <a:lnTo>
                      <a:pt x="93079" y="226694"/>
                    </a:lnTo>
                    <a:lnTo>
                      <a:pt x="96914" y="227583"/>
                    </a:lnTo>
                    <a:lnTo>
                      <a:pt x="100102" y="228599"/>
                    </a:lnTo>
                    <a:lnTo>
                      <a:pt x="104255" y="229615"/>
                    </a:lnTo>
                    <a:lnTo>
                      <a:pt x="105855" y="231520"/>
                    </a:lnTo>
                    <a:lnTo>
                      <a:pt x="106807" y="235330"/>
                    </a:lnTo>
                    <a:lnTo>
                      <a:pt x="108122" y="241750"/>
                    </a:lnTo>
                    <a:lnTo>
                      <a:pt x="109644" y="248205"/>
                    </a:lnTo>
                    <a:lnTo>
                      <a:pt x="111345" y="254636"/>
                    </a:lnTo>
                    <a:lnTo>
                      <a:pt x="113195" y="260984"/>
                    </a:lnTo>
                    <a:lnTo>
                      <a:pt x="113830" y="262889"/>
                    </a:lnTo>
                    <a:lnTo>
                      <a:pt x="116383" y="265810"/>
                    </a:lnTo>
                    <a:lnTo>
                      <a:pt x="118301" y="265810"/>
                    </a:lnTo>
                    <a:lnTo>
                      <a:pt x="126607" y="266445"/>
                    </a:lnTo>
                    <a:lnTo>
                      <a:pt x="134900" y="266191"/>
                    </a:lnTo>
                    <a:lnTo>
                      <a:pt x="146711" y="266191"/>
                    </a:lnTo>
                    <a:lnTo>
                      <a:pt x="148628" y="264540"/>
                    </a:lnTo>
                    <a:lnTo>
                      <a:pt x="149276" y="260984"/>
                    </a:lnTo>
                    <a:lnTo>
                      <a:pt x="150864" y="253237"/>
                    </a:lnTo>
                    <a:lnTo>
                      <a:pt x="153416" y="245490"/>
                    </a:lnTo>
                    <a:lnTo>
                      <a:pt x="155651" y="231774"/>
                    </a:lnTo>
                    <a:lnTo>
                      <a:pt x="158204" y="229234"/>
                    </a:lnTo>
                    <a:lnTo>
                      <a:pt x="163640" y="227583"/>
                    </a:lnTo>
                    <a:lnTo>
                      <a:pt x="168110" y="226694"/>
                    </a:lnTo>
                    <a:lnTo>
                      <a:pt x="172250" y="223773"/>
                    </a:lnTo>
                    <a:lnTo>
                      <a:pt x="176721" y="222376"/>
                    </a:lnTo>
                    <a:lnTo>
                      <a:pt x="179273" y="221741"/>
                    </a:lnTo>
                    <a:lnTo>
                      <a:pt x="230537" y="221741"/>
                    </a:lnTo>
                    <a:lnTo>
                      <a:pt x="232594" y="219836"/>
                    </a:lnTo>
                    <a:close/>
                  </a:path>
                  <a:path w="263525" h="266700">
                    <a:moveTo>
                      <a:pt x="230537" y="221741"/>
                    </a:moveTo>
                    <a:lnTo>
                      <a:pt x="182474" y="221741"/>
                    </a:lnTo>
                    <a:lnTo>
                      <a:pt x="184709" y="222757"/>
                    </a:lnTo>
                    <a:lnTo>
                      <a:pt x="190403" y="226059"/>
                    </a:lnTo>
                    <a:lnTo>
                      <a:pt x="201677" y="233044"/>
                    </a:lnTo>
                    <a:lnTo>
                      <a:pt x="207379" y="236346"/>
                    </a:lnTo>
                    <a:lnTo>
                      <a:pt x="208966" y="237362"/>
                    </a:lnTo>
                    <a:lnTo>
                      <a:pt x="212484" y="237616"/>
                    </a:lnTo>
                    <a:lnTo>
                      <a:pt x="214071" y="236346"/>
                    </a:lnTo>
                    <a:lnTo>
                      <a:pt x="219768" y="231443"/>
                    </a:lnTo>
                    <a:lnTo>
                      <a:pt x="225371" y="226456"/>
                    </a:lnTo>
                    <a:lnTo>
                      <a:pt x="230537" y="221741"/>
                    </a:lnTo>
                    <a:close/>
                  </a:path>
                  <a:path w="263525" h="266700">
                    <a:moveTo>
                      <a:pt x="51905" y="27558"/>
                    </a:moveTo>
                    <a:lnTo>
                      <a:pt x="49670" y="27558"/>
                    </a:lnTo>
                    <a:lnTo>
                      <a:pt x="41364" y="35559"/>
                    </a:lnTo>
                    <a:lnTo>
                      <a:pt x="35624" y="41782"/>
                    </a:lnTo>
                    <a:lnTo>
                      <a:pt x="29871" y="47624"/>
                    </a:lnTo>
                    <a:lnTo>
                      <a:pt x="27318" y="50164"/>
                    </a:lnTo>
                    <a:lnTo>
                      <a:pt x="27000" y="52450"/>
                    </a:lnTo>
                    <a:lnTo>
                      <a:pt x="28918" y="55625"/>
                    </a:lnTo>
                    <a:lnTo>
                      <a:pt x="33058" y="62102"/>
                    </a:lnTo>
                    <a:lnTo>
                      <a:pt x="36576" y="68960"/>
                    </a:lnTo>
                    <a:lnTo>
                      <a:pt x="41047" y="75437"/>
                    </a:lnTo>
                    <a:lnTo>
                      <a:pt x="43917" y="80009"/>
                    </a:lnTo>
                    <a:lnTo>
                      <a:pt x="45200" y="84200"/>
                    </a:lnTo>
                    <a:lnTo>
                      <a:pt x="39129" y="93217"/>
                    </a:lnTo>
                    <a:lnTo>
                      <a:pt x="38494" y="98424"/>
                    </a:lnTo>
                    <a:lnTo>
                      <a:pt x="36259" y="102361"/>
                    </a:lnTo>
                    <a:lnTo>
                      <a:pt x="34976" y="104520"/>
                    </a:lnTo>
                    <a:lnTo>
                      <a:pt x="32741" y="107187"/>
                    </a:lnTo>
                    <a:lnTo>
                      <a:pt x="30506" y="107822"/>
                    </a:lnTo>
                    <a:lnTo>
                      <a:pt x="24046" y="109809"/>
                    </a:lnTo>
                    <a:lnTo>
                      <a:pt x="17582" y="111521"/>
                    </a:lnTo>
                    <a:lnTo>
                      <a:pt x="11116" y="113162"/>
                    </a:lnTo>
                    <a:lnTo>
                      <a:pt x="4481" y="114990"/>
                    </a:lnTo>
                    <a:lnTo>
                      <a:pt x="0" y="139477"/>
                    </a:lnTo>
                    <a:lnTo>
                      <a:pt x="178" y="146049"/>
                    </a:lnTo>
                    <a:lnTo>
                      <a:pt x="496" y="147954"/>
                    </a:lnTo>
                    <a:lnTo>
                      <a:pt x="2731" y="150240"/>
                    </a:lnTo>
                    <a:lnTo>
                      <a:pt x="4648" y="150875"/>
                    </a:lnTo>
                    <a:lnTo>
                      <a:pt x="10719" y="153161"/>
                    </a:lnTo>
                    <a:lnTo>
                      <a:pt x="16777" y="155066"/>
                    </a:lnTo>
                    <a:lnTo>
                      <a:pt x="23165" y="156082"/>
                    </a:lnTo>
                    <a:lnTo>
                      <a:pt x="31471" y="156971"/>
                    </a:lnTo>
                    <a:lnTo>
                      <a:pt x="37211" y="160273"/>
                    </a:lnTo>
                    <a:lnTo>
                      <a:pt x="38811" y="169671"/>
                    </a:lnTo>
                    <a:lnTo>
                      <a:pt x="39446" y="172846"/>
                    </a:lnTo>
                    <a:lnTo>
                      <a:pt x="42006" y="176172"/>
                    </a:lnTo>
                    <a:lnTo>
                      <a:pt x="43495" y="181609"/>
                    </a:lnTo>
                    <a:lnTo>
                      <a:pt x="27000" y="213359"/>
                    </a:lnTo>
                    <a:lnTo>
                      <a:pt x="27318" y="215899"/>
                    </a:lnTo>
                    <a:lnTo>
                      <a:pt x="35941" y="224662"/>
                    </a:lnTo>
                    <a:lnTo>
                      <a:pt x="41364" y="230504"/>
                    </a:lnTo>
                    <a:lnTo>
                      <a:pt x="47435" y="236092"/>
                    </a:lnTo>
                    <a:lnTo>
                      <a:pt x="49022" y="237362"/>
                    </a:lnTo>
                    <a:lnTo>
                      <a:pt x="52540" y="237362"/>
                    </a:lnTo>
                    <a:lnTo>
                      <a:pt x="60516" y="233171"/>
                    </a:lnTo>
                    <a:lnTo>
                      <a:pt x="66904" y="229615"/>
                    </a:lnTo>
                    <a:lnTo>
                      <a:pt x="72327" y="225297"/>
                    </a:lnTo>
                    <a:lnTo>
                      <a:pt x="78397" y="221106"/>
                    </a:lnTo>
                    <a:lnTo>
                      <a:pt x="83820" y="219836"/>
                    </a:lnTo>
                    <a:lnTo>
                      <a:pt x="232594" y="219836"/>
                    </a:lnTo>
                    <a:lnTo>
                      <a:pt x="236423" y="216280"/>
                    </a:lnTo>
                    <a:lnTo>
                      <a:pt x="227206" y="200834"/>
                    </a:lnTo>
                    <a:lnTo>
                      <a:pt x="223093" y="193796"/>
                    </a:lnTo>
                    <a:lnTo>
                      <a:pt x="219190" y="186816"/>
                    </a:lnTo>
                    <a:lnTo>
                      <a:pt x="218224" y="185546"/>
                    </a:lnTo>
                    <a:lnTo>
                      <a:pt x="217589" y="183260"/>
                    </a:lnTo>
                    <a:lnTo>
                      <a:pt x="217907" y="181609"/>
                    </a:lnTo>
                    <a:lnTo>
                      <a:pt x="218533" y="179704"/>
                    </a:lnTo>
                    <a:lnTo>
                      <a:pt x="130759" y="179704"/>
                    </a:lnTo>
                    <a:lnTo>
                      <a:pt x="113069" y="176012"/>
                    </a:lnTo>
                    <a:lnTo>
                      <a:pt x="98433" y="165973"/>
                    </a:lnTo>
                    <a:lnTo>
                      <a:pt x="88467" y="151147"/>
                    </a:lnTo>
                    <a:lnTo>
                      <a:pt x="84785" y="133095"/>
                    </a:lnTo>
                    <a:lnTo>
                      <a:pt x="88482" y="114829"/>
                    </a:lnTo>
                    <a:lnTo>
                      <a:pt x="98552" y="99933"/>
                    </a:lnTo>
                    <a:lnTo>
                      <a:pt x="113471" y="89965"/>
                    </a:lnTo>
                    <a:lnTo>
                      <a:pt x="131712" y="86486"/>
                    </a:lnTo>
                    <a:lnTo>
                      <a:pt x="219366" y="86486"/>
                    </a:lnTo>
                    <a:lnTo>
                      <a:pt x="218859" y="84200"/>
                    </a:lnTo>
                    <a:lnTo>
                      <a:pt x="218542" y="80644"/>
                    </a:lnTo>
                    <a:lnTo>
                      <a:pt x="219825" y="78358"/>
                    </a:lnTo>
                    <a:lnTo>
                      <a:pt x="223540" y="71550"/>
                    </a:lnTo>
                    <a:lnTo>
                      <a:pt x="227524" y="64658"/>
                    </a:lnTo>
                    <a:lnTo>
                      <a:pt x="231808" y="57409"/>
                    </a:lnTo>
                    <a:lnTo>
                      <a:pt x="236423" y="49529"/>
                    </a:lnTo>
                    <a:lnTo>
                      <a:pt x="232477" y="45973"/>
                    </a:lnTo>
                    <a:lnTo>
                      <a:pt x="82868" y="45973"/>
                    </a:lnTo>
                    <a:lnTo>
                      <a:pt x="79350" y="44703"/>
                    </a:lnTo>
                    <a:lnTo>
                      <a:pt x="75210" y="42036"/>
                    </a:lnTo>
                    <a:lnTo>
                      <a:pt x="68504" y="37591"/>
                    </a:lnTo>
                    <a:lnTo>
                      <a:pt x="61163" y="33654"/>
                    </a:lnTo>
                    <a:lnTo>
                      <a:pt x="54458" y="29463"/>
                    </a:lnTo>
                    <a:lnTo>
                      <a:pt x="51905" y="27558"/>
                    </a:lnTo>
                    <a:close/>
                  </a:path>
                  <a:path w="263525" h="266700">
                    <a:moveTo>
                      <a:pt x="219366" y="86486"/>
                    </a:moveTo>
                    <a:lnTo>
                      <a:pt x="131712" y="86486"/>
                    </a:lnTo>
                    <a:lnTo>
                      <a:pt x="149347" y="90162"/>
                    </a:lnTo>
                    <a:lnTo>
                      <a:pt x="163838" y="100171"/>
                    </a:lnTo>
                    <a:lnTo>
                      <a:pt x="173598" y="114990"/>
                    </a:lnTo>
                    <a:lnTo>
                      <a:pt x="177038" y="133095"/>
                    </a:lnTo>
                    <a:lnTo>
                      <a:pt x="173352" y="151344"/>
                    </a:lnTo>
                    <a:lnTo>
                      <a:pt x="163352" y="166211"/>
                    </a:lnTo>
                    <a:lnTo>
                      <a:pt x="148626" y="176172"/>
                    </a:lnTo>
                    <a:lnTo>
                      <a:pt x="130759" y="179704"/>
                    </a:lnTo>
                    <a:lnTo>
                      <a:pt x="218533" y="179704"/>
                    </a:lnTo>
                    <a:lnTo>
                      <a:pt x="246964" y="153796"/>
                    </a:lnTo>
                    <a:lnTo>
                      <a:pt x="261646" y="150240"/>
                    </a:lnTo>
                    <a:lnTo>
                      <a:pt x="262916" y="135000"/>
                    </a:lnTo>
                    <a:lnTo>
                      <a:pt x="244729" y="111759"/>
                    </a:lnTo>
                    <a:lnTo>
                      <a:pt x="242812" y="110743"/>
                    </a:lnTo>
                    <a:lnTo>
                      <a:pt x="240894" y="110362"/>
                    </a:lnTo>
                    <a:lnTo>
                      <a:pt x="231001" y="109473"/>
                    </a:lnTo>
                    <a:lnTo>
                      <a:pt x="224295" y="105536"/>
                    </a:lnTo>
                    <a:lnTo>
                      <a:pt x="222695" y="94868"/>
                    </a:lnTo>
                    <a:lnTo>
                      <a:pt x="222377" y="91947"/>
                    </a:lnTo>
                    <a:lnTo>
                      <a:pt x="219825" y="89661"/>
                    </a:lnTo>
                    <a:lnTo>
                      <a:pt x="219507" y="87121"/>
                    </a:lnTo>
                    <a:lnTo>
                      <a:pt x="219366" y="86486"/>
                    </a:lnTo>
                    <a:close/>
                  </a:path>
                  <a:path w="263525" h="266700">
                    <a:moveTo>
                      <a:pt x="146711" y="0"/>
                    </a:moveTo>
                    <a:lnTo>
                      <a:pt x="115431" y="0"/>
                    </a:lnTo>
                    <a:lnTo>
                      <a:pt x="113513" y="1269"/>
                    </a:lnTo>
                    <a:lnTo>
                      <a:pt x="111595" y="11937"/>
                    </a:lnTo>
                    <a:lnTo>
                      <a:pt x="109042" y="18795"/>
                    </a:lnTo>
                    <a:lnTo>
                      <a:pt x="108090" y="25526"/>
                    </a:lnTo>
                    <a:lnTo>
                      <a:pt x="106807" y="32638"/>
                    </a:lnTo>
                    <a:lnTo>
                      <a:pt x="104255" y="37591"/>
                    </a:lnTo>
                    <a:lnTo>
                      <a:pt x="96596" y="38861"/>
                    </a:lnTo>
                    <a:lnTo>
                      <a:pt x="93396" y="39496"/>
                    </a:lnTo>
                    <a:lnTo>
                      <a:pt x="89891" y="40766"/>
                    </a:lnTo>
                    <a:lnTo>
                      <a:pt x="82868" y="45973"/>
                    </a:lnTo>
                    <a:lnTo>
                      <a:pt x="232477" y="45973"/>
                    </a:lnTo>
                    <a:lnTo>
                      <a:pt x="232054" y="45592"/>
                    </a:lnTo>
                    <a:lnTo>
                      <a:pt x="178321" y="45592"/>
                    </a:lnTo>
                    <a:lnTo>
                      <a:pt x="171298" y="41147"/>
                    </a:lnTo>
                    <a:lnTo>
                      <a:pt x="168428" y="39115"/>
                    </a:lnTo>
                    <a:lnTo>
                      <a:pt x="164910" y="38226"/>
                    </a:lnTo>
                    <a:lnTo>
                      <a:pt x="157887" y="36194"/>
                    </a:lnTo>
                    <a:lnTo>
                      <a:pt x="155969" y="34289"/>
                    </a:lnTo>
                    <a:lnTo>
                      <a:pt x="155334" y="30733"/>
                    </a:lnTo>
                    <a:lnTo>
                      <a:pt x="153846" y="24387"/>
                    </a:lnTo>
                    <a:lnTo>
                      <a:pt x="150757" y="11553"/>
                    </a:lnTo>
                    <a:lnTo>
                      <a:pt x="149276" y="5206"/>
                    </a:lnTo>
                    <a:lnTo>
                      <a:pt x="148311" y="1650"/>
                    </a:lnTo>
                    <a:lnTo>
                      <a:pt x="146711" y="0"/>
                    </a:lnTo>
                    <a:close/>
                  </a:path>
                  <a:path w="263525" h="266700">
                    <a:moveTo>
                      <a:pt x="210249" y="27558"/>
                    </a:moveTo>
                    <a:lnTo>
                      <a:pt x="207048" y="29463"/>
                    </a:lnTo>
                    <a:lnTo>
                      <a:pt x="201625" y="33273"/>
                    </a:lnTo>
                    <a:lnTo>
                      <a:pt x="195555" y="35940"/>
                    </a:lnTo>
                    <a:lnTo>
                      <a:pt x="190449" y="40131"/>
                    </a:lnTo>
                    <a:lnTo>
                      <a:pt x="184074" y="44957"/>
                    </a:lnTo>
                    <a:lnTo>
                      <a:pt x="178321" y="45592"/>
                    </a:lnTo>
                    <a:lnTo>
                      <a:pt x="232054" y="45592"/>
                    </a:lnTo>
                    <a:lnTo>
                      <a:pt x="220666" y="35331"/>
                    </a:lnTo>
                    <a:lnTo>
                      <a:pt x="215354" y="30479"/>
                    </a:lnTo>
                    <a:lnTo>
                      <a:pt x="212484" y="27812"/>
                    </a:lnTo>
                    <a:lnTo>
                      <a:pt x="210249" y="27558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0" name="object 119"/>
              <p:cNvSpPr/>
              <p:nvPr/>
            </p:nvSpPr>
            <p:spPr>
              <a:xfrm>
                <a:off x="1026519" y="4359345"/>
                <a:ext cx="178108" cy="148620"/>
              </a:xfrm>
              <a:custGeom>
                <a:avLst/>
                <a:gdLst/>
                <a:ahLst/>
                <a:cxnLst/>
                <a:rect l="l" t="t" r="r" b="b"/>
                <a:pathLst>
                  <a:path w="130175" h="130810">
                    <a:moveTo>
                      <a:pt x="86469" y="106044"/>
                    </a:moveTo>
                    <a:lnTo>
                      <a:pt x="42506" y="106044"/>
                    </a:lnTo>
                    <a:lnTo>
                      <a:pt x="47942" y="107950"/>
                    </a:lnTo>
                    <a:lnTo>
                      <a:pt x="55295" y="110617"/>
                    </a:lnTo>
                    <a:lnTo>
                      <a:pt x="55626" y="116078"/>
                    </a:lnTo>
                    <a:lnTo>
                      <a:pt x="57213" y="121538"/>
                    </a:lnTo>
                    <a:lnTo>
                      <a:pt x="57861" y="124206"/>
                    </a:lnTo>
                    <a:lnTo>
                      <a:pt x="59461" y="127381"/>
                    </a:lnTo>
                    <a:lnTo>
                      <a:pt x="61379" y="127762"/>
                    </a:lnTo>
                    <a:lnTo>
                      <a:pt x="70650" y="130682"/>
                    </a:lnTo>
                    <a:lnTo>
                      <a:pt x="74803" y="128016"/>
                    </a:lnTo>
                    <a:lnTo>
                      <a:pt x="77355" y="118363"/>
                    </a:lnTo>
                    <a:lnTo>
                      <a:pt x="77355" y="117729"/>
                    </a:lnTo>
                    <a:lnTo>
                      <a:pt x="77673" y="116712"/>
                    </a:lnTo>
                    <a:lnTo>
                      <a:pt x="77673" y="116078"/>
                    </a:lnTo>
                    <a:lnTo>
                      <a:pt x="79590" y="108966"/>
                    </a:lnTo>
                    <a:lnTo>
                      <a:pt x="86469" y="106044"/>
                    </a:lnTo>
                    <a:close/>
                  </a:path>
                  <a:path w="130175" h="130810">
                    <a:moveTo>
                      <a:pt x="29083" y="13588"/>
                    </a:moveTo>
                    <a:lnTo>
                      <a:pt x="27482" y="14478"/>
                    </a:lnTo>
                    <a:lnTo>
                      <a:pt x="23647" y="16763"/>
                    </a:lnTo>
                    <a:lnTo>
                      <a:pt x="20129" y="20319"/>
                    </a:lnTo>
                    <a:lnTo>
                      <a:pt x="17894" y="24256"/>
                    </a:lnTo>
                    <a:lnTo>
                      <a:pt x="16941" y="25781"/>
                    </a:lnTo>
                    <a:lnTo>
                      <a:pt x="19812" y="29337"/>
                    </a:lnTo>
                    <a:lnTo>
                      <a:pt x="20777" y="32257"/>
                    </a:lnTo>
                    <a:lnTo>
                      <a:pt x="22047" y="35560"/>
                    </a:lnTo>
                    <a:lnTo>
                      <a:pt x="24612" y="39116"/>
                    </a:lnTo>
                    <a:lnTo>
                      <a:pt x="23977" y="42037"/>
                    </a:lnTo>
                    <a:lnTo>
                      <a:pt x="23012" y="48513"/>
                    </a:lnTo>
                    <a:lnTo>
                      <a:pt x="19812" y="53593"/>
                    </a:lnTo>
                    <a:lnTo>
                      <a:pt x="11823" y="53975"/>
                    </a:lnTo>
                    <a:lnTo>
                      <a:pt x="9271" y="54356"/>
                    </a:lnTo>
                    <a:lnTo>
                      <a:pt x="5435" y="55625"/>
                    </a:lnTo>
                    <a:lnTo>
                      <a:pt x="0" y="63626"/>
                    </a:lnTo>
                    <a:lnTo>
                      <a:pt x="4152" y="72771"/>
                    </a:lnTo>
                    <a:lnTo>
                      <a:pt x="10858" y="74041"/>
                    </a:lnTo>
                    <a:lnTo>
                      <a:pt x="16941" y="75311"/>
                    </a:lnTo>
                    <a:lnTo>
                      <a:pt x="21412" y="76962"/>
                    </a:lnTo>
                    <a:lnTo>
                      <a:pt x="23647" y="83693"/>
                    </a:lnTo>
                    <a:lnTo>
                      <a:pt x="25565" y="89281"/>
                    </a:lnTo>
                    <a:lnTo>
                      <a:pt x="22694" y="92201"/>
                    </a:lnTo>
                    <a:lnTo>
                      <a:pt x="20777" y="96012"/>
                    </a:lnTo>
                    <a:lnTo>
                      <a:pt x="19494" y="98932"/>
                    </a:lnTo>
                    <a:lnTo>
                      <a:pt x="17259" y="102235"/>
                    </a:lnTo>
                    <a:lnTo>
                      <a:pt x="17894" y="104393"/>
                    </a:lnTo>
                    <a:lnTo>
                      <a:pt x="20777" y="112522"/>
                    </a:lnTo>
                    <a:lnTo>
                      <a:pt x="28448" y="114807"/>
                    </a:lnTo>
                    <a:lnTo>
                      <a:pt x="35801" y="110236"/>
                    </a:lnTo>
                    <a:lnTo>
                      <a:pt x="39319" y="108331"/>
                    </a:lnTo>
                    <a:lnTo>
                      <a:pt x="42506" y="106044"/>
                    </a:lnTo>
                    <a:lnTo>
                      <a:pt x="86469" y="106044"/>
                    </a:lnTo>
                    <a:lnTo>
                      <a:pt x="88861" y="105029"/>
                    </a:lnTo>
                    <a:lnTo>
                      <a:pt x="115404" y="105029"/>
                    </a:lnTo>
                    <a:lnTo>
                      <a:pt x="116039" y="103759"/>
                    </a:lnTo>
                    <a:lnTo>
                      <a:pt x="116357" y="103505"/>
                    </a:lnTo>
                    <a:lnTo>
                      <a:pt x="115087" y="96393"/>
                    </a:lnTo>
                    <a:lnTo>
                      <a:pt x="106451" y="92201"/>
                    </a:lnTo>
                    <a:lnTo>
                      <a:pt x="107995" y="88265"/>
                    </a:lnTo>
                    <a:lnTo>
                      <a:pt x="66484" y="88265"/>
                    </a:lnTo>
                    <a:lnTo>
                      <a:pt x="57578" y="86338"/>
                    </a:lnTo>
                    <a:lnTo>
                      <a:pt x="50107" y="81137"/>
                    </a:lnTo>
                    <a:lnTo>
                      <a:pt x="44913" y="73531"/>
                    </a:lnTo>
                    <a:lnTo>
                      <a:pt x="42837" y="64388"/>
                    </a:lnTo>
                    <a:lnTo>
                      <a:pt x="44601" y="55173"/>
                    </a:lnTo>
                    <a:lnTo>
                      <a:pt x="49787" y="47529"/>
                    </a:lnTo>
                    <a:lnTo>
                      <a:pt x="57492" y="42314"/>
                    </a:lnTo>
                    <a:lnTo>
                      <a:pt x="66814" y="40386"/>
                    </a:lnTo>
                    <a:lnTo>
                      <a:pt x="107490" y="40386"/>
                    </a:lnTo>
                    <a:lnTo>
                      <a:pt x="106768" y="38735"/>
                    </a:lnTo>
                    <a:lnTo>
                      <a:pt x="112204" y="32638"/>
                    </a:lnTo>
                    <a:lnTo>
                      <a:pt x="114122" y="30734"/>
                    </a:lnTo>
                    <a:lnTo>
                      <a:pt x="115087" y="27812"/>
                    </a:lnTo>
                    <a:lnTo>
                      <a:pt x="116674" y="25146"/>
                    </a:lnTo>
                    <a:lnTo>
                      <a:pt x="115722" y="23622"/>
                    </a:lnTo>
                    <a:lnTo>
                      <a:pt x="114757" y="22606"/>
                    </a:lnTo>
                    <a:lnTo>
                      <a:pt x="114360" y="21971"/>
                    </a:lnTo>
                    <a:lnTo>
                      <a:pt x="43789" y="21971"/>
                    </a:lnTo>
                    <a:lnTo>
                      <a:pt x="39954" y="20955"/>
                    </a:lnTo>
                    <a:lnTo>
                      <a:pt x="35166" y="17780"/>
                    </a:lnTo>
                    <a:lnTo>
                      <a:pt x="32918" y="16129"/>
                    </a:lnTo>
                    <a:lnTo>
                      <a:pt x="29083" y="13588"/>
                    </a:lnTo>
                    <a:close/>
                  </a:path>
                  <a:path w="130175" h="130810">
                    <a:moveTo>
                      <a:pt x="115404" y="105029"/>
                    </a:moveTo>
                    <a:lnTo>
                      <a:pt x="88861" y="105029"/>
                    </a:lnTo>
                    <a:lnTo>
                      <a:pt x="95262" y="108585"/>
                    </a:lnTo>
                    <a:lnTo>
                      <a:pt x="102049" y="112529"/>
                    </a:lnTo>
                    <a:lnTo>
                      <a:pt x="106410" y="113474"/>
                    </a:lnTo>
                    <a:lnTo>
                      <a:pt x="110232" y="111085"/>
                    </a:lnTo>
                    <a:lnTo>
                      <a:pt x="115404" y="105029"/>
                    </a:lnTo>
                    <a:close/>
                  </a:path>
                  <a:path w="130175" h="130810">
                    <a:moveTo>
                      <a:pt x="107490" y="40386"/>
                    </a:moveTo>
                    <a:lnTo>
                      <a:pt x="66814" y="40386"/>
                    </a:lnTo>
                    <a:lnTo>
                      <a:pt x="75989" y="42219"/>
                    </a:lnTo>
                    <a:lnTo>
                      <a:pt x="83394" y="47243"/>
                    </a:lnTo>
                    <a:lnTo>
                      <a:pt x="88342" y="54744"/>
                    </a:lnTo>
                    <a:lnTo>
                      <a:pt x="90070" y="63626"/>
                    </a:lnTo>
                    <a:lnTo>
                      <a:pt x="90077" y="64388"/>
                    </a:lnTo>
                    <a:lnTo>
                      <a:pt x="88471" y="73531"/>
                    </a:lnTo>
                    <a:lnTo>
                      <a:pt x="83472" y="81232"/>
                    </a:lnTo>
                    <a:lnTo>
                      <a:pt x="75894" y="86385"/>
                    </a:lnTo>
                    <a:lnTo>
                      <a:pt x="66484" y="88265"/>
                    </a:lnTo>
                    <a:lnTo>
                      <a:pt x="107995" y="88265"/>
                    </a:lnTo>
                    <a:lnTo>
                      <a:pt x="110286" y="82423"/>
                    </a:lnTo>
                    <a:lnTo>
                      <a:pt x="114047" y="77327"/>
                    </a:lnTo>
                    <a:lnTo>
                      <a:pt x="119037" y="75183"/>
                    </a:lnTo>
                    <a:lnTo>
                      <a:pt x="124445" y="73993"/>
                    </a:lnTo>
                    <a:lnTo>
                      <a:pt x="129463" y="71755"/>
                    </a:lnTo>
                    <a:lnTo>
                      <a:pt x="129463" y="70485"/>
                    </a:lnTo>
                    <a:lnTo>
                      <a:pt x="129781" y="68580"/>
                    </a:lnTo>
                    <a:lnTo>
                      <a:pt x="129883" y="63626"/>
                    </a:lnTo>
                    <a:lnTo>
                      <a:pt x="130111" y="56261"/>
                    </a:lnTo>
                    <a:lnTo>
                      <a:pt x="119875" y="53593"/>
                    </a:lnTo>
                    <a:lnTo>
                      <a:pt x="117322" y="52705"/>
                    </a:lnTo>
                    <a:lnTo>
                      <a:pt x="113804" y="52069"/>
                    </a:lnTo>
                    <a:lnTo>
                      <a:pt x="112522" y="50037"/>
                    </a:lnTo>
                    <a:lnTo>
                      <a:pt x="109321" y="44576"/>
                    </a:lnTo>
                    <a:lnTo>
                      <a:pt x="107490" y="40386"/>
                    </a:lnTo>
                    <a:close/>
                  </a:path>
                  <a:path w="130175" h="130810">
                    <a:moveTo>
                      <a:pt x="64249" y="0"/>
                    </a:moveTo>
                    <a:lnTo>
                      <a:pt x="60096" y="888"/>
                    </a:lnTo>
                    <a:lnTo>
                      <a:pt x="58496" y="1524"/>
                    </a:lnTo>
                    <a:lnTo>
                      <a:pt x="57543" y="6096"/>
                    </a:lnTo>
                    <a:lnTo>
                      <a:pt x="56578" y="9017"/>
                    </a:lnTo>
                    <a:lnTo>
                      <a:pt x="55133" y="12573"/>
                    </a:lnTo>
                    <a:lnTo>
                      <a:pt x="55093" y="14478"/>
                    </a:lnTo>
                    <a:lnTo>
                      <a:pt x="55295" y="17144"/>
                    </a:lnTo>
                    <a:lnTo>
                      <a:pt x="49542" y="19304"/>
                    </a:lnTo>
                    <a:lnTo>
                      <a:pt x="43789" y="21971"/>
                    </a:lnTo>
                    <a:lnTo>
                      <a:pt x="114360" y="21971"/>
                    </a:lnTo>
                    <a:lnTo>
                      <a:pt x="114122" y="21590"/>
                    </a:lnTo>
                    <a:lnTo>
                      <a:pt x="113897" y="21336"/>
                    </a:lnTo>
                    <a:lnTo>
                      <a:pt x="89827" y="21336"/>
                    </a:lnTo>
                    <a:lnTo>
                      <a:pt x="85674" y="20319"/>
                    </a:lnTo>
                    <a:lnTo>
                      <a:pt x="78320" y="18415"/>
                    </a:lnTo>
                    <a:lnTo>
                      <a:pt x="78003" y="12192"/>
                    </a:lnTo>
                    <a:lnTo>
                      <a:pt x="76085" y="6731"/>
                    </a:lnTo>
                    <a:lnTo>
                      <a:pt x="75438" y="4825"/>
                    </a:lnTo>
                    <a:lnTo>
                      <a:pt x="74803" y="1269"/>
                    </a:lnTo>
                    <a:lnTo>
                      <a:pt x="73520" y="888"/>
                    </a:lnTo>
                    <a:lnTo>
                      <a:pt x="69049" y="254"/>
                    </a:lnTo>
                    <a:lnTo>
                      <a:pt x="64249" y="0"/>
                    </a:lnTo>
                    <a:close/>
                  </a:path>
                  <a:path w="130175" h="130810">
                    <a:moveTo>
                      <a:pt x="106133" y="12573"/>
                    </a:moveTo>
                    <a:lnTo>
                      <a:pt x="92710" y="21336"/>
                    </a:lnTo>
                    <a:lnTo>
                      <a:pt x="113897" y="21336"/>
                    </a:lnTo>
                    <a:lnTo>
                      <a:pt x="106133" y="12573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1801368" y="4721733"/>
              <a:ext cx="299092" cy="281909"/>
              <a:chOff x="747246" y="4688186"/>
              <a:chExt cx="398789" cy="375879"/>
            </a:xfrm>
          </p:grpSpPr>
          <p:sp>
            <p:nvSpPr>
              <p:cNvPr id="62" name="object 120"/>
              <p:cNvSpPr/>
              <p:nvPr/>
            </p:nvSpPr>
            <p:spPr>
              <a:xfrm>
                <a:off x="747246" y="4688186"/>
                <a:ext cx="398789" cy="375879"/>
              </a:xfrm>
              <a:custGeom>
                <a:avLst/>
                <a:gdLst/>
                <a:ahLst/>
                <a:cxnLst/>
                <a:rect l="l" t="t" r="r" b="b"/>
                <a:pathLst>
                  <a:path w="291465" h="330835">
                    <a:moveTo>
                      <a:pt x="267538" y="316611"/>
                    </a:moveTo>
                    <a:lnTo>
                      <a:pt x="187629" y="316611"/>
                    </a:lnTo>
                    <a:lnTo>
                      <a:pt x="189369" y="318389"/>
                    </a:lnTo>
                    <a:lnTo>
                      <a:pt x="207392" y="327346"/>
                    </a:lnTo>
                    <a:lnTo>
                      <a:pt x="226720" y="330517"/>
                    </a:lnTo>
                    <a:lnTo>
                      <a:pt x="246048" y="328068"/>
                    </a:lnTo>
                    <a:lnTo>
                      <a:pt x="264071" y="320167"/>
                    </a:lnTo>
                    <a:lnTo>
                      <a:pt x="267538" y="316611"/>
                    </a:lnTo>
                    <a:close/>
                  </a:path>
                  <a:path w="291465" h="330835">
                    <a:moveTo>
                      <a:pt x="274497" y="40386"/>
                    </a:moveTo>
                    <a:lnTo>
                      <a:pt x="1739" y="40386"/>
                    </a:lnTo>
                    <a:lnTo>
                      <a:pt x="1739" y="316611"/>
                    </a:lnTo>
                    <a:lnTo>
                      <a:pt x="274497" y="316611"/>
                    </a:lnTo>
                    <a:lnTo>
                      <a:pt x="274497" y="311404"/>
                    </a:lnTo>
                    <a:lnTo>
                      <a:pt x="277964" y="304292"/>
                    </a:lnTo>
                    <a:lnTo>
                      <a:pt x="282664" y="295529"/>
                    </a:lnTo>
                    <a:lnTo>
                      <a:pt x="194576" y="295529"/>
                    </a:lnTo>
                    <a:lnTo>
                      <a:pt x="189369" y="291973"/>
                    </a:lnTo>
                    <a:lnTo>
                      <a:pt x="185889" y="291973"/>
                    </a:lnTo>
                    <a:lnTo>
                      <a:pt x="185889" y="288544"/>
                    </a:lnTo>
                    <a:lnTo>
                      <a:pt x="187629" y="286766"/>
                    </a:lnTo>
                    <a:lnTo>
                      <a:pt x="62547" y="286766"/>
                    </a:lnTo>
                    <a:lnTo>
                      <a:pt x="36369" y="256794"/>
                    </a:lnTo>
                    <a:lnTo>
                      <a:pt x="35481" y="229985"/>
                    </a:lnTo>
                    <a:lnTo>
                      <a:pt x="35043" y="204279"/>
                    </a:lnTo>
                    <a:lnTo>
                      <a:pt x="34904" y="189992"/>
                    </a:lnTo>
                    <a:lnTo>
                      <a:pt x="34793" y="172339"/>
                    </a:lnTo>
                    <a:lnTo>
                      <a:pt x="34747" y="137160"/>
                    </a:lnTo>
                    <a:lnTo>
                      <a:pt x="36487" y="137160"/>
                    </a:lnTo>
                    <a:lnTo>
                      <a:pt x="36487" y="135382"/>
                    </a:lnTo>
                    <a:lnTo>
                      <a:pt x="274497" y="135382"/>
                    </a:lnTo>
                    <a:lnTo>
                      <a:pt x="274497" y="119634"/>
                    </a:lnTo>
                    <a:lnTo>
                      <a:pt x="36487" y="119634"/>
                    </a:lnTo>
                    <a:lnTo>
                      <a:pt x="36210" y="112522"/>
                    </a:lnTo>
                    <a:lnTo>
                      <a:pt x="35889" y="107315"/>
                    </a:lnTo>
                    <a:lnTo>
                      <a:pt x="35801" y="103759"/>
                    </a:lnTo>
                    <a:lnTo>
                      <a:pt x="35753" y="99810"/>
                    </a:lnTo>
                    <a:lnTo>
                      <a:pt x="36487" y="93218"/>
                    </a:lnTo>
                    <a:lnTo>
                      <a:pt x="79075" y="69607"/>
                    </a:lnTo>
                    <a:lnTo>
                      <a:pt x="274497" y="69607"/>
                    </a:lnTo>
                    <a:lnTo>
                      <a:pt x="274497" y="40386"/>
                    </a:lnTo>
                    <a:close/>
                  </a:path>
                  <a:path w="291465" h="330835">
                    <a:moveTo>
                      <a:pt x="229323" y="237490"/>
                    </a:moveTo>
                    <a:lnTo>
                      <a:pt x="203263" y="237490"/>
                    </a:lnTo>
                    <a:lnTo>
                      <a:pt x="210210" y="239268"/>
                    </a:lnTo>
                    <a:lnTo>
                      <a:pt x="215430" y="241046"/>
                    </a:lnTo>
                    <a:lnTo>
                      <a:pt x="218897" y="244475"/>
                    </a:lnTo>
                    <a:lnTo>
                      <a:pt x="218897" y="251587"/>
                    </a:lnTo>
                    <a:lnTo>
                      <a:pt x="220637" y="256794"/>
                    </a:lnTo>
                    <a:lnTo>
                      <a:pt x="217157" y="260350"/>
                    </a:lnTo>
                    <a:lnTo>
                      <a:pt x="211950" y="263906"/>
                    </a:lnTo>
                    <a:lnTo>
                      <a:pt x="210210" y="263906"/>
                    </a:lnTo>
                    <a:lnTo>
                      <a:pt x="218897" y="267462"/>
                    </a:lnTo>
                    <a:lnTo>
                      <a:pt x="222376" y="272669"/>
                    </a:lnTo>
                    <a:lnTo>
                      <a:pt x="222376" y="279654"/>
                    </a:lnTo>
                    <a:lnTo>
                      <a:pt x="220637" y="286766"/>
                    </a:lnTo>
                    <a:lnTo>
                      <a:pt x="217157" y="291973"/>
                    </a:lnTo>
                    <a:lnTo>
                      <a:pt x="208470" y="293751"/>
                    </a:lnTo>
                    <a:lnTo>
                      <a:pt x="201523" y="295529"/>
                    </a:lnTo>
                    <a:lnTo>
                      <a:pt x="241490" y="295529"/>
                    </a:lnTo>
                    <a:lnTo>
                      <a:pt x="234530" y="293751"/>
                    </a:lnTo>
                    <a:lnTo>
                      <a:pt x="229323" y="293751"/>
                    </a:lnTo>
                    <a:lnTo>
                      <a:pt x="229323" y="237490"/>
                    </a:lnTo>
                    <a:close/>
                  </a:path>
                  <a:path w="291465" h="330835">
                    <a:moveTo>
                      <a:pt x="282755" y="236156"/>
                    </a:moveTo>
                    <a:lnTo>
                      <a:pt x="244094" y="236156"/>
                    </a:lnTo>
                    <a:lnTo>
                      <a:pt x="251315" y="236489"/>
                    </a:lnTo>
                    <a:lnTo>
                      <a:pt x="258864" y="237490"/>
                    </a:lnTo>
                    <a:lnTo>
                      <a:pt x="265997" y="240829"/>
                    </a:lnTo>
                    <a:lnTo>
                      <a:pt x="271667" y="245633"/>
                    </a:lnTo>
                    <a:lnTo>
                      <a:pt x="275710" y="252081"/>
                    </a:lnTo>
                    <a:lnTo>
                      <a:pt x="277964" y="260350"/>
                    </a:lnTo>
                    <a:lnTo>
                      <a:pt x="277695" y="270506"/>
                    </a:lnTo>
                    <a:lnTo>
                      <a:pt x="274493" y="279495"/>
                    </a:lnTo>
                    <a:lnTo>
                      <a:pt x="268683" y="286817"/>
                    </a:lnTo>
                    <a:lnTo>
                      <a:pt x="260591" y="291973"/>
                    </a:lnTo>
                    <a:lnTo>
                      <a:pt x="255384" y="293751"/>
                    </a:lnTo>
                    <a:lnTo>
                      <a:pt x="246697" y="293751"/>
                    </a:lnTo>
                    <a:lnTo>
                      <a:pt x="241490" y="295529"/>
                    </a:lnTo>
                    <a:lnTo>
                      <a:pt x="282664" y="295529"/>
                    </a:lnTo>
                    <a:lnTo>
                      <a:pt x="288444" y="284749"/>
                    </a:lnTo>
                    <a:lnTo>
                      <a:pt x="291430" y="264064"/>
                    </a:lnTo>
                    <a:lnTo>
                      <a:pt x="287248" y="243713"/>
                    </a:lnTo>
                    <a:lnTo>
                      <a:pt x="282755" y="236156"/>
                    </a:lnTo>
                    <a:close/>
                  </a:path>
                  <a:path w="291465" h="330835">
                    <a:moveTo>
                      <a:pt x="223188" y="201390"/>
                    </a:moveTo>
                    <a:lnTo>
                      <a:pt x="180682" y="223393"/>
                    </a:lnTo>
                    <a:lnTo>
                      <a:pt x="163668" y="267462"/>
                    </a:lnTo>
                    <a:lnTo>
                      <a:pt x="163604" y="269113"/>
                    </a:lnTo>
                    <a:lnTo>
                      <a:pt x="166776" y="286766"/>
                    </a:lnTo>
                    <a:lnTo>
                      <a:pt x="187629" y="286766"/>
                    </a:lnTo>
                    <a:lnTo>
                      <a:pt x="187629" y="284988"/>
                    </a:lnTo>
                    <a:lnTo>
                      <a:pt x="209340" y="284988"/>
                    </a:lnTo>
                    <a:lnTo>
                      <a:pt x="210210" y="283210"/>
                    </a:lnTo>
                    <a:lnTo>
                      <a:pt x="211950" y="278003"/>
                    </a:lnTo>
                    <a:lnTo>
                      <a:pt x="211950" y="274447"/>
                    </a:lnTo>
                    <a:lnTo>
                      <a:pt x="208470" y="270891"/>
                    </a:lnTo>
                    <a:lnTo>
                      <a:pt x="203263" y="269113"/>
                    </a:lnTo>
                    <a:lnTo>
                      <a:pt x="194576" y="269113"/>
                    </a:lnTo>
                    <a:lnTo>
                      <a:pt x="194576" y="262128"/>
                    </a:lnTo>
                    <a:lnTo>
                      <a:pt x="196316" y="260350"/>
                    </a:lnTo>
                    <a:lnTo>
                      <a:pt x="206743" y="260350"/>
                    </a:lnTo>
                    <a:lnTo>
                      <a:pt x="210210" y="256794"/>
                    </a:lnTo>
                    <a:lnTo>
                      <a:pt x="208470" y="253365"/>
                    </a:lnTo>
                    <a:lnTo>
                      <a:pt x="208470" y="249809"/>
                    </a:lnTo>
                    <a:lnTo>
                      <a:pt x="189369" y="249809"/>
                    </a:lnTo>
                    <a:lnTo>
                      <a:pt x="189369" y="248031"/>
                    </a:lnTo>
                    <a:lnTo>
                      <a:pt x="187629" y="246253"/>
                    </a:lnTo>
                    <a:lnTo>
                      <a:pt x="187629" y="242824"/>
                    </a:lnTo>
                    <a:lnTo>
                      <a:pt x="189369" y="241046"/>
                    </a:lnTo>
                    <a:lnTo>
                      <a:pt x="196316" y="237490"/>
                    </a:lnTo>
                    <a:lnTo>
                      <a:pt x="229323" y="237490"/>
                    </a:lnTo>
                    <a:lnTo>
                      <a:pt x="236872" y="236489"/>
                    </a:lnTo>
                    <a:lnTo>
                      <a:pt x="244094" y="236156"/>
                    </a:lnTo>
                    <a:lnTo>
                      <a:pt x="282755" y="236156"/>
                    </a:lnTo>
                    <a:lnTo>
                      <a:pt x="276225" y="225171"/>
                    </a:lnTo>
                    <a:lnTo>
                      <a:pt x="276225" y="223393"/>
                    </a:lnTo>
                    <a:lnTo>
                      <a:pt x="274497" y="221615"/>
                    </a:lnTo>
                    <a:lnTo>
                      <a:pt x="274497" y="202311"/>
                    </a:lnTo>
                    <a:lnTo>
                      <a:pt x="239750" y="202311"/>
                    </a:lnTo>
                    <a:lnTo>
                      <a:pt x="223188" y="201390"/>
                    </a:lnTo>
                    <a:close/>
                  </a:path>
                  <a:path w="291465" h="330835">
                    <a:moveTo>
                      <a:pt x="209340" y="284988"/>
                    </a:moveTo>
                    <a:lnTo>
                      <a:pt x="192836" y="284988"/>
                    </a:lnTo>
                    <a:lnTo>
                      <a:pt x="198056" y="286766"/>
                    </a:lnTo>
                    <a:lnTo>
                      <a:pt x="208470" y="286766"/>
                    </a:lnTo>
                    <a:lnTo>
                      <a:pt x="209340" y="284988"/>
                    </a:lnTo>
                    <a:close/>
                  </a:path>
                  <a:path w="291465" h="330835">
                    <a:moveTo>
                      <a:pt x="205003" y="246253"/>
                    </a:moveTo>
                    <a:lnTo>
                      <a:pt x="196316" y="246253"/>
                    </a:lnTo>
                    <a:lnTo>
                      <a:pt x="189369" y="249809"/>
                    </a:lnTo>
                    <a:lnTo>
                      <a:pt x="208470" y="249809"/>
                    </a:lnTo>
                    <a:lnTo>
                      <a:pt x="208470" y="248031"/>
                    </a:lnTo>
                    <a:lnTo>
                      <a:pt x="205003" y="246253"/>
                    </a:lnTo>
                    <a:close/>
                  </a:path>
                  <a:path w="291465" h="330835">
                    <a:moveTo>
                      <a:pt x="274497" y="135382"/>
                    </a:moveTo>
                    <a:lnTo>
                      <a:pt x="239750" y="135382"/>
                    </a:lnTo>
                    <a:lnTo>
                      <a:pt x="239750" y="202311"/>
                    </a:lnTo>
                    <a:lnTo>
                      <a:pt x="274497" y="202311"/>
                    </a:lnTo>
                    <a:lnTo>
                      <a:pt x="274497" y="135382"/>
                    </a:lnTo>
                    <a:close/>
                  </a:path>
                  <a:path w="291465" h="330835">
                    <a:moveTo>
                      <a:pt x="151142" y="172339"/>
                    </a:moveTo>
                    <a:lnTo>
                      <a:pt x="132029" y="172339"/>
                    </a:lnTo>
                    <a:lnTo>
                      <a:pt x="132029" y="191770"/>
                    </a:lnTo>
                    <a:lnTo>
                      <a:pt x="137248" y="195326"/>
                    </a:lnTo>
                    <a:lnTo>
                      <a:pt x="144195" y="193548"/>
                    </a:lnTo>
                    <a:lnTo>
                      <a:pt x="147675" y="193548"/>
                    </a:lnTo>
                    <a:lnTo>
                      <a:pt x="151142" y="189992"/>
                    </a:lnTo>
                    <a:lnTo>
                      <a:pt x="151142" y="172339"/>
                    </a:lnTo>
                    <a:close/>
                  </a:path>
                  <a:path w="291465" h="330835">
                    <a:moveTo>
                      <a:pt x="170256" y="135382"/>
                    </a:moveTo>
                    <a:lnTo>
                      <a:pt x="112928" y="135382"/>
                    </a:lnTo>
                    <a:lnTo>
                      <a:pt x="112928" y="172339"/>
                    </a:lnTo>
                    <a:lnTo>
                      <a:pt x="170256" y="172339"/>
                    </a:lnTo>
                    <a:lnTo>
                      <a:pt x="170256" y="135382"/>
                    </a:lnTo>
                    <a:close/>
                  </a:path>
                  <a:path w="291465" h="330835">
                    <a:moveTo>
                      <a:pt x="104241" y="103759"/>
                    </a:moveTo>
                    <a:lnTo>
                      <a:pt x="100761" y="107315"/>
                    </a:lnTo>
                    <a:lnTo>
                      <a:pt x="97294" y="112522"/>
                    </a:lnTo>
                    <a:lnTo>
                      <a:pt x="100761" y="119634"/>
                    </a:lnTo>
                    <a:lnTo>
                      <a:pt x="109448" y="119634"/>
                    </a:lnTo>
                    <a:lnTo>
                      <a:pt x="109448" y="105537"/>
                    </a:lnTo>
                    <a:lnTo>
                      <a:pt x="104241" y="103759"/>
                    </a:lnTo>
                    <a:close/>
                  </a:path>
                  <a:path w="291465" h="330835">
                    <a:moveTo>
                      <a:pt x="170256" y="82677"/>
                    </a:moveTo>
                    <a:lnTo>
                      <a:pt x="112928" y="82677"/>
                    </a:lnTo>
                    <a:lnTo>
                      <a:pt x="112928" y="119634"/>
                    </a:lnTo>
                    <a:lnTo>
                      <a:pt x="171996" y="119634"/>
                    </a:lnTo>
                    <a:lnTo>
                      <a:pt x="170256" y="117856"/>
                    </a:lnTo>
                    <a:lnTo>
                      <a:pt x="170256" y="82677"/>
                    </a:lnTo>
                    <a:close/>
                  </a:path>
                  <a:path w="291465" h="330835">
                    <a:moveTo>
                      <a:pt x="177203" y="103759"/>
                    </a:moveTo>
                    <a:lnTo>
                      <a:pt x="173736" y="105537"/>
                    </a:lnTo>
                    <a:lnTo>
                      <a:pt x="173736" y="117856"/>
                    </a:lnTo>
                    <a:lnTo>
                      <a:pt x="171996" y="119634"/>
                    </a:lnTo>
                    <a:lnTo>
                      <a:pt x="180682" y="119634"/>
                    </a:lnTo>
                    <a:lnTo>
                      <a:pt x="184150" y="112522"/>
                    </a:lnTo>
                    <a:lnTo>
                      <a:pt x="180682" y="107315"/>
                    </a:lnTo>
                    <a:lnTo>
                      <a:pt x="177203" y="103759"/>
                    </a:lnTo>
                    <a:close/>
                  </a:path>
                  <a:path w="291465" h="330835">
                    <a:moveTo>
                      <a:pt x="274497" y="70358"/>
                    </a:moveTo>
                    <a:lnTo>
                      <a:pt x="213690" y="70358"/>
                    </a:lnTo>
                    <a:lnTo>
                      <a:pt x="225091" y="72253"/>
                    </a:lnTo>
                    <a:lnTo>
                      <a:pt x="233235" y="77612"/>
                    </a:lnTo>
                    <a:lnTo>
                      <a:pt x="238121" y="85949"/>
                    </a:lnTo>
                    <a:lnTo>
                      <a:pt x="239750" y="96774"/>
                    </a:lnTo>
                    <a:lnTo>
                      <a:pt x="239750" y="119634"/>
                    </a:lnTo>
                    <a:lnTo>
                      <a:pt x="274497" y="119634"/>
                    </a:lnTo>
                    <a:lnTo>
                      <a:pt x="274497" y="70358"/>
                    </a:lnTo>
                    <a:close/>
                  </a:path>
                  <a:path w="291465" h="330835">
                    <a:moveTo>
                      <a:pt x="274497" y="69607"/>
                    </a:moveTo>
                    <a:lnTo>
                      <a:pt x="79075" y="69607"/>
                    </a:lnTo>
                    <a:lnTo>
                      <a:pt x="97505" y="69691"/>
                    </a:lnTo>
                    <a:lnTo>
                      <a:pt x="135508" y="70358"/>
                    </a:lnTo>
                    <a:lnTo>
                      <a:pt x="135508" y="82677"/>
                    </a:lnTo>
                    <a:lnTo>
                      <a:pt x="142455" y="82677"/>
                    </a:lnTo>
                    <a:lnTo>
                      <a:pt x="142455" y="70358"/>
                    </a:lnTo>
                    <a:lnTo>
                      <a:pt x="274497" y="70358"/>
                    </a:lnTo>
                    <a:lnTo>
                      <a:pt x="274497" y="69607"/>
                    </a:lnTo>
                    <a:close/>
                  </a:path>
                  <a:path w="291465" h="330835">
                    <a:moveTo>
                      <a:pt x="1739" y="38735"/>
                    </a:moveTo>
                    <a:lnTo>
                      <a:pt x="0" y="40386"/>
                    </a:lnTo>
                    <a:lnTo>
                      <a:pt x="1739" y="40386"/>
                    </a:lnTo>
                    <a:lnTo>
                      <a:pt x="1739" y="38735"/>
                    </a:lnTo>
                    <a:close/>
                  </a:path>
                  <a:path w="291465" h="330835">
                    <a:moveTo>
                      <a:pt x="229323" y="3429"/>
                    </a:moveTo>
                    <a:lnTo>
                      <a:pt x="224116" y="3429"/>
                    </a:lnTo>
                    <a:lnTo>
                      <a:pt x="224116" y="17526"/>
                    </a:lnTo>
                    <a:lnTo>
                      <a:pt x="218897" y="22860"/>
                    </a:lnTo>
                    <a:lnTo>
                      <a:pt x="213690" y="26416"/>
                    </a:lnTo>
                    <a:lnTo>
                      <a:pt x="206743" y="28067"/>
                    </a:lnTo>
                    <a:lnTo>
                      <a:pt x="156362" y="28067"/>
                    </a:lnTo>
                    <a:lnTo>
                      <a:pt x="151142" y="29845"/>
                    </a:lnTo>
                    <a:lnTo>
                      <a:pt x="147675" y="31623"/>
                    </a:lnTo>
                    <a:lnTo>
                      <a:pt x="140716" y="38735"/>
                    </a:lnTo>
                    <a:lnTo>
                      <a:pt x="138988" y="40386"/>
                    </a:lnTo>
                    <a:lnTo>
                      <a:pt x="149402" y="40386"/>
                    </a:lnTo>
                    <a:lnTo>
                      <a:pt x="149402" y="38735"/>
                    </a:lnTo>
                    <a:lnTo>
                      <a:pt x="152882" y="36957"/>
                    </a:lnTo>
                    <a:lnTo>
                      <a:pt x="154622" y="35179"/>
                    </a:lnTo>
                    <a:lnTo>
                      <a:pt x="163309" y="35179"/>
                    </a:lnTo>
                    <a:lnTo>
                      <a:pt x="170256" y="33401"/>
                    </a:lnTo>
                    <a:lnTo>
                      <a:pt x="203263" y="33401"/>
                    </a:lnTo>
                    <a:lnTo>
                      <a:pt x="208470" y="31623"/>
                    </a:lnTo>
                    <a:lnTo>
                      <a:pt x="211950" y="31623"/>
                    </a:lnTo>
                    <a:lnTo>
                      <a:pt x="217157" y="29845"/>
                    </a:lnTo>
                    <a:lnTo>
                      <a:pt x="225844" y="26416"/>
                    </a:lnTo>
                    <a:lnTo>
                      <a:pt x="229323" y="19304"/>
                    </a:lnTo>
                    <a:lnTo>
                      <a:pt x="229323" y="3429"/>
                    </a:lnTo>
                    <a:close/>
                  </a:path>
                  <a:path w="291465" h="330835">
                    <a:moveTo>
                      <a:pt x="210210" y="0"/>
                    </a:moveTo>
                    <a:lnTo>
                      <a:pt x="206743" y="0"/>
                    </a:lnTo>
                    <a:lnTo>
                      <a:pt x="206743" y="1778"/>
                    </a:lnTo>
                    <a:lnTo>
                      <a:pt x="205003" y="3429"/>
                    </a:lnTo>
                    <a:lnTo>
                      <a:pt x="205003" y="5207"/>
                    </a:lnTo>
                    <a:lnTo>
                      <a:pt x="203997" y="14468"/>
                    </a:lnTo>
                    <a:lnTo>
                      <a:pt x="200874" y="21097"/>
                    </a:lnTo>
                    <a:lnTo>
                      <a:pt x="195471" y="25084"/>
                    </a:lnTo>
                    <a:lnTo>
                      <a:pt x="187629" y="26416"/>
                    </a:lnTo>
                    <a:lnTo>
                      <a:pt x="168516" y="26416"/>
                    </a:lnTo>
                    <a:lnTo>
                      <a:pt x="161569" y="28067"/>
                    </a:lnTo>
                    <a:lnTo>
                      <a:pt x="199783" y="28067"/>
                    </a:lnTo>
                    <a:lnTo>
                      <a:pt x="205811" y="22217"/>
                    </a:lnTo>
                    <a:lnTo>
                      <a:pt x="208907" y="15367"/>
                    </a:lnTo>
                    <a:lnTo>
                      <a:pt x="210047" y="7850"/>
                    </a:lnTo>
                    <a:lnTo>
                      <a:pt x="210210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3" name="object 121"/>
              <p:cNvSpPr/>
              <p:nvPr/>
            </p:nvSpPr>
            <p:spPr>
              <a:xfrm>
                <a:off x="1075589" y="4966379"/>
                <a:ext cx="35620" cy="47616"/>
              </a:xfrm>
              <a:custGeom>
                <a:avLst/>
                <a:gdLst/>
                <a:ahLst/>
                <a:cxnLst/>
                <a:rect l="l" t="t" r="r" b="b"/>
                <a:pathLst>
                  <a:path w="26034" h="41910">
                    <a:moveTo>
                      <a:pt x="12014" y="0"/>
                    </a:moveTo>
                    <a:lnTo>
                      <a:pt x="0" y="0"/>
                    </a:lnTo>
                    <a:lnTo>
                      <a:pt x="0" y="41783"/>
                    </a:lnTo>
                    <a:lnTo>
                      <a:pt x="5143" y="41783"/>
                    </a:lnTo>
                    <a:lnTo>
                      <a:pt x="14159" y="40473"/>
                    </a:lnTo>
                    <a:lnTo>
                      <a:pt x="20596" y="36544"/>
                    </a:lnTo>
                    <a:lnTo>
                      <a:pt x="24456" y="29995"/>
                    </a:lnTo>
                    <a:lnTo>
                      <a:pt x="25742" y="20828"/>
                    </a:lnTo>
                    <a:lnTo>
                      <a:pt x="25769" y="13662"/>
                    </a:lnTo>
                    <a:lnTo>
                      <a:pt x="23383" y="7794"/>
                    </a:lnTo>
                    <a:lnTo>
                      <a:pt x="18745" y="3236"/>
                    </a:lnTo>
                    <a:lnTo>
                      <a:pt x="12014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1784215" y="5334936"/>
              <a:ext cx="333397" cy="267921"/>
              <a:chOff x="728636" y="5258190"/>
              <a:chExt cx="444529" cy="357228"/>
            </a:xfrm>
          </p:grpSpPr>
          <p:sp>
            <p:nvSpPr>
              <p:cNvPr id="65" name="object 122"/>
              <p:cNvSpPr/>
              <p:nvPr/>
            </p:nvSpPr>
            <p:spPr>
              <a:xfrm>
                <a:off x="804171" y="5258190"/>
                <a:ext cx="294530" cy="167378"/>
              </a:xfrm>
              <a:custGeom>
                <a:avLst/>
                <a:gdLst/>
                <a:ahLst/>
                <a:cxnLst/>
                <a:rect l="l" t="t" r="r" b="b"/>
                <a:pathLst>
                  <a:path w="215265" h="147320">
                    <a:moveTo>
                      <a:pt x="43611" y="51514"/>
                    </a:moveTo>
                    <a:lnTo>
                      <a:pt x="2557" y="82879"/>
                    </a:lnTo>
                    <a:lnTo>
                      <a:pt x="0" y="100409"/>
                    </a:lnTo>
                    <a:lnTo>
                      <a:pt x="4442" y="118856"/>
                    </a:lnTo>
                    <a:lnTo>
                      <a:pt x="14866" y="133683"/>
                    </a:lnTo>
                    <a:lnTo>
                      <a:pt x="29923" y="143557"/>
                    </a:lnTo>
                    <a:lnTo>
                      <a:pt x="48259" y="147145"/>
                    </a:lnTo>
                    <a:lnTo>
                      <a:pt x="155371" y="147145"/>
                    </a:lnTo>
                    <a:lnTo>
                      <a:pt x="202580" y="123315"/>
                    </a:lnTo>
                    <a:lnTo>
                      <a:pt x="215169" y="88116"/>
                    </a:lnTo>
                    <a:lnTo>
                      <a:pt x="212915" y="69040"/>
                    </a:lnTo>
                    <a:lnTo>
                      <a:pt x="205012" y="52079"/>
                    </a:lnTo>
                    <a:lnTo>
                      <a:pt x="46596" y="52022"/>
                    </a:lnTo>
                    <a:lnTo>
                      <a:pt x="43611" y="51514"/>
                    </a:lnTo>
                    <a:close/>
                  </a:path>
                  <a:path w="215265" h="147320">
                    <a:moveTo>
                      <a:pt x="112583" y="0"/>
                    </a:moveTo>
                    <a:lnTo>
                      <a:pt x="66597" y="15430"/>
                    </a:lnTo>
                    <a:lnTo>
                      <a:pt x="49415" y="46561"/>
                    </a:lnTo>
                    <a:lnTo>
                      <a:pt x="49580" y="49482"/>
                    </a:lnTo>
                    <a:lnTo>
                      <a:pt x="48259" y="50752"/>
                    </a:lnTo>
                    <a:lnTo>
                      <a:pt x="46596" y="52022"/>
                    </a:lnTo>
                    <a:lnTo>
                      <a:pt x="204958" y="52022"/>
                    </a:lnTo>
                    <a:lnTo>
                      <a:pt x="192619" y="38798"/>
                    </a:lnTo>
                    <a:lnTo>
                      <a:pt x="176652" y="29874"/>
                    </a:lnTo>
                    <a:lnTo>
                      <a:pt x="158026" y="25987"/>
                    </a:lnTo>
                    <a:lnTo>
                      <a:pt x="156527" y="25987"/>
                    </a:lnTo>
                    <a:lnTo>
                      <a:pt x="154711" y="24844"/>
                    </a:lnTo>
                    <a:lnTo>
                      <a:pt x="153708" y="23574"/>
                    </a:lnTo>
                    <a:lnTo>
                      <a:pt x="141657" y="11382"/>
                    </a:lnTo>
                    <a:lnTo>
                      <a:pt x="127928" y="3476"/>
                    </a:lnTo>
                    <a:lnTo>
                      <a:pt x="112583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6" name="object 123"/>
              <p:cNvSpPr/>
              <p:nvPr/>
            </p:nvSpPr>
            <p:spPr>
              <a:xfrm>
                <a:off x="728636" y="5484097"/>
                <a:ext cx="174633" cy="110383"/>
              </a:xfrm>
              <a:custGeom>
                <a:avLst/>
                <a:gdLst/>
                <a:ahLst/>
                <a:cxnLst/>
                <a:rect l="l" t="t" r="r" b="b"/>
                <a:pathLst>
                  <a:path w="127634" h="97154">
                    <a:moveTo>
                      <a:pt x="123723" y="0"/>
                    </a:moveTo>
                    <a:lnTo>
                      <a:pt x="3479" y="0"/>
                    </a:lnTo>
                    <a:lnTo>
                      <a:pt x="0" y="3683"/>
                    </a:lnTo>
                    <a:lnTo>
                      <a:pt x="0" y="92887"/>
                    </a:lnTo>
                    <a:lnTo>
                      <a:pt x="3479" y="96596"/>
                    </a:lnTo>
                    <a:lnTo>
                      <a:pt x="123558" y="96596"/>
                    </a:lnTo>
                    <a:lnTo>
                      <a:pt x="127038" y="92887"/>
                    </a:lnTo>
                    <a:lnTo>
                      <a:pt x="127038" y="78105"/>
                    </a:lnTo>
                    <a:lnTo>
                      <a:pt x="9118" y="78105"/>
                    </a:lnTo>
                    <a:lnTo>
                      <a:pt x="7632" y="76581"/>
                    </a:lnTo>
                    <a:lnTo>
                      <a:pt x="7632" y="9271"/>
                    </a:lnTo>
                    <a:lnTo>
                      <a:pt x="9118" y="7747"/>
                    </a:lnTo>
                    <a:lnTo>
                      <a:pt x="127038" y="7747"/>
                    </a:lnTo>
                    <a:lnTo>
                      <a:pt x="127038" y="3302"/>
                    </a:lnTo>
                    <a:lnTo>
                      <a:pt x="123723" y="0"/>
                    </a:lnTo>
                    <a:close/>
                  </a:path>
                  <a:path w="127634" h="97154">
                    <a:moveTo>
                      <a:pt x="127038" y="7747"/>
                    </a:moveTo>
                    <a:lnTo>
                      <a:pt x="117919" y="7747"/>
                    </a:lnTo>
                    <a:lnTo>
                      <a:pt x="119405" y="9271"/>
                    </a:lnTo>
                    <a:lnTo>
                      <a:pt x="119405" y="76581"/>
                    </a:lnTo>
                    <a:lnTo>
                      <a:pt x="117754" y="78105"/>
                    </a:lnTo>
                    <a:lnTo>
                      <a:pt x="127038" y="78105"/>
                    </a:lnTo>
                    <a:lnTo>
                      <a:pt x="127038" y="7747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7" name="object 124"/>
              <p:cNvSpPr/>
              <p:nvPr/>
            </p:nvSpPr>
            <p:spPr>
              <a:xfrm>
                <a:off x="1004615" y="5489869"/>
                <a:ext cx="168550" cy="98118"/>
              </a:xfrm>
              <a:custGeom>
                <a:avLst/>
                <a:gdLst/>
                <a:ahLst/>
                <a:cxnLst/>
                <a:rect l="l" t="t" r="r" b="b"/>
                <a:pathLst>
                  <a:path w="123190" h="86360">
                    <a:moveTo>
                      <a:pt x="111259" y="0"/>
                    </a:moveTo>
                    <a:lnTo>
                      <a:pt x="11297" y="0"/>
                    </a:lnTo>
                    <a:lnTo>
                      <a:pt x="8273" y="3047"/>
                    </a:lnTo>
                    <a:lnTo>
                      <a:pt x="8147" y="64515"/>
                    </a:lnTo>
                    <a:lnTo>
                      <a:pt x="159" y="64515"/>
                    </a:lnTo>
                    <a:lnTo>
                      <a:pt x="117" y="69976"/>
                    </a:lnTo>
                    <a:lnTo>
                      <a:pt x="0" y="73024"/>
                    </a:lnTo>
                    <a:lnTo>
                      <a:pt x="159" y="76771"/>
                    </a:lnTo>
                    <a:lnTo>
                      <a:pt x="654" y="82499"/>
                    </a:lnTo>
                    <a:lnTo>
                      <a:pt x="4477" y="85864"/>
                    </a:lnTo>
                    <a:lnTo>
                      <a:pt x="117418" y="85864"/>
                    </a:lnTo>
                    <a:lnTo>
                      <a:pt x="121571" y="82499"/>
                    </a:lnTo>
                    <a:lnTo>
                      <a:pt x="122126" y="76771"/>
                    </a:lnTo>
                    <a:lnTo>
                      <a:pt x="122574" y="73024"/>
                    </a:lnTo>
                    <a:lnTo>
                      <a:pt x="122327" y="69976"/>
                    </a:lnTo>
                    <a:lnTo>
                      <a:pt x="45562" y="69976"/>
                    </a:lnTo>
                    <a:lnTo>
                      <a:pt x="44736" y="64642"/>
                    </a:lnTo>
                    <a:lnTo>
                      <a:pt x="15793" y="64642"/>
                    </a:lnTo>
                    <a:lnTo>
                      <a:pt x="15793" y="9016"/>
                    </a:lnTo>
                    <a:lnTo>
                      <a:pt x="17291" y="7746"/>
                    </a:lnTo>
                    <a:lnTo>
                      <a:pt x="114256" y="7746"/>
                    </a:lnTo>
                    <a:lnTo>
                      <a:pt x="114256" y="3047"/>
                    </a:lnTo>
                    <a:lnTo>
                      <a:pt x="111259" y="0"/>
                    </a:lnTo>
                    <a:close/>
                  </a:path>
                  <a:path w="123190" h="86360">
                    <a:moveTo>
                      <a:pt x="114256" y="7746"/>
                    </a:moveTo>
                    <a:lnTo>
                      <a:pt x="104947" y="7746"/>
                    </a:lnTo>
                    <a:lnTo>
                      <a:pt x="106433" y="8889"/>
                    </a:lnTo>
                    <a:lnTo>
                      <a:pt x="106611" y="64642"/>
                    </a:lnTo>
                    <a:lnTo>
                      <a:pt x="75000" y="64642"/>
                    </a:lnTo>
                    <a:lnTo>
                      <a:pt x="74175" y="69976"/>
                    </a:lnTo>
                    <a:lnTo>
                      <a:pt x="122327" y="69976"/>
                    </a:lnTo>
                    <a:lnTo>
                      <a:pt x="122244" y="64515"/>
                    </a:lnTo>
                    <a:lnTo>
                      <a:pt x="114256" y="64515"/>
                    </a:lnTo>
                    <a:lnTo>
                      <a:pt x="114256" y="7746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8" name="object 125"/>
              <p:cNvSpPr/>
              <p:nvPr/>
            </p:nvSpPr>
            <p:spPr>
              <a:xfrm>
                <a:off x="935987" y="5508481"/>
                <a:ext cx="50392" cy="63488"/>
              </a:xfrm>
              <a:custGeom>
                <a:avLst/>
                <a:gdLst/>
                <a:ahLst/>
                <a:cxnLst/>
                <a:rect l="l" t="t" r="r" b="b"/>
                <a:pathLst>
                  <a:path w="36830" h="55879">
                    <a:moveTo>
                      <a:pt x="35458" y="0"/>
                    </a:moveTo>
                    <a:lnTo>
                      <a:pt x="1168" y="0"/>
                    </a:lnTo>
                    <a:lnTo>
                      <a:pt x="0" y="1270"/>
                    </a:lnTo>
                    <a:lnTo>
                      <a:pt x="0" y="54356"/>
                    </a:lnTo>
                    <a:lnTo>
                      <a:pt x="1663" y="55880"/>
                    </a:lnTo>
                    <a:lnTo>
                      <a:pt x="35293" y="55880"/>
                    </a:lnTo>
                    <a:lnTo>
                      <a:pt x="36779" y="54356"/>
                    </a:lnTo>
                    <a:lnTo>
                      <a:pt x="36779" y="51054"/>
                    </a:lnTo>
                    <a:lnTo>
                      <a:pt x="19215" y="51054"/>
                    </a:lnTo>
                    <a:lnTo>
                      <a:pt x="18554" y="50927"/>
                    </a:lnTo>
                    <a:lnTo>
                      <a:pt x="17729" y="50673"/>
                    </a:lnTo>
                    <a:lnTo>
                      <a:pt x="17068" y="49530"/>
                    </a:lnTo>
                    <a:lnTo>
                      <a:pt x="16408" y="48768"/>
                    </a:lnTo>
                    <a:lnTo>
                      <a:pt x="17068" y="48006"/>
                    </a:lnTo>
                    <a:lnTo>
                      <a:pt x="17729" y="46736"/>
                    </a:lnTo>
                    <a:lnTo>
                      <a:pt x="36779" y="46736"/>
                    </a:lnTo>
                    <a:lnTo>
                      <a:pt x="36779" y="42545"/>
                    </a:lnTo>
                    <a:lnTo>
                      <a:pt x="5143" y="42545"/>
                    </a:lnTo>
                    <a:lnTo>
                      <a:pt x="5143" y="7874"/>
                    </a:lnTo>
                    <a:lnTo>
                      <a:pt x="36779" y="7874"/>
                    </a:lnTo>
                    <a:lnTo>
                      <a:pt x="36779" y="1270"/>
                    </a:lnTo>
                    <a:lnTo>
                      <a:pt x="35458" y="0"/>
                    </a:lnTo>
                    <a:close/>
                  </a:path>
                  <a:path w="36830" h="55879">
                    <a:moveTo>
                      <a:pt x="36779" y="46736"/>
                    </a:moveTo>
                    <a:lnTo>
                      <a:pt x="19380" y="46736"/>
                    </a:lnTo>
                    <a:lnTo>
                      <a:pt x="20218" y="47879"/>
                    </a:lnTo>
                    <a:lnTo>
                      <a:pt x="21704" y="48895"/>
                    </a:lnTo>
                    <a:lnTo>
                      <a:pt x="20218" y="49911"/>
                    </a:lnTo>
                    <a:lnTo>
                      <a:pt x="19215" y="51054"/>
                    </a:lnTo>
                    <a:lnTo>
                      <a:pt x="36779" y="51054"/>
                    </a:lnTo>
                    <a:lnTo>
                      <a:pt x="36779" y="46736"/>
                    </a:lnTo>
                    <a:close/>
                  </a:path>
                  <a:path w="36830" h="55879">
                    <a:moveTo>
                      <a:pt x="36779" y="7874"/>
                    </a:moveTo>
                    <a:lnTo>
                      <a:pt x="31483" y="7874"/>
                    </a:lnTo>
                    <a:lnTo>
                      <a:pt x="31483" y="42545"/>
                    </a:lnTo>
                    <a:lnTo>
                      <a:pt x="36779" y="42545"/>
                    </a:lnTo>
                    <a:lnTo>
                      <a:pt x="36779" y="7874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9" name="object 126"/>
              <p:cNvSpPr/>
              <p:nvPr/>
            </p:nvSpPr>
            <p:spPr>
              <a:xfrm>
                <a:off x="781998" y="5600267"/>
                <a:ext cx="74719" cy="15151"/>
              </a:xfrm>
              <a:custGeom>
                <a:avLst/>
                <a:gdLst/>
                <a:ahLst/>
                <a:cxnLst/>
                <a:rect l="l" t="t" r="r" b="b"/>
                <a:pathLst>
                  <a:path w="54609" h="13335">
                    <a:moveTo>
                      <a:pt x="5842" y="0"/>
                    </a:moveTo>
                    <a:lnTo>
                      <a:pt x="3505" y="1498"/>
                    </a:lnTo>
                    <a:lnTo>
                      <a:pt x="2336" y="4330"/>
                    </a:lnTo>
                    <a:lnTo>
                      <a:pt x="1333" y="6997"/>
                    </a:lnTo>
                    <a:lnTo>
                      <a:pt x="838" y="9829"/>
                    </a:lnTo>
                    <a:lnTo>
                      <a:pt x="0" y="12992"/>
                    </a:lnTo>
                    <a:lnTo>
                      <a:pt x="53441" y="12992"/>
                    </a:lnTo>
                    <a:lnTo>
                      <a:pt x="54610" y="5499"/>
                    </a:lnTo>
                    <a:lnTo>
                      <a:pt x="50101" y="165"/>
                    </a:lnTo>
                    <a:lnTo>
                      <a:pt x="5842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1" name="object 127"/>
              <p:cNvSpPr/>
              <p:nvPr/>
            </p:nvSpPr>
            <p:spPr>
              <a:xfrm>
                <a:off x="961148" y="5435327"/>
                <a:ext cx="0" cy="63488"/>
              </a:xfrm>
              <a:custGeom>
                <a:avLst/>
                <a:gdLst/>
                <a:ahLst/>
                <a:cxnLst/>
                <a:rect l="l" t="t" r="r" b="b"/>
                <a:pathLst>
                  <a:path h="55879">
                    <a:moveTo>
                      <a:pt x="0" y="0"/>
                    </a:moveTo>
                    <a:lnTo>
                      <a:pt x="0" y="55880"/>
                    </a:lnTo>
                  </a:path>
                </a:pathLst>
              </a:custGeom>
              <a:ln w="10033">
                <a:noFill/>
              </a:ln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2" name="object 128"/>
              <p:cNvSpPr/>
              <p:nvPr/>
            </p:nvSpPr>
            <p:spPr>
              <a:xfrm>
                <a:off x="1012236" y="5434749"/>
                <a:ext cx="72112" cy="46173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40639">
                    <a:moveTo>
                      <a:pt x="11963" y="0"/>
                    </a:moveTo>
                    <a:lnTo>
                      <a:pt x="0" y="0"/>
                    </a:lnTo>
                    <a:lnTo>
                      <a:pt x="1155" y="1905"/>
                    </a:lnTo>
                    <a:lnTo>
                      <a:pt x="1828" y="3302"/>
                    </a:lnTo>
                    <a:lnTo>
                      <a:pt x="2654" y="4064"/>
                    </a:lnTo>
                    <a:lnTo>
                      <a:pt x="11484" y="12858"/>
                    </a:lnTo>
                    <a:lnTo>
                      <a:pt x="38569" y="39497"/>
                    </a:lnTo>
                    <a:lnTo>
                      <a:pt x="39738" y="40386"/>
                    </a:lnTo>
                    <a:lnTo>
                      <a:pt x="52374" y="40386"/>
                    </a:lnTo>
                    <a:lnTo>
                      <a:pt x="51866" y="39751"/>
                    </a:lnTo>
                    <a:lnTo>
                      <a:pt x="51866" y="39370"/>
                    </a:lnTo>
                    <a:lnTo>
                      <a:pt x="51701" y="39243"/>
                    </a:lnTo>
                    <a:lnTo>
                      <a:pt x="23199" y="10721"/>
                    </a:lnTo>
                    <a:lnTo>
                      <a:pt x="13627" y="1270"/>
                    </a:lnTo>
                    <a:lnTo>
                      <a:pt x="12966" y="508"/>
                    </a:lnTo>
                    <a:lnTo>
                      <a:pt x="11963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3" name="object 129"/>
              <p:cNvSpPr/>
              <p:nvPr/>
            </p:nvSpPr>
            <p:spPr>
              <a:xfrm>
                <a:off x="830028" y="5434751"/>
                <a:ext cx="80800" cy="39680"/>
              </a:xfrm>
              <a:custGeom>
                <a:avLst/>
                <a:gdLst/>
                <a:ahLst/>
                <a:cxnLst/>
                <a:rect l="l" t="t" r="r" b="b"/>
                <a:pathLst>
                  <a:path w="59055" h="34925">
                    <a:moveTo>
                      <a:pt x="59067" y="0"/>
                    </a:moveTo>
                    <a:lnTo>
                      <a:pt x="45961" y="0"/>
                    </a:lnTo>
                    <a:lnTo>
                      <a:pt x="44627" y="508"/>
                    </a:lnTo>
                    <a:lnTo>
                      <a:pt x="43637" y="1397"/>
                    </a:lnTo>
                    <a:lnTo>
                      <a:pt x="1003" y="33401"/>
                    </a:lnTo>
                    <a:lnTo>
                      <a:pt x="660" y="34036"/>
                    </a:lnTo>
                    <a:lnTo>
                      <a:pt x="0" y="34798"/>
                    </a:lnTo>
                    <a:lnTo>
                      <a:pt x="13601" y="34798"/>
                    </a:lnTo>
                    <a:lnTo>
                      <a:pt x="55575" y="4445"/>
                    </a:lnTo>
                    <a:lnTo>
                      <a:pt x="57569" y="1905"/>
                    </a:lnTo>
                    <a:lnTo>
                      <a:pt x="59067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1791036" y="5934151"/>
              <a:ext cx="263369" cy="262430"/>
              <a:chOff x="774981" y="5821293"/>
              <a:chExt cx="351158" cy="349907"/>
            </a:xfrm>
          </p:grpSpPr>
          <p:sp>
            <p:nvSpPr>
              <p:cNvPr id="85" name="object 130"/>
              <p:cNvSpPr/>
              <p:nvPr/>
            </p:nvSpPr>
            <p:spPr>
              <a:xfrm>
                <a:off x="774981" y="5821293"/>
                <a:ext cx="258908" cy="349907"/>
              </a:xfrm>
              <a:custGeom>
                <a:avLst/>
                <a:gdLst/>
                <a:ahLst/>
                <a:cxnLst/>
                <a:rect l="l" t="t" r="r" b="b"/>
                <a:pathLst>
                  <a:path w="189230" h="307975">
                    <a:moveTo>
                      <a:pt x="134007" y="0"/>
                    </a:moveTo>
                    <a:lnTo>
                      <a:pt x="28077" y="0"/>
                    </a:lnTo>
                    <a:lnTo>
                      <a:pt x="16143" y="1907"/>
                    </a:lnTo>
                    <a:lnTo>
                      <a:pt x="7310" y="7439"/>
                    </a:lnTo>
                    <a:lnTo>
                      <a:pt x="1829" y="16309"/>
                    </a:lnTo>
                    <a:lnTo>
                      <a:pt x="52" y="27558"/>
                    </a:lnTo>
                    <a:lnTo>
                      <a:pt x="0" y="280682"/>
                    </a:lnTo>
                    <a:lnTo>
                      <a:pt x="1767" y="292025"/>
                    </a:lnTo>
                    <a:lnTo>
                      <a:pt x="7063" y="300683"/>
                    </a:lnTo>
                    <a:lnTo>
                      <a:pt x="15586" y="306062"/>
                    </a:lnTo>
                    <a:lnTo>
                      <a:pt x="27086" y="307911"/>
                    </a:lnTo>
                    <a:lnTo>
                      <a:pt x="134337" y="307911"/>
                    </a:lnTo>
                    <a:lnTo>
                      <a:pt x="145838" y="306114"/>
                    </a:lnTo>
                    <a:lnTo>
                      <a:pt x="154361" y="300850"/>
                    </a:lnTo>
                    <a:lnTo>
                      <a:pt x="156030" y="298157"/>
                    </a:lnTo>
                    <a:lnTo>
                      <a:pt x="73098" y="298157"/>
                    </a:lnTo>
                    <a:lnTo>
                      <a:pt x="65821" y="291096"/>
                    </a:lnTo>
                    <a:lnTo>
                      <a:pt x="65491" y="282701"/>
                    </a:lnTo>
                    <a:lnTo>
                      <a:pt x="65491" y="274624"/>
                    </a:lnTo>
                    <a:lnTo>
                      <a:pt x="72107" y="267576"/>
                    </a:lnTo>
                    <a:lnTo>
                      <a:pt x="80388" y="267233"/>
                    </a:lnTo>
                    <a:lnTo>
                      <a:pt x="161477" y="267233"/>
                    </a:lnTo>
                    <a:lnTo>
                      <a:pt x="161477" y="257149"/>
                    </a:lnTo>
                    <a:lnTo>
                      <a:pt x="11859" y="257149"/>
                    </a:lnTo>
                    <a:lnTo>
                      <a:pt x="9547" y="256476"/>
                    </a:lnTo>
                    <a:lnTo>
                      <a:pt x="9749" y="190791"/>
                    </a:lnTo>
                    <a:lnTo>
                      <a:pt x="9877" y="54114"/>
                    </a:lnTo>
                    <a:lnTo>
                      <a:pt x="10208" y="53441"/>
                    </a:lnTo>
                    <a:lnTo>
                      <a:pt x="10208" y="52108"/>
                    </a:lnTo>
                    <a:lnTo>
                      <a:pt x="161477" y="52108"/>
                    </a:lnTo>
                    <a:lnTo>
                      <a:pt x="161477" y="30972"/>
                    </a:lnTo>
                    <a:lnTo>
                      <a:pt x="73630" y="30972"/>
                    </a:lnTo>
                    <a:lnTo>
                      <a:pt x="66481" y="30594"/>
                    </a:lnTo>
                    <a:lnTo>
                      <a:pt x="64487" y="30594"/>
                    </a:lnTo>
                    <a:lnTo>
                      <a:pt x="62836" y="27558"/>
                    </a:lnTo>
                    <a:lnTo>
                      <a:pt x="60855" y="25882"/>
                    </a:lnTo>
                    <a:lnTo>
                      <a:pt x="62836" y="24206"/>
                    </a:lnTo>
                    <a:lnTo>
                      <a:pt x="64487" y="21513"/>
                    </a:lnTo>
                    <a:lnTo>
                      <a:pt x="66481" y="21183"/>
                    </a:lnTo>
                    <a:lnTo>
                      <a:pt x="71447" y="20510"/>
                    </a:lnTo>
                    <a:lnTo>
                      <a:pt x="160290" y="20510"/>
                    </a:lnTo>
                    <a:lnTo>
                      <a:pt x="159652" y="16357"/>
                    </a:lnTo>
                    <a:lnTo>
                      <a:pt x="154319" y="7567"/>
                    </a:lnTo>
                    <a:lnTo>
                      <a:pt x="145699" y="2052"/>
                    </a:lnTo>
                    <a:lnTo>
                      <a:pt x="134007" y="0"/>
                    </a:lnTo>
                    <a:close/>
                  </a:path>
                  <a:path w="189230" h="307975">
                    <a:moveTo>
                      <a:pt x="161477" y="267233"/>
                    </a:moveTo>
                    <a:lnTo>
                      <a:pt x="88986" y="267233"/>
                    </a:lnTo>
                    <a:lnTo>
                      <a:pt x="95945" y="273951"/>
                    </a:lnTo>
                    <a:lnTo>
                      <a:pt x="95945" y="290423"/>
                    </a:lnTo>
                    <a:lnTo>
                      <a:pt x="88986" y="297827"/>
                    </a:lnTo>
                    <a:lnTo>
                      <a:pt x="81048" y="298157"/>
                    </a:lnTo>
                    <a:lnTo>
                      <a:pt x="156030" y="298157"/>
                    </a:lnTo>
                    <a:lnTo>
                      <a:pt x="159657" y="292309"/>
                    </a:lnTo>
                    <a:lnTo>
                      <a:pt x="161477" y="280682"/>
                    </a:lnTo>
                    <a:lnTo>
                      <a:pt x="161477" y="267233"/>
                    </a:lnTo>
                    <a:close/>
                  </a:path>
                  <a:path w="189230" h="307975">
                    <a:moveTo>
                      <a:pt x="113487" y="256963"/>
                    </a:moveTo>
                    <a:lnTo>
                      <a:pt x="48081" y="256963"/>
                    </a:lnTo>
                    <a:lnTo>
                      <a:pt x="15504" y="257149"/>
                    </a:lnTo>
                    <a:lnTo>
                      <a:pt x="146250" y="257149"/>
                    </a:lnTo>
                    <a:lnTo>
                      <a:pt x="113487" y="256963"/>
                    </a:lnTo>
                    <a:close/>
                  </a:path>
                  <a:path w="189230" h="307975">
                    <a:moveTo>
                      <a:pt x="119771" y="117309"/>
                    </a:moveTo>
                    <a:lnTo>
                      <a:pt x="119771" y="121018"/>
                    </a:lnTo>
                    <a:lnTo>
                      <a:pt x="120101" y="123024"/>
                    </a:lnTo>
                    <a:lnTo>
                      <a:pt x="121094" y="130536"/>
                    </a:lnTo>
                    <a:lnTo>
                      <a:pt x="122052" y="137985"/>
                    </a:lnTo>
                    <a:lnTo>
                      <a:pt x="122946" y="145434"/>
                    </a:lnTo>
                    <a:lnTo>
                      <a:pt x="123746" y="152946"/>
                    </a:lnTo>
                    <a:lnTo>
                      <a:pt x="124406" y="157657"/>
                    </a:lnTo>
                    <a:lnTo>
                      <a:pt x="125727" y="159334"/>
                    </a:lnTo>
                    <a:lnTo>
                      <a:pt x="130693" y="159664"/>
                    </a:lnTo>
                    <a:lnTo>
                      <a:pt x="136992" y="160337"/>
                    </a:lnTo>
                    <a:lnTo>
                      <a:pt x="151739" y="231407"/>
                    </a:lnTo>
                    <a:lnTo>
                      <a:pt x="151889" y="251777"/>
                    </a:lnTo>
                    <a:lnTo>
                      <a:pt x="151889" y="255803"/>
                    </a:lnTo>
                    <a:lnTo>
                      <a:pt x="150225" y="257149"/>
                    </a:lnTo>
                    <a:lnTo>
                      <a:pt x="161477" y="257149"/>
                    </a:lnTo>
                    <a:lnTo>
                      <a:pt x="161477" y="175132"/>
                    </a:lnTo>
                    <a:lnTo>
                      <a:pt x="161808" y="172783"/>
                    </a:lnTo>
                    <a:lnTo>
                      <a:pt x="161808" y="169417"/>
                    </a:lnTo>
                    <a:lnTo>
                      <a:pt x="187428" y="169417"/>
                    </a:lnTo>
                    <a:lnTo>
                      <a:pt x="182213" y="130005"/>
                    </a:lnTo>
                    <a:lnTo>
                      <a:pt x="180729" y="118656"/>
                    </a:lnTo>
                    <a:lnTo>
                      <a:pt x="121104" y="118656"/>
                    </a:lnTo>
                    <a:lnTo>
                      <a:pt x="120761" y="117982"/>
                    </a:lnTo>
                    <a:lnTo>
                      <a:pt x="120101" y="117652"/>
                    </a:lnTo>
                    <a:lnTo>
                      <a:pt x="119771" y="117309"/>
                    </a:lnTo>
                    <a:close/>
                  </a:path>
                  <a:path w="189230" h="307975">
                    <a:moveTo>
                      <a:pt x="187428" y="169417"/>
                    </a:moveTo>
                    <a:lnTo>
                      <a:pt x="161808" y="169417"/>
                    </a:lnTo>
                    <a:lnTo>
                      <a:pt x="188630" y="178498"/>
                    </a:lnTo>
                    <a:lnTo>
                      <a:pt x="187428" y="169417"/>
                    </a:lnTo>
                    <a:close/>
                  </a:path>
                  <a:path w="189230" h="307975">
                    <a:moveTo>
                      <a:pt x="161477" y="52108"/>
                    </a:moveTo>
                    <a:lnTo>
                      <a:pt x="151546" y="52108"/>
                    </a:lnTo>
                    <a:lnTo>
                      <a:pt x="151651" y="87731"/>
                    </a:lnTo>
                    <a:lnTo>
                      <a:pt x="151546" y="96812"/>
                    </a:lnTo>
                    <a:lnTo>
                      <a:pt x="150886" y="98831"/>
                    </a:lnTo>
                    <a:lnTo>
                      <a:pt x="149565" y="99504"/>
                    </a:lnTo>
                    <a:lnTo>
                      <a:pt x="142555" y="104288"/>
                    </a:lnTo>
                    <a:lnTo>
                      <a:pt x="121104" y="118656"/>
                    </a:lnTo>
                    <a:lnTo>
                      <a:pt x="180729" y="118656"/>
                    </a:lnTo>
                    <a:lnTo>
                      <a:pt x="179082" y="106073"/>
                    </a:lnTo>
                    <a:lnTo>
                      <a:pt x="177233" y="91427"/>
                    </a:lnTo>
                    <a:lnTo>
                      <a:pt x="161477" y="91427"/>
                    </a:lnTo>
                    <a:lnTo>
                      <a:pt x="161477" y="52108"/>
                    </a:lnTo>
                    <a:close/>
                  </a:path>
                  <a:path w="189230" h="307975">
                    <a:moveTo>
                      <a:pt x="176044" y="82016"/>
                    </a:moveTo>
                    <a:lnTo>
                      <a:pt x="170748" y="85382"/>
                    </a:lnTo>
                    <a:lnTo>
                      <a:pt x="166773" y="87731"/>
                    </a:lnTo>
                    <a:lnTo>
                      <a:pt x="161477" y="91427"/>
                    </a:lnTo>
                    <a:lnTo>
                      <a:pt x="177233" y="91427"/>
                    </a:lnTo>
                    <a:lnTo>
                      <a:pt x="176044" y="82016"/>
                    </a:lnTo>
                    <a:close/>
                  </a:path>
                  <a:path w="189230" h="307975">
                    <a:moveTo>
                      <a:pt x="160290" y="20510"/>
                    </a:moveTo>
                    <a:lnTo>
                      <a:pt x="90307" y="20510"/>
                    </a:lnTo>
                    <a:lnTo>
                      <a:pt x="97266" y="21513"/>
                    </a:lnTo>
                    <a:lnTo>
                      <a:pt x="98917" y="24206"/>
                    </a:lnTo>
                    <a:lnTo>
                      <a:pt x="100911" y="25882"/>
                    </a:lnTo>
                    <a:lnTo>
                      <a:pt x="98917" y="27558"/>
                    </a:lnTo>
                    <a:lnTo>
                      <a:pt x="96936" y="30594"/>
                    </a:lnTo>
                    <a:lnTo>
                      <a:pt x="94942" y="30594"/>
                    </a:lnTo>
                    <a:lnTo>
                      <a:pt x="87800" y="30972"/>
                    </a:lnTo>
                    <a:lnTo>
                      <a:pt x="161477" y="30972"/>
                    </a:lnTo>
                    <a:lnTo>
                      <a:pt x="161374" y="27558"/>
                    </a:lnTo>
                    <a:lnTo>
                      <a:pt x="160290" y="20510"/>
                    </a:lnTo>
                    <a:close/>
                  </a:path>
                  <a:path w="189230" h="307975">
                    <a:moveTo>
                      <a:pt x="90307" y="20510"/>
                    </a:moveTo>
                    <a:lnTo>
                      <a:pt x="71447" y="20510"/>
                    </a:lnTo>
                    <a:lnTo>
                      <a:pt x="76413" y="20840"/>
                    </a:lnTo>
                    <a:lnTo>
                      <a:pt x="85684" y="20840"/>
                    </a:lnTo>
                    <a:lnTo>
                      <a:pt x="90307" y="2051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6" name="object 131"/>
              <p:cNvSpPr/>
              <p:nvPr/>
            </p:nvSpPr>
            <p:spPr>
              <a:xfrm>
                <a:off x="1020212" y="5905270"/>
                <a:ext cx="32146" cy="126255"/>
              </a:xfrm>
              <a:custGeom>
                <a:avLst/>
                <a:gdLst/>
                <a:ahLst/>
                <a:cxnLst/>
                <a:rect l="l" t="t" r="r" b="b"/>
                <a:pathLst>
                  <a:path w="23494" h="111125">
                    <a:moveTo>
                      <a:pt x="3987" y="0"/>
                    </a:moveTo>
                    <a:lnTo>
                      <a:pt x="2667" y="1689"/>
                    </a:lnTo>
                    <a:lnTo>
                      <a:pt x="1333" y="3695"/>
                    </a:lnTo>
                    <a:lnTo>
                      <a:pt x="342" y="5714"/>
                    </a:lnTo>
                    <a:lnTo>
                      <a:pt x="0" y="7061"/>
                    </a:lnTo>
                    <a:lnTo>
                      <a:pt x="673" y="8407"/>
                    </a:lnTo>
                    <a:lnTo>
                      <a:pt x="673" y="9753"/>
                    </a:lnTo>
                    <a:lnTo>
                      <a:pt x="2860" y="26344"/>
                    </a:lnTo>
                    <a:lnTo>
                      <a:pt x="7114" y="59268"/>
                    </a:lnTo>
                    <a:lnTo>
                      <a:pt x="9309" y="75666"/>
                    </a:lnTo>
                    <a:lnTo>
                      <a:pt x="10255" y="83030"/>
                    </a:lnTo>
                    <a:lnTo>
                      <a:pt x="11174" y="90425"/>
                    </a:lnTo>
                    <a:lnTo>
                      <a:pt x="12157" y="97756"/>
                    </a:lnTo>
                    <a:lnTo>
                      <a:pt x="13296" y="104927"/>
                    </a:lnTo>
                    <a:lnTo>
                      <a:pt x="13627" y="107289"/>
                    </a:lnTo>
                    <a:lnTo>
                      <a:pt x="16611" y="109639"/>
                    </a:lnTo>
                    <a:lnTo>
                      <a:pt x="18605" y="110312"/>
                    </a:lnTo>
                    <a:lnTo>
                      <a:pt x="19939" y="110655"/>
                    </a:lnTo>
                    <a:lnTo>
                      <a:pt x="22263" y="107619"/>
                    </a:lnTo>
                    <a:lnTo>
                      <a:pt x="23253" y="106616"/>
                    </a:lnTo>
                    <a:lnTo>
                      <a:pt x="22923" y="103924"/>
                    </a:lnTo>
                    <a:lnTo>
                      <a:pt x="22593" y="103250"/>
                    </a:lnTo>
                    <a:lnTo>
                      <a:pt x="22593" y="102234"/>
                    </a:lnTo>
                    <a:lnTo>
                      <a:pt x="20901" y="89572"/>
                    </a:lnTo>
                    <a:lnTo>
                      <a:pt x="17642" y="64123"/>
                    </a:lnTo>
                    <a:lnTo>
                      <a:pt x="15951" y="51460"/>
                    </a:lnTo>
                    <a:lnTo>
                      <a:pt x="9639" y="5041"/>
                    </a:lnTo>
                    <a:lnTo>
                      <a:pt x="5981" y="1689"/>
                    </a:lnTo>
                    <a:lnTo>
                      <a:pt x="3987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7" name="object 132"/>
              <p:cNvSpPr/>
              <p:nvPr/>
            </p:nvSpPr>
            <p:spPr>
              <a:xfrm>
                <a:off x="1055694" y="5915066"/>
                <a:ext cx="66030" cy="31744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27939">
                    <a:moveTo>
                      <a:pt x="42532" y="0"/>
                    </a:moveTo>
                    <a:lnTo>
                      <a:pt x="40538" y="673"/>
                    </a:lnTo>
                    <a:lnTo>
                      <a:pt x="35217" y="2362"/>
                    </a:lnTo>
                    <a:lnTo>
                      <a:pt x="29908" y="5054"/>
                    </a:lnTo>
                    <a:lnTo>
                      <a:pt x="24587" y="7416"/>
                    </a:lnTo>
                    <a:lnTo>
                      <a:pt x="17614" y="10795"/>
                    </a:lnTo>
                    <a:lnTo>
                      <a:pt x="9969" y="13830"/>
                    </a:lnTo>
                    <a:lnTo>
                      <a:pt x="2997" y="17538"/>
                    </a:lnTo>
                    <a:lnTo>
                      <a:pt x="1333" y="18554"/>
                    </a:lnTo>
                    <a:lnTo>
                      <a:pt x="0" y="21590"/>
                    </a:lnTo>
                    <a:lnTo>
                      <a:pt x="0" y="24955"/>
                    </a:lnTo>
                    <a:lnTo>
                      <a:pt x="2324" y="26644"/>
                    </a:lnTo>
                    <a:lnTo>
                      <a:pt x="3327" y="27660"/>
                    </a:lnTo>
                    <a:lnTo>
                      <a:pt x="5321" y="27317"/>
                    </a:lnTo>
                    <a:lnTo>
                      <a:pt x="5981" y="27317"/>
                    </a:lnTo>
                    <a:lnTo>
                      <a:pt x="6984" y="26987"/>
                    </a:lnTo>
                    <a:lnTo>
                      <a:pt x="44856" y="9436"/>
                    </a:lnTo>
                    <a:lnTo>
                      <a:pt x="46850" y="5054"/>
                    </a:lnTo>
                    <a:lnTo>
                      <a:pt x="47840" y="2692"/>
                    </a:lnTo>
                    <a:lnTo>
                      <a:pt x="45186" y="2019"/>
                    </a:lnTo>
                    <a:lnTo>
                      <a:pt x="42532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8" name="object 133"/>
              <p:cNvSpPr/>
              <p:nvPr/>
            </p:nvSpPr>
            <p:spPr>
              <a:xfrm>
                <a:off x="1042854" y="5883120"/>
                <a:ext cx="56473" cy="38959"/>
              </a:xfrm>
              <a:custGeom>
                <a:avLst/>
                <a:gdLst/>
                <a:ahLst/>
                <a:cxnLst/>
                <a:rect l="l" t="t" r="r" b="b"/>
                <a:pathLst>
                  <a:path w="41275" h="34289">
                    <a:moveTo>
                      <a:pt x="35064" y="0"/>
                    </a:moveTo>
                    <a:lnTo>
                      <a:pt x="32092" y="330"/>
                    </a:lnTo>
                    <a:lnTo>
                      <a:pt x="30429" y="1676"/>
                    </a:lnTo>
                    <a:lnTo>
                      <a:pt x="24032" y="6587"/>
                    </a:lnTo>
                    <a:lnTo>
                      <a:pt x="11362" y="16785"/>
                    </a:lnTo>
                    <a:lnTo>
                      <a:pt x="4965" y="21882"/>
                    </a:lnTo>
                    <a:lnTo>
                      <a:pt x="2311" y="24244"/>
                    </a:lnTo>
                    <a:lnTo>
                      <a:pt x="0" y="26593"/>
                    </a:lnTo>
                    <a:lnTo>
                      <a:pt x="5295" y="34010"/>
                    </a:lnTo>
                    <a:lnTo>
                      <a:pt x="8597" y="31991"/>
                    </a:lnTo>
                    <a:lnTo>
                      <a:pt x="11252" y="29972"/>
                    </a:lnTo>
                    <a:lnTo>
                      <a:pt x="30458" y="14814"/>
                    </a:lnTo>
                    <a:lnTo>
                      <a:pt x="38366" y="8420"/>
                    </a:lnTo>
                    <a:lnTo>
                      <a:pt x="39369" y="6400"/>
                    </a:lnTo>
                    <a:lnTo>
                      <a:pt x="40690" y="4381"/>
                    </a:lnTo>
                    <a:lnTo>
                      <a:pt x="39369" y="2692"/>
                    </a:lnTo>
                    <a:lnTo>
                      <a:pt x="38366" y="330"/>
                    </a:lnTo>
                    <a:lnTo>
                      <a:pt x="37045" y="330"/>
                    </a:lnTo>
                    <a:lnTo>
                      <a:pt x="35064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9" name="object 134"/>
              <p:cNvSpPr/>
              <p:nvPr/>
            </p:nvSpPr>
            <p:spPr>
              <a:xfrm>
                <a:off x="1064260" y="5980488"/>
                <a:ext cx="59080" cy="21644"/>
              </a:xfrm>
              <a:custGeom>
                <a:avLst/>
                <a:gdLst/>
                <a:ahLst/>
                <a:cxnLst/>
                <a:rect l="l" t="t" r="r" b="b"/>
                <a:pathLst>
                  <a:path w="43180" h="19050">
                    <a:moveTo>
                      <a:pt x="4622" y="0"/>
                    </a:moveTo>
                    <a:lnTo>
                      <a:pt x="1650" y="2349"/>
                    </a:lnTo>
                    <a:lnTo>
                      <a:pt x="660" y="4013"/>
                    </a:lnTo>
                    <a:lnTo>
                      <a:pt x="0" y="5346"/>
                    </a:lnTo>
                    <a:lnTo>
                      <a:pt x="2311" y="9029"/>
                    </a:lnTo>
                    <a:lnTo>
                      <a:pt x="3962" y="9359"/>
                    </a:lnTo>
                    <a:lnTo>
                      <a:pt x="12160" y="11813"/>
                    </a:lnTo>
                    <a:lnTo>
                      <a:pt x="20513" y="14204"/>
                    </a:lnTo>
                    <a:lnTo>
                      <a:pt x="38303" y="19050"/>
                    </a:lnTo>
                    <a:lnTo>
                      <a:pt x="39623" y="17716"/>
                    </a:lnTo>
                    <a:lnTo>
                      <a:pt x="42265" y="16383"/>
                    </a:lnTo>
                    <a:lnTo>
                      <a:pt x="42637" y="14204"/>
                    </a:lnTo>
                    <a:lnTo>
                      <a:pt x="42925" y="13030"/>
                    </a:lnTo>
                    <a:lnTo>
                      <a:pt x="40944" y="9690"/>
                    </a:lnTo>
                    <a:lnTo>
                      <a:pt x="6273" y="342"/>
                    </a:lnTo>
                    <a:lnTo>
                      <a:pt x="4622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0" name="object 135"/>
              <p:cNvSpPr/>
              <p:nvPr/>
            </p:nvSpPr>
            <p:spPr>
              <a:xfrm>
                <a:off x="1064868" y="6009866"/>
                <a:ext cx="52129" cy="29579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26035">
                    <a:moveTo>
                      <a:pt x="5334" y="0"/>
                    </a:moveTo>
                    <a:lnTo>
                      <a:pt x="1676" y="1650"/>
                    </a:lnTo>
                    <a:lnTo>
                      <a:pt x="673" y="3314"/>
                    </a:lnTo>
                    <a:lnTo>
                      <a:pt x="0" y="4635"/>
                    </a:lnTo>
                    <a:lnTo>
                      <a:pt x="1003" y="8280"/>
                    </a:lnTo>
                    <a:lnTo>
                      <a:pt x="34671" y="25844"/>
                    </a:lnTo>
                    <a:lnTo>
                      <a:pt x="37337" y="23850"/>
                    </a:lnTo>
                    <a:lnTo>
                      <a:pt x="38011" y="19215"/>
                    </a:lnTo>
                    <a:lnTo>
                      <a:pt x="37680" y="18224"/>
                    </a:lnTo>
                    <a:lnTo>
                      <a:pt x="5334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1" name="object 136"/>
              <p:cNvSpPr/>
              <p:nvPr/>
            </p:nvSpPr>
            <p:spPr>
              <a:xfrm>
                <a:off x="1067928" y="5955253"/>
                <a:ext cx="58211" cy="12265"/>
              </a:xfrm>
              <a:custGeom>
                <a:avLst/>
                <a:gdLst/>
                <a:ahLst/>
                <a:cxnLst/>
                <a:rect l="l" t="t" r="r" b="b"/>
                <a:pathLst>
                  <a:path w="42544" h="10795">
                    <a:moveTo>
                      <a:pt x="36842" y="10083"/>
                    </a:moveTo>
                    <a:lnTo>
                      <a:pt x="5651" y="10083"/>
                    </a:lnTo>
                    <a:lnTo>
                      <a:pt x="13418" y="10276"/>
                    </a:lnTo>
                    <a:lnTo>
                      <a:pt x="29075" y="10276"/>
                    </a:lnTo>
                    <a:lnTo>
                      <a:pt x="36842" y="10083"/>
                    </a:lnTo>
                    <a:close/>
                  </a:path>
                  <a:path w="42544" h="10795">
                    <a:moveTo>
                      <a:pt x="10960" y="0"/>
                    </a:moveTo>
                    <a:lnTo>
                      <a:pt x="5651" y="673"/>
                    </a:lnTo>
                    <a:lnTo>
                      <a:pt x="3657" y="1003"/>
                    </a:lnTo>
                    <a:lnTo>
                      <a:pt x="1663" y="3695"/>
                    </a:lnTo>
                    <a:lnTo>
                      <a:pt x="0" y="5384"/>
                    </a:lnTo>
                    <a:lnTo>
                      <a:pt x="1663" y="7061"/>
                    </a:lnTo>
                    <a:lnTo>
                      <a:pt x="3657" y="10083"/>
                    </a:lnTo>
                    <a:lnTo>
                      <a:pt x="38836" y="10083"/>
                    </a:lnTo>
                    <a:lnTo>
                      <a:pt x="40817" y="7061"/>
                    </a:lnTo>
                    <a:lnTo>
                      <a:pt x="42481" y="5384"/>
                    </a:lnTo>
                    <a:lnTo>
                      <a:pt x="40817" y="3695"/>
                    </a:lnTo>
                    <a:lnTo>
                      <a:pt x="38836" y="1003"/>
                    </a:lnTo>
                    <a:lnTo>
                      <a:pt x="36842" y="673"/>
                    </a:lnTo>
                    <a:lnTo>
                      <a:pt x="34306" y="330"/>
                    </a:lnTo>
                    <a:lnTo>
                      <a:pt x="16268" y="330"/>
                    </a:lnTo>
                    <a:lnTo>
                      <a:pt x="10960" y="0"/>
                    </a:lnTo>
                    <a:close/>
                  </a:path>
                  <a:path w="42544" h="10795">
                    <a:moveTo>
                      <a:pt x="31864" y="0"/>
                    </a:moveTo>
                    <a:lnTo>
                      <a:pt x="26885" y="330"/>
                    </a:lnTo>
                    <a:lnTo>
                      <a:pt x="34306" y="330"/>
                    </a:lnTo>
                    <a:lnTo>
                      <a:pt x="31864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2" name="object 137"/>
              <p:cNvSpPr/>
              <p:nvPr/>
            </p:nvSpPr>
            <p:spPr>
              <a:xfrm>
                <a:off x="1044069" y="5952149"/>
                <a:ext cx="19114" cy="29579"/>
              </a:xfrm>
              <a:custGeom>
                <a:avLst/>
                <a:gdLst/>
                <a:ahLst/>
                <a:cxnLst/>
                <a:rect l="l" t="t" r="r" b="b"/>
                <a:pathLst>
                  <a:path w="13969" h="26035">
                    <a:moveTo>
                      <a:pt x="7721" y="0"/>
                    </a:moveTo>
                    <a:lnTo>
                      <a:pt x="0" y="0"/>
                    </a:lnTo>
                    <a:lnTo>
                      <a:pt x="956" y="6529"/>
                    </a:lnTo>
                    <a:lnTo>
                      <a:pt x="2739" y="19327"/>
                    </a:lnTo>
                    <a:lnTo>
                      <a:pt x="3695" y="25857"/>
                    </a:lnTo>
                    <a:lnTo>
                      <a:pt x="10731" y="22796"/>
                    </a:lnTo>
                    <a:lnTo>
                      <a:pt x="13423" y="17691"/>
                    </a:lnTo>
                    <a:lnTo>
                      <a:pt x="11747" y="10210"/>
                    </a:lnTo>
                    <a:lnTo>
                      <a:pt x="10401" y="4432"/>
                    </a:lnTo>
                    <a:lnTo>
                      <a:pt x="7721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3" name="object 138"/>
              <p:cNvSpPr/>
              <p:nvPr/>
            </p:nvSpPr>
            <p:spPr>
              <a:xfrm>
                <a:off x="878906" y="5951125"/>
                <a:ext cx="62555" cy="6204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54610">
                    <a:moveTo>
                      <a:pt x="36283" y="0"/>
                    </a:moveTo>
                    <a:lnTo>
                      <a:pt x="31953" y="673"/>
                    </a:lnTo>
                    <a:lnTo>
                      <a:pt x="15316" y="2692"/>
                    </a:lnTo>
                    <a:lnTo>
                      <a:pt x="6984" y="4025"/>
                    </a:lnTo>
                    <a:lnTo>
                      <a:pt x="2324" y="4698"/>
                    </a:lnTo>
                    <a:lnTo>
                      <a:pt x="0" y="7721"/>
                    </a:lnTo>
                    <a:lnTo>
                      <a:pt x="660" y="12763"/>
                    </a:lnTo>
                    <a:lnTo>
                      <a:pt x="1856" y="21328"/>
                    </a:lnTo>
                    <a:lnTo>
                      <a:pt x="4125" y="38463"/>
                    </a:lnTo>
                    <a:lnTo>
                      <a:pt x="5994" y="52069"/>
                    </a:lnTo>
                    <a:lnTo>
                      <a:pt x="8991" y="54419"/>
                    </a:lnTo>
                    <a:lnTo>
                      <a:pt x="13639" y="53746"/>
                    </a:lnTo>
                    <a:lnTo>
                      <a:pt x="21970" y="52743"/>
                    </a:lnTo>
                    <a:lnTo>
                      <a:pt x="30619" y="52069"/>
                    </a:lnTo>
                    <a:lnTo>
                      <a:pt x="38607" y="50050"/>
                    </a:lnTo>
                    <a:lnTo>
                      <a:pt x="41605" y="49377"/>
                    </a:lnTo>
                    <a:lnTo>
                      <a:pt x="43611" y="46024"/>
                    </a:lnTo>
                    <a:lnTo>
                      <a:pt x="45605" y="44335"/>
                    </a:lnTo>
                    <a:lnTo>
                      <a:pt x="40271" y="6388"/>
                    </a:lnTo>
                    <a:lnTo>
                      <a:pt x="39611" y="2019"/>
                    </a:lnTo>
                    <a:lnTo>
                      <a:pt x="36283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4" name="object 139"/>
              <p:cNvSpPr/>
              <p:nvPr/>
            </p:nvSpPr>
            <p:spPr>
              <a:xfrm>
                <a:off x="896039" y="6012955"/>
                <a:ext cx="44308" cy="71424"/>
              </a:xfrm>
              <a:custGeom>
                <a:avLst/>
                <a:gdLst/>
                <a:ahLst/>
                <a:cxnLst/>
                <a:rect l="l" t="t" r="r" b="b"/>
                <a:pathLst>
                  <a:path w="32384" h="62864">
                    <a:moveTo>
                      <a:pt x="26822" y="0"/>
                    </a:moveTo>
                    <a:lnTo>
                      <a:pt x="19752" y="757"/>
                    </a:lnTo>
                    <a:lnTo>
                      <a:pt x="13030" y="1546"/>
                    </a:lnTo>
                    <a:lnTo>
                      <a:pt x="6498" y="2396"/>
                    </a:lnTo>
                    <a:lnTo>
                      <a:pt x="0" y="3340"/>
                    </a:lnTo>
                    <a:lnTo>
                      <a:pt x="2336" y="9029"/>
                    </a:lnTo>
                    <a:lnTo>
                      <a:pt x="4356" y="13385"/>
                    </a:lnTo>
                    <a:lnTo>
                      <a:pt x="5702" y="18072"/>
                    </a:lnTo>
                    <a:lnTo>
                      <a:pt x="7606" y="26397"/>
                    </a:lnTo>
                    <a:lnTo>
                      <a:pt x="11163" y="43053"/>
                    </a:lnTo>
                    <a:lnTo>
                      <a:pt x="13068" y="51193"/>
                    </a:lnTo>
                    <a:lnTo>
                      <a:pt x="25476" y="62572"/>
                    </a:lnTo>
                    <a:lnTo>
                      <a:pt x="30505" y="60909"/>
                    </a:lnTo>
                    <a:lnTo>
                      <a:pt x="32181" y="55549"/>
                    </a:lnTo>
                    <a:lnTo>
                      <a:pt x="31851" y="52539"/>
                    </a:lnTo>
                    <a:lnTo>
                      <a:pt x="31521" y="48183"/>
                    </a:lnTo>
                    <a:lnTo>
                      <a:pt x="29171" y="43840"/>
                    </a:lnTo>
                    <a:lnTo>
                      <a:pt x="28168" y="39154"/>
                    </a:lnTo>
                    <a:lnTo>
                      <a:pt x="25645" y="29882"/>
                    </a:lnTo>
                    <a:lnTo>
                      <a:pt x="23595" y="20453"/>
                    </a:lnTo>
                    <a:lnTo>
                      <a:pt x="23494" y="10586"/>
                    </a:lnTo>
                    <a:lnTo>
                      <a:pt x="26822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5" name="object 140"/>
              <p:cNvSpPr/>
              <p:nvPr/>
            </p:nvSpPr>
            <p:spPr>
              <a:xfrm>
                <a:off x="858316" y="5965554"/>
                <a:ext cx="22589" cy="40402"/>
              </a:xfrm>
              <a:custGeom>
                <a:avLst/>
                <a:gdLst/>
                <a:ahLst/>
                <a:cxnLst/>
                <a:rect l="l" t="t" r="r" b="b"/>
                <a:pathLst>
                  <a:path w="16509" h="35560">
                    <a:moveTo>
                      <a:pt x="11340" y="0"/>
                    </a:moveTo>
                    <a:lnTo>
                      <a:pt x="5336" y="3435"/>
                    </a:lnTo>
                    <a:lnTo>
                      <a:pt x="1587" y="8216"/>
                    </a:lnTo>
                    <a:lnTo>
                      <a:pt x="0" y="14312"/>
                    </a:lnTo>
                    <a:lnTo>
                      <a:pt x="482" y="21691"/>
                    </a:lnTo>
                    <a:lnTo>
                      <a:pt x="2120" y="30035"/>
                    </a:lnTo>
                    <a:lnTo>
                      <a:pt x="7391" y="35039"/>
                    </a:lnTo>
                    <a:lnTo>
                      <a:pt x="15938" y="35369"/>
                    </a:lnTo>
                    <a:lnTo>
                      <a:pt x="14898" y="26603"/>
                    </a:lnTo>
                    <a:lnTo>
                      <a:pt x="13763" y="17808"/>
                    </a:lnTo>
                    <a:lnTo>
                      <a:pt x="11340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96" name="object 141"/>
            <p:cNvSpPr txBox="1">
              <a:spLocks/>
            </p:cNvSpPr>
            <p:nvPr/>
          </p:nvSpPr>
          <p:spPr>
            <a:xfrm>
              <a:off x="6061501" y="1640730"/>
              <a:ext cx="3657600" cy="54864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5875">
              <a:noFill/>
            </a:ln>
          </p:spPr>
          <p:txBody>
            <a:bodyPr vert="horz" wrap="square" lIns="0" tIns="0" rIns="0" bIns="0" rtlCol="0" anchor="ctr">
              <a:noAutofit/>
            </a:bodyPr>
            <a:lstStyle/>
            <a:p>
              <a:pPr marL="195739" indent="-132874">
                <a:buClr>
                  <a:srgbClr val="4D4D4F"/>
                </a:buClr>
                <a:buSzPct val="110000"/>
                <a:buChar char="•"/>
                <a:tabLst>
                  <a:tab pos="196215" algn="l"/>
                </a:tabLst>
              </a:pPr>
              <a:r>
                <a:rPr dirty="0">
                  <a:solidFill>
                    <a:srgbClr val="4D4D4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VFX</a:t>
              </a:r>
              <a:r>
                <a:rPr spc="-135" dirty="0">
                  <a:solidFill>
                    <a:srgbClr val="4D4D4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dirty="0">
                  <a:solidFill>
                    <a:srgbClr val="4D4D4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Artist</a:t>
              </a:r>
              <a:endParaRPr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95739" indent="-132874">
                <a:buClr>
                  <a:srgbClr val="4D4D4F"/>
                </a:buClr>
                <a:buSzPct val="110000"/>
                <a:buChar char="•"/>
                <a:tabLst>
                  <a:tab pos="196215" algn="l"/>
                </a:tabLst>
              </a:pPr>
              <a:r>
                <a:rPr dirty="0">
                  <a:solidFill>
                    <a:srgbClr val="4D4D4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Computer </a:t>
              </a:r>
              <a:r>
                <a:rPr spc="-8" dirty="0">
                  <a:solidFill>
                    <a:srgbClr val="4D4D4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Vision</a:t>
              </a:r>
              <a:r>
                <a:rPr spc="-75" dirty="0">
                  <a:solidFill>
                    <a:srgbClr val="4D4D4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spc="-4" dirty="0">
                  <a:solidFill>
                    <a:srgbClr val="4D4D4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Engineer</a:t>
              </a:r>
              <a:endParaRPr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7" name="object 142"/>
            <p:cNvSpPr/>
            <p:nvPr/>
          </p:nvSpPr>
          <p:spPr>
            <a:xfrm>
              <a:off x="9748832" y="1640731"/>
              <a:ext cx="784393" cy="4702080"/>
            </a:xfrm>
            <a:custGeom>
              <a:avLst/>
              <a:gdLst/>
              <a:ahLst/>
              <a:cxnLst/>
              <a:rect l="l" t="t" r="r" b="b"/>
              <a:pathLst>
                <a:path w="281940" h="3810635">
                  <a:moveTo>
                    <a:pt x="0" y="3810635"/>
                  </a:moveTo>
                  <a:lnTo>
                    <a:pt x="281482" y="3810635"/>
                  </a:lnTo>
                  <a:lnTo>
                    <a:pt x="281482" y="0"/>
                  </a:lnTo>
                  <a:lnTo>
                    <a:pt x="0" y="0"/>
                  </a:lnTo>
                  <a:lnTo>
                    <a:pt x="0" y="38106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9" name="object 146"/>
            <p:cNvSpPr txBox="1"/>
            <p:nvPr/>
          </p:nvSpPr>
          <p:spPr>
            <a:xfrm>
              <a:off x="9930205" y="1701207"/>
              <a:ext cx="131202" cy="4536420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algn="ctr">
                <a:lnSpc>
                  <a:spcPts val="1140"/>
                </a:lnSpc>
              </a:pPr>
              <a:r>
                <a:rPr b="1" spc="-8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I/</a:t>
              </a:r>
              <a:r>
                <a:rPr b="1" spc="-19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b="1" spc="-8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X</a:t>
              </a:r>
              <a:r>
                <a:rPr b="1" spc="4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b="1" spc="-8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esi</a:t>
              </a:r>
              <a:r>
                <a:rPr b="1" spc="-8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gn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</a:t>
              </a:r>
              <a:r>
                <a:rPr b="1" spc="-53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</a:t>
              </a:r>
              <a:r>
                <a:rPr b="1" spc="-3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</a:t>
              </a:r>
              <a:r>
                <a:rPr b="1" spc="-4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y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</a:t>
              </a:r>
              <a:r>
                <a:rPr b="1" spc="-4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</a:t>
              </a:r>
              <a:r>
                <a:rPr b="1" spc="8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</a:t>
              </a:r>
              <a:r>
                <a:rPr b="1" spc="-8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min</a:t>
              </a:r>
              <a:endParaRPr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1" name="object 146"/>
            <p:cNvSpPr txBox="1"/>
            <p:nvPr/>
          </p:nvSpPr>
          <p:spPr>
            <a:xfrm>
              <a:off x="10167862" y="1723560"/>
              <a:ext cx="229936" cy="4536421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algn="ctr">
                <a:spcBef>
                  <a:spcPts val="705"/>
                </a:spcBef>
              </a:pP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</a:t>
              </a:r>
              <a:r>
                <a:rPr b="1" spc="-8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</a:t>
              </a:r>
              <a:r>
                <a:rPr b="1" spc="-8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rmati</a:t>
              </a:r>
              <a:r>
                <a:rPr b="1" spc="-8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</a:t>
              </a:r>
              <a:r>
                <a:rPr b="1" spc="-45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sec</a:t>
              </a:r>
              <a:r>
                <a:rPr b="1" spc="-8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rity</a:t>
              </a:r>
              <a:r>
                <a:rPr b="1" spc="-34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</a:t>
              </a:r>
              <a:r>
                <a:rPr b="1" spc="-8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al</a:t>
              </a:r>
              <a:r>
                <a:rPr b="1" spc="-38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y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</a:t>
              </a:r>
              <a:endParaRPr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2" name="object 44"/>
            <p:cNvSpPr txBox="1">
              <a:spLocks/>
            </p:cNvSpPr>
            <p:nvPr/>
          </p:nvSpPr>
          <p:spPr>
            <a:xfrm>
              <a:off x="6061501" y="4014126"/>
              <a:ext cx="3657600" cy="54864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5875">
              <a:noFill/>
            </a:ln>
          </p:spPr>
          <p:txBody>
            <a:bodyPr vert="horz" wrap="square" lIns="0" tIns="0" rIns="0" bIns="0" rtlCol="0" anchor="ctr">
              <a:noAutofit/>
            </a:bodyPr>
            <a:lstStyle>
              <a:defPPr>
                <a:defRPr lang="en-US"/>
              </a:defPPr>
              <a:lvl1pPr marL="260985" indent="-177165">
                <a:buClr>
                  <a:srgbClr val="4D4D4F"/>
                </a:buClr>
                <a:buSzPct val="110000"/>
                <a:buChar char="•"/>
                <a:tabLst>
                  <a:tab pos="261620" algn="l"/>
                </a:tabLst>
                <a:defRPr sz="1400">
                  <a:solidFill>
                    <a:srgbClr val="4D4D4D"/>
                  </a:solidFill>
                  <a:cs typeface="Arial"/>
                </a:defRPr>
              </a:lvl1pPr>
            </a:lstStyle>
            <a:p>
              <a:r>
                <a:rPr lang="en-US"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RPA Developer</a:t>
              </a:r>
            </a:p>
            <a:p>
              <a:r>
                <a:rPr lang="en-US"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Deployment Engineer</a:t>
              </a:r>
            </a:p>
          </p:txBody>
        </p:sp>
        <p:sp>
          <p:nvSpPr>
            <p:cNvPr id="103" name="object 44"/>
            <p:cNvSpPr txBox="1">
              <a:spLocks/>
            </p:cNvSpPr>
            <p:nvPr/>
          </p:nvSpPr>
          <p:spPr>
            <a:xfrm>
              <a:off x="6061501" y="4607475"/>
              <a:ext cx="3657600" cy="54864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5875">
              <a:noFill/>
            </a:ln>
          </p:spPr>
          <p:txBody>
            <a:bodyPr vert="horz" wrap="square" lIns="0" tIns="0" rIns="0" bIns="0" rtlCol="0" anchor="ctr">
              <a:noAutofit/>
            </a:bodyPr>
            <a:lstStyle>
              <a:defPPr>
                <a:defRPr lang="en-US"/>
              </a:defPPr>
              <a:lvl1pPr marL="260985" indent="-177165">
                <a:buClr>
                  <a:srgbClr val="4D4D4F"/>
                </a:buClr>
                <a:buSzPct val="110000"/>
                <a:buChar char="•"/>
                <a:tabLst>
                  <a:tab pos="261620" algn="l"/>
                </a:tabLst>
                <a:defRPr sz="1400">
                  <a:solidFill>
                    <a:srgbClr val="4D4D4D"/>
                  </a:solidFill>
                  <a:cs typeface="Arial"/>
                </a:defRPr>
              </a:lvl1pPr>
            </a:lstStyle>
            <a:p>
              <a:r>
                <a:rPr lang="en-US"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3D Modeling Engineer</a:t>
              </a:r>
            </a:p>
            <a:p>
              <a:r>
                <a:rPr lang="en-US"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3D Designer</a:t>
              </a:r>
            </a:p>
          </p:txBody>
        </p:sp>
        <p:sp>
          <p:nvSpPr>
            <p:cNvPr id="104" name="object 62"/>
            <p:cNvSpPr txBox="1">
              <a:spLocks/>
            </p:cNvSpPr>
            <p:nvPr/>
          </p:nvSpPr>
          <p:spPr>
            <a:xfrm>
              <a:off x="2553442" y="1640730"/>
              <a:ext cx="2743200" cy="54864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54007" tIns="54007" rIns="54007" bIns="54007" rtlCol="0" anchor="ctr" anchorCtr="0">
              <a:noAutofit/>
            </a:bodyPr>
            <a:lstStyle/>
            <a:p>
              <a:pPr marL="9525"/>
              <a:r>
                <a:rPr b="1" spc="-4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Virtual</a:t>
              </a:r>
              <a:r>
                <a:rPr b="1" spc="-9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b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Reality</a:t>
              </a:r>
              <a:endParaRPr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5" name="object 67"/>
            <p:cNvSpPr txBox="1">
              <a:spLocks/>
            </p:cNvSpPr>
            <p:nvPr/>
          </p:nvSpPr>
          <p:spPr>
            <a:xfrm>
              <a:off x="2553442" y="2234079"/>
              <a:ext cx="2743200" cy="54864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54007" tIns="54007" rIns="54007" bIns="54007" rtlCol="0" anchor="ctr" anchorCtr="0">
              <a:noAutofit/>
            </a:bodyPr>
            <a:lstStyle>
              <a:defPPr>
                <a:defRPr lang="en-US"/>
              </a:defPPr>
              <a:lvl1pPr marL="12700">
                <a:defRPr sz="1400" b="1" spc="-5">
                  <a:solidFill>
                    <a:srgbClr val="FFFFFF"/>
                  </a:solidFill>
                  <a:cs typeface="Arial"/>
                </a:defRPr>
              </a:lvl1pPr>
            </a:lstStyle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Internet of Things</a:t>
              </a:r>
              <a:endParaRPr sz="1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object 72"/>
            <p:cNvSpPr txBox="1">
              <a:spLocks/>
            </p:cNvSpPr>
            <p:nvPr/>
          </p:nvSpPr>
          <p:spPr>
            <a:xfrm>
              <a:off x="2553442" y="2827428"/>
              <a:ext cx="2743200" cy="54864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54007" tIns="54007" rIns="54007" bIns="54007" rtlCol="0" anchor="ctr" anchorCtr="0">
              <a:noAutofit/>
            </a:bodyPr>
            <a:lstStyle>
              <a:defPPr>
                <a:defRPr lang="en-US"/>
              </a:defPPr>
              <a:lvl1pPr marL="12700">
                <a:defRPr sz="1400" b="1" spc="-5">
                  <a:solidFill>
                    <a:srgbClr val="FFFFFF"/>
                  </a:solidFill>
                  <a:cs typeface="Arial"/>
                </a:defRPr>
              </a:lvl1pPr>
            </a:lstStyle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Big Data Analytics</a:t>
              </a:r>
              <a:endParaRPr sz="1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object 77"/>
            <p:cNvSpPr txBox="1">
              <a:spLocks/>
            </p:cNvSpPr>
            <p:nvPr/>
          </p:nvSpPr>
          <p:spPr>
            <a:xfrm>
              <a:off x="2553442" y="3420777"/>
              <a:ext cx="2743200" cy="54864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54007" tIns="54007" rIns="54007" bIns="54007" rtlCol="0" anchor="ctr" anchorCtr="0">
              <a:noAutofit/>
            </a:bodyPr>
            <a:lstStyle>
              <a:defPPr>
                <a:defRPr lang="en-US"/>
              </a:defPPr>
              <a:lvl1pPr marL="12700">
                <a:defRPr sz="1400" b="1" spc="-5">
                  <a:solidFill>
                    <a:srgbClr val="FFFFFF"/>
                  </a:solidFill>
                  <a:cs typeface="Arial"/>
                </a:defRPr>
              </a:lvl1pPr>
            </a:lstStyle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Artificial  Intelligence</a:t>
              </a:r>
            </a:p>
          </p:txBody>
        </p:sp>
        <p:sp>
          <p:nvSpPr>
            <p:cNvPr id="108" name="object 82"/>
            <p:cNvSpPr txBox="1">
              <a:spLocks/>
            </p:cNvSpPr>
            <p:nvPr/>
          </p:nvSpPr>
          <p:spPr>
            <a:xfrm>
              <a:off x="2553442" y="4014126"/>
              <a:ext cx="2743200" cy="54864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54007" tIns="54007" rIns="54007" bIns="54007" rtlCol="0" anchor="ctr" anchorCtr="0">
              <a:noAutofit/>
            </a:bodyPr>
            <a:lstStyle>
              <a:defPPr>
                <a:defRPr lang="en-US"/>
              </a:defPPr>
              <a:lvl1pPr marL="12700">
                <a:defRPr sz="1400" b="1" spc="-5">
                  <a:solidFill>
                    <a:srgbClr val="FFFFFF"/>
                  </a:solidFill>
                  <a:cs typeface="Arial"/>
                </a:defRPr>
              </a:lvl1pPr>
            </a:lstStyle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Robotic Process  Automation</a:t>
              </a:r>
              <a:endParaRPr sz="1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9" name="object 87"/>
            <p:cNvSpPr txBox="1">
              <a:spLocks/>
            </p:cNvSpPr>
            <p:nvPr/>
          </p:nvSpPr>
          <p:spPr>
            <a:xfrm>
              <a:off x="2553442" y="4607475"/>
              <a:ext cx="2743200" cy="54864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54007" tIns="54007" rIns="54007" bIns="54007" rtlCol="0" anchor="ctr" anchorCtr="0">
              <a:noAutofit/>
            </a:bodyPr>
            <a:lstStyle>
              <a:defPPr>
                <a:defRPr lang="en-US"/>
              </a:defPPr>
              <a:lvl1pPr marL="12700">
                <a:defRPr sz="1400" b="1" spc="-5">
                  <a:solidFill>
                    <a:srgbClr val="FFFFFF"/>
                  </a:solidFill>
                  <a:cs typeface="Arial"/>
                </a:defRPr>
              </a:lvl1pPr>
            </a:lstStyle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3D Printing</a:t>
              </a:r>
              <a:endParaRPr sz="1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0" name="object 92"/>
            <p:cNvSpPr txBox="1">
              <a:spLocks/>
            </p:cNvSpPr>
            <p:nvPr/>
          </p:nvSpPr>
          <p:spPr>
            <a:xfrm>
              <a:off x="2553442" y="5200824"/>
              <a:ext cx="2743200" cy="54864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54007" tIns="54007" rIns="54007" bIns="54007" rtlCol="0" anchor="ctr" anchorCtr="0">
              <a:noAutofit/>
            </a:bodyPr>
            <a:lstStyle>
              <a:defPPr>
                <a:defRPr lang="en-US"/>
              </a:defPPr>
              <a:lvl1pPr marL="12700">
                <a:defRPr sz="1400" b="1" spc="-5">
                  <a:solidFill>
                    <a:srgbClr val="FFFFFF"/>
                  </a:solidFill>
                  <a:cs typeface="Arial"/>
                </a:defRPr>
              </a:lvl1pPr>
            </a:lstStyle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Cloud Computing</a:t>
              </a:r>
              <a:endParaRPr sz="1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1" name="object 97"/>
            <p:cNvSpPr txBox="1">
              <a:spLocks/>
            </p:cNvSpPr>
            <p:nvPr/>
          </p:nvSpPr>
          <p:spPr>
            <a:xfrm>
              <a:off x="2553442" y="5794170"/>
              <a:ext cx="2743200" cy="54864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54007" tIns="54007" rIns="54007" bIns="54007" rtlCol="0" anchor="ctr" anchorCtr="0">
              <a:noAutofit/>
            </a:bodyPr>
            <a:lstStyle>
              <a:defPPr>
                <a:defRPr lang="en-US"/>
              </a:defPPr>
              <a:lvl1pPr marL="12700">
                <a:defRPr sz="1400" b="1" spc="-5">
                  <a:solidFill>
                    <a:srgbClr val="FFFFFF"/>
                  </a:solidFill>
                  <a:cs typeface="Arial"/>
                </a:defRPr>
              </a:lvl1pPr>
            </a:lstStyle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Social &amp; Mobile</a:t>
              </a:r>
            </a:p>
          </p:txBody>
        </p:sp>
        <p:sp>
          <p:nvSpPr>
            <p:cNvPr id="112" name="object 9"/>
            <p:cNvSpPr txBox="1">
              <a:spLocks/>
            </p:cNvSpPr>
            <p:nvPr/>
          </p:nvSpPr>
          <p:spPr>
            <a:xfrm>
              <a:off x="1553407" y="1215880"/>
              <a:ext cx="2269445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>
                <a:tabLst>
                  <a:tab pos="1531620" algn="l"/>
                  <a:tab pos="3615690" algn="l"/>
                </a:tabLst>
              </a:pPr>
              <a:r>
                <a:rPr b="1" spc="-15" dirty="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Technology</a:t>
              </a:r>
              <a:endParaRPr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7" name="object 9"/>
            <p:cNvSpPr txBox="1">
              <a:spLocks/>
            </p:cNvSpPr>
            <p:nvPr/>
          </p:nvSpPr>
          <p:spPr>
            <a:xfrm>
              <a:off x="6068839" y="1284180"/>
              <a:ext cx="2269445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>
                <a:tabLst>
                  <a:tab pos="1531620" algn="l"/>
                  <a:tab pos="3615690" algn="l"/>
                </a:tabLst>
              </a:pPr>
              <a:r>
                <a:rPr lang="en-US" b="1" spc="-15" dirty="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Roles</a:t>
              </a:r>
              <a:endParaRPr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8" name="Google Shape;775;p39"/>
          <p:cNvGrpSpPr/>
          <p:nvPr/>
        </p:nvGrpSpPr>
        <p:grpSpPr>
          <a:xfrm>
            <a:off x="850353" y="3487471"/>
            <a:ext cx="496897" cy="368574"/>
            <a:chOff x="3554761" y="1011374"/>
            <a:chExt cx="597526" cy="719918"/>
          </a:xfrm>
        </p:grpSpPr>
        <p:sp>
          <p:nvSpPr>
            <p:cNvPr id="100" name="Google Shape;776;p39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13" name="Google Shape;777;p39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14" name="Google Shape;778;p39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15" name="Google Shape;779;p39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0226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Oval 13"/>
          <p:cNvSpPr>
            <a:spLocks noChangeArrowheads="1"/>
          </p:cNvSpPr>
          <p:nvPr/>
        </p:nvSpPr>
        <p:spPr bwMode="auto">
          <a:xfrm>
            <a:off x="626365" y="1254409"/>
            <a:ext cx="11247187" cy="4330582"/>
          </a:xfrm>
          <a:prstGeom prst="ellipse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0" y="-32578"/>
            <a:ext cx="12192000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-27161" y="167484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Digital Transformation Implementation Cycle</a:t>
            </a:r>
          </a:p>
        </p:txBody>
      </p:sp>
      <p:sp>
        <p:nvSpPr>
          <p:cNvPr id="144" name="Text Box 20"/>
          <p:cNvSpPr txBox="1">
            <a:spLocks noChangeArrowheads="1"/>
          </p:cNvSpPr>
          <p:nvPr/>
        </p:nvSpPr>
        <p:spPr bwMode="auto">
          <a:xfrm>
            <a:off x="8756604" y="5878871"/>
            <a:ext cx="2833327" cy="292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Solution Construction / Verification</a:t>
            </a:r>
          </a:p>
        </p:txBody>
      </p:sp>
      <p:sp>
        <p:nvSpPr>
          <p:cNvPr id="146" name="Text Box 15"/>
          <p:cNvSpPr txBox="1">
            <a:spLocks noChangeArrowheads="1"/>
          </p:cNvSpPr>
          <p:nvPr/>
        </p:nvSpPr>
        <p:spPr bwMode="auto">
          <a:xfrm>
            <a:off x="586716" y="1741035"/>
            <a:ext cx="3446449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Solution Delivery</a:t>
            </a:r>
          </a:p>
        </p:txBody>
      </p:sp>
      <p:sp>
        <p:nvSpPr>
          <p:cNvPr id="147" name="Text Box 16"/>
          <p:cNvSpPr txBox="1">
            <a:spLocks noChangeArrowheads="1"/>
          </p:cNvSpPr>
          <p:nvPr/>
        </p:nvSpPr>
        <p:spPr bwMode="auto">
          <a:xfrm>
            <a:off x="9916850" y="1493866"/>
            <a:ext cx="2992685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Solution Definition</a:t>
            </a:r>
          </a:p>
        </p:txBody>
      </p:sp>
      <p:sp>
        <p:nvSpPr>
          <p:cNvPr id="148" name="Text Box 17"/>
          <p:cNvSpPr txBox="1">
            <a:spLocks noChangeArrowheads="1"/>
          </p:cNvSpPr>
          <p:nvPr/>
        </p:nvSpPr>
        <p:spPr bwMode="auto">
          <a:xfrm>
            <a:off x="4950944" y="1584355"/>
            <a:ext cx="268492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Solution Usability and User readiness</a:t>
            </a:r>
          </a:p>
        </p:txBody>
      </p:sp>
      <p:sp>
        <p:nvSpPr>
          <p:cNvPr id="149" name="Text Box 18"/>
          <p:cNvSpPr txBox="1">
            <a:spLocks noChangeArrowheads="1"/>
          </p:cNvSpPr>
          <p:nvPr/>
        </p:nvSpPr>
        <p:spPr bwMode="auto">
          <a:xfrm>
            <a:off x="426948" y="4840279"/>
            <a:ext cx="314664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Solution Deployment</a:t>
            </a:r>
          </a:p>
        </p:txBody>
      </p:sp>
      <p:sp>
        <p:nvSpPr>
          <p:cNvPr id="150" name="Text Box 19"/>
          <p:cNvSpPr txBox="1">
            <a:spLocks noChangeArrowheads="1"/>
          </p:cNvSpPr>
          <p:nvPr/>
        </p:nvSpPr>
        <p:spPr bwMode="auto">
          <a:xfrm>
            <a:off x="3479855" y="5771320"/>
            <a:ext cx="1767185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Solution Validation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303569" y="5031232"/>
            <a:ext cx="1980852" cy="802216"/>
            <a:chOff x="8833409" y="2965688"/>
            <a:chExt cx="1980852" cy="378233"/>
          </a:xfrm>
        </p:grpSpPr>
        <p:sp>
          <p:nvSpPr>
            <p:cNvPr id="193" name="Oval 22"/>
            <p:cNvSpPr>
              <a:spLocks noChangeArrowheads="1"/>
            </p:cNvSpPr>
            <p:nvPr/>
          </p:nvSpPr>
          <p:spPr bwMode="auto">
            <a:xfrm>
              <a:off x="8909435" y="2965688"/>
              <a:ext cx="1828800" cy="353065"/>
            </a:xfrm>
            <a:prstGeom prst="ellipse">
              <a:avLst/>
            </a:prstGeom>
            <a:gradFill rotWithShape="1">
              <a:gsLst>
                <a:gs pos="0">
                  <a:srgbClr val="33CCFF"/>
                </a:gs>
                <a:gs pos="100000">
                  <a:srgbClr val="33CC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>
              <a:outerShdw dist="35921" dir="2700000" algn="ctr" rotWithShape="0">
                <a:srgbClr val="8D8D8D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4" name="Text Box 23"/>
            <p:cNvSpPr txBox="1">
              <a:spLocks noChangeArrowheads="1"/>
            </p:cNvSpPr>
            <p:nvPr/>
          </p:nvSpPr>
          <p:spPr bwMode="auto">
            <a:xfrm>
              <a:off x="8833409" y="3050996"/>
              <a:ext cx="1980852" cy="292925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2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Development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015428" y="5131994"/>
            <a:ext cx="1828800" cy="519352"/>
            <a:chOff x="8571812" y="4422393"/>
            <a:chExt cx="1828800" cy="319474"/>
          </a:xfrm>
        </p:grpSpPr>
        <p:sp>
          <p:nvSpPr>
            <p:cNvPr id="191" name="Oval 25"/>
            <p:cNvSpPr>
              <a:spLocks noChangeArrowheads="1"/>
            </p:cNvSpPr>
            <p:nvPr/>
          </p:nvSpPr>
          <p:spPr bwMode="auto">
            <a:xfrm>
              <a:off x="8571812" y="4422393"/>
              <a:ext cx="1828800" cy="319474"/>
            </a:xfrm>
            <a:prstGeom prst="ellipse">
              <a:avLst/>
            </a:prstGeom>
            <a:gradFill rotWithShape="1">
              <a:gsLst>
                <a:gs pos="0">
                  <a:srgbClr val="5548B8"/>
                </a:gs>
                <a:gs pos="100000">
                  <a:srgbClr val="5548B8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>
              <a:outerShdw dist="35921" dir="2700000" algn="ctr" rotWithShape="0">
                <a:srgbClr val="8D8D8D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2" name="Text Box 26"/>
            <p:cNvSpPr txBox="1">
              <a:spLocks noChangeArrowheads="1"/>
            </p:cNvSpPr>
            <p:nvPr/>
          </p:nvSpPr>
          <p:spPr bwMode="auto">
            <a:xfrm>
              <a:off x="9131628" y="4439526"/>
              <a:ext cx="709168" cy="265056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2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Test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54148" y="3581811"/>
            <a:ext cx="2131755" cy="987282"/>
            <a:chOff x="4587892" y="5515748"/>
            <a:chExt cx="2002100" cy="370186"/>
          </a:xfrm>
        </p:grpSpPr>
        <p:sp>
          <p:nvSpPr>
            <p:cNvPr id="189" name="Oval 28"/>
            <p:cNvSpPr>
              <a:spLocks noChangeArrowheads="1"/>
            </p:cNvSpPr>
            <p:nvPr/>
          </p:nvSpPr>
          <p:spPr bwMode="auto">
            <a:xfrm>
              <a:off x="4685103" y="5515748"/>
              <a:ext cx="1828800" cy="280253"/>
            </a:xfrm>
            <a:prstGeom prst="ellipse">
              <a:avLst/>
            </a:prstGeom>
            <a:gradFill rotWithShape="1">
              <a:gsLst>
                <a:gs pos="0">
                  <a:srgbClr val="CA8E22"/>
                </a:gs>
                <a:gs pos="100000">
                  <a:srgbClr val="CA8E22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>
              <a:outerShdw dist="35921" dir="2700000" algn="ctr" rotWithShape="0">
                <a:srgbClr val="8D8D8D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0" name="Text Box 29"/>
            <p:cNvSpPr txBox="1">
              <a:spLocks noChangeArrowheads="1"/>
            </p:cNvSpPr>
            <p:nvPr/>
          </p:nvSpPr>
          <p:spPr bwMode="auto">
            <a:xfrm>
              <a:off x="4587892" y="5525535"/>
              <a:ext cx="2002100" cy="360399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>
                <a:lnSpc>
                  <a:spcPct val="85000"/>
                </a:lnSpc>
                <a:spcBef>
                  <a:spcPct val="50000"/>
                </a:spcBef>
              </a:pPr>
              <a:r>
                <a:rPr lang="en-US" altLang="en-US" sz="2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Release</a:t>
              </a:r>
              <a:r>
                <a:rPr lang="en-US" altLang="en-US" sz="2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br>
                <a:rPr lang="en-US" altLang="en-US" sz="2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2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Management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139981" y="1162404"/>
            <a:ext cx="1828800" cy="878034"/>
            <a:chOff x="568811" y="4379341"/>
            <a:chExt cx="1828800" cy="491811"/>
          </a:xfrm>
        </p:grpSpPr>
        <p:sp>
          <p:nvSpPr>
            <p:cNvPr id="187" name="Oval 31"/>
            <p:cNvSpPr>
              <a:spLocks noChangeArrowheads="1"/>
            </p:cNvSpPr>
            <p:nvPr/>
          </p:nvSpPr>
          <p:spPr bwMode="auto">
            <a:xfrm>
              <a:off x="568811" y="4388929"/>
              <a:ext cx="1828800" cy="382441"/>
            </a:xfrm>
            <a:prstGeom prst="ellipse">
              <a:avLst/>
            </a:prstGeom>
            <a:gradFill rotWithShape="1">
              <a:gsLst>
                <a:gs pos="0">
                  <a:srgbClr val="8548B8"/>
                </a:gs>
                <a:gs pos="100000">
                  <a:srgbClr val="8548B8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>
              <a:outerShdw dist="35921" dir="2700000" algn="ctr" rotWithShape="0">
                <a:srgbClr val="8D8D8D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8" name="Text Box 32"/>
            <p:cNvSpPr txBox="1">
              <a:spLocks noChangeArrowheads="1"/>
            </p:cNvSpPr>
            <p:nvPr/>
          </p:nvSpPr>
          <p:spPr bwMode="auto">
            <a:xfrm>
              <a:off x="598183" y="4379341"/>
              <a:ext cx="1789192" cy="491811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>
                <a:lnSpc>
                  <a:spcPct val="85000"/>
                </a:lnSpc>
                <a:spcBef>
                  <a:spcPct val="50000"/>
                </a:spcBef>
              </a:pPr>
              <a:r>
                <a:rPr lang="en-US" altLang="en-US" sz="2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User</a:t>
              </a:r>
              <a:br>
                <a:rPr lang="en-US" altLang="en-US" sz="2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2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Experience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787906" y="1135086"/>
            <a:ext cx="2292268" cy="935705"/>
            <a:chOff x="440349" y="2957276"/>
            <a:chExt cx="1928769" cy="482338"/>
          </a:xfrm>
        </p:grpSpPr>
        <p:sp>
          <p:nvSpPr>
            <p:cNvPr id="159" name="Oval 34"/>
            <p:cNvSpPr>
              <a:spLocks noChangeArrowheads="1"/>
            </p:cNvSpPr>
            <p:nvPr/>
          </p:nvSpPr>
          <p:spPr bwMode="auto">
            <a:xfrm>
              <a:off x="447267" y="2957276"/>
              <a:ext cx="1828800" cy="369889"/>
            </a:xfrm>
            <a:prstGeom prst="ellipse">
              <a:avLst/>
            </a:prstGeom>
            <a:gradFill rotWithShape="1">
              <a:gsLst>
                <a:gs pos="0">
                  <a:srgbClr val="E03500"/>
                </a:gs>
                <a:gs pos="100000">
                  <a:srgbClr val="E035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>
              <a:outerShdw dist="35921" dir="2700000" algn="ctr" rotWithShape="0">
                <a:srgbClr val="8D8D8D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6" name="Text Box 35"/>
            <p:cNvSpPr txBox="1">
              <a:spLocks noChangeArrowheads="1"/>
            </p:cNvSpPr>
            <p:nvPr/>
          </p:nvSpPr>
          <p:spPr bwMode="auto">
            <a:xfrm>
              <a:off x="440349" y="2963945"/>
              <a:ext cx="1928769" cy="475669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>
                <a:lnSpc>
                  <a:spcPct val="85000"/>
                </a:lnSpc>
                <a:spcBef>
                  <a:spcPct val="50000"/>
                </a:spcBef>
              </a:pPr>
              <a:r>
                <a:rPr lang="en-US" altLang="en-US" sz="2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Product</a:t>
              </a:r>
              <a:br>
                <a:rPr lang="en-US" altLang="en-US" sz="2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2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Management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590341" y="5117336"/>
            <a:ext cx="2126869" cy="1160152"/>
            <a:chOff x="1792355" y="1606905"/>
            <a:chExt cx="1828800" cy="516432"/>
          </a:xfrm>
        </p:grpSpPr>
        <p:sp>
          <p:nvSpPr>
            <p:cNvPr id="157" name="Oval 37"/>
            <p:cNvSpPr>
              <a:spLocks noChangeArrowheads="1"/>
            </p:cNvSpPr>
            <p:nvPr/>
          </p:nvSpPr>
          <p:spPr bwMode="auto">
            <a:xfrm>
              <a:off x="1792355" y="1606905"/>
              <a:ext cx="1828800" cy="376861"/>
            </a:xfrm>
            <a:prstGeom prst="ellipse">
              <a:avLst/>
            </a:prstGeom>
            <a:gradFill rotWithShape="1">
              <a:gsLst>
                <a:gs pos="0">
                  <a:srgbClr val="309030"/>
                </a:gs>
                <a:gs pos="100000">
                  <a:srgbClr val="30903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>
              <a:outerShdw dist="35921" dir="2700000" algn="ctr" rotWithShape="0">
                <a:srgbClr val="8D8D8D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8" name="Text Box 38"/>
            <p:cNvSpPr txBox="1">
              <a:spLocks noChangeArrowheads="1"/>
            </p:cNvSpPr>
            <p:nvPr/>
          </p:nvSpPr>
          <p:spPr bwMode="auto">
            <a:xfrm>
              <a:off x="1860832" y="1638701"/>
              <a:ext cx="1742625" cy="484636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>
                <a:lnSpc>
                  <a:spcPct val="85000"/>
                </a:lnSpc>
                <a:spcBef>
                  <a:spcPct val="50000"/>
                </a:spcBef>
              </a:pPr>
              <a:r>
                <a:rPr lang="en-US" altLang="en-US" sz="2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Program </a:t>
              </a:r>
              <a:br>
                <a:rPr lang="en-US" altLang="en-US" sz="2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2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Management</a:t>
              </a:r>
            </a:p>
          </p:txBody>
        </p:sp>
      </p:grpSp>
      <p:sp>
        <p:nvSpPr>
          <p:cNvPr id="140" name="Text Box 74"/>
          <p:cNvSpPr txBox="1">
            <a:spLocks noChangeArrowheads="1"/>
          </p:cNvSpPr>
          <p:nvPr/>
        </p:nvSpPr>
        <p:spPr bwMode="auto">
          <a:xfrm>
            <a:off x="10467372" y="4849465"/>
            <a:ext cx="1979818" cy="292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Solution Design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0084401" y="3652083"/>
            <a:ext cx="1865401" cy="903502"/>
            <a:chOff x="8050306" y="1591131"/>
            <a:chExt cx="1865401" cy="385255"/>
          </a:xfrm>
        </p:grpSpPr>
        <p:sp>
          <p:nvSpPr>
            <p:cNvPr id="142" name="Oval 72"/>
            <p:cNvSpPr>
              <a:spLocks noChangeArrowheads="1"/>
            </p:cNvSpPr>
            <p:nvPr/>
          </p:nvSpPr>
          <p:spPr bwMode="auto">
            <a:xfrm>
              <a:off x="8050306" y="1591131"/>
              <a:ext cx="1828800" cy="376216"/>
            </a:xfrm>
            <a:prstGeom prst="ellipse">
              <a:avLst/>
            </a:prstGeom>
            <a:gradFill rotWithShape="1">
              <a:gsLst>
                <a:gs pos="0">
                  <a:srgbClr val="0033CC"/>
                </a:gs>
                <a:gs pos="100000">
                  <a:srgbClr val="0033CC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>
              <a:outerShdw dist="35921" dir="2700000" algn="ctr" rotWithShape="0">
                <a:srgbClr val="8D8D8D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3" name="Text Box 73"/>
            <p:cNvSpPr txBox="1">
              <a:spLocks noChangeArrowheads="1"/>
            </p:cNvSpPr>
            <p:nvPr/>
          </p:nvSpPr>
          <p:spPr bwMode="auto">
            <a:xfrm>
              <a:off x="8089845" y="1701040"/>
              <a:ext cx="1825862" cy="275346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33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>
                <a:lnSpc>
                  <a:spcPct val="85000"/>
                </a:lnSpc>
                <a:spcBef>
                  <a:spcPct val="50000"/>
                </a:spcBef>
              </a:pPr>
              <a:r>
                <a:rPr lang="en-US" altLang="en-US" sz="2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Architecture</a:t>
              </a:r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2344424" y="2046965"/>
            <a:ext cx="7779515" cy="3000149"/>
            <a:chOff x="1295400" y="1279525"/>
            <a:chExt cx="6578600" cy="5109057"/>
          </a:xfrm>
        </p:grpSpPr>
        <p:sp>
          <p:nvSpPr>
            <p:cNvPr id="237" name="Freeform 5"/>
            <p:cNvSpPr>
              <a:spLocks/>
            </p:cNvSpPr>
            <p:nvPr/>
          </p:nvSpPr>
          <p:spPr bwMode="blackWhite">
            <a:xfrm>
              <a:off x="1338263" y="1279525"/>
              <a:ext cx="6491287" cy="4875213"/>
            </a:xfrm>
            <a:custGeom>
              <a:avLst/>
              <a:gdLst>
                <a:gd name="T0" fmla="*/ 0 w 3826"/>
                <a:gd name="T1" fmla="*/ 9 h 2874"/>
                <a:gd name="T2" fmla="*/ 3818 w 3826"/>
                <a:gd name="T3" fmla="*/ 2874 h 2874"/>
                <a:gd name="T4" fmla="*/ 3826 w 3826"/>
                <a:gd name="T5" fmla="*/ 0 h 2874"/>
                <a:gd name="T6" fmla="*/ 0 w 3826"/>
                <a:gd name="T7" fmla="*/ 9 h 2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26" h="2874">
                  <a:moveTo>
                    <a:pt x="0" y="9"/>
                  </a:moveTo>
                  <a:lnTo>
                    <a:pt x="3818" y="2874"/>
                  </a:lnTo>
                  <a:lnTo>
                    <a:pt x="3826" y="0"/>
                  </a:lnTo>
                  <a:lnTo>
                    <a:pt x="0" y="9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8" name="Freeform 6"/>
            <p:cNvSpPr>
              <a:spLocks/>
            </p:cNvSpPr>
            <p:nvPr/>
          </p:nvSpPr>
          <p:spPr bwMode="blackWhite">
            <a:xfrm rot="10800000">
              <a:off x="1331913" y="1293813"/>
              <a:ext cx="6491287" cy="4875212"/>
            </a:xfrm>
            <a:custGeom>
              <a:avLst/>
              <a:gdLst>
                <a:gd name="T0" fmla="*/ 0 w 3826"/>
                <a:gd name="T1" fmla="*/ 9 h 2874"/>
                <a:gd name="T2" fmla="*/ 3818 w 3826"/>
                <a:gd name="T3" fmla="*/ 2874 h 2874"/>
                <a:gd name="T4" fmla="*/ 3826 w 3826"/>
                <a:gd name="T5" fmla="*/ 0 h 2874"/>
                <a:gd name="T6" fmla="*/ 0 w 3826"/>
                <a:gd name="T7" fmla="*/ 9 h 2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26" h="2874">
                  <a:moveTo>
                    <a:pt x="0" y="9"/>
                  </a:moveTo>
                  <a:lnTo>
                    <a:pt x="3818" y="2874"/>
                  </a:lnTo>
                  <a:lnTo>
                    <a:pt x="3826" y="0"/>
                  </a:lnTo>
                  <a:lnTo>
                    <a:pt x="0" y="9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9" name="Rectangle 7"/>
            <p:cNvSpPr>
              <a:spLocks noChangeArrowheads="1"/>
            </p:cNvSpPr>
            <p:nvPr/>
          </p:nvSpPr>
          <p:spPr bwMode="auto">
            <a:xfrm>
              <a:off x="3092450" y="3409801"/>
              <a:ext cx="2978150" cy="628948"/>
            </a:xfrm>
            <a:prstGeom prst="rect">
              <a:avLst/>
            </a:prstGeom>
            <a:gradFill rotWithShape="1">
              <a:gsLst>
                <a:gs pos="0">
                  <a:schemeClr val="tx2">
                    <a:gamma/>
                    <a:shade val="46275"/>
                    <a:invGamma/>
                  </a:schemeClr>
                </a:gs>
                <a:gs pos="100000">
                  <a:schemeClr val="tx2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0" name="Line 8"/>
            <p:cNvSpPr>
              <a:spLocks noChangeShapeType="1"/>
            </p:cNvSpPr>
            <p:nvPr/>
          </p:nvSpPr>
          <p:spPr bwMode="auto">
            <a:xfrm>
              <a:off x="3067050" y="2589213"/>
              <a:ext cx="2998788" cy="2255837"/>
            </a:xfrm>
            <a:prstGeom prst="line">
              <a:avLst/>
            </a:prstGeom>
            <a:noFill/>
            <a:ln w="19050">
              <a:solidFill>
                <a:srgbClr val="8D8D8D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1" name="Rectangle 9"/>
            <p:cNvSpPr>
              <a:spLocks noChangeArrowheads="1"/>
            </p:cNvSpPr>
            <p:nvPr/>
          </p:nvSpPr>
          <p:spPr bwMode="auto">
            <a:xfrm>
              <a:off x="1295400" y="4483099"/>
              <a:ext cx="1219200" cy="10545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algn="r">
                <a:lnSpc>
                  <a:spcPct val="95000"/>
                </a:lnSpc>
              </a:pPr>
              <a:r>
                <a:rPr lang="en-US" altLang="en-US" sz="1800" b="1">
                  <a:latin typeface="Segoe UI" panose="020B0502040204020203" pitchFamily="34" charset="0"/>
                  <a:cs typeface="Segoe UI" panose="020B0502040204020203" pitchFamily="34" charset="0"/>
                </a:rPr>
                <a:t>Operations</a:t>
              </a:r>
            </a:p>
          </p:txBody>
        </p:sp>
        <p:sp>
          <p:nvSpPr>
            <p:cNvPr id="242" name="Rectangle 10"/>
            <p:cNvSpPr>
              <a:spLocks noChangeArrowheads="1"/>
            </p:cNvSpPr>
            <p:nvPr/>
          </p:nvSpPr>
          <p:spPr bwMode="auto">
            <a:xfrm>
              <a:off x="1384301" y="5525065"/>
              <a:ext cx="2684462" cy="706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66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altLang="en-US" sz="2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Technology Focus</a:t>
              </a:r>
            </a:p>
          </p:txBody>
        </p:sp>
        <p:sp>
          <p:nvSpPr>
            <p:cNvPr id="243" name="Rectangle 11"/>
            <p:cNvSpPr>
              <a:spLocks noChangeArrowheads="1"/>
            </p:cNvSpPr>
            <p:nvPr/>
          </p:nvSpPr>
          <p:spPr bwMode="auto">
            <a:xfrm>
              <a:off x="5451475" y="1311275"/>
              <a:ext cx="2422525" cy="706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66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altLang="en-US" sz="2200" b="1">
                  <a:latin typeface="Segoe UI" panose="020B0502040204020203" pitchFamily="34" charset="0"/>
                  <a:cs typeface="Segoe UI" panose="020B0502040204020203" pitchFamily="34" charset="0"/>
                </a:rPr>
                <a:t>Business Focus</a:t>
              </a:r>
            </a:p>
          </p:txBody>
        </p:sp>
        <p:sp>
          <p:nvSpPr>
            <p:cNvPr id="244" name="Rectangle 12"/>
            <p:cNvSpPr>
              <a:spLocks noChangeArrowheads="1"/>
            </p:cNvSpPr>
            <p:nvPr/>
          </p:nvSpPr>
          <p:spPr bwMode="auto">
            <a:xfrm>
              <a:off x="2951163" y="1701800"/>
              <a:ext cx="1076325" cy="6300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algn="ctr"/>
              <a:r>
                <a:rPr lang="en-US" altLang="en-US" sz="1800" b="1">
                  <a:latin typeface="Segoe UI" panose="020B0502040204020203" pitchFamily="34" charset="0"/>
                  <a:cs typeface="Segoe UI" panose="020B0502040204020203" pitchFamily="34" charset="0"/>
                </a:rPr>
                <a:t>Users</a:t>
              </a:r>
            </a:p>
          </p:txBody>
        </p:sp>
        <p:sp>
          <p:nvSpPr>
            <p:cNvPr id="245" name="Rectangle 13"/>
            <p:cNvSpPr>
              <a:spLocks noChangeArrowheads="1"/>
            </p:cNvSpPr>
            <p:nvPr/>
          </p:nvSpPr>
          <p:spPr bwMode="auto">
            <a:xfrm>
              <a:off x="6629400" y="4367213"/>
              <a:ext cx="1143000" cy="15027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US" altLang="en-US" sz="18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Solutions Architects</a:t>
              </a:r>
            </a:p>
          </p:txBody>
        </p:sp>
        <p:sp>
          <p:nvSpPr>
            <p:cNvPr id="246" name="Rectangle 14"/>
            <p:cNvSpPr>
              <a:spLocks noChangeArrowheads="1"/>
            </p:cNvSpPr>
            <p:nvPr/>
          </p:nvSpPr>
          <p:spPr bwMode="auto">
            <a:xfrm>
              <a:off x="6659563" y="2381247"/>
              <a:ext cx="1147762" cy="6300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r>
                <a:rPr lang="en-US" altLang="en-US" sz="18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Customer</a:t>
              </a:r>
            </a:p>
          </p:txBody>
        </p:sp>
        <p:sp>
          <p:nvSpPr>
            <p:cNvPr id="247" name="Rectangle 15"/>
            <p:cNvSpPr>
              <a:spLocks noChangeArrowheads="1"/>
            </p:cNvSpPr>
            <p:nvPr/>
          </p:nvSpPr>
          <p:spPr bwMode="auto">
            <a:xfrm>
              <a:off x="4572000" y="5334001"/>
              <a:ext cx="2209800" cy="10545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US" altLang="en-US" sz="1800" b="1">
                  <a:latin typeface="Segoe UI" panose="020B0502040204020203" pitchFamily="34" charset="0"/>
                  <a:cs typeface="Segoe UI" panose="020B0502040204020203" pitchFamily="34" charset="0"/>
                </a:rPr>
                <a:t>Technology Architects</a:t>
              </a:r>
            </a:p>
          </p:txBody>
        </p:sp>
        <p:sp>
          <p:nvSpPr>
            <p:cNvPr id="248" name="Line 16"/>
            <p:cNvSpPr>
              <a:spLocks noChangeShapeType="1"/>
            </p:cNvSpPr>
            <p:nvPr/>
          </p:nvSpPr>
          <p:spPr bwMode="auto">
            <a:xfrm>
              <a:off x="2454275" y="4659313"/>
              <a:ext cx="4349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9" name="Rectangle 17"/>
            <p:cNvSpPr>
              <a:spLocks noChangeArrowheads="1"/>
            </p:cNvSpPr>
            <p:nvPr/>
          </p:nvSpPr>
          <p:spPr bwMode="auto">
            <a:xfrm>
              <a:off x="1295400" y="2435225"/>
              <a:ext cx="1193800" cy="10545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algn="r">
                <a:lnSpc>
                  <a:spcPct val="95000"/>
                </a:lnSpc>
              </a:pPr>
              <a:r>
                <a:rPr lang="en-US" altLang="en-US" sz="1800" b="1">
                  <a:latin typeface="Segoe UI" panose="020B0502040204020203" pitchFamily="34" charset="0"/>
                  <a:cs typeface="Segoe UI" panose="020B0502040204020203" pitchFamily="34" charset="0"/>
                </a:rPr>
                <a:t>Operations Support</a:t>
              </a:r>
            </a:p>
          </p:txBody>
        </p:sp>
        <p:grpSp>
          <p:nvGrpSpPr>
            <p:cNvPr id="251" name="Group 19"/>
            <p:cNvGrpSpPr>
              <a:grpSpLocks/>
            </p:cNvGrpSpPr>
            <p:nvPr/>
          </p:nvGrpSpPr>
          <p:grpSpPr bwMode="auto">
            <a:xfrm>
              <a:off x="2909888" y="2474913"/>
              <a:ext cx="1158875" cy="796925"/>
              <a:chOff x="1833" y="1458"/>
              <a:chExt cx="730" cy="502"/>
            </a:xfrm>
          </p:grpSpPr>
          <p:sp>
            <p:nvSpPr>
              <p:cNvPr id="364" name="Oval 20"/>
              <p:cNvSpPr>
                <a:spLocks noChangeArrowheads="1"/>
              </p:cNvSpPr>
              <p:nvPr/>
            </p:nvSpPr>
            <p:spPr bwMode="auto">
              <a:xfrm>
                <a:off x="1833" y="1458"/>
                <a:ext cx="720" cy="502"/>
              </a:xfrm>
              <a:prstGeom prst="ellipse">
                <a:avLst/>
              </a:prstGeom>
              <a:solidFill>
                <a:srgbClr val="EEEEF4"/>
              </a:solidFill>
              <a:ln w="38100">
                <a:solidFill>
                  <a:srgbClr val="993F8C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5" name="Text Box 21"/>
              <p:cNvSpPr txBox="1">
                <a:spLocks noChangeArrowheads="1"/>
              </p:cNvSpPr>
              <p:nvPr/>
            </p:nvSpPr>
            <p:spPr bwMode="black">
              <a:xfrm>
                <a:off x="1837" y="1498"/>
                <a:ext cx="726" cy="4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FDFE9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en-US" sz="1200" b="1" dirty="0">
                    <a:solidFill>
                      <a:schemeClr val="tx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User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en-US" sz="1200" b="1" dirty="0">
                    <a:solidFill>
                      <a:schemeClr val="tx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Experience</a:t>
                </a:r>
              </a:p>
            </p:txBody>
          </p:sp>
        </p:grpSp>
        <p:grpSp>
          <p:nvGrpSpPr>
            <p:cNvPr id="252" name="Group 22"/>
            <p:cNvGrpSpPr>
              <a:grpSpLocks/>
            </p:cNvGrpSpPr>
            <p:nvPr/>
          </p:nvGrpSpPr>
          <p:grpSpPr bwMode="auto">
            <a:xfrm>
              <a:off x="3635375" y="3789363"/>
              <a:ext cx="1143000" cy="727075"/>
              <a:chOff x="2163" y="2405"/>
              <a:chExt cx="720" cy="458"/>
            </a:xfrm>
          </p:grpSpPr>
          <p:sp>
            <p:nvSpPr>
              <p:cNvPr id="362" name="Oval 23"/>
              <p:cNvSpPr>
                <a:spLocks noChangeArrowheads="1"/>
              </p:cNvSpPr>
              <p:nvPr/>
            </p:nvSpPr>
            <p:spPr bwMode="auto">
              <a:xfrm>
                <a:off x="2163" y="2405"/>
                <a:ext cx="720" cy="458"/>
              </a:xfrm>
              <a:prstGeom prst="ellipse">
                <a:avLst/>
              </a:prstGeom>
              <a:solidFill>
                <a:srgbClr val="EEEEF4"/>
              </a:solidFill>
              <a:ln w="38100">
                <a:solidFill>
                  <a:srgbClr val="75BAFF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spcBef>
                    <a:spcPct val="50000"/>
                  </a:spcBef>
                </a:pPr>
                <a:endParaRPr lang="en-GB" altLang="en-US" sz="160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3" name="Text Box 24"/>
              <p:cNvSpPr txBox="1">
                <a:spLocks noChangeArrowheads="1"/>
              </p:cNvSpPr>
              <p:nvPr/>
            </p:nvSpPr>
            <p:spPr bwMode="black">
              <a:xfrm>
                <a:off x="2183" y="2503"/>
                <a:ext cx="679" cy="2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FDFE9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en-US" sz="1200" b="1">
                    <a:solidFill>
                      <a:schemeClr val="tx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Development</a:t>
                </a:r>
              </a:p>
            </p:txBody>
          </p:sp>
        </p:grpSp>
        <p:grpSp>
          <p:nvGrpSpPr>
            <p:cNvPr id="342" name="Group 43"/>
            <p:cNvGrpSpPr>
              <a:grpSpLocks/>
            </p:cNvGrpSpPr>
            <p:nvPr/>
          </p:nvGrpSpPr>
          <p:grpSpPr bwMode="auto">
            <a:xfrm>
              <a:off x="4103689" y="2924175"/>
              <a:ext cx="1193801" cy="533400"/>
              <a:chOff x="2837" y="1819"/>
              <a:chExt cx="752" cy="336"/>
            </a:xfrm>
          </p:grpSpPr>
          <p:sp>
            <p:nvSpPr>
              <p:cNvPr id="360" name="Oval 25"/>
              <p:cNvSpPr>
                <a:spLocks noChangeArrowheads="1"/>
              </p:cNvSpPr>
              <p:nvPr/>
            </p:nvSpPr>
            <p:spPr bwMode="auto">
              <a:xfrm>
                <a:off x="2869" y="1819"/>
                <a:ext cx="720" cy="336"/>
              </a:xfrm>
              <a:prstGeom prst="ellipse">
                <a:avLst/>
              </a:prstGeom>
              <a:solidFill>
                <a:srgbClr val="EEEEF4"/>
              </a:solidFill>
              <a:ln w="38100">
                <a:solidFill>
                  <a:srgbClr val="5840BE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1" name="Text Box 26"/>
              <p:cNvSpPr txBox="1">
                <a:spLocks noChangeArrowheads="1"/>
              </p:cNvSpPr>
              <p:nvPr/>
            </p:nvSpPr>
            <p:spPr bwMode="black">
              <a:xfrm>
                <a:off x="2837" y="1862"/>
                <a:ext cx="739" cy="2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FDFE9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en-US" sz="1200" b="1" dirty="0">
                    <a:solidFill>
                      <a:schemeClr val="tx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Test</a:t>
                </a:r>
              </a:p>
            </p:txBody>
          </p:sp>
        </p:grpSp>
        <p:sp>
          <p:nvSpPr>
            <p:cNvPr id="343" name="Oval 27"/>
            <p:cNvSpPr>
              <a:spLocks noChangeArrowheads="1"/>
            </p:cNvSpPr>
            <p:nvPr/>
          </p:nvSpPr>
          <p:spPr bwMode="auto">
            <a:xfrm>
              <a:off x="2900363" y="4392612"/>
              <a:ext cx="1143000" cy="824086"/>
            </a:xfrm>
            <a:prstGeom prst="ellipse">
              <a:avLst/>
            </a:prstGeom>
            <a:solidFill>
              <a:srgbClr val="EEEEF4"/>
            </a:solidFill>
            <a:ln w="38100">
              <a:solidFill>
                <a:srgbClr val="CA8E22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4" name="Text Box 28"/>
            <p:cNvSpPr txBox="1">
              <a:spLocks noChangeArrowheads="1"/>
            </p:cNvSpPr>
            <p:nvPr/>
          </p:nvSpPr>
          <p:spPr bwMode="black">
            <a:xfrm>
              <a:off x="2905125" y="4467226"/>
              <a:ext cx="1157288" cy="6603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FDFE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en-US" sz="1200" b="1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Release / Operations</a:t>
              </a:r>
            </a:p>
          </p:txBody>
        </p:sp>
        <p:grpSp>
          <p:nvGrpSpPr>
            <p:cNvPr id="345" name="Group 29"/>
            <p:cNvGrpSpPr>
              <a:grpSpLocks/>
            </p:cNvGrpSpPr>
            <p:nvPr/>
          </p:nvGrpSpPr>
          <p:grpSpPr bwMode="auto">
            <a:xfrm>
              <a:off x="5057772" y="2492379"/>
              <a:ext cx="1162050" cy="723901"/>
              <a:chOff x="3198" y="1458"/>
              <a:chExt cx="732" cy="456"/>
            </a:xfrm>
          </p:grpSpPr>
          <p:sp>
            <p:nvSpPr>
              <p:cNvPr id="358" name="Oval 30"/>
              <p:cNvSpPr>
                <a:spLocks noChangeArrowheads="1"/>
              </p:cNvSpPr>
              <p:nvPr/>
            </p:nvSpPr>
            <p:spPr bwMode="auto">
              <a:xfrm>
                <a:off x="3210" y="1458"/>
                <a:ext cx="720" cy="445"/>
              </a:xfrm>
              <a:prstGeom prst="ellipse">
                <a:avLst/>
              </a:prstGeom>
              <a:solidFill>
                <a:srgbClr val="EEEEF4"/>
              </a:solidFill>
              <a:ln w="38100">
                <a:solidFill>
                  <a:srgbClr val="E035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9" name="Text Box 31"/>
              <p:cNvSpPr txBox="1">
                <a:spLocks noChangeArrowheads="1"/>
              </p:cNvSpPr>
              <p:nvPr/>
            </p:nvSpPr>
            <p:spPr bwMode="black">
              <a:xfrm>
                <a:off x="3198" y="1498"/>
                <a:ext cx="729" cy="4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FDFE9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en-US" sz="1200" b="1" dirty="0">
                    <a:solidFill>
                      <a:schemeClr val="tx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Product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en-US" sz="1200" b="1" dirty="0">
                    <a:solidFill>
                      <a:schemeClr val="tx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Management</a:t>
                </a:r>
              </a:p>
            </p:txBody>
          </p:sp>
        </p:grpSp>
        <p:sp>
          <p:nvSpPr>
            <p:cNvPr id="346" name="Oval 32"/>
            <p:cNvSpPr>
              <a:spLocks noChangeArrowheads="1"/>
            </p:cNvSpPr>
            <p:nvPr/>
          </p:nvSpPr>
          <p:spPr bwMode="auto">
            <a:xfrm>
              <a:off x="5081588" y="4406898"/>
              <a:ext cx="1143000" cy="698498"/>
            </a:xfrm>
            <a:prstGeom prst="ellipse">
              <a:avLst/>
            </a:prstGeom>
            <a:solidFill>
              <a:srgbClr val="EEEEF4"/>
            </a:solidFill>
            <a:ln w="38100">
              <a:solidFill>
                <a:srgbClr val="3333FF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7" name="Text Box 33"/>
            <p:cNvSpPr txBox="1">
              <a:spLocks noChangeArrowheads="1"/>
            </p:cNvSpPr>
            <p:nvPr/>
          </p:nvSpPr>
          <p:spPr bwMode="black">
            <a:xfrm>
              <a:off x="5062535" y="4604928"/>
              <a:ext cx="1157288" cy="4088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FDFE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en-US" sz="1200" b="1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Architecture</a:t>
              </a:r>
            </a:p>
          </p:txBody>
        </p:sp>
        <p:sp>
          <p:nvSpPr>
            <p:cNvPr id="348" name="Line 34"/>
            <p:cNvSpPr>
              <a:spLocks noChangeShapeType="1"/>
            </p:cNvSpPr>
            <p:nvPr/>
          </p:nvSpPr>
          <p:spPr bwMode="auto">
            <a:xfrm>
              <a:off x="6264275" y="4673600"/>
              <a:ext cx="4349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9" name="Line 35"/>
            <p:cNvSpPr>
              <a:spLocks noChangeShapeType="1"/>
            </p:cNvSpPr>
            <p:nvPr/>
          </p:nvSpPr>
          <p:spPr bwMode="auto">
            <a:xfrm>
              <a:off x="2454275" y="2741613"/>
              <a:ext cx="4349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0" name="Line 36"/>
            <p:cNvSpPr>
              <a:spLocks noChangeShapeType="1"/>
            </p:cNvSpPr>
            <p:nvPr/>
          </p:nvSpPr>
          <p:spPr bwMode="auto">
            <a:xfrm>
              <a:off x="6227763" y="2781300"/>
              <a:ext cx="5048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1" name="Line 37"/>
            <p:cNvSpPr>
              <a:spLocks noChangeShapeType="1"/>
            </p:cNvSpPr>
            <p:nvPr/>
          </p:nvSpPr>
          <p:spPr bwMode="auto">
            <a:xfrm rot="16200000">
              <a:off x="5476875" y="5173663"/>
              <a:ext cx="4349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2" name="Line 38"/>
            <p:cNvSpPr>
              <a:spLocks noChangeShapeType="1"/>
            </p:cNvSpPr>
            <p:nvPr/>
          </p:nvSpPr>
          <p:spPr bwMode="auto">
            <a:xfrm rot="16200000">
              <a:off x="3271837" y="2257426"/>
              <a:ext cx="4349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53" name="Group 44"/>
            <p:cNvGrpSpPr>
              <a:grpSpLocks/>
            </p:cNvGrpSpPr>
            <p:nvPr/>
          </p:nvGrpSpPr>
          <p:grpSpPr bwMode="auto">
            <a:xfrm>
              <a:off x="5062538" y="3519493"/>
              <a:ext cx="1163638" cy="730251"/>
              <a:chOff x="3187" y="2299"/>
              <a:chExt cx="733" cy="460"/>
            </a:xfrm>
          </p:grpSpPr>
          <p:sp>
            <p:nvSpPr>
              <p:cNvPr id="356" name="Oval 39"/>
              <p:cNvSpPr>
                <a:spLocks noChangeArrowheads="1"/>
              </p:cNvSpPr>
              <p:nvPr/>
            </p:nvSpPr>
            <p:spPr bwMode="auto">
              <a:xfrm>
                <a:off x="3200" y="2299"/>
                <a:ext cx="720" cy="460"/>
              </a:xfrm>
              <a:prstGeom prst="ellipse">
                <a:avLst/>
              </a:prstGeom>
              <a:solidFill>
                <a:srgbClr val="EEEEF4"/>
              </a:solidFill>
              <a:ln w="38100">
                <a:solidFill>
                  <a:srgbClr val="30903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7" name="Text Box 40"/>
              <p:cNvSpPr txBox="1">
                <a:spLocks noChangeArrowheads="1"/>
              </p:cNvSpPr>
              <p:nvPr/>
            </p:nvSpPr>
            <p:spPr bwMode="black">
              <a:xfrm>
                <a:off x="3187" y="2336"/>
                <a:ext cx="729" cy="4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FDFE9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en-US" sz="12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Program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en-US" sz="12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Management</a:t>
                </a:r>
              </a:p>
            </p:txBody>
          </p:sp>
        </p:grpSp>
        <p:sp>
          <p:nvSpPr>
            <p:cNvPr id="354" name="Rectangle 41"/>
            <p:cNvSpPr>
              <a:spLocks noChangeArrowheads="1"/>
            </p:cNvSpPr>
            <p:nvPr/>
          </p:nvSpPr>
          <p:spPr bwMode="auto">
            <a:xfrm>
              <a:off x="6659563" y="3482381"/>
              <a:ext cx="1025525" cy="10545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US" altLang="en-US" sz="18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Project Sponsor</a:t>
              </a:r>
            </a:p>
          </p:txBody>
        </p:sp>
        <p:sp>
          <p:nvSpPr>
            <p:cNvPr id="355" name="Line 42"/>
            <p:cNvSpPr>
              <a:spLocks noChangeShapeType="1"/>
            </p:cNvSpPr>
            <p:nvPr/>
          </p:nvSpPr>
          <p:spPr bwMode="auto">
            <a:xfrm flipV="1">
              <a:off x="6227763" y="4005263"/>
              <a:ext cx="4572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3" name="Text Box 19"/>
          <p:cNvSpPr txBox="1">
            <a:spLocks noChangeArrowheads="1"/>
          </p:cNvSpPr>
          <p:nvPr/>
        </p:nvSpPr>
        <p:spPr bwMode="auto">
          <a:xfrm>
            <a:off x="5371823" y="5920240"/>
            <a:ext cx="2636618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Solution Delivery Risk Management, Compliance Management</a:t>
            </a:r>
          </a:p>
        </p:txBody>
      </p:sp>
    </p:spTree>
    <p:extLst>
      <p:ext uri="{BB962C8B-B14F-4D97-AF65-F5344CB8AC3E}">
        <p14:creationId xmlns:p14="http://schemas.microsoft.com/office/powerpoint/2010/main" val="3802216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0" y="-32578"/>
            <a:ext cx="12183811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-27161" y="167484"/>
            <a:ext cx="11152630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Digital Transformation Product Management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31771" y="1525671"/>
            <a:ext cx="6758113" cy="4627564"/>
            <a:chOff x="1191188" y="1479176"/>
            <a:chExt cx="9598407" cy="4627564"/>
          </a:xfrm>
        </p:grpSpPr>
        <p:sp>
          <p:nvSpPr>
            <p:cNvPr id="31" name="AutoShape 10"/>
            <p:cNvSpPr>
              <a:spLocks noChangeArrowheads="1"/>
            </p:cNvSpPr>
            <p:nvPr/>
          </p:nvSpPr>
          <p:spPr bwMode="auto">
            <a:xfrm>
              <a:off x="4904815" y="3155576"/>
              <a:ext cx="5812490" cy="1143000"/>
            </a:xfrm>
            <a:prstGeom prst="roundRect">
              <a:avLst>
                <a:gd name="adj" fmla="val 21250"/>
              </a:avLst>
            </a:prstGeom>
            <a:solidFill>
              <a:schemeClr val="accent1">
                <a:lumMod val="75000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>
              <a:outerShdw dist="71842" dir="2700000" algn="ctr" rotWithShape="0">
                <a:srgbClr val="000000"/>
              </a:outerShdw>
            </a:effectLst>
          </p:spPr>
          <p:txBody>
            <a:bodyPr lIns="274320" rIns="27432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Organized new product development process</a:t>
              </a:r>
            </a:p>
          </p:txBody>
        </p:sp>
        <p:grpSp>
          <p:nvGrpSpPr>
            <p:cNvPr id="32" name="Group 31"/>
            <p:cNvGrpSpPr>
              <a:grpSpLocks/>
            </p:cNvGrpSpPr>
            <p:nvPr/>
          </p:nvGrpSpPr>
          <p:grpSpPr bwMode="auto">
            <a:xfrm>
              <a:off x="1191188" y="1479176"/>
              <a:ext cx="3692302" cy="1828800"/>
              <a:chOff x="168" y="1008"/>
              <a:chExt cx="1992" cy="1152"/>
            </a:xfrm>
            <a:solidFill>
              <a:srgbClr val="FFC000"/>
            </a:solidFill>
          </p:grpSpPr>
          <p:sp>
            <p:nvSpPr>
              <p:cNvPr id="51" name="AutoShape 7"/>
              <p:cNvSpPr>
                <a:spLocks noChangeArrowheads="1"/>
              </p:cNvSpPr>
              <p:nvPr/>
            </p:nvSpPr>
            <p:spPr bwMode="auto">
              <a:xfrm>
                <a:off x="168" y="1008"/>
                <a:ext cx="1512" cy="720"/>
              </a:xfrm>
              <a:prstGeom prst="roundRect">
                <a:avLst>
                  <a:gd name="adj" fmla="val 21250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000000"/>
                </a:outerShdw>
              </a:effectLst>
            </p:spPr>
            <p:txBody>
              <a:bodyPr lIns="274320" rIns="27432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Top management support</a:t>
                </a:r>
              </a:p>
            </p:txBody>
          </p:sp>
          <p:sp>
            <p:nvSpPr>
              <p:cNvPr id="52" name="Line 11"/>
              <p:cNvSpPr>
                <a:spLocks noChangeShapeType="1"/>
              </p:cNvSpPr>
              <p:nvPr/>
            </p:nvSpPr>
            <p:spPr bwMode="auto">
              <a:xfrm>
                <a:off x="1632" y="1728"/>
                <a:ext cx="528" cy="432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4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3" name="Group 32"/>
            <p:cNvGrpSpPr>
              <a:grpSpLocks/>
            </p:cNvGrpSpPr>
            <p:nvPr/>
          </p:nvGrpSpPr>
          <p:grpSpPr bwMode="auto">
            <a:xfrm>
              <a:off x="1191188" y="3155576"/>
              <a:ext cx="3692302" cy="1143000"/>
              <a:chOff x="168" y="2064"/>
              <a:chExt cx="1992" cy="720"/>
            </a:xfrm>
            <a:solidFill>
              <a:srgbClr val="FFC000"/>
            </a:solidFill>
          </p:grpSpPr>
          <p:sp>
            <p:nvSpPr>
              <p:cNvPr id="49" name="AutoShape 3"/>
              <p:cNvSpPr>
                <a:spLocks noChangeArrowheads="1"/>
              </p:cNvSpPr>
              <p:nvPr/>
            </p:nvSpPr>
            <p:spPr bwMode="auto">
              <a:xfrm>
                <a:off x="168" y="2064"/>
                <a:ext cx="1512" cy="720"/>
              </a:xfrm>
              <a:prstGeom prst="roundRect">
                <a:avLst>
                  <a:gd name="adj" fmla="val 21250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000000"/>
                </a:outerShdw>
              </a:effectLst>
            </p:spPr>
            <p:txBody>
              <a:bodyPr lIns="274320" rIns="27432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400" b="1">
                    <a:latin typeface="Segoe UI" panose="020B0502040204020203" pitchFamily="34" charset="0"/>
                    <a:cs typeface="Segoe UI" panose="020B0502040204020203" pitchFamily="34" charset="0"/>
                  </a:rPr>
                  <a:t>Culture of innovation</a:t>
                </a:r>
              </a:p>
            </p:txBody>
          </p:sp>
          <p:sp>
            <p:nvSpPr>
              <p:cNvPr id="50" name="Line 12"/>
              <p:cNvSpPr>
                <a:spLocks noChangeShapeType="1"/>
              </p:cNvSpPr>
              <p:nvPr/>
            </p:nvSpPr>
            <p:spPr bwMode="auto">
              <a:xfrm>
                <a:off x="1680" y="2448"/>
                <a:ext cx="480" cy="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4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4" name="Group 33"/>
            <p:cNvGrpSpPr>
              <a:grpSpLocks/>
            </p:cNvGrpSpPr>
            <p:nvPr/>
          </p:nvGrpSpPr>
          <p:grpSpPr bwMode="auto">
            <a:xfrm>
              <a:off x="1191188" y="4298576"/>
              <a:ext cx="3781274" cy="1752600"/>
              <a:chOff x="168" y="2784"/>
              <a:chExt cx="2040" cy="1104"/>
            </a:xfrm>
            <a:solidFill>
              <a:srgbClr val="FFC000"/>
            </a:solidFill>
          </p:grpSpPr>
          <p:sp>
            <p:nvSpPr>
              <p:cNvPr id="47" name="AutoShape 4"/>
              <p:cNvSpPr>
                <a:spLocks noChangeArrowheads="1"/>
              </p:cNvSpPr>
              <p:nvPr/>
            </p:nvSpPr>
            <p:spPr bwMode="auto">
              <a:xfrm>
                <a:off x="168" y="3168"/>
                <a:ext cx="1512" cy="720"/>
              </a:xfrm>
              <a:prstGeom prst="roundRect">
                <a:avLst>
                  <a:gd name="adj" fmla="val 21250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000000"/>
                </a:outerShdw>
              </a:effectLst>
            </p:spPr>
            <p:txBody>
              <a:bodyPr lIns="274320" rIns="27432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400" b="1">
                    <a:latin typeface="Segoe UI" panose="020B0502040204020203" pitchFamily="34" charset="0"/>
                    <a:cs typeface="Segoe UI" panose="020B0502040204020203" pitchFamily="34" charset="0"/>
                  </a:rPr>
                  <a:t>Product champion with authority</a:t>
                </a:r>
              </a:p>
            </p:txBody>
          </p:sp>
          <p:sp>
            <p:nvSpPr>
              <p:cNvPr id="48" name="Line 13"/>
              <p:cNvSpPr>
                <a:spLocks noChangeShapeType="1"/>
              </p:cNvSpPr>
              <p:nvPr/>
            </p:nvSpPr>
            <p:spPr bwMode="auto">
              <a:xfrm flipV="1">
                <a:off x="1680" y="2784"/>
                <a:ext cx="528" cy="48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4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5" name="Group 34"/>
            <p:cNvGrpSpPr>
              <a:grpSpLocks/>
            </p:cNvGrpSpPr>
            <p:nvPr/>
          </p:nvGrpSpPr>
          <p:grpSpPr bwMode="auto">
            <a:xfrm>
              <a:off x="4866714" y="1479176"/>
              <a:ext cx="2802591" cy="1676400"/>
              <a:chOff x="2136" y="1008"/>
              <a:chExt cx="1512" cy="1056"/>
            </a:xfrm>
          </p:grpSpPr>
          <p:sp>
            <p:nvSpPr>
              <p:cNvPr id="45" name="AutoShape 8"/>
              <p:cNvSpPr>
                <a:spLocks noChangeArrowheads="1"/>
              </p:cNvSpPr>
              <p:nvPr/>
            </p:nvSpPr>
            <p:spPr bwMode="auto">
              <a:xfrm>
                <a:off x="2136" y="1008"/>
                <a:ext cx="1512" cy="720"/>
              </a:xfrm>
              <a:prstGeom prst="roundRect">
                <a:avLst>
                  <a:gd name="adj" fmla="val 21250"/>
                </a:avLst>
              </a:prstGeom>
              <a:solidFill>
                <a:srgbClr val="FFC000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000000"/>
                </a:outerShdw>
              </a:effectLst>
            </p:spPr>
            <p:txBody>
              <a:bodyPr lIns="274320" rIns="27432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Cross-functional team</a:t>
                </a:r>
              </a:p>
            </p:txBody>
          </p:sp>
          <p:sp>
            <p:nvSpPr>
              <p:cNvPr id="46" name="Line 14"/>
              <p:cNvSpPr>
                <a:spLocks noChangeShapeType="1"/>
              </p:cNvSpPr>
              <p:nvPr/>
            </p:nvSpPr>
            <p:spPr bwMode="auto">
              <a:xfrm>
                <a:off x="2880" y="1728"/>
                <a:ext cx="0" cy="3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4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6" name="Group 35"/>
            <p:cNvGrpSpPr>
              <a:grpSpLocks/>
            </p:cNvGrpSpPr>
            <p:nvPr/>
          </p:nvGrpSpPr>
          <p:grpSpPr bwMode="auto">
            <a:xfrm>
              <a:off x="7914714" y="1479176"/>
              <a:ext cx="2802591" cy="1676400"/>
              <a:chOff x="4056" y="1008"/>
              <a:chExt cx="1512" cy="1056"/>
            </a:xfrm>
          </p:grpSpPr>
          <p:sp>
            <p:nvSpPr>
              <p:cNvPr id="43" name="AutoShape 9"/>
              <p:cNvSpPr>
                <a:spLocks noChangeArrowheads="1"/>
              </p:cNvSpPr>
              <p:nvPr/>
            </p:nvSpPr>
            <p:spPr bwMode="auto">
              <a:xfrm>
                <a:off x="4056" y="1008"/>
                <a:ext cx="1512" cy="720"/>
              </a:xfrm>
              <a:prstGeom prst="roundRect">
                <a:avLst>
                  <a:gd name="adj" fmla="val 21250"/>
                </a:avLst>
              </a:prstGeom>
              <a:solidFill>
                <a:srgbClr val="FFC000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000000"/>
                </a:outerShdw>
              </a:effectLst>
            </p:spPr>
            <p:txBody>
              <a:bodyPr lIns="274320" rIns="27432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Clear understanding of customer needs</a:t>
                </a:r>
              </a:p>
            </p:txBody>
          </p:sp>
          <p:sp>
            <p:nvSpPr>
              <p:cNvPr id="44" name="Line 15"/>
              <p:cNvSpPr>
                <a:spLocks noChangeShapeType="1"/>
              </p:cNvSpPr>
              <p:nvPr/>
            </p:nvSpPr>
            <p:spPr bwMode="auto">
              <a:xfrm>
                <a:off x="4800" y="1728"/>
                <a:ext cx="0" cy="3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4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7" name="Group 36"/>
            <p:cNvGrpSpPr>
              <a:grpSpLocks/>
            </p:cNvGrpSpPr>
            <p:nvPr/>
          </p:nvGrpSpPr>
          <p:grpSpPr bwMode="auto">
            <a:xfrm>
              <a:off x="7840572" y="4374776"/>
              <a:ext cx="2949023" cy="1676400"/>
              <a:chOff x="4016" y="2832"/>
              <a:chExt cx="1591" cy="1056"/>
            </a:xfrm>
          </p:grpSpPr>
          <p:sp>
            <p:nvSpPr>
              <p:cNvPr id="41" name="AutoShape 6"/>
              <p:cNvSpPr>
                <a:spLocks noChangeArrowheads="1"/>
              </p:cNvSpPr>
              <p:nvPr/>
            </p:nvSpPr>
            <p:spPr bwMode="auto">
              <a:xfrm>
                <a:off x="4016" y="3168"/>
                <a:ext cx="1591" cy="720"/>
              </a:xfrm>
              <a:prstGeom prst="roundRect">
                <a:avLst>
                  <a:gd name="adj" fmla="val 21250"/>
                </a:avLst>
              </a:prstGeom>
              <a:solidFill>
                <a:srgbClr val="FFC000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000000"/>
                </a:outerShdw>
              </a:effectLst>
            </p:spPr>
            <p:txBody>
              <a:bodyPr lIns="274320" rIns="27432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Value management (costs also add benefits, value)</a:t>
                </a:r>
              </a:p>
            </p:txBody>
          </p:sp>
          <p:sp>
            <p:nvSpPr>
              <p:cNvPr id="42" name="Line 16"/>
              <p:cNvSpPr>
                <a:spLocks noChangeShapeType="1"/>
              </p:cNvSpPr>
              <p:nvPr/>
            </p:nvSpPr>
            <p:spPr bwMode="auto">
              <a:xfrm flipV="1">
                <a:off x="4752" y="2832"/>
                <a:ext cx="0" cy="3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4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8" name="Group 37"/>
            <p:cNvGrpSpPr>
              <a:grpSpLocks/>
            </p:cNvGrpSpPr>
            <p:nvPr/>
          </p:nvGrpSpPr>
          <p:grpSpPr bwMode="auto">
            <a:xfrm>
              <a:off x="4308790" y="4374777"/>
              <a:ext cx="3360513" cy="1731963"/>
              <a:chOff x="1835" y="2832"/>
              <a:chExt cx="1813" cy="1091"/>
            </a:xfrm>
            <a:solidFill>
              <a:srgbClr val="FFC000"/>
            </a:solidFill>
          </p:grpSpPr>
          <p:sp>
            <p:nvSpPr>
              <p:cNvPr id="39" name="AutoShape 5"/>
              <p:cNvSpPr>
                <a:spLocks noChangeArrowheads="1"/>
              </p:cNvSpPr>
              <p:nvPr/>
            </p:nvSpPr>
            <p:spPr bwMode="auto">
              <a:xfrm>
                <a:off x="1835" y="3203"/>
                <a:ext cx="1813" cy="720"/>
              </a:xfrm>
              <a:prstGeom prst="roundRect">
                <a:avLst>
                  <a:gd name="adj" fmla="val 21250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000000"/>
                </a:outerShdw>
              </a:effectLst>
            </p:spPr>
            <p:txBody>
              <a:bodyPr lIns="274320" rIns="27432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Timely Agile, Lean with </a:t>
                </a:r>
                <a:r>
                  <a:rPr lang="en-US" altLang="en-US" sz="1400" b="1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DevOPS</a:t>
                </a:r>
                <a:r>
                  <a:rPr lang="en-US" altLang="en-US" sz="1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Automated collaborated development cycle</a:t>
                </a:r>
              </a:p>
            </p:txBody>
          </p:sp>
          <p:sp>
            <p:nvSpPr>
              <p:cNvPr id="40" name="Line 17"/>
              <p:cNvSpPr>
                <a:spLocks noChangeShapeType="1"/>
              </p:cNvSpPr>
              <p:nvPr/>
            </p:nvSpPr>
            <p:spPr bwMode="auto">
              <a:xfrm flipV="1">
                <a:off x="2880" y="2832"/>
                <a:ext cx="0" cy="336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4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27" name="Group 3"/>
          <p:cNvGrpSpPr>
            <a:grpSpLocks/>
          </p:cNvGrpSpPr>
          <p:nvPr/>
        </p:nvGrpSpPr>
        <p:grpSpPr bwMode="auto">
          <a:xfrm>
            <a:off x="7280454" y="1487571"/>
            <a:ext cx="4340416" cy="4571999"/>
            <a:chOff x="528" y="1296"/>
            <a:chExt cx="4326" cy="2278"/>
          </a:xfrm>
        </p:grpSpPr>
        <p:sp>
          <p:nvSpPr>
            <p:cNvPr id="28" name="Rectangle 4"/>
            <p:cNvSpPr>
              <a:spLocks noChangeArrowheads="1"/>
            </p:cNvSpPr>
            <p:nvPr/>
          </p:nvSpPr>
          <p:spPr bwMode="auto">
            <a:xfrm>
              <a:off x="528" y="2208"/>
              <a:ext cx="1062" cy="494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chemeClr val="tx1"/>
              </a:solidFill>
              <a:miter lim="800000"/>
              <a:headEnd/>
              <a:tailEnd/>
            </a:ln>
            <a:effectLst>
              <a:outerShdw dist="45791" dir="2021404" algn="ctr" rotWithShape="0">
                <a:schemeClr val="folHlink"/>
              </a:outerShdw>
            </a:effec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600" b="1" dirty="0"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PURPOSE</a:t>
              </a:r>
              <a:endParaRPr lang="en-US" altLang="en-US" sz="1200" dirty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3" name="Rectangle 5"/>
            <p:cNvSpPr>
              <a:spLocks noChangeArrowheads="1"/>
            </p:cNvSpPr>
            <p:nvPr/>
          </p:nvSpPr>
          <p:spPr bwMode="auto">
            <a:xfrm>
              <a:off x="1344" y="3072"/>
              <a:ext cx="1062" cy="501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chemeClr val="tx1"/>
              </a:solidFill>
              <a:miter lim="800000"/>
              <a:headEnd/>
              <a:tailEnd/>
            </a:ln>
            <a:effectLst>
              <a:outerShdw dist="45791" dir="2021404" algn="ctr" rotWithShape="0">
                <a:schemeClr val="folHlink"/>
              </a:outerShdw>
            </a:effec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600" b="1"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PEOPLE</a:t>
              </a:r>
              <a:endParaRPr lang="en-US" altLang="en-US" sz="120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4" name="Rectangle 6"/>
            <p:cNvSpPr>
              <a:spLocks noChangeArrowheads="1"/>
            </p:cNvSpPr>
            <p:nvPr/>
          </p:nvSpPr>
          <p:spPr bwMode="auto">
            <a:xfrm>
              <a:off x="2928" y="3072"/>
              <a:ext cx="1063" cy="502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chemeClr val="tx1"/>
              </a:solidFill>
              <a:miter lim="800000"/>
              <a:headEnd/>
              <a:tailEnd/>
            </a:ln>
            <a:effectLst>
              <a:outerShdw dist="45791" dir="2021404" algn="ctr" rotWithShape="0">
                <a:schemeClr val="folHlink"/>
              </a:outerShdw>
            </a:effec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600" b="1"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PLACE</a:t>
              </a:r>
              <a:endParaRPr lang="en-US" altLang="en-US" sz="120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5" name="Rectangle 7"/>
            <p:cNvSpPr>
              <a:spLocks noChangeArrowheads="1"/>
            </p:cNvSpPr>
            <p:nvPr/>
          </p:nvSpPr>
          <p:spPr bwMode="auto">
            <a:xfrm>
              <a:off x="2928" y="1296"/>
              <a:ext cx="1063" cy="501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chemeClr val="tx1"/>
              </a:solidFill>
              <a:miter lim="800000"/>
              <a:headEnd/>
              <a:tailEnd/>
            </a:ln>
            <a:effectLst>
              <a:outerShdw dist="45791" dir="2021404" algn="ctr" rotWithShape="0">
                <a:schemeClr val="folHlink"/>
              </a:outerShdw>
            </a:effec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600" b="1" dirty="0"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PROCESS</a:t>
              </a:r>
              <a:endParaRPr lang="en-US" altLang="en-US" sz="1200" dirty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Rectangle 8"/>
            <p:cNvSpPr>
              <a:spLocks noChangeArrowheads="1"/>
            </p:cNvSpPr>
            <p:nvPr/>
          </p:nvSpPr>
          <p:spPr bwMode="auto">
            <a:xfrm>
              <a:off x="3792" y="2208"/>
              <a:ext cx="1062" cy="501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chemeClr val="tx1"/>
              </a:solidFill>
              <a:miter lim="800000"/>
              <a:headEnd/>
              <a:tailEnd/>
            </a:ln>
            <a:effectLst>
              <a:outerShdw dist="45791" dir="2021404" algn="ctr" rotWithShape="0">
                <a:schemeClr val="folHlink"/>
              </a:outerShdw>
            </a:effec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600" b="1"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PRODUCT</a:t>
              </a:r>
              <a:endParaRPr lang="en-US" altLang="en-US" sz="120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7" name="Rectangle 9"/>
            <p:cNvSpPr>
              <a:spLocks noChangeArrowheads="1"/>
            </p:cNvSpPr>
            <p:nvPr/>
          </p:nvSpPr>
          <p:spPr bwMode="auto">
            <a:xfrm>
              <a:off x="1344" y="1300"/>
              <a:ext cx="1062" cy="493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chemeClr val="tx1"/>
              </a:solidFill>
              <a:miter lim="800000"/>
              <a:headEnd/>
              <a:tailEnd/>
            </a:ln>
            <a:effectLst>
              <a:outerShdw dist="45791" dir="2021404" algn="ctr" rotWithShape="0">
                <a:schemeClr val="folHlink"/>
              </a:outerShdw>
            </a:effec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600" b="1"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PERIOD</a:t>
              </a:r>
              <a:endParaRPr lang="en-US" altLang="en-US" sz="120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58" name="AutoShape 10"/>
            <p:cNvCxnSpPr>
              <a:cxnSpLocks noChangeShapeType="1"/>
              <a:stCxn id="28" idx="3"/>
              <a:endCxn id="56" idx="1"/>
            </p:cNvCxnSpPr>
            <p:nvPr/>
          </p:nvCxnSpPr>
          <p:spPr bwMode="auto">
            <a:xfrm>
              <a:off x="1614" y="2455"/>
              <a:ext cx="2154" cy="4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59" name="AutoShape 11"/>
            <p:cNvCxnSpPr>
              <a:cxnSpLocks noChangeShapeType="1"/>
              <a:stCxn id="57" idx="2"/>
              <a:endCxn id="54" idx="0"/>
            </p:cNvCxnSpPr>
            <p:nvPr/>
          </p:nvCxnSpPr>
          <p:spPr bwMode="auto">
            <a:xfrm>
              <a:off x="1875" y="1817"/>
              <a:ext cx="1585" cy="1231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60" name="AutoShape 12"/>
            <p:cNvCxnSpPr>
              <a:cxnSpLocks noChangeShapeType="1"/>
              <a:stCxn id="53" idx="0"/>
              <a:endCxn id="55" idx="2"/>
            </p:cNvCxnSpPr>
            <p:nvPr/>
          </p:nvCxnSpPr>
          <p:spPr bwMode="auto">
            <a:xfrm flipV="1">
              <a:off x="1875" y="1821"/>
              <a:ext cx="1585" cy="1227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61" name="AutoShape 13"/>
            <p:cNvCxnSpPr>
              <a:cxnSpLocks noChangeShapeType="1"/>
              <a:stCxn id="28" idx="2"/>
              <a:endCxn id="53" idx="1"/>
            </p:cNvCxnSpPr>
            <p:nvPr/>
          </p:nvCxnSpPr>
          <p:spPr bwMode="auto">
            <a:xfrm>
              <a:off x="1059" y="2726"/>
              <a:ext cx="261" cy="597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62" name="AutoShape 14"/>
            <p:cNvCxnSpPr>
              <a:cxnSpLocks noChangeShapeType="1"/>
              <a:stCxn id="28" idx="0"/>
              <a:endCxn id="57" idx="1"/>
            </p:cNvCxnSpPr>
            <p:nvPr/>
          </p:nvCxnSpPr>
          <p:spPr bwMode="auto">
            <a:xfrm flipV="1">
              <a:off x="1059" y="1547"/>
              <a:ext cx="261" cy="637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63" name="AutoShape 15"/>
            <p:cNvCxnSpPr>
              <a:cxnSpLocks noChangeShapeType="1"/>
              <a:stCxn id="53" idx="3"/>
              <a:endCxn id="54" idx="1"/>
            </p:cNvCxnSpPr>
            <p:nvPr/>
          </p:nvCxnSpPr>
          <p:spPr bwMode="auto">
            <a:xfrm>
              <a:off x="2430" y="3323"/>
              <a:ext cx="474" cy="0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64" name="AutoShape 16"/>
            <p:cNvCxnSpPr>
              <a:cxnSpLocks noChangeShapeType="1"/>
              <a:stCxn id="54" idx="3"/>
              <a:endCxn id="56" idx="2"/>
            </p:cNvCxnSpPr>
            <p:nvPr/>
          </p:nvCxnSpPr>
          <p:spPr bwMode="auto">
            <a:xfrm flipV="1">
              <a:off x="4015" y="2733"/>
              <a:ext cx="308" cy="590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65" name="AutoShape 17"/>
            <p:cNvCxnSpPr>
              <a:cxnSpLocks noChangeShapeType="1"/>
              <a:stCxn id="57" idx="3"/>
              <a:endCxn id="55" idx="1"/>
            </p:cNvCxnSpPr>
            <p:nvPr/>
          </p:nvCxnSpPr>
          <p:spPr bwMode="auto">
            <a:xfrm>
              <a:off x="2430" y="1547"/>
              <a:ext cx="474" cy="0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66" name="AutoShape 18"/>
            <p:cNvCxnSpPr>
              <a:cxnSpLocks noChangeShapeType="1"/>
              <a:stCxn id="55" idx="3"/>
              <a:endCxn id="56" idx="0"/>
            </p:cNvCxnSpPr>
            <p:nvPr/>
          </p:nvCxnSpPr>
          <p:spPr bwMode="auto">
            <a:xfrm>
              <a:off x="4015" y="1547"/>
              <a:ext cx="308" cy="637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67" name="AutoShape 19"/>
            <p:cNvCxnSpPr>
              <a:cxnSpLocks noChangeShapeType="1"/>
              <a:stCxn id="28" idx="3"/>
              <a:endCxn id="55" idx="2"/>
            </p:cNvCxnSpPr>
            <p:nvPr/>
          </p:nvCxnSpPr>
          <p:spPr bwMode="auto">
            <a:xfrm flipV="1">
              <a:off x="1614" y="1821"/>
              <a:ext cx="1846" cy="634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68" name="AutoShape 20"/>
            <p:cNvCxnSpPr>
              <a:cxnSpLocks noChangeShapeType="1"/>
              <a:stCxn id="28" idx="3"/>
              <a:endCxn id="56" idx="1"/>
            </p:cNvCxnSpPr>
            <p:nvPr/>
          </p:nvCxnSpPr>
          <p:spPr bwMode="auto">
            <a:xfrm>
              <a:off x="1614" y="2455"/>
              <a:ext cx="2154" cy="4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69" name="AutoShape 21"/>
            <p:cNvCxnSpPr>
              <a:cxnSpLocks noChangeShapeType="1"/>
              <a:stCxn id="53" idx="0"/>
              <a:endCxn id="56" idx="1"/>
            </p:cNvCxnSpPr>
            <p:nvPr/>
          </p:nvCxnSpPr>
          <p:spPr bwMode="auto">
            <a:xfrm flipV="1">
              <a:off x="1875" y="2459"/>
              <a:ext cx="1893" cy="589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70" name="AutoShape 22"/>
            <p:cNvCxnSpPr>
              <a:cxnSpLocks noChangeShapeType="1"/>
              <a:stCxn id="28" idx="3"/>
              <a:endCxn id="54" idx="0"/>
            </p:cNvCxnSpPr>
            <p:nvPr/>
          </p:nvCxnSpPr>
          <p:spPr bwMode="auto">
            <a:xfrm>
              <a:off x="1614" y="2455"/>
              <a:ext cx="1846" cy="593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71" name="AutoShape 23"/>
            <p:cNvCxnSpPr>
              <a:cxnSpLocks noChangeShapeType="1"/>
              <a:stCxn id="57" idx="2"/>
              <a:endCxn id="56" idx="1"/>
            </p:cNvCxnSpPr>
            <p:nvPr/>
          </p:nvCxnSpPr>
          <p:spPr bwMode="auto">
            <a:xfrm>
              <a:off x="1875" y="1817"/>
              <a:ext cx="1893" cy="642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72" name="AutoShape 24"/>
            <p:cNvCxnSpPr>
              <a:cxnSpLocks noChangeShapeType="1"/>
              <a:stCxn id="54" idx="0"/>
              <a:endCxn id="55" idx="2"/>
            </p:cNvCxnSpPr>
            <p:nvPr/>
          </p:nvCxnSpPr>
          <p:spPr bwMode="auto">
            <a:xfrm flipV="1">
              <a:off x="3460" y="1821"/>
              <a:ext cx="0" cy="1227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73" name="AutoShape 25"/>
            <p:cNvCxnSpPr>
              <a:cxnSpLocks noChangeShapeType="1"/>
              <a:stCxn id="53" idx="0"/>
              <a:endCxn id="57" idx="2"/>
            </p:cNvCxnSpPr>
            <p:nvPr/>
          </p:nvCxnSpPr>
          <p:spPr bwMode="auto">
            <a:xfrm flipV="1">
              <a:off x="1875" y="1817"/>
              <a:ext cx="0" cy="1231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sp>
        <p:nvSpPr>
          <p:cNvPr id="74" name="Rectangle 4"/>
          <p:cNvSpPr>
            <a:spLocks noChangeArrowheads="1"/>
          </p:cNvSpPr>
          <p:nvPr/>
        </p:nvSpPr>
        <p:spPr bwMode="auto">
          <a:xfrm>
            <a:off x="9074878" y="3433975"/>
            <a:ext cx="733505" cy="755392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tx1"/>
            </a:solidFill>
            <a:miter lim="800000"/>
            <a:headEnd/>
            <a:tailEnd/>
          </a:ln>
          <a:effectLst>
            <a:outerShdw dist="45791" dir="2021404" algn="ctr" rotWithShape="0">
              <a:schemeClr val="folHlink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en-US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Teloxis</a:t>
            </a:r>
            <a:endParaRPr lang="en-US" altLang="en-US" sz="1100" dirty="0"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092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0" y="-32578"/>
            <a:ext cx="12192000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-27161" y="167484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Digital Transformation Lifecycle</a:t>
            </a:r>
          </a:p>
        </p:txBody>
      </p:sp>
      <p:grpSp>
        <p:nvGrpSpPr>
          <p:cNvPr id="2" name="Group 1"/>
          <p:cNvGrpSpPr/>
          <p:nvPr/>
        </p:nvGrpSpPr>
        <p:grpSpPr>
          <a:xfrm rot="16200000">
            <a:off x="2555062" y="-758715"/>
            <a:ext cx="7257510" cy="11195779"/>
            <a:chOff x="853343" y="-2171884"/>
            <a:chExt cx="7442876" cy="11195779"/>
          </a:xfrm>
        </p:grpSpPr>
        <p:sp>
          <p:nvSpPr>
            <p:cNvPr id="181" name="TextBox 180"/>
            <p:cNvSpPr txBox="1"/>
            <p:nvPr/>
          </p:nvSpPr>
          <p:spPr>
            <a:xfrm>
              <a:off x="853343" y="2099158"/>
              <a:ext cx="189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2" name="Rounded Rectangle 181"/>
            <p:cNvSpPr/>
            <p:nvPr/>
          </p:nvSpPr>
          <p:spPr>
            <a:xfrm rot="5400000">
              <a:off x="6307399" y="7035073"/>
              <a:ext cx="2971800" cy="100584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Strategy alignment to value</a:t>
              </a:r>
            </a:p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Respond to changing markets</a:t>
              </a:r>
            </a:p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Reduce risk</a:t>
              </a:r>
            </a:p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Improve Consumer experience</a:t>
              </a:r>
            </a:p>
          </p:txBody>
        </p:sp>
        <p:sp>
          <p:nvSpPr>
            <p:cNvPr id="183" name="Rounded Rectangle 10"/>
            <p:cNvSpPr/>
            <p:nvPr/>
          </p:nvSpPr>
          <p:spPr>
            <a:xfrm rot="5400000">
              <a:off x="2032086" y="6891401"/>
              <a:ext cx="3087348" cy="1177639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Faster time to market</a:t>
              </a:r>
            </a:p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Supports transparency</a:t>
              </a:r>
            </a:p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Value based cost controls</a:t>
              </a:r>
            </a:p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Improve operational efficiencies</a:t>
              </a:r>
            </a:p>
          </p:txBody>
        </p:sp>
        <p:sp>
          <p:nvSpPr>
            <p:cNvPr id="184" name="Rounded Rectangle 10"/>
            <p:cNvSpPr/>
            <p:nvPr/>
          </p:nvSpPr>
          <p:spPr>
            <a:xfrm rot="5400000">
              <a:off x="2175565" y="-1188717"/>
              <a:ext cx="3147002" cy="1180667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Respond to customer demand</a:t>
              </a:r>
            </a:p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Fast issue resolution</a:t>
              </a:r>
            </a:p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Feedback sets strategy</a:t>
              </a:r>
            </a:p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Safety, Security and Compliance</a:t>
              </a:r>
            </a:p>
          </p:txBody>
        </p:sp>
        <p:sp>
          <p:nvSpPr>
            <p:cNvPr id="185" name="Rounded Rectangle 10"/>
            <p:cNvSpPr/>
            <p:nvPr/>
          </p:nvSpPr>
          <p:spPr>
            <a:xfrm rot="5400000">
              <a:off x="6307398" y="-1013705"/>
              <a:ext cx="2971800" cy="100584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Pay as you go pricing model</a:t>
              </a:r>
            </a:p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Catalog offerings</a:t>
              </a:r>
            </a:p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Transparent pricing</a:t>
              </a:r>
            </a:p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Create new revenue stream</a:t>
              </a: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3052866" y="1156642"/>
              <a:ext cx="5040313" cy="5040313"/>
              <a:chOff x="3915647" y="1077912"/>
              <a:chExt cx="5040313" cy="5040313"/>
            </a:xfrm>
          </p:grpSpPr>
          <p:sp>
            <p:nvSpPr>
              <p:cNvPr id="33" name="Oval 58"/>
              <p:cNvSpPr>
                <a:spLocks noChangeArrowheads="1"/>
              </p:cNvSpPr>
              <p:nvPr/>
            </p:nvSpPr>
            <p:spPr bwMode="auto">
              <a:xfrm>
                <a:off x="4427538" y="1608651"/>
                <a:ext cx="4057650" cy="3991523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34" name="Group 4"/>
              <p:cNvGrpSpPr>
                <a:grpSpLocks/>
              </p:cNvGrpSpPr>
              <p:nvPr/>
            </p:nvGrpSpPr>
            <p:grpSpPr bwMode="auto">
              <a:xfrm>
                <a:off x="6269038" y="3333750"/>
                <a:ext cx="1166812" cy="2111375"/>
                <a:chOff x="2592" y="1646"/>
                <a:chExt cx="1333" cy="2263"/>
              </a:xfrm>
            </p:grpSpPr>
            <p:sp>
              <p:nvSpPr>
                <p:cNvPr id="75" name="Line 5"/>
                <p:cNvSpPr>
                  <a:spLocks noChangeShapeType="1"/>
                </p:cNvSpPr>
                <p:nvPr/>
              </p:nvSpPr>
              <p:spPr bwMode="auto">
                <a:xfrm rot="-2071825">
                  <a:off x="3006" y="3500"/>
                  <a:ext cx="183" cy="40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6" name="Line 6"/>
                <p:cNvSpPr>
                  <a:spLocks noChangeShapeType="1"/>
                </p:cNvSpPr>
                <p:nvPr/>
              </p:nvSpPr>
              <p:spPr bwMode="auto">
                <a:xfrm rot="19528175" flipV="1">
                  <a:off x="3233" y="3636"/>
                  <a:ext cx="47" cy="18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7" name="Line 7"/>
                <p:cNvSpPr>
                  <a:spLocks noChangeShapeType="1"/>
                </p:cNvSpPr>
                <p:nvPr/>
              </p:nvSpPr>
              <p:spPr bwMode="auto">
                <a:xfrm rot="19528175" flipV="1">
                  <a:off x="2808" y="3262"/>
                  <a:ext cx="340" cy="2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8" name="Arc 8"/>
                <p:cNvSpPr>
                  <a:spLocks/>
                </p:cNvSpPr>
                <p:nvPr/>
              </p:nvSpPr>
              <p:spPr bwMode="auto">
                <a:xfrm rot="19528175" flipV="1">
                  <a:off x="2592" y="1646"/>
                  <a:ext cx="1181" cy="1547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242"/>
                    <a:gd name="T1" fmla="*/ 0 h 21600"/>
                    <a:gd name="T2" fmla="*/ 21242 w 21242"/>
                    <a:gd name="T3" fmla="*/ 17684 h 21600"/>
                    <a:gd name="T4" fmla="*/ 0 w 2124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242" h="21600" fill="none" extrusionOk="0">
                      <a:moveTo>
                        <a:pt x="-1" y="0"/>
                      </a:moveTo>
                      <a:cubicBezTo>
                        <a:pt x="10419" y="0"/>
                        <a:pt x="19353" y="7437"/>
                        <a:pt x="21242" y="17683"/>
                      </a:cubicBezTo>
                    </a:path>
                    <a:path w="21242" h="21600" stroke="0" extrusionOk="0">
                      <a:moveTo>
                        <a:pt x="-1" y="0"/>
                      </a:moveTo>
                      <a:cubicBezTo>
                        <a:pt x="10419" y="0"/>
                        <a:pt x="19353" y="7437"/>
                        <a:pt x="21242" y="17683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9" name="Line 9"/>
                <p:cNvSpPr>
                  <a:spLocks noChangeShapeType="1"/>
                </p:cNvSpPr>
                <p:nvPr/>
              </p:nvSpPr>
              <p:spPr bwMode="auto">
                <a:xfrm rot="19528175" flipV="1">
                  <a:off x="3063" y="3178"/>
                  <a:ext cx="54" cy="21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80" name="Arc 10"/>
                <p:cNvSpPr>
                  <a:spLocks/>
                </p:cNvSpPr>
                <p:nvPr/>
              </p:nvSpPr>
              <p:spPr bwMode="auto">
                <a:xfrm rot="19528175" flipV="1">
                  <a:off x="2676" y="1878"/>
                  <a:ext cx="1249" cy="1546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81" name="Rectangle 11"/>
                <p:cNvSpPr>
                  <a:spLocks noChangeArrowheads="1"/>
                </p:cNvSpPr>
                <p:nvPr/>
              </p:nvSpPr>
              <p:spPr bwMode="auto">
                <a:xfrm rot="2404442">
                  <a:off x="2708" y="3513"/>
                  <a:ext cx="163" cy="165"/>
                </a:xfrm>
                <a:prstGeom prst="rect">
                  <a:avLst/>
                </a:prstGeom>
                <a:solidFill>
                  <a:srgbClr val="000000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35" name="Group 12"/>
              <p:cNvGrpSpPr>
                <a:grpSpLocks/>
              </p:cNvGrpSpPr>
              <p:nvPr/>
            </p:nvGrpSpPr>
            <p:grpSpPr bwMode="auto">
              <a:xfrm rot="16856118">
                <a:off x="6669088" y="2484438"/>
                <a:ext cx="1243012" cy="1979612"/>
                <a:chOff x="2592" y="1646"/>
                <a:chExt cx="1333" cy="2263"/>
              </a:xfrm>
            </p:grpSpPr>
            <p:sp>
              <p:nvSpPr>
                <p:cNvPr id="68" name="Line 13"/>
                <p:cNvSpPr>
                  <a:spLocks noChangeShapeType="1"/>
                </p:cNvSpPr>
                <p:nvPr/>
              </p:nvSpPr>
              <p:spPr bwMode="auto">
                <a:xfrm rot="-2071825">
                  <a:off x="3006" y="3500"/>
                  <a:ext cx="183" cy="40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9" name="Line 14"/>
                <p:cNvSpPr>
                  <a:spLocks noChangeShapeType="1"/>
                </p:cNvSpPr>
                <p:nvPr/>
              </p:nvSpPr>
              <p:spPr bwMode="auto">
                <a:xfrm rot="19528175" flipV="1">
                  <a:off x="3233" y="3636"/>
                  <a:ext cx="47" cy="18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0" name="Line 15"/>
                <p:cNvSpPr>
                  <a:spLocks noChangeShapeType="1"/>
                </p:cNvSpPr>
                <p:nvPr/>
              </p:nvSpPr>
              <p:spPr bwMode="auto">
                <a:xfrm rot="19528175" flipV="1">
                  <a:off x="2808" y="3262"/>
                  <a:ext cx="340" cy="2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1" name="Arc 16"/>
                <p:cNvSpPr>
                  <a:spLocks/>
                </p:cNvSpPr>
                <p:nvPr/>
              </p:nvSpPr>
              <p:spPr bwMode="auto">
                <a:xfrm rot="19528175" flipV="1">
                  <a:off x="2592" y="1646"/>
                  <a:ext cx="1181" cy="1547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242"/>
                    <a:gd name="T1" fmla="*/ 0 h 21600"/>
                    <a:gd name="T2" fmla="*/ 21242 w 21242"/>
                    <a:gd name="T3" fmla="*/ 17684 h 21600"/>
                    <a:gd name="T4" fmla="*/ 0 w 2124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242" h="21600" fill="none" extrusionOk="0">
                      <a:moveTo>
                        <a:pt x="-1" y="0"/>
                      </a:moveTo>
                      <a:cubicBezTo>
                        <a:pt x="10419" y="0"/>
                        <a:pt x="19353" y="7437"/>
                        <a:pt x="21242" y="17683"/>
                      </a:cubicBezTo>
                    </a:path>
                    <a:path w="21242" h="21600" stroke="0" extrusionOk="0">
                      <a:moveTo>
                        <a:pt x="-1" y="0"/>
                      </a:moveTo>
                      <a:cubicBezTo>
                        <a:pt x="10419" y="0"/>
                        <a:pt x="19353" y="7437"/>
                        <a:pt x="21242" y="17683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2" name="Line 17"/>
                <p:cNvSpPr>
                  <a:spLocks noChangeShapeType="1"/>
                </p:cNvSpPr>
                <p:nvPr/>
              </p:nvSpPr>
              <p:spPr bwMode="auto">
                <a:xfrm rot="19528175" flipV="1">
                  <a:off x="3063" y="3178"/>
                  <a:ext cx="54" cy="21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3" name="Arc 18"/>
                <p:cNvSpPr>
                  <a:spLocks/>
                </p:cNvSpPr>
                <p:nvPr/>
              </p:nvSpPr>
              <p:spPr bwMode="auto">
                <a:xfrm rot="19528175" flipV="1">
                  <a:off x="2676" y="1878"/>
                  <a:ext cx="1249" cy="1546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4" name="Rectangle 19"/>
                <p:cNvSpPr>
                  <a:spLocks noChangeArrowheads="1"/>
                </p:cNvSpPr>
                <p:nvPr/>
              </p:nvSpPr>
              <p:spPr bwMode="auto">
                <a:xfrm rot="2404442">
                  <a:off x="2708" y="3513"/>
                  <a:ext cx="163" cy="165"/>
                </a:xfrm>
                <a:prstGeom prst="rect">
                  <a:avLst/>
                </a:prstGeom>
                <a:solidFill>
                  <a:srgbClr val="000000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36" name="Group 20"/>
              <p:cNvGrpSpPr>
                <a:grpSpLocks/>
              </p:cNvGrpSpPr>
              <p:nvPr/>
            </p:nvGrpSpPr>
            <p:grpSpPr bwMode="auto">
              <a:xfrm rot="3935042">
                <a:off x="5227638" y="3421063"/>
                <a:ext cx="1243012" cy="1979612"/>
                <a:chOff x="2592" y="1646"/>
                <a:chExt cx="1333" cy="2263"/>
              </a:xfrm>
            </p:grpSpPr>
            <p:sp>
              <p:nvSpPr>
                <p:cNvPr id="61" name="Line 21"/>
                <p:cNvSpPr>
                  <a:spLocks noChangeShapeType="1"/>
                </p:cNvSpPr>
                <p:nvPr/>
              </p:nvSpPr>
              <p:spPr bwMode="auto">
                <a:xfrm rot="-2071825">
                  <a:off x="3006" y="3500"/>
                  <a:ext cx="183" cy="40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2" name="Line 22"/>
                <p:cNvSpPr>
                  <a:spLocks noChangeShapeType="1"/>
                </p:cNvSpPr>
                <p:nvPr/>
              </p:nvSpPr>
              <p:spPr bwMode="auto">
                <a:xfrm rot="19528175" flipV="1">
                  <a:off x="3233" y="3636"/>
                  <a:ext cx="47" cy="18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3" name="Line 23"/>
                <p:cNvSpPr>
                  <a:spLocks noChangeShapeType="1"/>
                </p:cNvSpPr>
                <p:nvPr/>
              </p:nvSpPr>
              <p:spPr bwMode="auto">
                <a:xfrm rot="19528175" flipV="1">
                  <a:off x="2808" y="3262"/>
                  <a:ext cx="340" cy="2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4" name="Arc 24"/>
                <p:cNvSpPr>
                  <a:spLocks/>
                </p:cNvSpPr>
                <p:nvPr/>
              </p:nvSpPr>
              <p:spPr bwMode="auto">
                <a:xfrm rot="19528175" flipV="1">
                  <a:off x="2592" y="1646"/>
                  <a:ext cx="1181" cy="1547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242"/>
                    <a:gd name="T1" fmla="*/ 0 h 21600"/>
                    <a:gd name="T2" fmla="*/ 21242 w 21242"/>
                    <a:gd name="T3" fmla="*/ 17684 h 21600"/>
                    <a:gd name="T4" fmla="*/ 0 w 2124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242" h="21600" fill="none" extrusionOk="0">
                      <a:moveTo>
                        <a:pt x="-1" y="0"/>
                      </a:moveTo>
                      <a:cubicBezTo>
                        <a:pt x="10419" y="0"/>
                        <a:pt x="19353" y="7437"/>
                        <a:pt x="21242" y="17683"/>
                      </a:cubicBezTo>
                    </a:path>
                    <a:path w="21242" h="21600" stroke="0" extrusionOk="0">
                      <a:moveTo>
                        <a:pt x="-1" y="0"/>
                      </a:moveTo>
                      <a:cubicBezTo>
                        <a:pt x="10419" y="0"/>
                        <a:pt x="19353" y="7437"/>
                        <a:pt x="21242" y="17683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5" name="Line 25"/>
                <p:cNvSpPr>
                  <a:spLocks noChangeShapeType="1"/>
                </p:cNvSpPr>
                <p:nvPr/>
              </p:nvSpPr>
              <p:spPr bwMode="auto">
                <a:xfrm rot="19528175" flipV="1">
                  <a:off x="3063" y="3178"/>
                  <a:ext cx="54" cy="21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6" name="Arc 26"/>
                <p:cNvSpPr>
                  <a:spLocks/>
                </p:cNvSpPr>
                <p:nvPr/>
              </p:nvSpPr>
              <p:spPr bwMode="auto">
                <a:xfrm rot="19528175" flipV="1">
                  <a:off x="2676" y="1878"/>
                  <a:ext cx="1249" cy="1546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7" name="Rectangle 27"/>
                <p:cNvSpPr>
                  <a:spLocks noChangeArrowheads="1"/>
                </p:cNvSpPr>
                <p:nvPr/>
              </p:nvSpPr>
              <p:spPr bwMode="auto">
                <a:xfrm rot="2404442">
                  <a:off x="2708" y="3513"/>
                  <a:ext cx="163" cy="165"/>
                </a:xfrm>
                <a:prstGeom prst="rect">
                  <a:avLst/>
                </a:prstGeom>
                <a:solidFill>
                  <a:srgbClr val="000000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37" name="Group 28"/>
              <p:cNvGrpSpPr>
                <a:grpSpLocks/>
              </p:cNvGrpSpPr>
              <p:nvPr/>
            </p:nvGrpSpPr>
            <p:grpSpPr bwMode="auto">
              <a:xfrm rot="8595733">
                <a:off x="5148263" y="2276475"/>
                <a:ext cx="1166812" cy="2111375"/>
                <a:chOff x="2592" y="1646"/>
                <a:chExt cx="1333" cy="2263"/>
              </a:xfrm>
            </p:grpSpPr>
            <p:sp>
              <p:nvSpPr>
                <p:cNvPr id="54" name="Line 29"/>
                <p:cNvSpPr>
                  <a:spLocks noChangeShapeType="1"/>
                </p:cNvSpPr>
                <p:nvPr/>
              </p:nvSpPr>
              <p:spPr bwMode="auto">
                <a:xfrm rot="-2071825">
                  <a:off x="3006" y="3500"/>
                  <a:ext cx="183" cy="40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5" name="Line 30"/>
                <p:cNvSpPr>
                  <a:spLocks noChangeShapeType="1"/>
                </p:cNvSpPr>
                <p:nvPr/>
              </p:nvSpPr>
              <p:spPr bwMode="auto">
                <a:xfrm rot="19528175" flipV="1">
                  <a:off x="3233" y="3636"/>
                  <a:ext cx="47" cy="18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6" name="Line 31"/>
                <p:cNvSpPr>
                  <a:spLocks noChangeShapeType="1"/>
                </p:cNvSpPr>
                <p:nvPr/>
              </p:nvSpPr>
              <p:spPr bwMode="auto">
                <a:xfrm rot="19528175" flipV="1">
                  <a:off x="2808" y="3262"/>
                  <a:ext cx="340" cy="2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7" name="Arc 32"/>
                <p:cNvSpPr>
                  <a:spLocks/>
                </p:cNvSpPr>
                <p:nvPr/>
              </p:nvSpPr>
              <p:spPr bwMode="auto">
                <a:xfrm rot="19528175" flipV="1">
                  <a:off x="2592" y="1646"/>
                  <a:ext cx="1181" cy="1547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242"/>
                    <a:gd name="T1" fmla="*/ 0 h 21600"/>
                    <a:gd name="T2" fmla="*/ 21242 w 21242"/>
                    <a:gd name="T3" fmla="*/ 17684 h 21600"/>
                    <a:gd name="T4" fmla="*/ 0 w 2124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242" h="21600" fill="none" extrusionOk="0">
                      <a:moveTo>
                        <a:pt x="-1" y="0"/>
                      </a:moveTo>
                      <a:cubicBezTo>
                        <a:pt x="10419" y="0"/>
                        <a:pt x="19353" y="7437"/>
                        <a:pt x="21242" y="17683"/>
                      </a:cubicBezTo>
                    </a:path>
                    <a:path w="21242" h="21600" stroke="0" extrusionOk="0">
                      <a:moveTo>
                        <a:pt x="-1" y="0"/>
                      </a:moveTo>
                      <a:cubicBezTo>
                        <a:pt x="10419" y="0"/>
                        <a:pt x="19353" y="7437"/>
                        <a:pt x="21242" y="17683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8" name="Line 33"/>
                <p:cNvSpPr>
                  <a:spLocks noChangeShapeType="1"/>
                </p:cNvSpPr>
                <p:nvPr/>
              </p:nvSpPr>
              <p:spPr bwMode="auto">
                <a:xfrm rot="19528175" flipV="1">
                  <a:off x="3063" y="3178"/>
                  <a:ext cx="54" cy="21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9" name="Arc 34"/>
                <p:cNvSpPr>
                  <a:spLocks/>
                </p:cNvSpPr>
                <p:nvPr/>
              </p:nvSpPr>
              <p:spPr bwMode="auto">
                <a:xfrm rot="19528175" flipV="1">
                  <a:off x="2676" y="1878"/>
                  <a:ext cx="1249" cy="1546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0" name="Rectangle 35"/>
                <p:cNvSpPr>
                  <a:spLocks noChangeArrowheads="1"/>
                </p:cNvSpPr>
                <p:nvPr/>
              </p:nvSpPr>
              <p:spPr bwMode="auto">
                <a:xfrm rot="2404442">
                  <a:off x="2708" y="3513"/>
                  <a:ext cx="163" cy="165"/>
                </a:xfrm>
                <a:prstGeom prst="rect">
                  <a:avLst/>
                </a:prstGeom>
                <a:solidFill>
                  <a:srgbClr val="000000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38" name="Group 36"/>
              <p:cNvGrpSpPr>
                <a:grpSpLocks/>
              </p:cNvGrpSpPr>
              <p:nvPr/>
            </p:nvGrpSpPr>
            <p:grpSpPr bwMode="auto">
              <a:xfrm rot="13141136">
                <a:off x="6011863" y="1773238"/>
                <a:ext cx="1165225" cy="2111375"/>
                <a:chOff x="2592" y="1646"/>
                <a:chExt cx="1333" cy="2263"/>
              </a:xfrm>
            </p:grpSpPr>
            <p:sp>
              <p:nvSpPr>
                <p:cNvPr id="47" name="Line 37"/>
                <p:cNvSpPr>
                  <a:spLocks noChangeShapeType="1"/>
                </p:cNvSpPr>
                <p:nvPr/>
              </p:nvSpPr>
              <p:spPr bwMode="auto">
                <a:xfrm rot="-2071825">
                  <a:off x="3006" y="3500"/>
                  <a:ext cx="183" cy="40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48" name="Line 38"/>
                <p:cNvSpPr>
                  <a:spLocks noChangeShapeType="1"/>
                </p:cNvSpPr>
                <p:nvPr/>
              </p:nvSpPr>
              <p:spPr bwMode="auto">
                <a:xfrm rot="19528175" flipV="1">
                  <a:off x="3233" y="3636"/>
                  <a:ext cx="47" cy="18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49" name="Line 39"/>
                <p:cNvSpPr>
                  <a:spLocks noChangeShapeType="1"/>
                </p:cNvSpPr>
                <p:nvPr/>
              </p:nvSpPr>
              <p:spPr bwMode="auto">
                <a:xfrm rot="19528175" flipV="1">
                  <a:off x="2808" y="3262"/>
                  <a:ext cx="340" cy="2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0" name="Arc 40"/>
                <p:cNvSpPr>
                  <a:spLocks/>
                </p:cNvSpPr>
                <p:nvPr/>
              </p:nvSpPr>
              <p:spPr bwMode="auto">
                <a:xfrm rot="19528175" flipV="1">
                  <a:off x="2592" y="1646"/>
                  <a:ext cx="1181" cy="1547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242"/>
                    <a:gd name="T1" fmla="*/ 0 h 21600"/>
                    <a:gd name="T2" fmla="*/ 21242 w 21242"/>
                    <a:gd name="T3" fmla="*/ 17684 h 21600"/>
                    <a:gd name="T4" fmla="*/ 0 w 2124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242" h="21600" fill="none" extrusionOk="0">
                      <a:moveTo>
                        <a:pt x="-1" y="0"/>
                      </a:moveTo>
                      <a:cubicBezTo>
                        <a:pt x="10419" y="0"/>
                        <a:pt x="19353" y="7437"/>
                        <a:pt x="21242" y="17683"/>
                      </a:cubicBezTo>
                    </a:path>
                    <a:path w="21242" h="21600" stroke="0" extrusionOk="0">
                      <a:moveTo>
                        <a:pt x="-1" y="0"/>
                      </a:moveTo>
                      <a:cubicBezTo>
                        <a:pt x="10419" y="0"/>
                        <a:pt x="19353" y="7437"/>
                        <a:pt x="21242" y="17683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1" name="Line 41"/>
                <p:cNvSpPr>
                  <a:spLocks noChangeShapeType="1"/>
                </p:cNvSpPr>
                <p:nvPr/>
              </p:nvSpPr>
              <p:spPr bwMode="auto">
                <a:xfrm rot="19528175" flipV="1">
                  <a:off x="3063" y="3178"/>
                  <a:ext cx="54" cy="21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2" name="Arc 42"/>
                <p:cNvSpPr>
                  <a:spLocks/>
                </p:cNvSpPr>
                <p:nvPr/>
              </p:nvSpPr>
              <p:spPr bwMode="auto">
                <a:xfrm rot="19528175" flipV="1">
                  <a:off x="2676" y="1878"/>
                  <a:ext cx="1249" cy="1546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3" name="Rectangle 43"/>
                <p:cNvSpPr>
                  <a:spLocks noChangeArrowheads="1"/>
                </p:cNvSpPr>
                <p:nvPr/>
              </p:nvSpPr>
              <p:spPr bwMode="auto">
                <a:xfrm rot="2404442">
                  <a:off x="2708" y="3513"/>
                  <a:ext cx="163" cy="165"/>
                </a:xfrm>
                <a:prstGeom prst="rect">
                  <a:avLst/>
                </a:prstGeom>
                <a:solidFill>
                  <a:srgbClr val="000000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39" name="Text Box 44"/>
              <p:cNvSpPr txBox="1">
                <a:spLocks noChangeArrowheads="1"/>
              </p:cNvSpPr>
              <p:nvPr/>
            </p:nvSpPr>
            <p:spPr bwMode="auto">
              <a:xfrm rot="2374746">
                <a:off x="7268148" y="3328471"/>
                <a:ext cx="1113280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altLang="en-US" b="1" dirty="0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Envision</a:t>
                </a:r>
              </a:p>
            </p:txBody>
          </p:sp>
          <p:sp>
            <p:nvSpPr>
              <p:cNvPr id="40" name="Text Box 45"/>
              <p:cNvSpPr txBox="1">
                <a:spLocks noChangeArrowheads="1"/>
              </p:cNvSpPr>
              <p:nvPr/>
            </p:nvSpPr>
            <p:spPr bwMode="auto">
              <a:xfrm rot="7241540">
                <a:off x="6709499" y="4548049"/>
                <a:ext cx="654346" cy="3787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altLang="en-US" b="1" dirty="0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Plan</a:t>
                </a:r>
              </a:p>
            </p:txBody>
          </p:sp>
          <p:sp>
            <p:nvSpPr>
              <p:cNvPr id="41" name="Text Box 46"/>
              <p:cNvSpPr txBox="1">
                <a:spLocks noChangeArrowheads="1"/>
              </p:cNvSpPr>
              <p:nvPr/>
            </p:nvSpPr>
            <p:spPr bwMode="auto">
              <a:xfrm rot="11008695">
                <a:off x="5208920" y="4490397"/>
                <a:ext cx="764764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altLang="en-US" b="1" dirty="0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Build</a:t>
                </a:r>
              </a:p>
            </p:txBody>
          </p:sp>
          <p:sp>
            <p:nvSpPr>
              <p:cNvPr id="42" name="Text Box 47"/>
              <p:cNvSpPr txBox="1">
                <a:spLocks noChangeArrowheads="1"/>
              </p:cNvSpPr>
              <p:nvPr/>
            </p:nvSpPr>
            <p:spPr bwMode="auto">
              <a:xfrm rot="4539680">
                <a:off x="4712921" y="2792543"/>
                <a:ext cx="1097416" cy="3787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r" eaLnBrk="1" hangingPunct="1"/>
                <a:r>
                  <a:rPr lang="en-US" altLang="en-US" b="1" dirty="0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Stabilize</a:t>
                </a:r>
              </a:p>
            </p:txBody>
          </p:sp>
          <p:sp>
            <p:nvSpPr>
              <p:cNvPr id="43" name="Text Box 48"/>
              <p:cNvSpPr txBox="1">
                <a:spLocks noChangeArrowheads="1"/>
              </p:cNvSpPr>
              <p:nvPr/>
            </p:nvSpPr>
            <p:spPr bwMode="auto">
              <a:xfrm rot="20381508">
                <a:off x="6147968" y="2221276"/>
                <a:ext cx="1246187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1" hangingPunct="1"/>
                <a:r>
                  <a:rPr lang="en-US" altLang="en-US" b="1" dirty="0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Deploy</a:t>
                </a:r>
              </a:p>
            </p:txBody>
          </p:sp>
          <p:sp>
            <p:nvSpPr>
              <p:cNvPr id="44" name="AutoShape 54"/>
              <p:cNvSpPr>
                <a:spLocks noChangeArrowheads="1"/>
              </p:cNvSpPr>
              <p:nvPr/>
            </p:nvSpPr>
            <p:spPr bwMode="auto">
              <a:xfrm>
                <a:off x="3915647" y="1077912"/>
                <a:ext cx="5040313" cy="5040313"/>
              </a:xfrm>
              <a:custGeom>
                <a:avLst/>
                <a:gdLst>
                  <a:gd name="G0" fmla="+- 2281 0 0"/>
                  <a:gd name="G1" fmla="+- 21600 0 2281"/>
                  <a:gd name="G2" fmla="+- 21600 0 2281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2281" y="10800"/>
                    </a:moveTo>
                    <a:cubicBezTo>
                      <a:pt x="2281" y="15505"/>
                      <a:pt x="6095" y="19319"/>
                      <a:pt x="10800" y="19319"/>
                    </a:cubicBezTo>
                    <a:cubicBezTo>
                      <a:pt x="15505" y="19319"/>
                      <a:pt x="19319" y="15505"/>
                      <a:pt x="19319" y="10800"/>
                    </a:cubicBezTo>
                    <a:cubicBezTo>
                      <a:pt x="19319" y="6095"/>
                      <a:pt x="15505" y="2281"/>
                      <a:pt x="10800" y="2281"/>
                    </a:cubicBezTo>
                    <a:cubicBezTo>
                      <a:pt x="6095" y="2281"/>
                      <a:pt x="2281" y="6095"/>
                      <a:pt x="2281" y="1080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accent2"/>
                  </a:gs>
                  <a:gs pos="50000">
                    <a:schemeClr val="accent2">
                      <a:gamma/>
                      <a:shade val="46275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GB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" name="Text Box 56"/>
              <p:cNvSpPr txBox="1">
                <a:spLocks noChangeArrowheads="1"/>
              </p:cNvSpPr>
              <p:nvPr/>
            </p:nvSpPr>
            <p:spPr bwMode="auto">
              <a:xfrm rot="1611881">
                <a:off x="4961462" y="5477497"/>
                <a:ext cx="1427077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GB" alt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Governance</a:t>
                </a:r>
              </a:p>
            </p:txBody>
          </p:sp>
          <p:sp>
            <p:nvSpPr>
              <p:cNvPr id="46" name="Oval 52"/>
              <p:cNvSpPr>
                <a:spLocks noChangeArrowheads="1"/>
              </p:cNvSpPr>
              <p:nvPr/>
            </p:nvSpPr>
            <p:spPr bwMode="auto">
              <a:xfrm rot="5400000">
                <a:off x="5529226" y="2890878"/>
                <a:ext cx="1765337" cy="180060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5000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Efficiency</a:t>
                </a:r>
              </a:p>
              <a:p>
                <a:pPr algn="ctr"/>
                <a:r>
                  <a:rPr lang="en-US" sz="105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algn="ctr"/>
                <a:r>
                  <a:rPr lang="en-US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Agility</a:t>
                </a:r>
              </a:p>
            </p:txBody>
          </p:sp>
        </p:grpSp>
      </p:grpSp>
      <p:grpSp>
        <p:nvGrpSpPr>
          <p:cNvPr id="104" name="Group 103"/>
          <p:cNvGrpSpPr/>
          <p:nvPr/>
        </p:nvGrpSpPr>
        <p:grpSpPr>
          <a:xfrm rot="4559898">
            <a:off x="3864518" y="802342"/>
            <a:ext cx="5398463" cy="5963483"/>
            <a:chOff x="3999899" y="1411481"/>
            <a:chExt cx="3982774" cy="4232940"/>
          </a:xfrm>
        </p:grpSpPr>
        <p:sp>
          <p:nvSpPr>
            <p:cNvPr id="105" name="Arrow: Bent 58"/>
            <p:cNvSpPr/>
            <p:nvPr/>
          </p:nvSpPr>
          <p:spPr>
            <a:xfrm>
              <a:off x="4489082" y="3741930"/>
              <a:ext cx="1188285" cy="875862"/>
            </a:xfrm>
            <a:prstGeom prst="bentArrow">
              <a:avLst>
                <a:gd name="adj1" fmla="val 17773"/>
                <a:gd name="adj2" fmla="val 29818"/>
                <a:gd name="adj3" fmla="val 25000"/>
                <a:gd name="adj4" fmla="val 87500"/>
              </a:avLst>
            </a:prstGeom>
            <a:solidFill>
              <a:srgbClr val="009959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4208794" y="1777005"/>
              <a:ext cx="3657600" cy="3657600"/>
            </a:xfrm>
            <a:prstGeom prst="ellipse">
              <a:avLst/>
            </a:prstGeom>
            <a:noFill/>
            <a:ln w="190500">
              <a:solidFill>
                <a:srgbClr val="009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Arrow: Bent 51"/>
            <p:cNvSpPr/>
            <p:nvPr/>
          </p:nvSpPr>
          <p:spPr>
            <a:xfrm rot="10800000">
              <a:off x="6715961" y="2990911"/>
              <a:ext cx="1060080" cy="886969"/>
            </a:xfrm>
            <a:prstGeom prst="bentArrow">
              <a:avLst>
                <a:gd name="adj1" fmla="val 17773"/>
                <a:gd name="adj2" fmla="val 29818"/>
                <a:gd name="adj3" fmla="val 25000"/>
                <a:gd name="adj4" fmla="val 87500"/>
              </a:avLst>
            </a:prstGeom>
            <a:solidFill>
              <a:srgbClr val="009959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8" name="Arrow: Bent 52"/>
            <p:cNvSpPr/>
            <p:nvPr/>
          </p:nvSpPr>
          <p:spPr>
            <a:xfrm rot="16200000">
              <a:off x="5829198" y="4226296"/>
              <a:ext cx="1254944" cy="886968"/>
            </a:xfrm>
            <a:prstGeom prst="bentArrow">
              <a:avLst>
                <a:gd name="adj1" fmla="val 17773"/>
                <a:gd name="adj2" fmla="val 29818"/>
                <a:gd name="adj3" fmla="val 25000"/>
                <a:gd name="adj4" fmla="val 87500"/>
              </a:avLst>
            </a:prstGeom>
            <a:solidFill>
              <a:srgbClr val="009959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9" name="Arrow: Bent 63"/>
            <p:cNvSpPr/>
            <p:nvPr/>
          </p:nvSpPr>
          <p:spPr>
            <a:xfrm rot="5400000">
              <a:off x="5523371" y="1891067"/>
              <a:ext cx="1009566" cy="886968"/>
            </a:xfrm>
            <a:prstGeom prst="bentArrow">
              <a:avLst>
                <a:gd name="adj1" fmla="val 17773"/>
                <a:gd name="adj2" fmla="val 29818"/>
                <a:gd name="adj3" fmla="val 25000"/>
                <a:gd name="adj4" fmla="val 87500"/>
              </a:avLst>
            </a:prstGeom>
            <a:solidFill>
              <a:srgbClr val="009959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0" name="Oval 109"/>
            <p:cNvSpPr/>
            <p:nvPr/>
          </p:nvSpPr>
          <p:spPr>
            <a:xfrm>
              <a:off x="5487184" y="2842287"/>
              <a:ext cx="1228779" cy="1303621"/>
            </a:xfrm>
            <a:prstGeom prst="ellipse">
              <a:avLst/>
            </a:prstGeom>
            <a:noFill/>
            <a:ln w="63500">
              <a:solidFill>
                <a:srgbClr val="009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 rot="18368101">
              <a:off x="4221535" y="1759233"/>
              <a:ext cx="1081516" cy="386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667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Plan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 rot="12941801">
              <a:off x="6713178" y="1678163"/>
              <a:ext cx="799972" cy="371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667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Build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 rot="8975912">
              <a:off x="6505826" y="5273034"/>
              <a:ext cx="1031460" cy="371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667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Deliver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 rot="13506377">
              <a:off x="4083062" y="4810551"/>
              <a:ext cx="740943" cy="386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667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Run</a:t>
              </a:r>
            </a:p>
          </p:txBody>
        </p:sp>
        <p:grpSp>
          <p:nvGrpSpPr>
            <p:cNvPr id="115" name="Group 114"/>
            <p:cNvGrpSpPr/>
            <p:nvPr/>
          </p:nvGrpSpPr>
          <p:grpSpPr>
            <a:xfrm rot="2700000">
              <a:off x="3902662" y="3318121"/>
              <a:ext cx="537168" cy="342694"/>
              <a:chOff x="2928314" y="4321293"/>
              <a:chExt cx="537168" cy="342694"/>
            </a:xfrm>
          </p:grpSpPr>
          <p:sp>
            <p:nvSpPr>
              <p:cNvPr id="122" name="Isosceles Triangle 121"/>
              <p:cNvSpPr/>
              <p:nvPr/>
            </p:nvSpPr>
            <p:spPr>
              <a:xfrm rot="18900000">
                <a:off x="2928314" y="4321293"/>
                <a:ext cx="533400" cy="322625"/>
              </a:xfrm>
              <a:prstGeom prst="triangle">
                <a:avLst/>
              </a:prstGeom>
              <a:solidFill>
                <a:schemeClr val="bg1"/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3" name="Isosceles Triangle 122"/>
              <p:cNvSpPr/>
              <p:nvPr/>
            </p:nvSpPr>
            <p:spPr>
              <a:xfrm rot="18900000">
                <a:off x="2968634" y="4348666"/>
                <a:ext cx="496848" cy="315321"/>
              </a:xfrm>
              <a:prstGeom prst="triangle">
                <a:avLst/>
              </a:prstGeom>
              <a:solidFill>
                <a:srgbClr val="009959"/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 rot="13500000">
              <a:off x="7542742" y="3704069"/>
              <a:ext cx="537168" cy="342694"/>
              <a:chOff x="2928314" y="4321293"/>
              <a:chExt cx="537168" cy="342694"/>
            </a:xfrm>
          </p:grpSpPr>
          <p:sp>
            <p:nvSpPr>
              <p:cNvPr id="120" name="Isosceles Triangle 119"/>
              <p:cNvSpPr/>
              <p:nvPr/>
            </p:nvSpPr>
            <p:spPr>
              <a:xfrm rot="18900000">
                <a:off x="2928314" y="4321293"/>
                <a:ext cx="533400" cy="322625"/>
              </a:xfrm>
              <a:prstGeom prst="triangle">
                <a:avLst/>
              </a:prstGeom>
              <a:solidFill>
                <a:schemeClr val="bg1"/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1" name="Isosceles Triangle 120"/>
              <p:cNvSpPr/>
              <p:nvPr/>
            </p:nvSpPr>
            <p:spPr>
              <a:xfrm rot="18900000">
                <a:off x="2968634" y="4348666"/>
                <a:ext cx="496848" cy="315321"/>
              </a:xfrm>
              <a:prstGeom prst="triangle">
                <a:avLst/>
              </a:prstGeom>
              <a:solidFill>
                <a:srgbClr val="009959"/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17" name="Group 116"/>
            <p:cNvGrpSpPr/>
            <p:nvPr/>
          </p:nvGrpSpPr>
          <p:grpSpPr>
            <a:xfrm rot="18900000">
              <a:off x="5440017" y="5273312"/>
              <a:ext cx="537168" cy="342694"/>
              <a:chOff x="2928314" y="4321293"/>
              <a:chExt cx="537168" cy="342694"/>
            </a:xfrm>
          </p:grpSpPr>
          <p:sp>
            <p:nvSpPr>
              <p:cNvPr id="118" name="Isosceles Triangle 117"/>
              <p:cNvSpPr/>
              <p:nvPr/>
            </p:nvSpPr>
            <p:spPr>
              <a:xfrm rot="18900000">
                <a:off x="2928314" y="4321293"/>
                <a:ext cx="533400" cy="322625"/>
              </a:xfrm>
              <a:prstGeom prst="triangle">
                <a:avLst/>
              </a:prstGeom>
              <a:solidFill>
                <a:schemeClr val="bg1"/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9" name="Isosceles Triangle 118"/>
              <p:cNvSpPr/>
              <p:nvPr/>
            </p:nvSpPr>
            <p:spPr>
              <a:xfrm rot="18900000">
                <a:off x="2968634" y="4348666"/>
                <a:ext cx="496848" cy="315321"/>
              </a:xfrm>
              <a:prstGeom prst="triangle">
                <a:avLst/>
              </a:prstGeom>
              <a:solidFill>
                <a:srgbClr val="009959"/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44" name="Text Box 56"/>
          <p:cNvSpPr txBox="1">
            <a:spLocks noChangeArrowheads="1"/>
          </p:cNvSpPr>
          <p:nvPr/>
        </p:nvSpPr>
        <p:spPr bwMode="auto">
          <a:xfrm rot="1095626">
            <a:off x="5056203" y="5744444"/>
            <a:ext cx="139153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Governance</a:t>
            </a:r>
          </a:p>
        </p:txBody>
      </p:sp>
      <p:sp>
        <p:nvSpPr>
          <p:cNvPr id="145" name="Text Box 56"/>
          <p:cNvSpPr txBox="1">
            <a:spLocks noChangeArrowheads="1"/>
          </p:cNvSpPr>
          <p:nvPr/>
        </p:nvSpPr>
        <p:spPr bwMode="auto">
          <a:xfrm rot="17292303">
            <a:off x="3760939" y="2845294"/>
            <a:ext cx="139153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Governance</a:t>
            </a:r>
          </a:p>
        </p:txBody>
      </p:sp>
      <p:sp>
        <p:nvSpPr>
          <p:cNvPr id="146" name="Text Box 56"/>
          <p:cNvSpPr txBox="1">
            <a:spLocks noChangeArrowheads="1"/>
          </p:cNvSpPr>
          <p:nvPr/>
        </p:nvSpPr>
        <p:spPr bwMode="auto">
          <a:xfrm rot="1297533">
            <a:off x="6918277" y="1918325"/>
            <a:ext cx="139153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Governance</a:t>
            </a:r>
          </a:p>
        </p:txBody>
      </p:sp>
      <p:grpSp>
        <p:nvGrpSpPr>
          <p:cNvPr id="147" name="Group 146"/>
          <p:cNvGrpSpPr/>
          <p:nvPr/>
        </p:nvGrpSpPr>
        <p:grpSpPr>
          <a:xfrm>
            <a:off x="9177916" y="2368465"/>
            <a:ext cx="2714342" cy="2448224"/>
            <a:chOff x="3572669" y="1847285"/>
            <a:chExt cx="2002218" cy="1921159"/>
          </a:xfrm>
        </p:grpSpPr>
        <p:sp>
          <p:nvSpPr>
            <p:cNvPr id="148" name="Oval 18"/>
            <p:cNvSpPr>
              <a:spLocks noChangeArrowheads="1"/>
            </p:cNvSpPr>
            <p:nvPr/>
          </p:nvSpPr>
          <p:spPr bwMode="auto">
            <a:xfrm>
              <a:off x="5016499" y="2253685"/>
              <a:ext cx="502255" cy="39716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82124" tIns="41061" rIns="82124" bIns="41061" anchor="ctr">
              <a:spAutoFit/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49" name="Picture 9" descr="Arrow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7635">
              <a:off x="4993482" y="3268662"/>
              <a:ext cx="190500" cy="384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0" name="Oval 11"/>
            <p:cNvSpPr>
              <a:spLocks noChangeArrowheads="1"/>
            </p:cNvSpPr>
            <p:nvPr/>
          </p:nvSpPr>
          <p:spPr bwMode="auto">
            <a:xfrm>
              <a:off x="5053692" y="3017585"/>
              <a:ext cx="502255" cy="39716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82124" tIns="41061" rIns="82124" bIns="41061" anchor="ctr">
              <a:spAutoFit/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1" name="Text Box 12"/>
            <p:cNvSpPr txBox="1">
              <a:spLocks noChangeAspect="1" noChangeArrowheads="1"/>
            </p:cNvSpPr>
            <p:nvPr/>
          </p:nvSpPr>
          <p:spPr bwMode="auto">
            <a:xfrm>
              <a:off x="5003387" y="3131337"/>
              <a:ext cx="571500" cy="1786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lIns="73025" tIns="36512" rIns="73025" bIns="36512" anchor="ctr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en-US" sz="10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Design</a:t>
              </a:r>
            </a:p>
          </p:txBody>
        </p:sp>
        <p:pic>
          <p:nvPicPr>
            <p:cNvPr id="152" name="Picture 17" descr="Arrow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60064">
              <a:off x="5310982" y="2557462"/>
              <a:ext cx="190500" cy="385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3" name="Text Box 19"/>
            <p:cNvSpPr txBox="1">
              <a:spLocks noChangeAspect="1" noChangeArrowheads="1"/>
            </p:cNvSpPr>
            <p:nvPr/>
          </p:nvSpPr>
          <p:spPr bwMode="auto">
            <a:xfrm>
              <a:off x="5065447" y="2336570"/>
              <a:ext cx="504825" cy="1786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lIns="73025" tIns="36512" rIns="73025" bIns="36512" anchor="ctr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en-US" sz="10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Plan</a:t>
              </a:r>
            </a:p>
          </p:txBody>
        </p:sp>
        <p:pic>
          <p:nvPicPr>
            <p:cNvPr id="154" name="Picture 20" descr="Arro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92764">
              <a:off x="4787107" y="2027237"/>
              <a:ext cx="395287" cy="185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5" name="Oval 21"/>
            <p:cNvSpPr>
              <a:spLocks noChangeArrowheads="1"/>
            </p:cNvSpPr>
            <p:nvPr/>
          </p:nvSpPr>
          <p:spPr bwMode="auto">
            <a:xfrm>
              <a:off x="4369593" y="1847285"/>
              <a:ext cx="537610" cy="39716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82124" tIns="41061" rIns="82124" bIns="41061" anchor="ctr">
              <a:spAutoFit/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6" name="Text Box 22"/>
            <p:cNvSpPr txBox="1">
              <a:spLocks noChangeAspect="1" noChangeArrowheads="1"/>
            </p:cNvSpPr>
            <p:nvPr/>
          </p:nvSpPr>
          <p:spPr bwMode="auto">
            <a:xfrm>
              <a:off x="4328319" y="1923639"/>
              <a:ext cx="638175" cy="1786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lIns="73025" tIns="36512" rIns="73025" bIns="36512" anchor="ctr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en-US" sz="10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Prepare</a:t>
              </a:r>
            </a:p>
          </p:txBody>
        </p:sp>
        <p:pic>
          <p:nvPicPr>
            <p:cNvPr id="157" name="Picture 23" descr="Arrow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58828">
              <a:off x="4133057" y="1974849"/>
              <a:ext cx="192087" cy="384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8" name="Oval 24"/>
            <p:cNvSpPr>
              <a:spLocks noChangeArrowheads="1"/>
            </p:cNvSpPr>
            <p:nvPr/>
          </p:nvSpPr>
          <p:spPr bwMode="auto">
            <a:xfrm>
              <a:off x="3712882" y="2260599"/>
              <a:ext cx="557370" cy="39716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82124" tIns="41061" rIns="82124" bIns="41061" anchor="ctr">
              <a:spAutoFit/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9" name="Oval 25"/>
            <p:cNvSpPr>
              <a:spLocks noChangeArrowheads="1"/>
            </p:cNvSpPr>
            <p:nvPr/>
          </p:nvSpPr>
          <p:spPr bwMode="auto">
            <a:xfrm>
              <a:off x="3682902" y="3004025"/>
              <a:ext cx="502254" cy="39716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82124" tIns="41061" rIns="82124" bIns="41061" anchor="ctr">
              <a:spAutoFit/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86" name="Picture 26" descr="Arrow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042813">
              <a:off x="3766344" y="2647949"/>
              <a:ext cx="190500" cy="384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7" name="Picture 27" descr="Arrow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12584">
              <a:off x="4077494" y="3400424"/>
              <a:ext cx="395288" cy="185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8" name="Oval 28"/>
            <p:cNvSpPr>
              <a:spLocks noChangeArrowheads="1"/>
            </p:cNvSpPr>
            <p:nvPr/>
          </p:nvSpPr>
          <p:spPr bwMode="auto">
            <a:xfrm>
              <a:off x="4348957" y="3371284"/>
              <a:ext cx="569278" cy="39716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82124" tIns="41061" rIns="82124" bIns="41061" anchor="ctr">
              <a:spAutoFit/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9" name="Text Box 29"/>
            <p:cNvSpPr txBox="1">
              <a:spLocks noChangeAspect="1" noChangeArrowheads="1"/>
            </p:cNvSpPr>
            <p:nvPr/>
          </p:nvSpPr>
          <p:spPr bwMode="auto">
            <a:xfrm>
              <a:off x="4253707" y="3497474"/>
              <a:ext cx="746125" cy="1786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lIns="73025" tIns="36512" rIns="73025" bIns="36512" anchor="ctr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en-US" sz="10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Implement</a:t>
              </a:r>
            </a:p>
          </p:txBody>
        </p:sp>
        <p:sp>
          <p:nvSpPr>
            <p:cNvPr id="190" name="Text Box 30"/>
            <p:cNvSpPr txBox="1">
              <a:spLocks noChangeAspect="1" noChangeArrowheads="1"/>
            </p:cNvSpPr>
            <p:nvPr/>
          </p:nvSpPr>
          <p:spPr bwMode="auto">
            <a:xfrm>
              <a:off x="3572669" y="3107914"/>
              <a:ext cx="723900" cy="1786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lIns="73025" tIns="36512" rIns="73025" bIns="36512" anchor="ctr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en-US" sz="10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Operate</a:t>
              </a:r>
            </a:p>
          </p:txBody>
        </p:sp>
        <p:sp>
          <p:nvSpPr>
            <p:cNvPr id="191" name="Text Box 31"/>
            <p:cNvSpPr txBox="1">
              <a:spLocks noChangeAspect="1" noChangeArrowheads="1"/>
            </p:cNvSpPr>
            <p:nvPr/>
          </p:nvSpPr>
          <p:spPr bwMode="auto">
            <a:xfrm>
              <a:off x="3613944" y="2358614"/>
              <a:ext cx="742950" cy="1786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lIns="73025" tIns="36512" rIns="73025" bIns="36512" anchor="ctr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en-US" sz="10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Optimize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31126" y="2430182"/>
            <a:ext cx="3361954" cy="2473480"/>
            <a:chOff x="223921" y="2613674"/>
            <a:chExt cx="3215278" cy="2473480"/>
          </a:xfrm>
        </p:grpSpPr>
        <p:sp>
          <p:nvSpPr>
            <p:cNvPr id="4" name="Freeform 3"/>
            <p:cNvSpPr/>
            <p:nvPr/>
          </p:nvSpPr>
          <p:spPr>
            <a:xfrm>
              <a:off x="223921" y="2613674"/>
              <a:ext cx="659697" cy="238058"/>
            </a:xfrm>
            <a:custGeom>
              <a:avLst/>
              <a:gdLst>
                <a:gd name="connsiteX0" fmla="*/ 0 w 659697"/>
                <a:gd name="connsiteY0" fmla="*/ 0 h 238058"/>
                <a:gd name="connsiteX1" fmla="*/ 659697 w 659697"/>
                <a:gd name="connsiteY1" fmla="*/ 0 h 238058"/>
                <a:gd name="connsiteX2" fmla="*/ 659697 w 659697"/>
                <a:gd name="connsiteY2" fmla="*/ 238058 h 238058"/>
                <a:gd name="connsiteX3" fmla="*/ 0 w 659697"/>
                <a:gd name="connsiteY3" fmla="*/ 238058 h 238058"/>
                <a:gd name="connsiteX4" fmla="*/ 0 w 659697"/>
                <a:gd name="connsiteY4" fmla="*/ 0 h 23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97" h="238058">
                  <a:moveTo>
                    <a:pt x="0" y="0"/>
                  </a:moveTo>
                  <a:lnTo>
                    <a:pt x="659697" y="0"/>
                  </a:lnTo>
                  <a:lnTo>
                    <a:pt x="659697" y="238058"/>
                  </a:lnTo>
                  <a:lnTo>
                    <a:pt x="0" y="23805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32" tIns="44704" rIns="78232" bIns="44704" numCol="1" spcCol="1270" anchor="ctr" anchorCtr="0">
              <a:noAutofit/>
            </a:bodyPr>
            <a:lstStyle/>
            <a:p>
              <a:pPr lvl="0" algn="ctr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10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Organize</a:t>
              </a:r>
            </a:p>
          </p:txBody>
        </p:sp>
        <p:sp>
          <p:nvSpPr>
            <p:cNvPr id="5" name="Freeform 4"/>
            <p:cNvSpPr/>
            <p:nvPr/>
          </p:nvSpPr>
          <p:spPr>
            <a:xfrm>
              <a:off x="223921" y="2834568"/>
              <a:ext cx="659697" cy="2232566"/>
            </a:xfrm>
            <a:custGeom>
              <a:avLst/>
              <a:gdLst>
                <a:gd name="connsiteX0" fmla="*/ 0 w 659697"/>
                <a:gd name="connsiteY0" fmla="*/ 0 h 2232566"/>
                <a:gd name="connsiteX1" fmla="*/ 659697 w 659697"/>
                <a:gd name="connsiteY1" fmla="*/ 0 h 2232566"/>
                <a:gd name="connsiteX2" fmla="*/ 659697 w 659697"/>
                <a:gd name="connsiteY2" fmla="*/ 2232566 h 2232566"/>
                <a:gd name="connsiteX3" fmla="*/ 0 w 659697"/>
                <a:gd name="connsiteY3" fmla="*/ 2232566 h 2232566"/>
                <a:gd name="connsiteX4" fmla="*/ 0 w 659697"/>
                <a:gd name="connsiteY4" fmla="*/ 0 h 223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97" h="2232566">
                  <a:moveTo>
                    <a:pt x="0" y="0"/>
                  </a:moveTo>
                  <a:lnTo>
                    <a:pt x="659697" y="0"/>
                  </a:lnTo>
                  <a:lnTo>
                    <a:pt x="659697" y="2232566"/>
                  </a:lnTo>
                  <a:lnTo>
                    <a:pt x="0" y="223256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8006" tIns="48006" rIns="64008" bIns="72009" numCol="1" spcCol="1270" anchor="t" anchorCtr="0">
              <a:noAutofit/>
            </a:bodyPr>
            <a:lstStyle/>
            <a:p>
              <a:pPr marL="57150" lvl="1" indent="-57150" algn="l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Times New Roman" panose="02020603050405020304" pitchFamily="18" charset="0"/>
                <a:buChar char="••"/>
              </a:pPr>
              <a:r>
                <a:rPr lang="en-IN" sz="90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Build a </a:t>
              </a:r>
              <a:r>
                <a:rPr lang="en-IN" sz="9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Story and Case for Change</a:t>
              </a:r>
            </a:p>
            <a:p>
              <a:pPr marL="57150" lvl="1" indent="-57150" algn="l" defTabSz="42227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Times New Roman" panose="02020603050405020304" pitchFamily="18" charset="0"/>
                <a:buChar char="••"/>
              </a:pPr>
              <a:r>
                <a:rPr lang="en-IN" sz="9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Communicate the Need for Change</a:t>
              </a:r>
            </a:p>
            <a:p>
              <a:pPr marL="57150" lvl="1" indent="-57150" algn="l" defTabSz="42227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Times New Roman" panose="02020603050405020304" pitchFamily="18" charset="0"/>
                <a:buChar char="••"/>
              </a:pPr>
              <a:r>
                <a:rPr lang="en-IN" sz="9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Build the team</a:t>
              </a:r>
            </a:p>
            <a:p>
              <a:pPr marL="57150" lvl="1" indent="-57150" algn="l" defTabSz="42227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Times New Roman" panose="02020603050405020304" pitchFamily="18" charset="0"/>
                <a:buChar char="••"/>
              </a:pPr>
              <a:r>
                <a:rPr lang="en-IN" sz="9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Develop initiatives and Guiding principles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975977" y="2613674"/>
              <a:ext cx="813816" cy="220893"/>
            </a:xfrm>
            <a:custGeom>
              <a:avLst/>
              <a:gdLst>
                <a:gd name="connsiteX0" fmla="*/ 0 w 660342"/>
                <a:gd name="connsiteY0" fmla="*/ 0 h 238058"/>
                <a:gd name="connsiteX1" fmla="*/ 660342 w 660342"/>
                <a:gd name="connsiteY1" fmla="*/ 0 h 238058"/>
                <a:gd name="connsiteX2" fmla="*/ 660342 w 660342"/>
                <a:gd name="connsiteY2" fmla="*/ 238058 h 238058"/>
                <a:gd name="connsiteX3" fmla="*/ 0 w 660342"/>
                <a:gd name="connsiteY3" fmla="*/ 238058 h 238058"/>
                <a:gd name="connsiteX4" fmla="*/ 0 w 660342"/>
                <a:gd name="connsiteY4" fmla="*/ 0 h 23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342" h="238058">
                  <a:moveTo>
                    <a:pt x="0" y="0"/>
                  </a:moveTo>
                  <a:lnTo>
                    <a:pt x="660342" y="0"/>
                  </a:lnTo>
                  <a:lnTo>
                    <a:pt x="660342" y="238058"/>
                  </a:lnTo>
                  <a:lnTo>
                    <a:pt x="0" y="23805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32" tIns="44704" rIns="78232" bIns="44704" numCol="1" spcCol="1270" anchor="ctr" anchorCtr="0">
              <a:noAutofit/>
            </a:bodyPr>
            <a:lstStyle/>
            <a:p>
              <a:pPr lvl="0" algn="ctr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Times New Roman" panose="02020603050405020304" pitchFamily="18" charset="0"/>
                <a:buChar char="•"/>
              </a:pPr>
              <a:r>
                <a:rPr lang="en-IN" sz="10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Prove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975977" y="2834569"/>
              <a:ext cx="813816" cy="2232566"/>
            </a:xfrm>
            <a:custGeom>
              <a:avLst/>
              <a:gdLst>
                <a:gd name="connsiteX0" fmla="*/ 0 w 815701"/>
                <a:gd name="connsiteY0" fmla="*/ 0 h 2436297"/>
                <a:gd name="connsiteX1" fmla="*/ 815701 w 815701"/>
                <a:gd name="connsiteY1" fmla="*/ 0 h 2436297"/>
                <a:gd name="connsiteX2" fmla="*/ 815701 w 815701"/>
                <a:gd name="connsiteY2" fmla="*/ 2436297 h 2436297"/>
                <a:gd name="connsiteX3" fmla="*/ 0 w 815701"/>
                <a:gd name="connsiteY3" fmla="*/ 2436297 h 2436297"/>
                <a:gd name="connsiteX4" fmla="*/ 0 w 815701"/>
                <a:gd name="connsiteY4" fmla="*/ 0 h 243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5701" h="2436297">
                  <a:moveTo>
                    <a:pt x="0" y="0"/>
                  </a:moveTo>
                  <a:lnTo>
                    <a:pt x="815701" y="0"/>
                  </a:lnTo>
                  <a:lnTo>
                    <a:pt x="815701" y="2436297"/>
                  </a:lnTo>
                  <a:lnTo>
                    <a:pt x="0" y="243629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71120" bIns="80010" numCol="1" spcCol="1270" anchor="t" anchorCtr="0">
              <a:noAutofit/>
            </a:bodyPr>
            <a:lstStyle/>
            <a:p>
              <a:pPr marL="57150" lvl="1" indent="-57150" algn="l" defTabSz="42227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Times New Roman" panose="02020603050405020304" pitchFamily="18" charset="0"/>
                <a:buChar char="••"/>
              </a:pPr>
              <a:r>
                <a:rPr lang="en-IN" sz="9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Recruit Champions</a:t>
              </a:r>
            </a:p>
            <a:p>
              <a:pPr marL="57150" lvl="1" indent="-57150" algn="l" defTabSz="42227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Times New Roman" panose="02020603050405020304" pitchFamily="18" charset="0"/>
                <a:buChar char="••"/>
              </a:pPr>
              <a:r>
                <a:rPr lang="en-IN" sz="9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Clear the Path</a:t>
              </a:r>
            </a:p>
            <a:p>
              <a:pPr marL="57150" lvl="1" indent="-57150" algn="l" defTabSz="42227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Times New Roman" panose="02020603050405020304" pitchFamily="18" charset="0"/>
                <a:buChar char="••"/>
              </a:pPr>
              <a:r>
                <a:rPr lang="en-IN" sz="9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Prove the concept</a:t>
              </a:r>
            </a:p>
            <a:p>
              <a:pPr marL="57150" lvl="1" indent="-57150" algn="l" defTabSz="42227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Times New Roman" panose="02020603050405020304" pitchFamily="18" charset="0"/>
                <a:buChar char="••"/>
              </a:pPr>
              <a:r>
                <a:rPr lang="en-IN" sz="9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Evaluate proof of concept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1884036" y="2613674"/>
              <a:ext cx="813816" cy="220893"/>
            </a:xfrm>
            <a:custGeom>
              <a:avLst/>
              <a:gdLst>
                <a:gd name="connsiteX0" fmla="*/ 0 w 660342"/>
                <a:gd name="connsiteY0" fmla="*/ 0 h 238058"/>
                <a:gd name="connsiteX1" fmla="*/ 660342 w 660342"/>
                <a:gd name="connsiteY1" fmla="*/ 0 h 238058"/>
                <a:gd name="connsiteX2" fmla="*/ 660342 w 660342"/>
                <a:gd name="connsiteY2" fmla="*/ 238058 h 238058"/>
                <a:gd name="connsiteX3" fmla="*/ 0 w 660342"/>
                <a:gd name="connsiteY3" fmla="*/ 238058 h 238058"/>
                <a:gd name="connsiteX4" fmla="*/ 0 w 660342"/>
                <a:gd name="connsiteY4" fmla="*/ 0 h 23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342" h="238058">
                  <a:moveTo>
                    <a:pt x="0" y="0"/>
                  </a:moveTo>
                  <a:lnTo>
                    <a:pt x="660342" y="0"/>
                  </a:lnTo>
                  <a:lnTo>
                    <a:pt x="660342" y="238058"/>
                  </a:lnTo>
                  <a:lnTo>
                    <a:pt x="0" y="23805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32" tIns="44704" rIns="78232" bIns="44704" numCol="1" spcCol="1270" anchor="ctr" anchorCtr="0">
              <a:noAutofit/>
            </a:bodyPr>
            <a:lstStyle/>
            <a:p>
              <a:pPr lvl="0" algn="ctr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Times New Roman" panose="02020603050405020304" pitchFamily="18" charset="0"/>
                <a:buChar char="•"/>
              </a:pPr>
              <a:r>
                <a:rPr lang="en-IN" sz="10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Magnify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1884036" y="2834569"/>
              <a:ext cx="813816" cy="2232566"/>
            </a:xfrm>
            <a:custGeom>
              <a:avLst/>
              <a:gdLst>
                <a:gd name="connsiteX0" fmla="*/ 0 w 803108"/>
                <a:gd name="connsiteY0" fmla="*/ 0 h 2470625"/>
                <a:gd name="connsiteX1" fmla="*/ 803108 w 803108"/>
                <a:gd name="connsiteY1" fmla="*/ 0 h 2470625"/>
                <a:gd name="connsiteX2" fmla="*/ 803108 w 803108"/>
                <a:gd name="connsiteY2" fmla="*/ 2470625 h 2470625"/>
                <a:gd name="connsiteX3" fmla="*/ 0 w 803108"/>
                <a:gd name="connsiteY3" fmla="*/ 2470625 h 2470625"/>
                <a:gd name="connsiteX4" fmla="*/ 0 w 803108"/>
                <a:gd name="connsiteY4" fmla="*/ 0 h 247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108" h="2470625">
                  <a:moveTo>
                    <a:pt x="0" y="0"/>
                  </a:moveTo>
                  <a:lnTo>
                    <a:pt x="803108" y="0"/>
                  </a:lnTo>
                  <a:lnTo>
                    <a:pt x="803108" y="2470625"/>
                  </a:lnTo>
                  <a:lnTo>
                    <a:pt x="0" y="247062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71120" bIns="80010" numCol="1" spcCol="1270" anchor="t" anchorCtr="0">
              <a:noAutofit/>
            </a:bodyPr>
            <a:lstStyle/>
            <a:p>
              <a:pPr marL="57150" lvl="1" indent="-57150" algn="l" defTabSz="42227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Times New Roman" panose="02020603050405020304" pitchFamily="18" charset="0"/>
                <a:buChar char="••"/>
              </a:pPr>
              <a:r>
                <a:rPr lang="en-IN" sz="9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Parallelize activities</a:t>
              </a:r>
            </a:p>
            <a:p>
              <a:pPr marL="57150" lvl="1" indent="-57150" algn="l" defTabSz="42227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Times New Roman" panose="02020603050405020304" pitchFamily="18" charset="0"/>
                <a:buChar char="••"/>
              </a:pPr>
              <a:r>
                <a:rPr lang="en-IN" sz="9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Personalize experiences</a:t>
              </a:r>
            </a:p>
            <a:p>
              <a:pPr marL="57150" lvl="1" indent="-57150" algn="l" defTabSz="42227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Times New Roman" panose="02020603050405020304" pitchFamily="18" charset="0"/>
                <a:buChar char="••"/>
              </a:pPr>
              <a:r>
                <a:rPr lang="en-IN" sz="9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Generate Increased Momentum</a:t>
              </a:r>
            </a:p>
            <a:p>
              <a:pPr marL="57150" lvl="1" indent="-57150" algn="l" defTabSz="42227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Times New Roman" panose="02020603050405020304" pitchFamily="18" charset="0"/>
                <a:buChar char="••"/>
              </a:pPr>
              <a:r>
                <a:rPr lang="en-IN" sz="9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Identify and address resistance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2779502" y="2613674"/>
              <a:ext cx="659697" cy="238058"/>
            </a:xfrm>
            <a:custGeom>
              <a:avLst/>
              <a:gdLst>
                <a:gd name="connsiteX0" fmla="*/ 0 w 659697"/>
                <a:gd name="connsiteY0" fmla="*/ 0 h 238058"/>
                <a:gd name="connsiteX1" fmla="*/ 659697 w 659697"/>
                <a:gd name="connsiteY1" fmla="*/ 0 h 238058"/>
                <a:gd name="connsiteX2" fmla="*/ 659697 w 659697"/>
                <a:gd name="connsiteY2" fmla="*/ 238058 h 238058"/>
                <a:gd name="connsiteX3" fmla="*/ 0 w 659697"/>
                <a:gd name="connsiteY3" fmla="*/ 238058 h 238058"/>
                <a:gd name="connsiteX4" fmla="*/ 0 w 659697"/>
                <a:gd name="connsiteY4" fmla="*/ 0 h 23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97" h="238058">
                  <a:moveTo>
                    <a:pt x="0" y="0"/>
                  </a:moveTo>
                  <a:lnTo>
                    <a:pt x="659697" y="0"/>
                  </a:lnTo>
                  <a:lnTo>
                    <a:pt x="659697" y="238058"/>
                  </a:lnTo>
                  <a:lnTo>
                    <a:pt x="0" y="23805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32" tIns="44704" rIns="78232" bIns="44704" numCol="1" spcCol="1270" anchor="ctr" anchorCtr="0">
              <a:noAutofit/>
            </a:bodyPr>
            <a:lstStyle/>
            <a:p>
              <a:pPr lvl="0" algn="ctr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Times New Roman" panose="02020603050405020304" pitchFamily="18" charset="0"/>
                <a:buChar char="•"/>
              </a:pPr>
              <a:r>
                <a:rPr lang="en-IN" sz="1050" kern="1200">
                  <a:latin typeface="Segoe UI" panose="020B0502040204020203" pitchFamily="34" charset="0"/>
                  <a:cs typeface="Segoe UI" panose="020B0502040204020203" pitchFamily="34" charset="0"/>
                </a:rPr>
                <a:t>Inspire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2779502" y="2834567"/>
              <a:ext cx="659697" cy="2252587"/>
            </a:xfrm>
            <a:custGeom>
              <a:avLst/>
              <a:gdLst>
                <a:gd name="connsiteX0" fmla="*/ 0 w 659697"/>
                <a:gd name="connsiteY0" fmla="*/ 0 h 2232566"/>
                <a:gd name="connsiteX1" fmla="*/ 659697 w 659697"/>
                <a:gd name="connsiteY1" fmla="*/ 0 h 2232566"/>
                <a:gd name="connsiteX2" fmla="*/ 659697 w 659697"/>
                <a:gd name="connsiteY2" fmla="*/ 2232566 h 2232566"/>
                <a:gd name="connsiteX3" fmla="*/ 0 w 659697"/>
                <a:gd name="connsiteY3" fmla="*/ 2232566 h 2232566"/>
                <a:gd name="connsiteX4" fmla="*/ 0 w 659697"/>
                <a:gd name="connsiteY4" fmla="*/ 0 h 223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97" h="2232566">
                  <a:moveTo>
                    <a:pt x="0" y="0"/>
                  </a:moveTo>
                  <a:lnTo>
                    <a:pt x="659697" y="0"/>
                  </a:lnTo>
                  <a:lnTo>
                    <a:pt x="659697" y="2232566"/>
                  </a:lnTo>
                  <a:lnTo>
                    <a:pt x="0" y="223256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71120" bIns="80010" numCol="1" spcCol="1270" anchor="t" anchorCtr="0">
              <a:noAutofit/>
            </a:bodyPr>
            <a:lstStyle/>
            <a:p>
              <a:pPr marL="57150" lvl="1" indent="-57150" algn="l" defTabSz="42227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Times New Roman" panose="02020603050405020304" pitchFamily="18" charset="0"/>
                <a:buChar char="••"/>
              </a:pPr>
              <a:r>
                <a:rPr lang="en-IN" sz="9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Communicate and Train</a:t>
              </a:r>
            </a:p>
            <a:p>
              <a:pPr marL="57150" lvl="1" indent="-57150" algn="l" defTabSz="42227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Times New Roman" panose="02020603050405020304" pitchFamily="18" charset="0"/>
                <a:buChar char="••"/>
              </a:pPr>
              <a:r>
                <a:rPr lang="en-IN" sz="9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Foster Social Collaboration</a:t>
              </a:r>
            </a:p>
            <a:p>
              <a:pPr marL="57150" lvl="1" indent="-57150" algn="l" defTabSz="42227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Times New Roman" panose="02020603050405020304" pitchFamily="18" charset="0"/>
                <a:buChar char="••"/>
              </a:pPr>
              <a:r>
                <a:rPr lang="en-IN" sz="9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Introduce peer member ship</a:t>
              </a:r>
            </a:p>
            <a:p>
              <a:pPr marL="57150" lvl="1" indent="-57150" algn="l" defTabSz="42227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Times New Roman" panose="02020603050405020304" pitchFamily="18" charset="0"/>
                <a:buChar char="••"/>
              </a:pPr>
              <a:r>
                <a:rPr lang="en-IN" sz="9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Institutionalize the change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9694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>
            <a:extLst>
              <a:ext uri="{FF2B5EF4-FFF2-40B4-BE49-F238E27FC236}">
                <a16:creationId xmlns:a16="http://schemas.microsoft.com/office/drawing/2014/main" id="{0D24B17B-4E7A-6F41-B4AF-317B23D267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1572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0" y="0"/>
            <a:ext cx="12192000" cy="3157268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Digital Transformation </a:t>
            </a:r>
            <a:r>
              <a:rPr lang="en-US" sz="3600" dirty="0" err="1">
                <a:solidFill>
                  <a:schemeClr val="bg1"/>
                </a:solidFill>
              </a:rPr>
              <a:t>Teloxis</a:t>
            </a:r>
            <a:r>
              <a:rPr lang="en-US" sz="3600" dirty="0">
                <a:solidFill>
                  <a:schemeClr val="bg1"/>
                </a:solidFill>
              </a:rPr>
              <a:t> Framework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4C8BA4-C219-534D-870C-59B4D660FEEE}"/>
              </a:ext>
            </a:extLst>
          </p:cNvPr>
          <p:cNvSpPr/>
          <p:nvPr/>
        </p:nvSpPr>
        <p:spPr>
          <a:xfrm>
            <a:off x="515937" y="1612675"/>
            <a:ext cx="11160126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Teloxis Consulting believes in being a partner to make our customers successful. Our edge is about a value based partnership</a:t>
            </a: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1A2D1836-0065-E84F-AC08-1951C26B63B9}"/>
              </a:ext>
            </a:extLst>
          </p:cNvPr>
          <p:cNvSpPr/>
          <p:nvPr/>
        </p:nvSpPr>
        <p:spPr>
          <a:xfrm>
            <a:off x="6096000" y="3157266"/>
            <a:ext cx="5261113" cy="3157269"/>
          </a:xfrm>
          <a:prstGeom prst="parallelogram">
            <a:avLst>
              <a:gd name="adj" fmla="val 40500"/>
            </a:avLst>
          </a:prstGeom>
          <a:solidFill>
            <a:schemeClr val="bg1"/>
          </a:solidFill>
          <a:ln>
            <a:noFill/>
          </a:ln>
          <a:effectLst>
            <a:outerShdw blurRad="558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BE46C26E-A894-5748-A46B-0E97664ECF81}"/>
              </a:ext>
            </a:extLst>
          </p:cNvPr>
          <p:cNvSpPr/>
          <p:nvPr/>
        </p:nvSpPr>
        <p:spPr>
          <a:xfrm flipH="1">
            <a:off x="834886" y="3157266"/>
            <a:ext cx="5261113" cy="3157270"/>
          </a:xfrm>
          <a:prstGeom prst="parallelogram">
            <a:avLst>
              <a:gd name="adj" fmla="val 40500"/>
            </a:avLst>
          </a:prstGeom>
          <a:solidFill>
            <a:schemeClr val="bg1"/>
          </a:solidFill>
          <a:ln>
            <a:noFill/>
          </a:ln>
          <a:effectLst>
            <a:outerShdw blurRad="558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539A85D0-7659-064E-A3E7-C6ECE17A8F1A}"/>
              </a:ext>
            </a:extLst>
          </p:cNvPr>
          <p:cNvSpPr/>
          <p:nvPr/>
        </p:nvSpPr>
        <p:spPr>
          <a:xfrm>
            <a:off x="7371844" y="2381250"/>
            <a:ext cx="4304218" cy="776018"/>
          </a:xfrm>
          <a:prstGeom prst="parallelogram">
            <a:avLst>
              <a:gd name="adj" fmla="val 40500"/>
            </a:avLst>
          </a:prstGeom>
          <a:gradFill flip="none" rotWithShape="1">
            <a:gsLst>
              <a:gs pos="0">
                <a:schemeClr val="tx2"/>
              </a:gs>
              <a:gs pos="99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FA7E0639-E354-6B49-9D89-2D30806D8AEB}"/>
              </a:ext>
            </a:extLst>
          </p:cNvPr>
          <p:cNvSpPr/>
          <p:nvPr/>
        </p:nvSpPr>
        <p:spPr>
          <a:xfrm>
            <a:off x="6332967" y="2381250"/>
            <a:ext cx="1360029" cy="776018"/>
          </a:xfrm>
          <a:prstGeom prst="parallelogram">
            <a:avLst>
              <a:gd name="adj" fmla="val 40500"/>
            </a:avLst>
          </a:prstGeom>
          <a:solidFill>
            <a:schemeClr val="bg1"/>
          </a:solidFill>
          <a:ln>
            <a:noFill/>
          </a:ln>
          <a:effectLst>
            <a:outerShdw blurRad="558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7A96D7D9-EBD0-5D45-9ED8-D152693A8987}"/>
              </a:ext>
            </a:extLst>
          </p:cNvPr>
          <p:cNvSpPr/>
          <p:nvPr/>
        </p:nvSpPr>
        <p:spPr>
          <a:xfrm flipH="1">
            <a:off x="515938" y="2381250"/>
            <a:ext cx="4304218" cy="776018"/>
          </a:xfrm>
          <a:prstGeom prst="parallelogram">
            <a:avLst>
              <a:gd name="adj" fmla="val 40500"/>
            </a:avLst>
          </a:prstGeom>
          <a:gradFill flip="none" rotWithShape="1">
            <a:gsLst>
              <a:gs pos="0">
                <a:schemeClr val="tx2"/>
              </a:gs>
              <a:gs pos="99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EE9E95F2-2DF7-B240-BB2D-854F925C9430}"/>
              </a:ext>
            </a:extLst>
          </p:cNvPr>
          <p:cNvSpPr/>
          <p:nvPr/>
        </p:nvSpPr>
        <p:spPr>
          <a:xfrm flipH="1">
            <a:off x="4515168" y="2381250"/>
            <a:ext cx="1343863" cy="776018"/>
          </a:xfrm>
          <a:prstGeom prst="parallelogram">
            <a:avLst>
              <a:gd name="adj" fmla="val 40500"/>
            </a:avLst>
          </a:prstGeom>
          <a:solidFill>
            <a:schemeClr val="bg1"/>
          </a:solidFill>
          <a:ln>
            <a:noFill/>
          </a:ln>
          <a:effectLst>
            <a:outerShdw blurRad="558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 dirty="0">
              <a:solidFill>
                <a:srgbClr val="00B0F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87F7B9-33CA-A743-B668-AD821FF34E45}"/>
              </a:ext>
            </a:extLst>
          </p:cNvPr>
          <p:cNvSpPr/>
          <p:nvPr/>
        </p:nvSpPr>
        <p:spPr>
          <a:xfrm>
            <a:off x="1195952" y="2661537"/>
            <a:ext cx="2944190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Inception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CDF72E-D15A-514C-B579-1DCE15DF1E21}"/>
              </a:ext>
            </a:extLst>
          </p:cNvPr>
          <p:cNvSpPr/>
          <p:nvPr/>
        </p:nvSpPr>
        <p:spPr>
          <a:xfrm>
            <a:off x="8051858" y="2661537"/>
            <a:ext cx="2944190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Outcome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9B435AC-FE04-0D4D-925C-0749DED68E64}"/>
              </a:ext>
            </a:extLst>
          </p:cNvPr>
          <p:cNvGrpSpPr/>
          <p:nvPr/>
        </p:nvGrpSpPr>
        <p:grpSpPr>
          <a:xfrm>
            <a:off x="980662" y="3254875"/>
            <a:ext cx="4941373" cy="2850946"/>
            <a:chOff x="980662" y="3254875"/>
            <a:chExt cx="4941373" cy="285094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7B327D4-A966-524D-8A24-CF607A530664}"/>
                </a:ext>
              </a:extLst>
            </p:cNvPr>
            <p:cNvSpPr/>
            <p:nvPr/>
          </p:nvSpPr>
          <p:spPr>
            <a:xfrm>
              <a:off x="2169008" y="3939724"/>
              <a:ext cx="2861421" cy="21544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en-ID" sz="1400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Ideate, Diagnose, Design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254157E-65A5-0347-A9BD-491D187C6984}"/>
                </a:ext>
              </a:extLst>
            </p:cNvPr>
            <p:cNvSpPr/>
            <p:nvPr/>
          </p:nvSpPr>
          <p:spPr>
            <a:xfrm>
              <a:off x="2169008" y="4384468"/>
              <a:ext cx="319580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en-ID" sz="1400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Capture Data, Analyse Data, Get Meaningful and Actionable Data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FB739B0-7EBA-0149-9135-3A3BC6228948}"/>
                </a:ext>
              </a:extLst>
            </p:cNvPr>
            <p:cNvSpPr/>
            <p:nvPr/>
          </p:nvSpPr>
          <p:spPr>
            <a:xfrm>
              <a:off x="2155514" y="5106770"/>
              <a:ext cx="3766521" cy="86177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Utilize Domain Knowledge, Technical Knowledge, Process Knowledge, Cultural Knowledge along with Partners and Social Network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88CCFD6-87F9-4A47-A761-5CBBAFE567DE}"/>
                </a:ext>
              </a:extLst>
            </p:cNvPr>
            <p:cNvSpPr/>
            <p:nvPr/>
          </p:nvSpPr>
          <p:spPr>
            <a:xfrm>
              <a:off x="1722440" y="3254875"/>
              <a:ext cx="3034723" cy="49244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en-ID" sz="1600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Discovery </a:t>
              </a:r>
            </a:p>
            <a:p>
              <a:pPr algn="ctr"/>
              <a:r>
                <a:rPr lang="en-ID" sz="1600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Pain Givers / Gain Getters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7015595-3819-0041-AF5D-2F1894984009}"/>
                </a:ext>
              </a:extLst>
            </p:cNvPr>
            <p:cNvSpPr/>
            <p:nvPr/>
          </p:nvSpPr>
          <p:spPr>
            <a:xfrm>
              <a:off x="2866604" y="5921155"/>
              <a:ext cx="2218925" cy="184666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endParaRPr lang="en-ID"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BBD7E15-E7B5-6D4B-8B24-32B374392A1E}"/>
                </a:ext>
              </a:extLst>
            </p:cNvPr>
            <p:cNvCxnSpPr>
              <a:cxnSpLocks/>
            </p:cNvCxnSpPr>
            <p:nvPr/>
          </p:nvCxnSpPr>
          <p:spPr>
            <a:xfrm>
              <a:off x="980662" y="3731009"/>
              <a:ext cx="406636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430D0F3-9C7D-D94E-97B1-671617842BF7}"/>
                </a:ext>
              </a:extLst>
            </p:cNvPr>
            <p:cNvCxnSpPr>
              <a:cxnSpLocks/>
            </p:cNvCxnSpPr>
            <p:nvPr/>
          </p:nvCxnSpPr>
          <p:spPr>
            <a:xfrm>
              <a:off x="1195952" y="4238227"/>
              <a:ext cx="406283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C4E35B-AEE5-0F45-9BFC-A8B8895D1DC8}"/>
                </a:ext>
              </a:extLst>
            </p:cNvPr>
            <p:cNvCxnSpPr>
              <a:cxnSpLocks/>
            </p:cNvCxnSpPr>
            <p:nvPr/>
          </p:nvCxnSpPr>
          <p:spPr>
            <a:xfrm>
              <a:off x="1656521" y="5022772"/>
              <a:ext cx="379900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78567EF-6974-0A45-BE47-CAADD35396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4076" y="6048079"/>
              <a:ext cx="3901856" cy="892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4066556-866B-2743-A039-6785CCFD1769}"/>
              </a:ext>
            </a:extLst>
          </p:cNvPr>
          <p:cNvGrpSpPr/>
          <p:nvPr/>
        </p:nvGrpSpPr>
        <p:grpSpPr>
          <a:xfrm flipH="1">
            <a:off x="6314674" y="3185150"/>
            <a:ext cx="4822713" cy="2920671"/>
            <a:chOff x="1045354" y="3185150"/>
            <a:chExt cx="4822713" cy="2920671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BD5B544-5015-524C-B6D1-0FD7ACB9B14F}"/>
                </a:ext>
              </a:extLst>
            </p:cNvPr>
            <p:cNvSpPr/>
            <p:nvPr/>
          </p:nvSpPr>
          <p:spPr>
            <a:xfrm>
              <a:off x="1865131" y="3185150"/>
              <a:ext cx="3139587" cy="49244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en-ID" sz="1600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Transformation </a:t>
              </a:r>
            </a:p>
            <a:p>
              <a:pPr algn="r"/>
              <a:r>
                <a:rPr lang="en-ID" sz="1600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Pain Relief / Accelerate Growth 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4216A5B-E500-D54D-9075-CA92537C5A5E}"/>
                </a:ext>
              </a:extLst>
            </p:cNvPr>
            <p:cNvSpPr/>
            <p:nvPr/>
          </p:nvSpPr>
          <p:spPr>
            <a:xfrm>
              <a:off x="2374523" y="3796525"/>
              <a:ext cx="2400867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r"/>
              <a:r>
                <a:rPr lang="en-ID" sz="1400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Deliver Prototype, Visualize Future, Showcase Features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AECB1DA-C0C8-6042-9DE9-2BD454EEC16E}"/>
                </a:ext>
              </a:extLst>
            </p:cNvPr>
            <p:cNvSpPr/>
            <p:nvPr/>
          </p:nvSpPr>
          <p:spPr>
            <a:xfrm>
              <a:off x="2318056" y="4330518"/>
              <a:ext cx="3027750" cy="64633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r"/>
              <a:r>
                <a:rPr lang="en-ID" sz="1400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Create Services, Automate, Monitor, Interact, Manage Change, Make Provisions, Predict, Prescribe 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367B81B-29E8-9A4A-ACB4-A93E0B2E9185}"/>
                </a:ext>
              </a:extLst>
            </p:cNvPr>
            <p:cNvSpPr/>
            <p:nvPr/>
          </p:nvSpPr>
          <p:spPr>
            <a:xfrm>
              <a:off x="2316446" y="5061688"/>
              <a:ext cx="3460269" cy="86177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Guide Best Practices, Obtain Maximal Efficiency,  Higher Effectiveness, Better Customer Experience, Value for money and Stronger Business Growth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3109AEF-67D9-6846-8156-43B051AB768D}"/>
                </a:ext>
              </a:extLst>
            </p:cNvPr>
            <p:cNvSpPr/>
            <p:nvPr/>
          </p:nvSpPr>
          <p:spPr>
            <a:xfrm>
              <a:off x="2866604" y="5921155"/>
              <a:ext cx="2218925" cy="184666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r"/>
              <a:endParaRPr lang="en-ID"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211F7C5-7427-E149-9A98-8E4A0708CB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5354" y="3731009"/>
              <a:ext cx="4001674" cy="95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DA30147-DC38-154D-967F-27DC552FD7CC}"/>
                </a:ext>
              </a:extLst>
            </p:cNvPr>
            <p:cNvCxnSpPr>
              <a:cxnSpLocks/>
            </p:cNvCxnSpPr>
            <p:nvPr/>
          </p:nvCxnSpPr>
          <p:spPr>
            <a:xfrm>
              <a:off x="1186694" y="4238227"/>
              <a:ext cx="407209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07BC504-1080-CB46-8F97-531472EB84A6}"/>
                </a:ext>
              </a:extLst>
            </p:cNvPr>
            <p:cNvCxnSpPr>
              <a:cxnSpLocks/>
            </p:cNvCxnSpPr>
            <p:nvPr/>
          </p:nvCxnSpPr>
          <p:spPr>
            <a:xfrm>
              <a:off x="1553342" y="5013228"/>
              <a:ext cx="3990551" cy="954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EAF840B-58A7-3C4A-896A-ED28C864051E}"/>
                </a:ext>
              </a:extLst>
            </p:cNvPr>
            <p:cNvCxnSpPr>
              <a:cxnSpLocks/>
            </p:cNvCxnSpPr>
            <p:nvPr/>
          </p:nvCxnSpPr>
          <p:spPr>
            <a:xfrm>
              <a:off x="1991820" y="6045868"/>
              <a:ext cx="3876247" cy="892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848" y="2687784"/>
            <a:ext cx="732996" cy="25169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296" y="2706785"/>
            <a:ext cx="732996" cy="251692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17B327D4-A966-524D-8A24-CF607A530664}"/>
              </a:ext>
            </a:extLst>
          </p:cNvPr>
          <p:cNvSpPr/>
          <p:nvPr/>
        </p:nvSpPr>
        <p:spPr>
          <a:xfrm>
            <a:off x="16981" y="3911562"/>
            <a:ext cx="1310553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D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THINK TANK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7B327D4-A966-524D-8A24-CF607A530664}"/>
              </a:ext>
            </a:extLst>
          </p:cNvPr>
          <p:cNvSpPr/>
          <p:nvPr/>
        </p:nvSpPr>
        <p:spPr>
          <a:xfrm>
            <a:off x="-4" y="4600047"/>
            <a:ext cx="1480676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D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SENSE BUSINESS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7B327D4-A966-524D-8A24-CF607A530664}"/>
              </a:ext>
            </a:extLst>
          </p:cNvPr>
          <p:cNvSpPr/>
          <p:nvPr/>
        </p:nvSpPr>
        <p:spPr>
          <a:xfrm>
            <a:off x="1941" y="5375745"/>
            <a:ext cx="1771864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D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KNOWLEDGE MART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B327D4-A966-524D-8A24-CF607A530664}"/>
              </a:ext>
            </a:extLst>
          </p:cNvPr>
          <p:cNvSpPr/>
          <p:nvPr/>
        </p:nvSpPr>
        <p:spPr>
          <a:xfrm>
            <a:off x="11024227" y="3870337"/>
            <a:ext cx="617867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/>
            <a:r>
              <a:rPr lang="en-ID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7B327D4-A966-524D-8A24-CF607A530664}"/>
              </a:ext>
            </a:extLst>
          </p:cNvPr>
          <p:cNvSpPr/>
          <p:nvPr/>
        </p:nvSpPr>
        <p:spPr>
          <a:xfrm>
            <a:off x="10719574" y="4591492"/>
            <a:ext cx="835626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/>
            <a:r>
              <a:rPr lang="en-ID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DELIVER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7B327D4-A966-524D-8A24-CF607A530664}"/>
              </a:ext>
            </a:extLst>
          </p:cNvPr>
          <p:cNvSpPr/>
          <p:nvPr/>
        </p:nvSpPr>
        <p:spPr>
          <a:xfrm>
            <a:off x="10543288" y="5348907"/>
            <a:ext cx="394787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/>
            <a:r>
              <a:rPr lang="en-ID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</a:t>
            </a:r>
          </a:p>
        </p:txBody>
      </p:sp>
      <p:grpSp>
        <p:nvGrpSpPr>
          <p:cNvPr id="42" name="Google Shape;510;p40"/>
          <p:cNvGrpSpPr/>
          <p:nvPr/>
        </p:nvGrpSpPr>
        <p:grpSpPr>
          <a:xfrm>
            <a:off x="1510126" y="4433193"/>
            <a:ext cx="366916" cy="445733"/>
            <a:chOff x="5526246" y="1011207"/>
            <a:chExt cx="592757" cy="720085"/>
          </a:xfrm>
        </p:grpSpPr>
        <p:sp>
          <p:nvSpPr>
            <p:cNvPr id="43" name="Google Shape;511;p40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50" name="Google Shape;512;p40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55" name="Google Shape;513;p40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57" name="Google Shape;514;p40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58" name="Google Shape;515;p40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59" name="Google Shape;516;p40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</p:grpSp>
      <p:grpSp>
        <p:nvGrpSpPr>
          <p:cNvPr id="60" name="Google Shape;691;p40"/>
          <p:cNvGrpSpPr/>
          <p:nvPr/>
        </p:nvGrpSpPr>
        <p:grpSpPr>
          <a:xfrm>
            <a:off x="10406515" y="3758547"/>
            <a:ext cx="445768" cy="445697"/>
            <a:chOff x="1674084" y="3214987"/>
            <a:chExt cx="720142" cy="720027"/>
          </a:xfrm>
        </p:grpSpPr>
        <p:sp>
          <p:nvSpPr>
            <p:cNvPr id="62" name="Google Shape;692;p40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63" name="Google Shape;693;p40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64" name="Google Shape;694;p40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65" name="Google Shape;695;p40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66" name="Google Shape;696;p40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67" name="Google Shape;697;p40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69" name="Google Shape;698;p40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70" name="Google Shape;699;p40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71" name="Google Shape;700;p40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72" name="Google Shape;701;p40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73" name="Google Shape;702;p40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74" name="Google Shape;703;p40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</p:grpSp>
      <p:grpSp>
        <p:nvGrpSpPr>
          <p:cNvPr id="75" name="Google Shape;639;p40"/>
          <p:cNvGrpSpPr/>
          <p:nvPr/>
        </p:nvGrpSpPr>
        <p:grpSpPr>
          <a:xfrm>
            <a:off x="1662571" y="5154221"/>
            <a:ext cx="445812" cy="394518"/>
            <a:chOff x="1510757" y="3225422"/>
            <a:chExt cx="720214" cy="637347"/>
          </a:xfrm>
        </p:grpSpPr>
        <p:sp>
          <p:nvSpPr>
            <p:cNvPr id="76" name="Google Shape;640;p40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77" name="Google Shape;641;p40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78" name="Google Shape;642;p40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79" name="Google Shape;643;p40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80" name="Google Shape;644;p40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81" name="Google Shape;645;p40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82" name="Google Shape;646;p40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</p:grpSp>
      <p:grpSp>
        <p:nvGrpSpPr>
          <p:cNvPr id="83" name="Google Shape;481;p40"/>
          <p:cNvGrpSpPr/>
          <p:nvPr/>
        </p:nvGrpSpPr>
        <p:grpSpPr>
          <a:xfrm>
            <a:off x="1246041" y="3692654"/>
            <a:ext cx="460705" cy="491455"/>
            <a:chOff x="9901824" y="937343"/>
            <a:chExt cx="744273" cy="793950"/>
          </a:xfrm>
        </p:grpSpPr>
        <p:grpSp>
          <p:nvGrpSpPr>
            <p:cNvPr id="84" name="Google Shape;482;p40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97" name="Google Shape;483;p40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98" name="Google Shape;484;p40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99" name="Google Shape;485;p40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100" name="Google Shape;486;p40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101" name="Google Shape;487;p40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102" name="Google Shape;488;p40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103" name="Google Shape;489;p40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104" name="Google Shape;490;p40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105" name="Google Shape;491;p40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106" name="Google Shape;492;p40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</p:grpSp>
        <p:sp>
          <p:nvSpPr>
            <p:cNvPr id="85" name="Google Shape;493;p40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86" name="Google Shape;494;p40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87" name="Google Shape;495;p40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88" name="Google Shape;496;p40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95" name="Google Shape;497;p40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96" name="Google Shape;498;p40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</p:grpSp>
      <p:grpSp>
        <p:nvGrpSpPr>
          <p:cNvPr id="107" name="Google Shape;797;p40"/>
          <p:cNvGrpSpPr/>
          <p:nvPr/>
        </p:nvGrpSpPr>
        <p:grpSpPr>
          <a:xfrm>
            <a:off x="10004395" y="5134936"/>
            <a:ext cx="373053" cy="445791"/>
            <a:chOff x="8095060" y="5664590"/>
            <a:chExt cx="497404" cy="594389"/>
          </a:xfrm>
        </p:grpSpPr>
        <p:grpSp>
          <p:nvGrpSpPr>
            <p:cNvPr id="108" name="Google Shape;798;p40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21" name="Google Shape;799;p40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122" name="Google Shape;800;p40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123" name="Google Shape;801;p40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</p:grpSp>
        <p:grpSp>
          <p:nvGrpSpPr>
            <p:cNvPr id="109" name="Google Shape;802;p40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18" name="Google Shape;803;p40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119" name="Google Shape;804;p40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120" name="Google Shape;805;p40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</p:grpSp>
        <p:grpSp>
          <p:nvGrpSpPr>
            <p:cNvPr id="110" name="Google Shape;806;p40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15" name="Google Shape;807;p40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116" name="Google Shape;808;p40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117" name="Google Shape;809;p40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</p:grpSp>
        <p:grpSp>
          <p:nvGrpSpPr>
            <p:cNvPr id="111" name="Google Shape;810;p40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12" name="Google Shape;811;p40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113" name="Google Shape;812;p40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114" name="Google Shape;813;p40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</p:grpSp>
      </p:grpSp>
      <p:grpSp>
        <p:nvGrpSpPr>
          <p:cNvPr id="124" name="Google Shape;742;p40"/>
          <p:cNvGrpSpPr/>
          <p:nvPr/>
        </p:nvGrpSpPr>
        <p:grpSpPr>
          <a:xfrm>
            <a:off x="10225256" y="4473763"/>
            <a:ext cx="445681" cy="400651"/>
            <a:chOff x="9626723" y="5526313"/>
            <a:chExt cx="720002" cy="647256"/>
          </a:xfrm>
        </p:grpSpPr>
        <p:sp>
          <p:nvSpPr>
            <p:cNvPr id="125" name="Google Shape;743;p40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26" name="Google Shape;744;p40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27" name="Google Shape;745;p40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28" name="Google Shape;746;p40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29" name="Google Shape;747;p40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30" name="Google Shape;748;p40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31" name="Google Shape;749;p40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32" name="Google Shape;750;p40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33" name="Google Shape;751;p40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34" name="Google Shape;752;p40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35" name="Google Shape;753;p40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36" name="Google Shape;754;p40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</p:grpSp>
      <p:sp>
        <p:nvSpPr>
          <p:cNvPr id="137" name="Curved Up Arrow 136"/>
          <p:cNvSpPr/>
          <p:nvPr/>
        </p:nvSpPr>
        <p:spPr>
          <a:xfrm rot="10800000" flipV="1">
            <a:off x="5176879" y="5765146"/>
            <a:ext cx="1874657" cy="37490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Learn</a:t>
            </a:r>
          </a:p>
        </p:txBody>
      </p:sp>
      <p:sp>
        <p:nvSpPr>
          <p:cNvPr id="138" name="Right Arrow 137"/>
          <p:cNvSpPr/>
          <p:nvPr/>
        </p:nvSpPr>
        <p:spPr>
          <a:xfrm>
            <a:off x="4959915" y="3243542"/>
            <a:ext cx="1314891" cy="182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1" name="Right Arrow 140"/>
          <p:cNvSpPr/>
          <p:nvPr/>
        </p:nvSpPr>
        <p:spPr>
          <a:xfrm>
            <a:off x="5756111" y="3924227"/>
            <a:ext cx="679775" cy="182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2" name="Right Arrow 141"/>
          <p:cNvSpPr/>
          <p:nvPr/>
        </p:nvSpPr>
        <p:spPr>
          <a:xfrm>
            <a:off x="5756111" y="4552967"/>
            <a:ext cx="882737" cy="182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3" name="Right Arrow 142"/>
          <p:cNvSpPr/>
          <p:nvPr/>
        </p:nvSpPr>
        <p:spPr>
          <a:xfrm>
            <a:off x="5875932" y="5181706"/>
            <a:ext cx="559954" cy="182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0" name="Google Shape;333;p39"/>
          <p:cNvSpPr/>
          <p:nvPr/>
        </p:nvSpPr>
        <p:spPr>
          <a:xfrm>
            <a:off x="10537772" y="3262723"/>
            <a:ext cx="314510" cy="321098"/>
          </a:xfrm>
          <a:custGeom>
            <a:avLst/>
            <a:gdLst/>
            <a:ahLst/>
            <a:cxnLst/>
            <a:rect l="l" t="t" r="r" b="b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17B327D4-A966-524D-8A24-CF607A530664}"/>
              </a:ext>
            </a:extLst>
          </p:cNvPr>
          <p:cNvSpPr/>
          <p:nvPr/>
        </p:nvSpPr>
        <p:spPr>
          <a:xfrm>
            <a:off x="11246266" y="3366866"/>
            <a:ext cx="617867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/>
            <a:r>
              <a:rPr lang="en-ID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17B327D4-A966-524D-8A24-CF607A530664}"/>
              </a:ext>
            </a:extLst>
          </p:cNvPr>
          <p:cNvSpPr/>
          <p:nvPr/>
        </p:nvSpPr>
        <p:spPr>
          <a:xfrm>
            <a:off x="-5832" y="3414671"/>
            <a:ext cx="877761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/>
            <a:r>
              <a:rPr lang="en-ID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RESPOND</a:t>
            </a:r>
          </a:p>
        </p:txBody>
      </p:sp>
      <p:sp>
        <p:nvSpPr>
          <p:cNvPr id="146" name="Google Shape;369;p39"/>
          <p:cNvSpPr/>
          <p:nvPr/>
        </p:nvSpPr>
        <p:spPr>
          <a:xfrm>
            <a:off x="1138894" y="3252334"/>
            <a:ext cx="330024" cy="332845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0" name="Curved Connector 9"/>
          <p:cNvCxnSpPr>
            <a:stCxn id="138" idx="3"/>
            <a:endCxn id="141" idx="1"/>
          </p:cNvCxnSpPr>
          <p:nvPr/>
        </p:nvCxnSpPr>
        <p:spPr>
          <a:xfrm flipH="1">
            <a:off x="5756111" y="3334982"/>
            <a:ext cx="518695" cy="680685"/>
          </a:xfrm>
          <a:prstGeom prst="curvedConnector5">
            <a:avLst>
              <a:gd name="adj1" fmla="val -166117"/>
              <a:gd name="adj2" fmla="val 47933"/>
              <a:gd name="adj3" fmla="val 2173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urved Connector 146"/>
          <p:cNvCxnSpPr/>
          <p:nvPr/>
        </p:nvCxnSpPr>
        <p:spPr>
          <a:xfrm flipH="1">
            <a:off x="5765230" y="4027607"/>
            <a:ext cx="679775" cy="628739"/>
          </a:xfrm>
          <a:prstGeom prst="curvedConnector5">
            <a:avLst>
              <a:gd name="adj1" fmla="val -63942"/>
              <a:gd name="adj2" fmla="val 39758"/>
              <a:gd name="adj3" fmla="val 148115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urved Connector 147"/>
          <p:cNvCxnSpPr>
            <a:stCxn id="142" idx="2"/>
            <a:endCxn id="143" idx="1"/>
          </p:cNvCxnSpPr>
          <p:nvPr/>
        </p:nvCxnSpPr>
        <p:spPr>
          <a:xfrm rot="5400000">
            <a:off x="5943021" y="4668758"/>
            <a:ext cx="537299" cy="671476"/>
          </a:xfrm>
          <a:prstGeom prst="curvedConnector4">
            <a:avLst>
              <a:gd name="adj1" fmla="val 41491"/>
              <a:gd name="adj2" fmla="val 134044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urved Connector 183"/>
          <p:cNvCxnSpPr/>
          <p:nvPr/>
        </p:nvCxnSpPr>
        <p:spPr>
          <a:xfrm rot="10800000" flipV="1">
            <a:off x="5866816" y="5309953"/>
            <a:ext cx="536689" cy="317422"/>
          </a:xfrm>
          <a:prstGeom prst="curvedConnector3">
            <a:avLst>
              <a:gd name="adj1" fmla="val 2819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195"/>
          <p:cNvSpPr txBox="1"/>
          <p:nvPr/>
        </p:nvSpPr>
        <p:spPr>
          <a:xfrm rot="5400000">
            <a:off x="4941489" y="4252435"/>
            <a:ext cx="2343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Feedback Loop</a:t>
            </a:r>
          </a:p>
        </p:txBody>
      </p:sp>
    </p:spTree>
    <p:extLst>
      <p:ext uri="{BB962C8B-B14F-4D97-AF65-F5344CB8AC3E}">
        <p14:creationId xmlns:p14="http://schemas.microsoft.com/office/powerpoint/2010/main" val="3695957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>
            <a:extLst>
              <a:ext uri="{FF2B5EF4-FFF2-40B4-BE49-F238E27FC236}">
                <a16:creationId xmlns:a16="http://schemas.microsoft.com/office/drawing/2014/main" id="{0D24B17B-4E7A-6F41-B4AF-317B23D267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1572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0" y="0"/>
            <a:ext cx="12192000" cy="3157268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Digital Product Development Teloxis Framework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4C8BA4-C219-534D-870C-59B4D660FEEE}"/>
              </a:ext>
            </a:extLst>
          </p:cNvPr>
          <p:cNvSpPr/>
          <p:nvPr/>
        </p:nvSpPr>
        <p:spPr>
          <a:xfrm>
            <a:off x="515937" y="1597287"/>
            <a:ext cx="11160126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Teloxis Consulting believes in being a partner to make our customers successful. Our edge is about a value based partnership</a:t>
            </a:r>
          </a:p>
        </p:txBody>
      </p:sp>
      <p:sp>
        <p:nvSpPr>
          <p:cNvPr id="139" name="Text Placeholder 10"/>
          <p:cNvSpPr>
            <a:spLocks noGrp="1" noChangeArrowheads="1"/>
          </p:cNvSpPr>
          <p:nvPr/>
        </p:nvSpPr>
        <p:spPr bwMode="auto">
          <a:xfrm>
            <a:off x="217436" y="5362036"/>
            <a:ext cx="1828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8100" indent="-38100" algn="l" defTabSz="742950" rtl="0" eaLnBrk="0" fontAlgn="base" hangingPunct="0">
              <a:spcBef>
                <a:spcPts val="1138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 panose="020B0606030504020204" pitchFamily="34" charset="0"/>
              </a:defRPr>
            </a:lvl1pPr>
            <a:lvl2pPr marL="222250" indent="234950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6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2pPr>
            <a:lvl3pPr marL="446088" indent="46831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4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3pPr>
            <a:lvl4pPr marL="668338" indent="70326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4pPr>
            <a:lvl5pPr marL="892175" indent="936625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5pPr>
            <a:lvl6pPr marL="13493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6pPr>
            <a:lvl7pPr marL="18065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7pPr>
            <a:lvl8pPr marL="22637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8pPr>
            <a:lvl9pPr marL="27209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9pPr>
          </a:lstStyle>
          <a:p>
            <a:pPr marL="0" indent="0" eaLnBrk="1" hangingPunct="1">
              <a:lnSpc>
                <a:spcPct val="90000"/>
              </a:lnSpc>
              <a:spcBef>
                <a:spcPts val="813"/>
              </a:spcBef>
            </a:pPr>
            <a:r>
              <a:rPr lang="en-US" altLang="zh-CN" sz="1400" dirty="0">
                <a:latin typeface="Segoe UI" panose="020B0502040204020203" pitchFamily="34" charset="0"/>
                <a:cs typeface="Segoe UI" panose="020B0502040204020203" pitchFamily="34" charset="0"/>
              </a:rPr>
              <a:t>To analyze the requirement through in-depth research with the help of brilliant tools.</a:t>
            </a:r>
          </a:p>
        </p:txBody>
      </p:sp>
      <p:sp>
        <p:nvSpPr>
          <p:cNvPr id="149" name="Text Placeholder 11"/>
          <p:cNvSpPr>
            <a:spLocks noGrp="1" noChangeArrowheads="1"/>
          </p:cNvSpPr>
          <p:nvPr/>
        </p:nvSpPr>
        <p:spPr bwMode="auto">
          <a:xfrm>
            <a:off x="217436" y="4578622"/>
            <a:ext cx="18288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38100" indent="-38100" algn="l" defTabSz="742950" rtl="0" eaLnBrk="0" fontAlgn="base" hangingPunct="0">
              <a:spcBef>
                <a:spcPts val="1138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 panose="020B0606030504020204" pitchFamily="34" charset="0"/>
              </a:defRPr>
            </a:lvl1pPr>
            <a:lvl2pPr marL="222250" indent="234950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6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2pPr>
            <a:lvl3pPr marL="446088" indent="46831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4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3pPr>
            <a:lvl4pPr marL="668338" indent="70326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4pPr>
            <a:lvl5pPr marL="892175" indent="936625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5pPr>
            <a:lvl6pPr marL="13493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6pPr>
            <a:lvl7pPr marL="18065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7pPr>
            <a:lvl8pPr marL="22637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8pPr>
            <a:lvl9pPr marL="27209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9pPr>
          </a:lstStyle>
          <a:p>
            <a:pPr marL="0" indent="0" eaLnBrk="1" hangingPunct="1">
              <a:lnSpc>
                <a:spcPct val="85000"/>
              </a:lnSpc>
              <a:spcBef>
                <a:spcPct val="0"/>
              </a:spcBef>
            </a:pPr>
            <a:r>
              <a:rPr lang="en-US" altLang="zh-CN" sz="16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Idea</a:t>
            </a:r>
          </a:p>
        </p:txBody>
      </p:sp>
      <p:sp>
        <p:nvSpPr>
          <p:cNvPr id="150" name="Text Placeholder 12"/>
          <p:cNvSpPr>
            <a:spLocks noGrp="1" noChangeArrowheads="1"/>
          </p:cNvSpPr>
          <p:nvPr/>
        </p:nvSpPr>
        <p:spPr bwMode="auto">
          <a:xfrm>
            <a:off x="9804569" y="5362036"/>
            <a:ext cx="1828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8100" indent="-38100" algn="l" defTabSz="742950" rtl="0" eaLnBrk="0" fontAlgn="base" hangingPunct="0">
              <a:spcBef>
                <a:spcPts val="1138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 panose="020B0606030504020204" pitchFamily="34" charset="0"/>
              </a:defRPr>
            </a:lvl1pPr>
            <a:lvl2pPr marL="222250" indent="234950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6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2pPr>
            <a:lvl3pPr marL="446088" indent="46831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4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3pPr>
            <a:lvl4pPr marL="668338" indent="70326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4pPr>
            <a:lvl5pPr marL="892175" indent="936625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5pPr>
            <a:lvl6pPr marL="13493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6pPr>
            <a:lvl7pPr marL="18065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7pPr>
            <a:lvl8pPr marL="22637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8pPr>
            <a:lvl9pPr marL="27209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9pPr>
          </a:lstStyle>
          <a:p>
            <a:pPr marL="0" indent="0" eaLnBrk="1" hangingPunct="1">
              <a:lnSpc>
                <a:spcPct val="90000"/>
              </a:lnSpc>
              <a:spcBef>
                <a:spcPts val="813"/>
              </a:spcBef>
            </a:pPr>
            <a:r>
              <a:rPr lang="en-US" altLang="zh-CN" sz="1400" dirty="0">
                <a:latin typeface="Segoe UI" panose="020B0502040204020203" pitchFamily="34" charset="0"/>
                <a:cs typeface="Segoe UI" panose="020B0502040204020203" pitchFamily="34" charset="0"/>
              </a:rPr>
              <a:t>We make delivery for the solution and assist our clients to control and administer solution.</a:t>
            </a:r>
          </a:p>
        </p:txBody>
      </p:sp>
      <p:sp>
        <p:nvSpPr>
          <p:cNvPr id="151" name="Text Placeholder 13"/>
          <p:cNvSpPr>
            <a:spLocks noGrp="1" noChangeArrowheads="1"/>
          </p:cNvSpPr>
          <p:nvPr/>
        </p:nvSpPr>
        <p:spPr bwMode="auto">
          <a:xfrm>
            <a:off x="9804569" y="4667468"/>
            <a:ext cx="18288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38100" indent="-38100" algn="l" defTabSz="742950" rtl="0" eaLnBrk="0" fontAlgn="base" hangingPunct="0">
              <a:spcBef>
                <a:spcPts val="1138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 panose="020B0606030504020204" pitchFamily="34" charset="0"/>
              </a:defRPr>
            </a:lvl1pPr>
            <a:lvl2pPr marL="222250" indent="234950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6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2pPr>
            <a:lvl3pPr marL="446088" indent="46831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4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3pPr>
            <a:lvl4pPr marL="668338" indent="70326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4pPr>
            <a:lvl5pPr marL="892175" indent="936625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5pPr>
            <a:lvl6pPr marL="13493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6pPr>
            <a:lvl7pPr marL="18065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7pPr>
            <a:lvl8pPr marL="22637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8pPr>
            <a:lvl9pPr marL="27209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9pPr>
          </a:lstStyle>
          <a:p>
            <a:pPr marL="0" indent="0" eaLnBrk="1" hangingPunct="1">
              <a:lnSpc>
                <a:spcPct val="85000"/>
              </a:lnSpc>
              <a:spcBef>
                <a:spcPct val="0"/>
              </a:spcBef>
            </a:pPr>
            <a:r>
              <a:rPr lang="en-US" altLang="zh-CN" sz="16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Celebrate</a:t>
            </a:r>
          </a:p>
        </p:txBody>
      </p:sp>
      <p:sp>
        <p:nvSpPr>
          <p:cNvPr id="152" name="Text Placeholder 14"/>
          <p:cNvSpPr>
            <a:spLocks noGrp="1" noChangeArrowheads="1"/>
          </p:cNvSpPr>
          <p:nvPr/>
        </p:nvSpPr>
        <p:spPr bwMode="auto">
          <a:xfrm>
            <a:off x="5959159" y="5362036"/>
            <a:ext cx="1828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8100" indent="-38100" algn="l" defTabSz="742950" rtl="0" eaLnBrk="0" fontAlgn="base" hangingPunct="0">
              <a:spcBef>
                <a:spcPts val="1138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 panose="020B0606030504020204" pitchFamily="34" charset="0"/>
              </a:defRPr>
            </a:lvl1pPr>
            <a:lvl2pPr marL="222250" indent="234950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6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2pPr>
            <a:lvl3pPr marL="446088" indent="46831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4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3pPr>
            <a:lvl4pPr marL="668338" indent="70326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4pPr>
            <a:lvl5pPr marL="892175" indent="936625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5pPr>
            <a:lvl6pPr marL="13493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6pPr>
            <a:lvl7pPr marL="18065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7pPr>
            <a:lvl8pPr marL="22637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8pPr>
            <a:lvl9pPr marL="27209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9pPr>
          </a:lstStyle>
          <a:p>
            <a:pPr marL="0" indent="0" eaLnBrk="1" hangingPunct="1">
              <a:lnSpc>
                <a:spcPct val="90000"/>
              </a:lnSpc>
              <a:spcBef>
                <a:spcPts val="813"/>
              </a:spcBef>
            </a:pPr>
            <a:r>
              <a:rPr lang="en-US" altLang="zh-CN" sz="1400" dirty="0">
                <a:latin typeface="Segoe UI" panose="020B0502040204020203" pitchFamily="34" charset="0"/>
                <a:cs typeface="Segoe UI" panose="020B0502040204020203" pitchFamily="34" charset="0"/>
              </a:rPr>
              <a:t>Now, our development team starts developing the solution according to design.</a:t>
            </a:r>
          </a:p>
        </p:txBody>
      </p:sp>
      <p:sp>
        <p:nvSpPr>
          <p:cNvPr id="153" name="Text Placeholder 15"/>
          <p:cNvSpPr>
            <a:spLocks noGrp="1" noChangeArrowheads="1"/>
          </p:cNvSpPr>
          <p:nvPr/>
        </p:nvSpPr>
        <p:spPr bwMode="auto">
          <a:xfrm>
            <a:off x="5959159" y="4604311"/>
            <a:ext cx="18288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38100" indent="-38100" algn="l" defTabSz="742950" rtl="0" eaLnBrk="0" fontAlgn="base" hangingPunct="0">
              <a:spcBef>
                <a:spcPts val="1138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 panose="020B0606030504020204" pitchFamily="34" charset="0"/>
              </a:defRPr>
            </a:lvl1pPr>
            <a:lvl2pPr marL="222250" indent="234950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6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2pPr>
            <a:lvl3pPr marL="446088" indent="46831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4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3pPr>
            <a:lvl4pPr marL="668338" indent="70326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4pPr>
            <a:lvl5pPr marL="892175" indent="936625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5pPr>
            <a:lvl6pPr marL="13493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6pPr>
            <a:lvl7pPr marL="18065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7pPr>
            <a:lvl8pPr marL="22637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8pPr>
            <a:lvl9pPr marL="27209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9pPr>
          </a:lstStyle>
          <a:p>
            <a:pPr marL="0" indent="0" eaLnBrk="1" hangingPunct="1">
              <a:lnSpc>
                <a:spcPct val="85000"/>
              </a:lnSpc>
              <a:spcBef>
                <a:spcPct val="0"/>
              </a:spcBef>
            </a:pPr>
            <a:r>
              <a:rPr lang="en-US" altLang="zh-CN" sz="16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Continuous Development</a:t>
            </a:r>
          </a:p>
        </p:txBody>
      </p:sp>
      <p:sp>
        <p:nvSpPr>
          <p:cNvPr id="154" name="Text Placeholder 16"/>
          <p:cNvSpPr>
            <a:spLocks noGrp="1" noChangeArrowheads="1"/>
          </p:cNvSpPr>
          <p:nvPr/>
        </p:nvSpPr>
        <p:spPr bwMode="auto">
          <a:xfrm>
            <a:off x="7811008" y="5362036"/>
            <a:ext cx="1828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8100" indent="-38100" algn="l" defTabSz="742950" rtl="0" eaLnBrk="0" fontAlgn="base" hangingPunct="0">
              <a:spcBef>
                <a:spcPts val="1138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 panose="020B0606030504020204" pitchFamily="34" charset="0"/>
              </a:defRPr>
            </a:lvl1pPr>
            <a:lvl2pPr marL="222250" indent="234950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6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2pPr>
            <a:lvl3pPr marL="446088" indent="46831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4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3pPr>
            <a:lvl4pPr marL="668338" indent="70326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4pPr>
            <a:lvl5pPr marL="892175" indent="936625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5pPr>
            <a:lvl6pPr marL="13493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6pPr>
            <a:lvl7pPr marL="18065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7pPr>
            <a:lvl8pPr marL="22637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8pPr>
            <a:lvl9pPr marL="27209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9pPr>
          </a:lstStyle>
          <a:p>
            <a:pPr marL="0" indent="0" eaLnBrk="1" hangingPunct="1">
              <a:lnSpc>
                <a:spcPct val="90000"/>
              </a:lnSpc>
              <a:spcBef>
                <a:spcPts val="813"/>
              </a:spcBef>
            </a:pPr>
            <a:r>
              <a:rPr lang="en-US" altLang="zh-CN" sz="1400" dirty="0">
                <a:latin typeface="Segoe UI" panose="020B0502040204020203" pitchFamily="34" charset="0"/>
                <a:cs typeface="Segoe UI" panose="020B0502040204020203" pitchFamily="34" charset="0"/>
              </a:rPr>
              <a:t>In testing phase, we test every component to make sure that our solution fits the requirement.</a:t>
            </a:r>
          </a:p>
        </p:txBody>
      </p:sp>
      <p:sp>
        <p:nvSpPr>
          <p:cNvPr id="155" name="Text Placeholder 17"/>
          <p:cNvSpPr>
            <a:spLocks noGrp="1" noChangeArrowheads="1"/>
          </p:cNvSpPr>
          <p:nvPr/>
        </p:nvSpPr>
        <p:spPr bwMode="auto">
          <a:xfrm>
            <a:off x="7811008" y="4589148"/>
            <a:ext cx="18288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38100" indent="-38100" algn="l" defTabSz="742950" rtl="0" eaLnBrk="0" fontAlgn="base" hangingPunct="0">
              <a:spcBef>
                <a:spcPts val="1138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 panose="020B0606030504020204" pitchFamily="34" charset="0"/>
              </a:defRPr>
            </a:lvl1pPr>
            <a:lvl2pPr marL="222250" indent="234950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6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2pPr>
            <a:lvl3pPr marL="446088" indent="46831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4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3pPr>
            <a:lvl4pPr marL="668338" indent="70326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4pPr>
            <a:lvl5pPr marL="892175" indent="936625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5pPr>
            <a:lvl6pPr marL="13493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6pPr>
            <a:lvl7pPr marL="18065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7pPr>
            <a:lvl8pPr marL="22637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8pPr>
            <a:lvl9pPr marL="27209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9pPr>
          </a:lstStyle>
          <a:p>
            <a:pPr marL="0" indent="0" eaLnBrk="1" hangingPunct="1">
              <a:lnSpc>
                <a:spcPct val="85000"/>
              </a:lnSpc>
              <a:spcBef>
                <a:spcPct val="0"/>
              </a:spcBef>
            </a:pPr>
            <a:r>
              <a:rPr lang="en-US" altLang="zh-CN" sz="16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Continuous Test</a:t>
            </a:r>
          </a:p>
        </p:txBody>
      </p:sp>
      <p:sp>
        <p:nvSpPr>
          <p:cNvPr id="156" name="Text Placeholder 18"/>
          <p:cNvSpPr>
            <a:spLocks noGrp="1" noChangeArrowheads="1"/>
          </p:cNvSpPr>
          <p:nvPr/>
        </p:nvSpPr>
        <p:spPr bwMode="auto">
          <a:xfrm>
            <a:off x="2048002" y="5362036"/>
            <a:ext cx="1828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8100" indent="-38100" algn="l" defTabSz="742950" rtl="0" eaLnBrk="0" fontAlgn="base" hangingPunct="0">
              <a:spcBef>
                <a:spcPts val="1138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 panose="020B0606030504020204" pitchFamily="34" charset="0"/>
              </a:defRPr>
            </a:lvl1pPr>
            <a:lvl2pPr marL="222250" indent="234950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6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2pPr>
            <a:lvl3pPr marL="446088" indent="46831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4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3pPr>
            <a:lvl4pPr marL="668338" indent="70326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4pPr>
            <a:lvl5pPr marL="892175" indent="936625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5pPr>
            <a:lvl6pPr marL="13493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6pPr>
            <a:lvl7pPr marL="18065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7pPr>
            <a:lvl8pPr marL="22637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8pPr>
            <a:lvl9pPr marL="27209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9pPr>
          </a:lstStyle>
          <a:p>
            <a:pPr marL="0" indent="0" eaLnBrk="1" hangingPunct="1">
              <a:spcBef>
                <a:spcPts val="813"/>
              </a:spcBef>
            </a:pPr>
            <a:r>
              <a:rPr lang="en-US" altLang="zh-CN" sz="1400" dirty="0">
                <a:latin typeface="Segoe UI" panose="020B0502040204020203" pitchFamily="34" charset="0"/>
                <a:cs typeface="Segoe UI" panose="020B0502040204020203" pitchFamily="34" charset="0"/>
              </a:rPr>
              <a:t>To draft the design that is related to the research in order to check the feasibility.</a:t>
            </a:r>
          </a:p>
        </p:txBody>
      </p:sp>
      <p:sp>
        <p:nvSpPr>
          <p:cNvPr id="157" name="Text Placeholder 19"/>
          <p:cNvSpPr>
            <a:spLocks noGrp="1" noChangeArrowheads="1"/>
          </p:cNvSpPr>
          <p:nvPr/>
        </p:nvSpPr>
        <p:spPr bwMode="auto">
          <a:xfrm>
            <a:off x="2048002" y="4589148"/>
            <a:ext cx="18288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38100" indent="-38100" algn="l" defTabSz="742950" rtl="0" eaLnBrk="0" fontAlgn="base" hangingPunct="0">
              <a:spcBef>
                <a:spcPts val="1138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 panose="020B0606030504020204" pitchFamily="34" charset="0"/>
              </a:defRPr>
            </a:lvl1pPr>
            <a:lvl2pPr marL="222250" indent="234950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6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2pPr>
            <a:lvl3pPr marL="446088" indent="46831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4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3pPr>
            <a:lvl4pPr marL="668338" indent="70326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4pPr>
            <a:lvl5pPr marL="892175" indent="936625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5pPr>
            <a:lvl6pPr marL="13493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6pPr>
            <a:lvl7pPr marL="18065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7pPr>
            <a:lvl8pPr marL="22637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8pPr>
            <a:lvl9pPr marL="27209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9pPr>
          </a:lstStyle>
          <a:p>
            <a:pPr marL="0" indent="0" eaLnBrk="1" hangingPunct="1">
              <a:lnSpc>
                <a:spcPct val="85000"/>
              </a:lnSpc>
              <a:spcBef>
                <a:spcPct val="0"/>
              </a:spcBef>
            </a:pPr>
            <a:r>
              <a:rPr lang="en-US" altLang="zh-CN" sz="16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Sketch</a:t>
            </a:r>
          </a:p>
        </p:txBody>
      </p:sp>
      <p:sp>
        <p:nvSpPr>
          <p:cNvPr id="158" name="Text Placeholder 20"/>
          <p:cNvSpPr>
            <a:spLocks noGrp="1" noChangeArrowheads="1"/>
          </p:cNvSpPr>
          <p:nvPr/>
        </p:nvSpPr>
        <p:spPr bwMode="auto">
          <a:xfrm>
            <a:off x="3969004" y="5362036"/>
            <a:ext cx="1828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8100" indent="-38100" algn="l" defTabSz="742950" rtl="0" eaLnBrk="0" fontAlgn="base" hangingPunct="0">
              <a:spcBef>
                <a:spcPts val="1138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 panose="020B0606030504020204" pitchFamily="34" charset="0"/>
              </a:defRPr>
            </a:lvl1pPr>
            <a:lvl2pPr marL="222250" indent="234950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6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2pPr>
            <a:lvl3pPr marL="446088" indent="46831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4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3pPr>
            <a:lvl4pPr marL="668338" indent="70326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4pPr>
            <a:lvl5pPr marL="892175" indent="936625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5pPr>
            <a:lvl6pPr marL="13493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6pPr>
            <a:lvl7pPr marL="18065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7pPr>
            <a:lvl8pPr marL="22637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8pPr>
            <a:lvl9pPr marL="27209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9pPr>
          </a:lstStyle>
          <a:p>
            <a:pPr marL="0" indent="0" eaLnBrk="1" hangingPunct="1">
              <a:spcBef>
                <a:spcPts val="813"/>
              </a:spcBef>
            </a:pPr>
            <a:r>
              <a:rPr lang="en-US" altLang="zh-CN" sz="1400" dirty="0">
                <a:latin typeface="Segoe UI" panose="020B0502040204020203" pitchFamily="34" charset="0"/>
                <a:cs typeface="Segoe UI" panose="020B0502040204020203" pitchFamily="34" charset="0"/>
              </a:rPr>
              <a:t>After completing feasibility test, a final design is prepared by using smart tools.</a:t>
            </a:r>
          </a:p>
        </p:txBody>
      </p:sp>
      <p:sp>
        <p:nvSpPr>
          <p:cNvPr id="159" name="Text Placeholder 21"/>
          <p:cNvSpPr>
            <a:spLocks noGrp="1" noChangeArrowheads="1"/>
          </p:cNvSpPr>
          <p:nvPr/>
        </p:nvSpPr>
        <p:spPr bwMode="auto">
          <a:xfrm>
            <a:off x="3969004" y="4589148"/>
            <a:ext cx="18288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38100" indent="-38100" algn="l" defTabSz="742950" rtl="0" eaLnBrk="0" fontAlgn="base" hangingPunct="0">
              <a:spcBef>
                <a:spcPts val="1138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 panose="020B0606030504020204" pitchFamily="34" charset="0"/>
              </a:defRPr>
            </a:lvl1pPr>
            <a:lvl2pPr marL="222250" indent="234950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6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2pPr>
            <a:lvl3pPr marL="446088" indent="46831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4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3pPr>
            <a:lvl4pPr marL="668338" indent="70326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4pPr>
            <a:lvl5pPr marL="892175" indent="936625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5pPr>
            <a:lvl6pPr marL="13493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6pPr>
            <a:lvl7pPr marL="18065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7pPr>
            <a:lvl8pPr marL="22637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8pPr>
            <a:lvl9pPr marL="27209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9pPr>
          </a:lstStyle>
          <a:p>
            <a:pPr marL="0" indent="0" eaLnBrk="1" hangingPunct="1">
              <a:lnSpc>
                <a:spcPct val="85000"/>
              </a:lnSpc>
              <a:spcBef>
                <a:spcPct val="0"/>
              </a:spcBef>
            </a:pPr>
            <a:r>
              <a:rPr lang="en-US" altLang="zh-CN" sz="16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grpSp>
        <p:nvGrpSpPr>
          <p:cNvPr id="160" name="Group 159"/>
          <p:cNvGrpSpPr>
            <a:grpSpLocks/>
          </p:cNvGrpSpPr>
          <p:nvPr/>
        </p:nvGrpSpPr>
        <p:grpSpPr bwMode="auto">
          <a:xfrm>
            <a:off x="10104606" y="3334653"/>
            <a:ext cx="1228725" cy="1228725"/>
            <a:chOff x="0" y="0"/>
            <a:chExt cx="1512168" cy="1512168"/>
          </a:xfrm>
        </p:grpSpPr>
        <p:sp>
          <p:nvSpPr>
            <p:cNvPr id="240" name="Oval 239"/>
            <p:cNvSpPr>
              <a:spLocks noChangeArrowheads="1"/>
            </p:cNvSpPr>
            <p:nvPr/>
          </p:nvSpPr>
          <p:spPr bwMode="auto">
            <a:xfrm>
              <a:off x="0" y="0"/>
              <a:ext cx="1512168" cy="1512168"/>
            </a:xfrm>
            <a:prstGeom prst="ellipse">
              <a:avLst/>
            </a:prstGeom>
            <a:solidFill>
              <a:srgbClr val="FFCC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en-US" sz="1400">
                <a:solidFill>
                  <a:srgbClr val="FFFFFF"/>
                </a:solidFill>
                <a:latin typeface="Segoe UI" panose="020B0502040204020203" pitchFamily="34" charset="0"/>
                <a:ea typeface="SimSun" panose="02010600030101010101" pitchFamily="2" charset="-122"/>
                <a:cs typeface="Segoe UI" panose="020B0502040204020203" pitchFamily="34" charset="0"/>
              </a:endParaRPr>
            </a:p>
          </p:txBody>
        </p:sp>
        <p:grpSp>
          <p:nvGrpSpPr>
            <p:cNvPr id="241" name="Group 240"/>
            <p:cNvGrpSpPr>
              <a:grpSpLocks/>
            </p:cNvGrpSpPr>
            <p:nvPr/>
          </p:nvGrpSpPr>
          <p:grpSpPr bwMode="auto">
            <a:xfrm>
              <a:off x="486054" y="383021"/>
              <a:ext cx="622301" cy="746125"/>
              <a:chOff x="0" y="0"/>
              <a:chExt cx="622301" cy="746125"/>
            </a:xfrm>
          </p:grpSpPr>
          <p:sp>
            <p:nvSpPr>
              <p:cNvPr id="242" name="Freeform 241"/>
              <p:cNvSpPr>
                <a:spLocks noEditPoints="1" noChangeArrowheads="1"/>
              </p:cNvSpPr>
              <p:nvPr/>
            </p:nvSpPr>
            <p:spPr bwMode="auto">
              <a:xfrm>
                <a:off x="76200" y="0"/>
                <a:ext cx="469900" cy="736600"/>
              </a:xfrm>
              <a:custGeom>
                <a:avLst/>
                <a:gdLst>
                  <a:gd name="T0" fmla="*/ 334804 w 240"/>
                  <a:gd name="T1" fmla="*/ 47017 h 376"/>
                  <a:gd name="T2" fmla="*/ 123349 w 240"/>
                  <a:gd name="T3" fmla="*/ 23509 h 376"/>
                  <a:gd name="T4" fmla="*/ 109643 w 240"/>
                  <a:gd name="T5" fmla="*/ 48976 h 376"/>
                  <a:gd name="T6" fmla="*/ 160549 w 240"/>
                  <a:gd name="T7" fmla="*/ 227249 h 376"/>
                  <a:gd name="T8" fmla="*/ 160549 w 240"/>
                  <a:gd name="T9" fmla="*/ 227249 h 376"/>
                  <a:gd name="T10" fmla="*/ 236908 w 240"/>
                  <a:gd name="T11" fmla="*/ 503474 h 376"/>
                  <a:gd name="T12" fmla="*/ 129223 w 240"/>
                  <a:gd name="T13" fmla="*/ 501515 h 376"/>
                  <a:gd name="T14" fmla="*/ 17621 w 240"/>
                  <a:gd name="T15" fmla="*/ 648443 h 376"/>
                  <a:gd name="T16" fmla="*/ 187960 w 240"/>
                  <a:gd name="T17" fmla="*/ 713091 h 376"/>
                  <a:gd name="T18" fmla="*/ 299561 w 240"/>
                  <a:gd name="T19" fmla="*/ 568122 h 376"/>
                  <a:gd name="T20" fmla="*/ 207539 w 240"/>
                  <a:gd name="T21" fmla="*/ 239003 h 376"/>
                  <a:gd name="T22" fmla="*/ 428784 w 240"/>
                  <a:gd name="T23" fmla="*/ 311488 h 376"/>
                  <a:gd name="T24" fmla="*/ 454237 w 240"/>
                  <a:gd name="T25" fmla="*/ 323242 h 376"/>
                  <a:gd name="T26" fmla="*/ 454237 w 240"/>
                  <a:gd name="T27" fmla="*/ 323242 h 376"/>
                  <a:gd name="T28" fmla="*/ 469900 w 240"/>
                  <a:gd name="T29" fmla="*/ 299734 h 376"/>
                  <a:gd name="T30" fmla="*/ 334804 w 240"/>
                  <a:gd name="T31" fmla="*/ 47017 h 376"/>
                  <a:gd name="T32" fmla="*/ 176213 w 240"/>
                  <a:gd name="T33" fmla="*/ 671952 h 376"/>
                  <a:gd name="T34" fmla="*/ 58738 w 240"/>
                  <a:gd name="T35" fmla="*/ 636689 h 376"/>
                  <a:gd name="T36" fmla="*/ 140970 w 240"/>
                  <a:gd name="T37" fmla="*/ 542655 h 376"/>
                  <a:gd name="T38" fmla="*/ 258445 w 240"/>
                  <a:gd name="T39" fmla="*/ 579877 h 376"/>
                  <a:gd name="T40" fmla="*/ 176213 w 240"/>
                  <a:gd name="T41" fmla="*/ 671952 h 37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240"/>
                  <a:gd name="T64" fmla="*/ 0 h 376"/>
                  <a:gd name="T65" fmla="*/ 240 w 240"/>
                  <a:gd name="T66" fmla="*/ 376 h 37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240" h="376">
                    <a:moveTo>
                      <a:pt x="171" y="24"/>
                    </a:moveTo>
                    <a:cubicBezTo>
                      <a:pt x="141" y="4"/>
                      <a:pt x="105" y="0"/>
                      <a:pt x="63" y="12"/>
                    </a:cubicBezTo>
                    <a:cubicBezTo>
                      <a:pt x="57" y="13"/>
                      <a:pt x="54" y="19"/>
                      <a:pt x="56" y="25"/>
                    </a:cubicBezTo>
                    <a:cubicBezTo>
                      <a:pt x="82" y="116"/>
                      <a:pt x="82" y="116"/>
                      <a:pt x="82" y="116"/>
                    </a:cubicBezTo>
                    <a:cubicBezTo>
                      <a:pt x="82" y="116"/>
                      <a:pt x="82" y="116"/>
                      <a:pt x="82" y="116"/>
                    </a:cubicBezTo>
                    <a:cubicBezTo>
                      <a:pt x="121" y="257"/>
                      <a:pt x="121" y="257"/>
                      <a:pt x="121" y="257"/>
                    </a:cubicBezTo>
                    <a:cubicBezTo>
                      <a:pt x="106" y="251"/>
                      <a:pt x="86" y="251"/>
                      <a:pt x="66" y="256"/>
                    </a:cubicBezTo>
                    <a:cubicBezTo>
                      <a:pt x="25" y="268"/>
                      <a:pt x="0" y="300"/>
                      <a:pt x="9" y="331"/>
                    </a:cubicBezTo>
                    <a:cubicBezTo>
                      <a:pt x="17" y="361"/>
                      <a:pt x="56" y="376"/>
                      <a:pt x="96" y="364"/>
                    </a:cubicBezTo>
                    <a:cubicBezTo>
                      <a:pt x="137" y="353"/>
                      <a:pt x="162" y="320"/>
                      <a:pt x="153" y="290"/>
                    </a:cubicBezTo>
                    <a:cubicBezTo>
                      <a:pt x="106" y="122"/>
                      <a:pt x="106" y="122"/>
                      <a:pt x="106" y="122"/>
                    </a:cubicBezTo>
                    <a:cubicBezTo>
                      <a:pt x="193" y="107"/>
                      <a:pt x="218" y="157"/>
                      <a:pt x="219" y="159"/>
                    </a:cubicBezTo>
                    <a:cubicBezTo>
                      <a:pt x="221" y="164"/>
                      <a:pt x="226" y="167"/>
                      <a:pt x="232" y="165"/>
                    </a:cubicBezTo>
                    <a:cubicBezTo>
                      <a:pt x="232" y="165"/>
                      <a:pt x="232" y="165"/>
                      <a:pt x="232" y="165"/>
                    </a:cubicBezTo>
                    <a:cubicBezTo>
                      <a:pt x="237" y="164"/>
                      <a:pt x="240" y="159"/>
                      <a:pt x="240" y="153"/>
                    </a:cubicBezTo>
                    <a:cubicBezTo>
                      <a:pt x="239" y="150"/>
                      <a:pt x="229" y="63"/>
                      <a:pt x="171" y="24"/>
                    </a:cubicBezTo>
                    <a:close/>
                    <a:moveTo>
                      <a:pt x="90" y="343"/>
                    </a:moveTo>
                    <a:cubicBezTo>
                      <a:pt x="62" y="351"/>
                      <a:pt x="35" y="343"/>
                      <a:pt x="30" y="325"/>
                    </a:cubicBezTo>
                    <a:cubicBezTo>
                      <a:pt x="24" y="307"/>
                      <a:pt x="44" y="285"/>
                      <a:pt x="72" y="277"/>
                    </a:cubicBezTo>
                    <a:cubicBezTo>
                      <a:pt x="99" y="269"/>
                      <a:pt x="127" y="278"/>
                      <a:pt x="132" y="296"/>
                    </a:cubicBezTo>
                    <a:cubicBezTo>
                      <a:pt x="137" y="314"/>
                      <a:pt x="118" y="335"/>
                      <a:pt x="90" y="343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43" name="Freeform 242"/>
              <p:cNvSpPr>
                <a:spLocks noEditPoints="1" noChangeArrowheads="1"/>
              </p:cNvSpPr>
              <p:nvPr/>
            </p:nvSpPr>
            <p:spPr bwMode="auto">
              <a:xfrm>
                <a:off x="376238" y="358775"/>
                <a:ext cx="246063" cy="387350"/>
              </a:xfrm>
              <a:custGeom>
                <a:avLst/>
                <a:gdLst>
                  <a:gd name="T0" fmla="*/ 175759 w 126"/>
                  <a:gd name="T1" fmla="*/ 25432 h 198"/>
                  <a:gd name="T2" fmla="*/ 64445 w 126"/>
                  <a:gd name="T3" fmla="*/ 13694 h 198"/>
                  <a:gd name="T4" fmla="*/ 58586 w 126"/>
                  <a:gd name="T5" fmla="*/ 27388 h 198"/>
                  <a:gd name="T6" fmla="*/ 83974 w 126"/>
                  <a:gd name="T7" fmla="*/ 121291 h 198"/>
                  <a:gd name="T8" fmla="*/ 83974 w 126"/>
                  <a:gd name="T9" fmla="*/ 121291 h 198"/>
                  <a:gd name="T10" fmla="*/ 124984 w 126"/>
                  <a:gd name="T11" fmla="*/ 266059 h 198"/>
                  <a:gd name="T12" fmla="*/ 68351 w 126"/>
                  <a:gd name="T13" fmla="*/ 264102 h 198"/>
                  <a:gd name="T14" fmla="*/ 9764 w 126"/>
                  <a:gd name="T15" fmla="*/ 342355 h 198"/>
                  <a:gd name="T16" fmla="*/ 99597 w 126"/>
                  <a:gd name="T17" fmla="*/ 375612 h 198"/>
                  <a:gd name="T18" fmla="*/ 158183 w 126"/>
                  <a:gd name="T19" fmla="*/ 299316 h 198"/>
                  <a:gd name="T20" fmla="*/ 109361 w 126"/>
                  <a:gd name="T21" fmla="*/ 127160 h 198"/>
                  <a:gd name="T22" fmla="*/ 224581 w 126"/>
                  <a:gd name="T23" fmla="*/ 164330 h 198"/>
                  <a:gd name="T24" fmla="*/ 238251 w 126"/>
                  <a:gd name="T25" fmla="*/ 170199 h 198"/>
                  <a:gd name="T26" fmla="*/ 238251 w 126"/>
                  <a:gd name="T27" fmla="*/ 170199 h 198"/>
                  <a:gd name="T28" fmla="*/ 246063 w 126"/>
                  <a:gd name="T29" fmla="*/ 158461 h 198"/>
                  <a:gd name="T30" fmla="*/ 175759 w 126"/>
                  <a:gd name="T31" fmla="*/ 25432 h 198"/>
                  <a:gd name="T32" fmla="*/ 93738 w 126"/>
                  <a:gd name="T33" fmla="*/ 354093 h 198"/>
                  <a:gd name="T34" fmla="*/ 31246 w 126"/>
                  <a:gd name="T35" fmla="*/ 334530 h 198"/>
                  <a:gd name="T36" fmla="*/ 74209 w 126"/>
                  <a:gd name="T37" fmla="*/ 285622 h 198"/>
                  <a:gd name="T38" fmla="*/ 136702 w 126"/>
                  <a:gd name="T39" fmla="*/ 305185 h 198"/>
                  <a:gd name="T40" fmla="*/ 93738 w 126"/>
                  <a:gd name="T41" fmla="*/ 354093 h 19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26"/>
                  <a:gd name="T64" fmla="*/ 0 h 198"/>
                  <a:gd name="T65" fmla="*/ 126 w 126"/>
                  <a:gd name="T66" fmla="*/ 198 h 198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26" h="198">
                    <a:moveTo>
                      <a:pt x="90" y="13"/>
                    </a:moveTo>
                    <a:cubicBezTo>
                      <a:pt x="74" y="3"/>
                      <a:pt x="55" y="0"/>
                      <a:pt x="33" y="7"/>
                    </a:cubicBezTo>
                    <a:cubicBezTo>
                      <a:pt x="30" y="8"/>
                      <a:pt x="29" y="11"/>
                      <a:pt x="30" y="14"/>
                    </a:cubicBezTo>
                    <a:cubicBezTo>
                      <a:pt x="43" y="62"/>
                      <a:pt x="43" y="62"/>
                      <a:pt x="43" y="62"/>
                    </a:cubicBezTo>
                    <a:cubicBezTo>
                      <a:pt x="43" y="62"/>
                      <a:pt x="43" y="62"/>
                      <a:pt x="43" y="62"/>
                    </a:cubicBezTo>
                    <a:cubicBezTo>
                      <a:pt x="64" y="136"/>
                      <a:pt x="64" y="136"/>
                      <a:pt x="64" y="136"/>
                    </a:cubicBezTo>
                    <a:cubicBezTo>
                      <a:pt x="56" y="133"/>
                      <a:pt x="45" y="132"/>
                      <a:pt x="35" y="135"/>
                    </a:cubicBezTo>
                    <a:cubicBezTo>
                      <a:pt x="13" y="141"/>
                      <a:pt x="0" y="159"/>
                      <a:pt x="5" y="175"/>
                    </a:cubicBezTo>
                    <a:cubicBezTo>
                      <a:pt x="9" y="190"/>
                      <a:pt x="29" y="198"/>
                      <a:pt x="51" y="192"/>
                    </a:cubicBezTo>
                    <a:cubicBezTo>
                      <a:pt x="72" y="186"/>
                      <a:pt x="85" y="169"/>
                      <a:pt x="81" y="153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102" y="57"/>
                      <a:pt x="115" y="83"/>
                      <a:pt x="115" y="84"/>
                    </a:cubicBezTo>
                    <a:cubicBezTo>
                      <a:pt x="116" y="87"/>
                      <a:pt x="119" y="88"/>
                      <a:pt x="122" y="87"/>
                    </a:cubicBezTo>
                    <a:cubicBezTo>
                      <a:pt x="122" y="87"/>
                      <a:pt x="122" y="87"/>
                      <a:pt x="122" y="87"/>
                    </a:cubicBezTo>
                    <a:cubicBezTo>
                      <a:pt x="125" y="87"/>
                      <a:pt x="126" y="84"/>
                      <a:pt x="126" y="81"/>
                    </a:cubicBezTo>
                    <a:cubicBezTo>
                      <a:pt x="126" y="79"/>
                      <a:pt x="121" y="34"/>
                      <a:pt x="90" y="13"/>
                    </a:cubicBezTo>
                    <a:close/>
                    <a:moveTo>
                      <a:pt x="48" y="181"/>
                    </a:moveTo>
                    <a:cubicBezTo>
                      <a:pt x="33" y="185"/>
                      <a:pt x="18" y="181"/>
                      <a:pt x="16" y="171"/>
                    </a:cubicBezTo>
                    <a:cubicBezTo>
                      <a:pt x="13" y="162"/>
                      <a:pt x="23" y="151"/>
                      <a:pt x="38" y="146"/>
                    </a:cubicBezTo>
                    <a:cubicBezTo>
                      <a:pt x="52" y="142"/>
                      <a:pt x="67" y="147"/>
                      <a:pt x="70" y="156"/>
                    </a:cubicBezTo>
                    <a:cubicBezTo>
                      <a:pt x="72" y="166"/>
                      <a:pt x="62" y="177"/>
                      <a:pt x="48" y="18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44" name="Freeform 243"/>
              <p:cNvSpPr>
                <a:spLocks noEditPoints="1" noChangeArrowheads="1"/>
              </p:cNvSpPr>
              <p:nvPr/>
            </p:nvSpPr>
            <p:spPr bwMode="auto">
              <a:xfrm>
                <a:off x="0" y="155575"/>
                <a:ext cx="217488" cy="338138"/>
              </a:xfrm>
              <a:custGeom>
                <a:avLst/>
                <a:gdLst>
                  <a:gd name="T0" fmla="*/ 154789 w 111"/>
                  <a:gd name="T1" fmla="*/ 21500 h 173"/>
                  <a:gd name="T2" fmla="*/ 56821 w 111"/>
                  <a:gd name="T3" fmla="*/ 11727 h 173"/>
                  <a:gd name="T4" fmla="*/ 50943 w 111"/>
                  <a:gd name="T5" fmla="*/ 23455 h 173"/>
                  <a:gd name="T6" fmla="*/ 74455 w 111"/>
                  <a:gd name="T7" fmla="*/ 105546 h 173"/>
                  <a:gd name="T8" fmla="*/ 74455 w 111"/>
                  <a:gd name="T9" fmla="*/ 105546 h 173"/>
                  <a:gd name="T10" fmla="*/ 109724 w 111"/>
                  <a:gd name="T11" fmla="*/ 232592 h 173"/>
                  <a:gd name="T12" fmla="*/ 60740 w 111"/>
                  <a:gd name="T13" fmla="*/ 230637 h 173"/>
                  <a:gd name="T14" fmla="*/ 7837 w 111"/>
                  <a:gd name="T15" fmla="*/ 297092 h 173"/>
                  <a:gd name="T16" fmla="*/ 88171 w 111"/>
                  <a:gd name="T17" fmla="*/ 328365 h 173"/>
                  <a:gd name="T18" fmla="*/ 139114 w 111"/>
                  <a:gd name="T19" fmla="*/ 259956 h 173"/>
                  <a:gd name="T20" fmla="*/ 96008 w 111"/>
                  <a:gd name="T21" fmla="*/ 109455 h 173"/>
                  <a:gd name="T22" fmla="*/ 197894 w 111"/>
                  <a:gd name="T23" fmla="*/ 142683 h 173"/>
                  <a:gd name="T24" fmla="*/ 209651 w 111"/>
                  <a:gd name="T25" fmla="*/ 148546 h 173"/>
                  <a:gd name="T26" fmla="*/ 209651 w 111"/>
                  <a:gd name="T27" fmla="*/ 148546 h 173"/>
                  <a:gd name="T28" fmla="*/ 215529 w 111"/>
                  <a:gd name="T29" fmla="*/ 138773 h 173"/>
                  <a:gd name="T30" fmla="*/ 154789 w 111"/>
                  <a:gd name="T31" fmla="*/ 21500 h 173"/>
                  <a:gd name="T32" fmla="*/ 82293 w 111"/>
                  <a:gd name="T33" fmla="*/ 308820 h 173"/>
                  <a:gd name="T34" fmla="*/ 27431 w 111"/>
                  <a:gd name="T35" fmla="*/ 291229 h 173"/>
                  <a:gd name="T36" fmla="*/ 64659 w 111"/>
                  <a:gd name="T37" fmla="*/ 250183 h 173"/>
                  <a:gd name="T38" fmla="*/ 119520 w 111"/>
                  <a:gd name="T39" fmla="*/ 265819 h 173"/>
                  <a:gd name="T40" fmla="*/ 82293 w 111"/>
                  <a:gd name="T41" fmla="*/ 308820 h 173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11"/>
                  <a:gd name="T64" fmla="*/ 0 h 173"/>
                  <a:gd name="T65" fmla="*/ 111 w 111"/>
                  <a:gd name="T66" fmla="*/ 173 h 173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11" h="173">
                    <a:moveTo>
                      <a:pt x="79" y="11"/>
                    </a:moveTo>
                    <a:cubicBezTo>
                      <a:pt x="65" y="2"/>
                      <a:pt x="49" y="0"/>
                      <a:pt x="29" y="6"/>
                    </a:cubicBezTo>
                    <a:cubicBezTo>
                      <a:pt x="27" y="6"/>
                      <a:pt x="25" y="9"/>
                      <a:pt x="26" y="12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49" y="116"/>
                      <a:pt x="40" y="115"/>
                      <a:pt x="31" y="118"/>
                    </a:cubicBezTo>
                    <a:cubicBezTo>
                      <a:pt x="12" y="123"/>
                      <a:pt x="0" y="138"/>
                      <a:pt x="4" y="152"/>
                    </a:cubicBezTo>
                    <a:cubicBezTo>
                      <a:pt x="8" y="166"/>
                      <a:pt x="26" y="173"/>
                      <a:pt x="45" y="168"/>
                    </a:cubicBezTo>
                    <a:cubicBezTo>
                      <a:pt x="63" y="162"/>
                      <a:pt x="75" y="147"/>
                      <a:pt x="71" y="133"/>
                    </a:cubicBezTo>
                    <a:cubicBezTo>
                      <a:pt x="49" y="56"/>
                      <a:pt x="49" y="56"/>
                      <a:pt x="49" y="56"/>
                    </a:cubicBezTo>
                    <a:cubicBezTo>
                      <a:pt x="89" y="49"/>
                      <a:pt x="100" y="72"/>
                      <a:pt x="101" y="73"/>
                    </a:cubicBezTo>
                    <a:cubicBezTo>
                      <a:pt x="102" y="76"/>
                      <a:pt x="104" y="77"/>
                      <a:pt x="107" y="76"/>
                    </a:cubicBezTo>
                    <a:cubicBezTo>
                      <a:pt x="107" y="76"/>
                      <a:pt x="107" y="76"/>
                      <a:pt x="107" y="76"/>
                    </a:cubicBezTo>
                    <a:cubicBezTo>
                      <a:pt x="109" y="75"/>
                      <a:pt x="111" y="73"/>
                      <a:pt x="110" y="71"/>
                    </a:cubicBezTo>
                    <a:cubicBezTo>
                      <a:pt x="110" y="69"/>
                      <a:pt x="106" y="29"/>
                      <a:pt x="79" y="11"/>
                    </a:cubicBezTo>
                    <a:close/>
                    <a:moveTo>
                      <a:pt x="42" y="158"/>
                    </a:moveTo>
                    <a:cubicBezTo>
                      <a:pt x="29" y="162"/>
                      <a:pt x="16" y="158"/>
                      <a:pt x="14" y="149"/>
                    </a:cubicBezTo>
                    <a:cubicBezTo>
                      <a:pt x="12" y="141"/>
                      <a:pt x="20" y="131"/>
                      <a:pt x="33" y="128"/>
                    </a:cubicBezTo>
                    <a:cubicBezTo>
                      <a:pt x="46" y="124"/>
                      <a:pt x="59" y="128"/>
                      <a:pt x="61" y="136"/>
                    </a:cubicBezTo>
                    <a:cubicBezTo>
                      <a:pt x="63" y="144"/>
                      <a:pt x="55" y="154"/>
                      <a:pt x="42" y="158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61" name="Group 160"/>
          <p:cNvGrpSpPr>
            <a:grpSpLocks/>
          </p:cNvGrpSpPr>
          <p:nvPr/>
        </p:nvGrpSpPr>
        <p:grpSpPr bwMode="auto">
          <a:xfrm>
            <a:off x="2179341" y="3334653"/>
            <a:ext cx="1228725" cy="1228725"/>
            <a:chOff x="0" y="0"/>
            <a:chExt cx="1512168" cy="1512168"/>
          </a:xfrm>
        </p:grpSpPr>
        <p:sp>
          <p:nvSpPr>
            <p:cNvPr id="220" name="Oval 219"/>
            <p:cNvSpPr>
              <a:spLocks noChangeArrowheads="1"/>
            </p:cNvSpPr>
            <p:nvPr/>
          </p:nvSpPr>
          <p:spPr bwMode="auto">
            <a:xfrm>
              <a:off x="0" y="0"/>
              <a:ext cx="1512168" cy="15121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en-US" sz="1400">
                <a:solidFill>
                  <a:srgbClr val="FFFFFF"/>
                </a:solidFill>
                <a:latin typeface="Segoe UI" panose="020B0502040204020203" pitchFamily="34" charset="0"/>
                <a:ea typeface="SimSun" panose="02010600030101010101" pitchFamily="2" charset="-122"/>
                <a:cs typeface="Segoe UI" panose="020B0502040204020203" pitchFamily="34" charset="0"/>
              </a:endParaRPr>
            </a:p>
          </p:txBody>
        </p:sp>
        <p:grpSp>
          <p:nvGrpSpPr>
            <p:cNvPr id="221" name="Group 220"/>
            <p:cNvGrpSpPr>
              <a:grpSpLocks/>
            </p:cNvGrpSpPr>
            <p:nvPr/>
          </p:nvGrpSpPr>
          <p:grpSpPr bwMode="auto">
            <a:xfrm>
              <a:off x="369722" y="369138"/>
              <a:ext cx="778007" cy="783255"/>
              <a:chOff x="0" y="0"/>
              <a:chExt cx="941388" cy="947737"/>
            </a:xfrm>
          </p:grpSpPr>
          <p:sp>
            <p:nvSpPr>
              <p:cNvPr id="222" name="Freeform 221"/>
              <p:cNvSpPr>
                <a:spLocks noEditPoints="1" noChangeArrowheads="1"/>
              </p:cNvSpPr>
              <p:nvPr/>
            </p:nvSpPr>
            <p:spPr bwMode="auto">
              <a:xfrm>
                <a:off x="158750" y="155575"/>
                <a:ext cx="636588" cy="633413"/>
              </a:xfrm>
              <a:custGeom>
                <a:avLst/>
                <a:gdLst>
                  <a:gd name="T0" fmla="*/ 88143 w 325"/>
                  <a:gd name="T1" fmla="*/ 437915 h 324"/>
                  <a:gd name="T2" fmla="*/ 195873 w 325"/>
                  <a:gd name="T3" fmla="*/ 545439 h 324"/>
                  <a:gd name="T4" fmla="*/ 109689 w 325"/>
                  <a:gd name="T5" fmla="*/ 633413 h 324"/>
                  <a:gd name="T6" fmla="*/ 0 w 325"/>
                  <a:gd name="T7" fmla="*/ 523934 h 324"/>
                  <a:gd name="T8" fmla="*/ 88143 w 325"/>
                  <a:gd name="T9" fmla="*/ 437915 h 324"/>
                  <a:gd name="T10" fmla="*/ 321232 w 325"/>
                  <a:gd name="T11" fmla="*/ 465285 h 324"/>
                  <a:gd name="T12" fmla="*/ 450508 w 325"/>
                  <a:gd name="T13" fmla="*/ 410545 h 324"/>
                  <a:gd name="T14" fmla="*/ 505353 w 325"/>
                  <a:gd name="T15" fmla="*/ 304977 h 324"/>
                  <a:gd name="T16" fmla="*/ 599372 w 325"/>
                  <a:gd name="T17" fmla="*/ 97749 h 324"/>
                  <a:gd name="T18" fmla="*/ 624836 w 325"/>
                  <a:gd name="T19" fmla="*/ 91884 h 324"/>
                  <a:gd name="T20" fmla="*/ 624836 w 325"/>
                  <a:gd name="T21" fmla="*/ 54739 h 324"/>
                  <a:gd name="T22" fmla="*/ 607207 w 325"/>
                  <a:gd name="T23" fmla="*/ 46919 h 324"/>
                  <a:gd name="T24" fmla="*/ 399581 w 325"/>
                  <a:gd name="T25" fmla="*/ 252192 h 324"/>
                  <a:gd name="T26" fmla="*/ 391746 w 325"/>
                  <a:gd name="T27" fmla="*/ 303022 h 324"/>
                  <a:gd name="T28" fmla="*/ 331026 w 325"/>
                  <a:gd name="T29" fmla="*/ 303022 h 324"/>
                  <a:gd name="T30" fmla="*/ 331026 w 325"/>
                  <a:gd name="T31" fmla="*/ 242417 h 324"/>
                  <a:gd name="T32" fmla="*/ 381953 w 325"/>
                  <a:gd name="T33" fmla="*/ 236552 h 324"/>
                  <a:gd name="T34" fmla="*/ 589578 w 325"/>
                  <a:gd name="T35" fmla="*/ 29325 h 324"/>
                  <a:gd name="T36" fmla="*/ 581743 w 325"/>
                  <a:gd name="T37" fmla="*/ 9775 h 324"/>
                  <a:gd name="T38" fmla="*/ 544528 w 325"/>
                  <a:gd name="T39" fmla="*/ 9775 h 324"/>
                  <a:gd name="T40" fmla="*/ 538651 w 325"/>
                  <a:gd name="T41" fmla="*/ 37145 h 324"/>
                  <a:gd name="T42" fmla="*/ 317315 w 325"/>
                  <a:gd name="T43" fmla="*/ 132939 h 324"/>
                  <a:gd name="T44" fmla="*/ 225254 w 325"/>
                  <a:gd name="T45" fmla="*/ 185723 h 324"/>
                  <a:gd name="T46" fmla="*/ 168451 w 325"/>
                  <a:gd name="T47" fmla="*/ 312797 h 324"/>
                  <a:gd name="T48" fmla="*/ 76391 w 325"/>
                  <a:gd name="T49" fmla="*/ 387086 h 324"/>
                  <a:gd name="T50" fmla="*/ 246800 w 325"/>
                  <a:gd name="T51" fmla="*/ 557169 h 324"/>
                  <a:gd name="T52" fmla="*/ 321232 w 325"/>
                  <a:gd name="T53" fmla="*/ 465285 h 324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325"/>
                  <a:gd name="T82" fmla="*/ 0 h 324"/>
                  <a:gd name="T83" fmla="*/ 325 w 325"/>
                  <a:gd name="T84" fmla="*/ 324 h 324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325" h="324">
                    <a:moveTo>
                      <a:pt x="45" y="224"/>
                    </a:moveTo>
                    <a:cubicBezTo>
                      <a:pt x="100" y="279"/>
                      <a:pt x="100" y="279"/>
                      <a:pt x="100" y="279"/>
                    </a:cubicBezTo>
                    <a:cubicBezTo>
                      <a:pt x="56" y="324"/>
                      <a:pt x="56" y="324"/>
                      <a:pt x="56" y="324"/>
                    </a:cubicBezTo>
                    <a:cubicBezTo>
                      <a:pt x="0" y="268"/>
                      <a:pt x="0" y="268"/>
                      <a:pt x="0" y="268"/>
                    </a:cubicBezTo>
                    <a:lnTo>
                      <a:pt x="45" y="224"/>
                    </a:lnTo>
                    <a:close/>
                    <a:moveTo>
                      <a:pt x="164" y="238"/>
                    </a:moveTo>
                    <a:cubicBezTo>
                      <a:pt x="187" y="238"/>
                      <a:pt x="211" y="229"/>
                      <a:pt x="230" y="210"/>
                    </a:cubicBezTo>
                    <a:cubicBezTo>
                      <a:pt x="245" y="194"/>
                      <a:pt x="255" y="175"/>
                      <a:pt x="258" y="156"/>
                    </a:cubicBezTo>
                    <a:cubicBezTo>
                      <a:pt x="264" y="133"/>
                      <a:pt x="270" y="99"/>
                      <a:pt x="306" y="50"/>
                    </a:cubicBezTo>
                    <a:cubicBezTo>
                      <a:pt x="310" y="52"/>
                      <a:pt x="316" y="51"/>
                      <a:pt x="319" y="47"/>
                    </a:cubicBezTo>
                    <a:cubicBezTo>
                      <a:pt x="325" y="42"/>
                      <a:pt x="325" y="33"/>
                      <a:pt x="319" y="28"/>
                    </a:cubicBezTo>
                    <a:cubicBezTo>
                      <a:pt x="317" y="25"/>
                      <a:pt x="313" y="24"/>
                      <a:pt x="310" y="24"/>
                    </a:cubicBezTo>
                    <a:cubicBezTo>
                      <a:pt x="204" y="129"/>
                      <a:pt x="204" y="129"/>
                      <a:pt x="204" y="129"/>
                    </a:cubicBezTo>
                    <a:cubicBezTo>
                      <a:pt x="208" y="138"/>
                      <a:pt x="207" y="148"/>
                      <a:pt x="200" y="155"/>
                    </a:cubicBezTo>
                    <a:cubicBezTo>
                      <a:pt x="191" y="163"/>
                      <a:pt x="177" y="163"/>
                      <a:pt x="169" y="155"/>
                    </a:cubicBezTo>
                    <a:cubicBezTo>
                      <a:pt x="160" y="146"/>
                      <a:pt x="160" y="132"/>
                      <a:pt x="169" y="124"/>
                    </a:cubicBezTo>
                    <a:cubicBezTo>
                      <a:pt x="176" y="117"/>
                      <a:pt x="187" y="116"/>
                      <a:pt x="195" y="121"/>
                    </a:cubicBezTo>
                    <a:cubicBezTo>
                      <a:pt x="301" y="15"/>
                      <a:pt x="301" y="15"/>
                      <a:pt x="301" y="15"/>
                    </a:cubicBezTo>
                    <a:cubicBezTo>
                      <a:pt x="301" y="12"/>
                      <a:pt x="300" y="8"/>
                      <a:pt x="297" y="5"/>
                    </a:cubicBezTo>
                    <a:cubicBezTo>
                      <a:pt x="292" y="0"/>
                      <a:pt x="283" y="0"/>
                      <a:pt x="278" y="5"/>
                    </a:cubicBezTo>
                    <a:cubicBezTo>
                      <a:pt x="274" y="9"/>
                      <a:pt x="273" y="14"/>
                      <a:pt x="275" y="19"/>
                    </a:cubicBezTo>
                    <a:cubicBezTo>
                      <a:pt x="221" y="58"/>
                      <a:pt x="185" y="61"/>
                      <a:pt x="162" y="68"/>
                    </a:cubicBezTo>
                    <a:cubicBezTo>
                      <a:pt x="145" y="72"/>
                      <a:pt x="129" y="81"/>
                      <a:pt x="115" y="95"/>
                    </a:cubicBezTo>
                    <a:cubicBezTo>
                      <a:pt x="96" y="113"/>
                      <a:pt x="87" y="137"/>
                      <a:pt x="86" y="160"/>
                    </a:cubicBezTo>
                    <a:cubicBezTo>
                      <a:pt x="39" y="198"/>
                      <a:pt x="39" y="198"/>
                      <a:pt x="39" y="198"/>
                    </a:cubicBezTo>
                    <a:cubicBezTo>
                      <a:pt x="126" y="285"/>
                      <a:pt x="126" y="285"/>
                      <a:pt x="126" y="285"/>
                    </a:cubicBezTo>
                    <a:lnTo>
                      <a:pt x="164" y="23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3" name="Freeform 222"/>
              <p:cNvSpPr>
                <a:spLocks noEditPoints="1" noChangeArrowheads="1"/>
              </p:cNvSpPr>
              <p:nvPr/>
            </p:nvSpPr>
            <p:spPr bwMode="auto">
              <a:xfrm>
                <a:off x="50800" y="47625"/>
                <a:ext cx="849313" cy="850900"/>
              </a:xfrm>
              <a:custGeom>
                <a:avLst/>
                <a:gdLst>
                  <a:gd name="T0" fmla="*/ 849313 w 535"/>
                  <a:gd name="T1" fmla="*/ 850900 h 536"/>
                  <a:gd name="T2" fmla="*/ 0 w 535"/>
                  <a:gd name="T3" fmla="*/ 850900 h 536"/>
                  <a:gd name="T4" fmla="*/ 0 w 535"/>
                  <a:gd name="T5" fmla="*/ 0 h 536"/>
                  <a:gd name="T6" fmla="*/ 849313 w 535"/>
                  <a:gd name="T7" fmla="*/ 0 h 536"/>
                  <a:gd name="T8" fmla="*/ 849313 w 535"/>
                  <a:gd name="T9" fmla="*/ 850900 h 536"/>
                  <a:gd name="T10" fmla="*/ 15875 w 535"/>
                  <a:gd name="T11" fmla="*/ 833438 h 536"/>
                  <a:gd name="T12" fmla="*/ 833438 w 535"/>
                  <a:gd name="T13" fmla="*/ 833438 h 536"/>
                  <a:gd name="T14" fmla="*/ 833438 w 535"/>
                  <a:gd name="T15" fmla="*/ 17463 h 536"/>
                  <a:gd name="T16" fmla="*/ 15875 w 535"/>
                  <a:gd name="T17" fmla="*/ 17463 h 536"/>
                  <a:gd name="T18" fmla="*/ 15875 w 535"/>
                  <a:gd name="T19" fmla="*/ 833438 h 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35"/>
                  <a:gd name="T31" fmla="*/ 0 h 536"/>
                  <a:gd name="T32" fmla="*/ 535 w 535"/>
                  <a:gd name="T33" fmla="*/ 536 h 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35" h="536">
                    <a:moveTo>
                      <a:pt x="535" y="536"/>
                    </a:moveTo>
                    <a:lnTo>
                      <a:pt x="0" y="536"/>
                    </a:lnTo>
                    <a:lnTo>
                      <a:pt x="0" y="0"/>
                    </a:lnTo>
                    <a:lnTo>
                      <a:pt x="535" y="0"/>
                    </a:lnTo>
                    <a:lnTo>
                      <a:pt x="535" y="536"/>
                    </a:lnTo>
                    <a:close/>
                    <a:moveTo>
                      <a:pt x="10" y="525"/>
                    </a:moveTo>
                    <a:lnTo>
                      <a:pt x="525" y="525"/>
                    </a:lnTo>
                    <a:lnTo>
                      <a:pt x="525" y="11"/>
                    </a:lnTo>
                    <a:lnTo>
                      <a:pt x="10" y="11"/>
                    </a:lnTo>
                    <a:lnTo>
                      <a:pt x="10" y="52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4" name="Rectangle 223"/>
              <p:cNvSpPr>
                <a:spLocks noChangeArrowheads="1"/>
              </p:cNvSpPr>
              <p:nvPr/>
            </p:nvSpPr>
            <p:spPr bwMode="auto">
              <a:xfrm>
                <a:off x="831850" y="4762"/>
                <a:ext cx="106363" cy="10477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4295" tIns="37148" rIns="74295" bIns="37148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en-US" altLang="en-US" sz="1400">
                  <a:solidFill>
                    <a:srgbClr val="202F3E"/>
                  </a:solidFill>
                  <a:latin typeface="Segoe UI" panose="020B0502040204020203" pitchFamily="34" charset="0"/>
                  <a:ea typeface="SimSun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225" name="Freeform 224"/>
              <p:cNvSpPr>
                <a:spLocks noEditPoints="1" noChangeArrowheads="1"/>
              </p:cNvSpPr>
              <p:nvPr/>
            </p:nvSpPr>
            <p:spPr bwMode="auto">
              <a:xfrm>
                <a:off x="825500" y="0"/>
                <a:ext cx="115888" cy="115888"/>
              </a:xfrm>
              <a:custGeom>
                <a:avLst/>
                <a:gdLst>
                  <a:gd name="T0" fmla="*/ 115888 w 73"/>
                  <a:gd name="T1" fmla="*/ 115888 h 73"/>
                  <a:gd name="T2" fmla="*/ 0 w 73"/>
                  <a:gd name="T3" fmla="*/ 115888 h 73"/>
                  <a:gd name="T4" fmla="*/ 0 w 73"/>
                  <a:gd name="T5" fmla="*/ 0 h 73"/>
                  <a:gd name="T6" fmla="*/ 115888 w 73"/>
                  <a:gd name="T7" fmla="*/ 0 h 73"/>
                  <a:gd name="T8" fmla="*/ 115888 w 73"/>
                  <a:gd name="T9" fmla="*/ 115888 h 73"/>
                  <a:gd name="T10" fmla="*/ 11113 w 73"/>
                  <a:gd name="T11" fmla="*/ 104775 h 73"/>
                  <a:gd name="T12" fmla="*/ 106363 w 73"/>
                  <a:gd name="T13" fmla="*/ 104775 h 73"/>
                  <a:gd name="T14" fmla="*/ 106363 w 73"/>
                  <a:gd name="T15" fmla="*/ 11113 h 73"/>
                  <a:gd name="T16" fmla="*/ 11113 w 73"/>
                  <a:gd name="T17" fmla="*/ 11113 h 73"/>
                  <a:gd name="T18" fmla="*/ 11113 w 73"/>
                  <a:gd name="T19" fmla="*/ 104775 h 7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73"/>
                  <a:gd name="T31" fmla="*/ 0 h 73"/>
                  <a:gd name="T32" fmla="*/ 73 w 73"/>
                  <a:gd name="T33" fmla="*/ 73 h 7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73" h="73">
                    <a:moveTo>
                      <a:pt x="73" y="73"/>
                    </a:move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  <a:moveTo>
                      <a:pt x="7" y="66"/>
                    </a:moveTo>
                    <a:lnTo>
                      <a:pt x="67" y="66"/>
                    </a:lnTo>
                    <a:lnTo>
                      <a:pt x="67" y="7"/>
                    </a:lnTo>
                    <a:lnTo>
                      <a:pt x="7" y="7"/>
                    </a:lnTo>
                    <a:lnTo>
                      <a:pt x="7" y="6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6" name="Rectangle 225"/>
              <p:cNvSpPr>
                <a:spLocks noChangeArrowheads="1"/>
              </p:cNvSpPr>
              <p:nvPr/>
            </p:nvSpPr>
            <p:spPr bwMode="auto">
              <a:xfrm>
                <a:off x="831850" y="838200"/>
                <a:ext cx="106363" cy="10477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4295" tIns="37148" rIns="74295" bIns="37148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en-US" altLang="en-US" sz="1400">
                  <a:solidFill>
                    <a:srgbClr val="202F3E"/>
                  </a:solidFill>
                  <a:latin typeface="Segoe UI" panose="020B0502040204020203" pitchFamily="34" charset="0"/>
                  <a:ea typeface="SimSun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227" name="Freeform 226"/>
              <p:cNvSpPr>
                <a:spLocks noEditPoints="1" noChangeArrowheads="1"/>
              </p:cNvSpPr>
              <p:nvPr/>
            </p:nvSpPr>
            <p:spPr bwMode="auto">
              <a:xfrm>
                <a:off x="825500" y="833437"/>
                <a:ext cx="115888" cy="114300"/>
              </a:xfrm>
              <a:custGeom>
                <a:avLst/>
                <a:gdLst>
                  <a:gd name="T0" fmla="*/ 115888 w 73"/>
                  <a:gd name="T1" fmla="*/ 114300 h 72"/>
                  <a:gd name="T2" fmla="*/ 0 w 73"/>
                  <a:gd name="T3" fmla="*/ 114300 h 72"/>
                  <a:gd name="T4" fmla="*/ 0 w 73"/>
                  <a:gd name="T5" fmla="*/ 0 h 72"/>
                  <a:gd name="T6" fmla="*/ 115888 w 73"/>
                  <a:gd name="T7" fmla="*/ 0 h 72"/>
                  <a:gd name="T8" fmla="*/ 115888 w 73"/>
                  <a:gd name="T9" fmla="*/ 114300 h 72"/>
                  <a:gd name="T10" fmla="*/ 11113 w 73"/>
                  <a:gd name="T11" fmla="*/ 104775 h 72"/>
                  <a:gd name="T12" fmla="*/ 106363 w 73"/>
                  <a:gd name="T13" fmla="*/ 104775 h 72"/>
                  <a:gd name="T14" fmla="*/ 106363 w 73"/>
                  <a:gd name="T15" fmla="*/ 9525 h 72"/>
                  <a:gd name="T16" fmla="*/ 11113 w 73"/>
                  <a:gd name="T17" fmla="*/ 9525 h 72"/>
                  <a:gd name="T18" fmla="*/ 11113 w 73"/>
                  <a:gd name="T19" fmla="*/ 104775 h 7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73"/>
                  <a:gd name="T31" fmla="*/ 0 h 72"/>
                  <a:gd name="T32" fmla="*/ 73 w 73"/>
                  <a:gd name="T33" fmla="*/ 72 h 7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73" h="72">
                    <a:moveTo>
                      <a:pt x="73" y="72"/>
                    </a:moveTo>
                    <a:lnTo>
                      <a:pt x="0" y="72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2"/>
                    </a:lnTo>
                    <a:close/>
                    <a:moveTo>
                      <a:pt x="7" y="66"/>
                    </a:moveTo>
                    <a:lnTo>
                      <a:pt x="67" y="66"/>
                    </a:lnTo>
                    <a:lnTo>
                      <a:pt x="67" y="6"/>
                    </a:lnTo>
                    <a:lnTo>
                      <a:pt x="7" y="6"/>
                    </a:lnTo>
                    <a:lnTo>
                      <a:pt x="7" y="6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8" name="Rectangle 227"/>
              <p:cNvSpPr>
                <a:spLocks noChangeArrowheads="1"/>
              </p:cNvSpPr>
              <p:nvPr/>
            </p:nvSpPr>
            <p:spPr bwMode="auto">
              <a:xfrm>
                <a:off x="6350" y="838200"/>
                <a:ext cx="104775" cy="10477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4295" tIns="37148" rIns="74295" bIns="37148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en-US" altLang="en-US" sz="1400">
                  <a:solidFill>
                    <a:srgbClr val="202F3E"/>
                  </a:solidFill>
                  <a:latin typeface="Segoe UI" panose="020B0502040204020203" pitchFamily="34" charset="0"/>
                  <a:ea typeface="SimSun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229" name="Freeform 228"/>
              <p:cNvSpPr>
                <a:spLocks noEditPoints="1" noChangeArrowheads="1"/>
              </p:cNvSpPr>
              <p:nvPr/>
            </p:nvSpPr>
            <p:spPr bwMode="auto">
              <a:xfrm>
                <a:off x="0" y="833437"/>
                <a:ext cx="115888" cy="114300"/>
              </a:xfrm>
              <a:custGeom>
                <a:avLst/>
                <a:gdLst>
                  <a:gd name="T0" fmla="*/ 115888 w 73"/>
                  <a:gd name="T1" fmla="*/ 114300 h 72"/>
                  <a:gd name="T2" fmla="*/ 0 w 73"/>
                  <a:gd name="T3" fmla="*/ 114300 h 72"/>
                  <a:gd name="T4" fmla="*/ 0 w 73"/>
                  <a:gd name="T5" fmla="*/ 0 h 72"/>
                  <a:gd name="T6" fmla="*/ 115888 w 73"/>
                  <a:gd name="T7" fmla="*/ 0 h 72"/>
                  <a:gd name="T8" fmla="*/ 115888 w 73"/>
                  <a:gd name="T9" fmla="*/ 114300 h 72"/>
                  <a:gd name="T10" fmla="*/ 11113 w 73"/>
                  <a:gd name="T11" fmla="*/ 104775 h 72"/>
                  <a:gd name="T12" fmla="*/ 106363 w 73"/>
                  <a:gd name="T13" fmla="*/ 104775 h 72"/>
                  <a:gd name="T14" fmla="*/ 106363 w 73"/>
                  <a:gd name="T15" fmla="*/ 9525 h 72"/>
                  <a:gd name="T16" fmla="*/ 11113 w 73"/>
                  <a:gd name="T17" fmla="*/ 9525 h 72"/>
                  <a:gd name="T18" fmla="*/ 11113 w 73"/>
                  <a:gd name="T19" fmla="*/ 104775 h 7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73"/>
                  <a:gd name="T31" fmla="*/ 0 h 72"/>
                  <a:gd name="T32" fmla="*/ 73 w 73"/>
                  <a:gd name="T33" fmla="*/ 72 h 7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73" h="72">
                    <a:moveTo>
                      <a:pt x="73" y="72"/>
                    </a:moveTo>
                    <a:lnTo>
                      <a:pt x="0" y="72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2"/>
                    </a:lnTo>
                    <a:close/>
                    <a:moveTo>
                      <a:pt x="7" y="66"/>
                    </a:moveTo>
                    <a:lnTo>
                      <a:pt x="67" y="66"/>
                    </a:lnTo>
                    <a:lnTo>
                      <a:pt x="67" y="6"/>
                    </a:lnTo>
                    <a:lnTo>
                      <a:pt x="7" y="6"/>
                    </a:lnTo>
                    <a:lnTo>
                      <a:pt x="7" y="6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0" name="Rectangle 229"/>
              <p:cNvSpPr>
                <a:spLocks noChangeArrowheads="1"/>
              </p:cNvSpPr>
              <p:nvPr/>
            </p:nvSpPr>
            <p:spPr bwMode="auto">
              <a:xfrm>
                <a:off x="6350" y="4762"/>
                <a:ext cx="104775" cy="10477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4295" tIns="37148" rIns="74295" bIns="37148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en-US" altLang="en-US" sz="1400">
                  <a:solidFill>
                    <a:srgbClr val="202F3E"/>
                  </a:solidFill>
                  <a:latin typeface="Segoe UI" panose="020B0502040204020203" pitchFamily="34" charset="0"/>
                  <a:ea typeface="SimSun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231" name="Freeform 230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115888" cy="115888"/>
              </a:xfrm>
              <a:custGeom>
                <a:avLst/>
                <a:gdLst>
                  <a:gd name="T0" fmla="*/ 115888 w 73"/>
                  <a:gd name="T1" fmla="*/ 115888 h 73"/>
                  <a:gd name="T2" fmla="*/ 0 w 73"/>
                  <a:gd name="T3" fmla="*/ 115888 h 73"/>
                  <a:gd name="T4" fmla="*/ 0 w 73"/>
                  <a:gd name="T5" fmla="*/ 0 h 73"/>
                  <a:gd name="T6" fmla="*/ 115888 w 73"/>
                  <a:gd name="T7" fmla="*/ 0 h 73"/>
                  <a:gd name="T8" fmla="*/ 115888 w 73"/>
                  <a:gd name="T9" fmla="*/ 115888 h 73"/>
                  <a:gd name="T10" fmla="*/ 11113 w 73"/>
                  <a:gd name="T11" fmla="*/ 104775 h 73"/>
                  <a:gd name="T12" fmla="*/ 106363 w 73"/>
                  <a:gd name="T13" fmla="*/ 104775 h 73"/>
                  <a:gd name="T14" fmla="*/ 106363 w 73"/>
                  <a:gd name="T15" fmla="*/ 11113 h 73"/>
                  <a:gd name="T16" fmla="*/ 11113 w 73"/>
                  <a:gd name="T17" fmla="*/ 11113 h 73"/>
                  <a:gd name="T18" fmla="*/ 11113 w 73"/>
                  <a:gd name="T19" fmla="*/ 104775 h 7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73"/>
                  <a:gd name="T31" fmla="*/ 0 h 73"/>
                  <a:gd name="T32" fmla="*/ 73 w 73"/>
                  <a:gd name="T33" fmla="*/ 73 h 7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73" h="73">
                    <a:moveTo>
                      <a:pt x="73" y="73"/>
                    </a:move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  <a:moveTo>
                      <a:pt x="7" y="66"/>
                    </a:moveTo>
                    <a:lnTo>
                      <a:pt x="67" y="66"/>
                    </a:lnTo>
                    <a:lnTo>
                      <a:pt x="67" y="7"/>
                    </a:lnTo>
                    <a:lnTo>
                      <a:pt x="7" y="7"/>
                    </a:lnTo>
                    <a:lnTo>
                      <a:pt x="7" y="6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2" name="Rectangle 231"/>
              <p:cNvSpPr>
                <a:spLocks noChangeArrowheads="1"/>
              </p:cNvSpPr>
              <p:nvPr/>
            </p:nvSpPr>
            <p:spPr bwMode="auto">
              <a:xfrm>
                <a:off x="433387" y="14287"/>
                <a:ext cx="84138" cy="8413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4295" tIns="37148" rIns="74295" bIns="37148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en-US" altLang="en-US" sz="1400">
                  <a:solidFill>
                    <a:srgbClr val="202F3E"/>
                  </a:solidFill>
                  <a:latin typeface="Segoe UI" panose="020B0502040204020203" pitchFamily="34" charset="0"/>
                  <a:ea typeface="SimSun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233" name="Freeform 232"/>
              <p:cNvSpPr>
                <a:spLocks noEditPoints="1" noChangeArrowheads="1"/>
              </p:cNvSpPr>
              <p:nvPr/>
            </p:nvSpPr>
            <p:spPr bwMode="auto">
              <a:xfrm>
                <a:off x="428625" y="7937"/>
                <a:ext cx="93663" cy="96838"/>
              </a:xfrm>
              <a:custGeom>
                <a:avLst/>
                <a:gdLst>
                  <a:gd name="T0" fmla="*/ 93663 w 59"/>
                  <a:gd name="T1" fmla="*/ 96838 h 61"/>
                  <a:gd name="T2" fmla="*/ 0 w 59"/>
                  <a:gd name="T3" fmla="*/ 96838 h 61"/>
                  <a:gd name="T4" fmla="*/ 0 w 59"/>
                  <a:gd name="T5" fmla="*/ 0 h 61"/>
                  <a:gd name="T6" fmla="*/ 93663 w 59"/>
                  <a:gd name="T7" fmla="*/ 0 h 61"/>
                  <a:gd name="T8" fmla="*/ 93663 w 59"/>
                  <a:gd name="T9" fmla="*/ 96838 h 61"/>
                  <a:gd name="T10" fmla="*/ 9525 w 59"/>
                  <a:gd name="T11" fmla="*/ 84138 h 61"/>
                  <a:gd name="T12" fmla="*/ 82550 w 59"/>
                  <a:gd name="T13" fmla="*/ 84138 h 61"/>
                  <a:gd name="T14" fmla="*/ 82550 w 59"/>
                  <a:gd name="T15" fmla="*/ 12700 h 61"/>
                  <a:gd name="T16" fmla="*/ 9525 w 59"/>
                  <a:gd name="T17" fmla="*/ 12700 h 61"/>
                  <a:gd name="T18" fmla="*/ 9525 w 59"/>
                  <a:gd name="T19" fmla="*/ 84138 h 6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61"/>
                  <a:gd name="T32" fmla="*/ 59 w 59"/>
                  <a:gd name="T33" fmla="*/ 61 h 6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61">
                    <a:moveTo>
                      <a:pt x="59" y="61"/>
                    </a:moveTo>
                    <a:lnTo>
                      <a:pt x="0" y="61"/>
                    </a:lnTo>
                    <a:lnTo>
                      <a:pt x="0" y="0"/>
                    </a:lnTo>
                    <a:lnTo>
                      <a:pt x="59" y="0"/>
                    </a:lnTo>
                    <a:lnTo>
                      <a:pt x="59" y="61"/>
                    </a:lnTo>
                    <a:close/>
                    <a:moveTo>
                      <a:pt x="6" y="53"/>
                    </a:moveTo>
                    <a:lnTo>
                      <a:pt x="52" y="53"/>
                    </a:lnTo>
                    <a:lnTo>
                      <a:pt x="52" y="8"/>
                    </a:lnTo>
                    <a:lnTo>
                      <a:pt x="6" y="8"/>
                    </a:lnTo>
                    <a:lnTo>
                      <a:pt x="6" y="5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4" name="Rectangle 233"/>
              <p:cNvSpPr>
                <a:spLocks noChangeArrowheads="1"/>
              </p:cNvSpPr>
              <p:nvPr/>
            </p:nvSpPr>
            <p:spPr bwMode="auto">
              <a:xfrm>
                <a:off x="428625" y="847725"/>
                <a:ext cx="84138" cy="8413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4295" tIns="37148" rIns="74295" bIns="37148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en-US" altLang="en-US" sz="1400">
                  <a:solidFill>
                    <a:srgbClr val="202F3E"/>
                  </a:solidFill>
                  <a:latin typeface="Segoe UI" panose="020B0502040204020203" pitchFamily="34" charset="0"/>
                  <a:ea typeface="SimSun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235" name="Freeform 234"/>
              <p:cNvSpPr>
                <a:spLocks noEditPoints="1" noChangeArrowheads="1"/>
              </p:cNvSpPr>
              <p:nvPr/>
            </p:nvSpPr>
            <p:spPr bwMode="auto">
              <a:xfrm>
                <a:off x="422275" y="842962"/>
                <a:ext cx="95250" cy="95250"/>
              </a:xfrm>
              <a:custGeom>
                <a:avLst/>
                <a:gdLst>
                  <a:gd name="T0" fmla="*/ 95250 w 60"/>
                  <a:gd name="T1" fmla="*/ 95250 h 60"/>
                  <a:gd name="T2" fmla="*/ 0 w 60"/>
                  <a:gd name="T3" fmla="*/ 95250 h 60"/>
                  <a:gd name="T4" fmla="*/ 0 w 60"/>
                  <a:gd name="T5" fmla="*/ 0 h 60"/>
                  <a:gd name="T6" fmla="*/ 95250 w 60"/>
                  <a:gd name="T7" fmla="*/ 0 h 60"/>
                  <a:gd name="T8" fmla="*/ 95250 w 60"/>
                  <a:gd name="T9" fmla="*/ 95250 h 60"/>
                  <a:gd name="T10" fmla="*/ 12700 w 60"/>
                  <a:gd name="T11" fmla="*/ 84138 h 60"/>
                  <a:gd name="T12" fmla="*/ 84138 w 60"/>
                  <a:gd name="T13" fmla="*/ 84138 h 60"/>
                  <a:gd name="T14" fmla="*/ 84138 w 60"/>
                  <a:gd name="T15" fmla="*/ 11113 h 60"/>
                  <a:gd name="T16" fmla="*/ 12700 w 60"/>
                  <a:gd name="T17" fmla="*/ 11113 h 60"/>
                  <a:gd name="T18" fmla="*/ 12700 w 60"/>
                  <a:gd name="T19" fmla="*/ 84138 h 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60"/>
                  <a:gd name="T31" fmla="*/ 0 h 60"/>
                  <a:gd name="T32" fmla="*/ 60 w 60"/>
                  <a:gd name="T33" fmla="*/ 60 h 6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60" h="60">
                    <a:moveTo>
                      <a:pt x="60" y="60"/>
                    </a:moveTo>
                    <a:lnTo>
                      <a:pt x="0" y="60"/>
                    </a:lnTo>
                    <a:lnTo>
                      <a:pt x="0" y="0"/>
                    </a:lnTo>
                    <a:lnTo>
                      <a:pt x="60" y="0"/>
                    </a:lnTo>
                    <a:lnTo>
                      <a:pt x="60" y="60"/>
                    </a:lnTo>
                    <a:close/>
                    <a:moveTo>
                      <a:pt x="8" y="53"/>
                    </a:moveTo>
                    <a:lnTo>
                      <a:pt x="53" y="53"/>
                    </a:lnTo>
                    <a:lnTo>
                      <a:pt x="53" y="7"/>
                    </a:lnTo>
                    <a:lnTo>
                      <a:pt x="8" y="7"/>
                    </a:lnTo>
                    <a:lnTo>
                      <a:pt x="8" y="5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6" name="Rectangle 235"/>
              <p:cNvSpPr>
                <a:spLocks noChangeArrowheads="1"/>
              </p:cNvSpPr>
              <p:nvPr/>
            </p:nvSpPr>
            <p:spPr bwMode="auto">
              <a:xfrm>
                <a:off x="15875" y="431800"/>
                <a:ext cx="84138" cy="8413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4295" tIns="37148" rIns="74295" bIns="37148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en-US" altLang="en-US" sz="1400">
                  <a:solidFill>
                    <a:srgbClr val="202F3E"/>
                  </a:solidFill>
                  <a:latin typeface="Segoe UI" panose="020B0502040204020203" pitchFamily="34" charset="0"/>
                  <a:ea typeface="SimSun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237" name="Freeform 236"/>
              <p:cNvSpPr>
                <a:spLocks noEditPoints="1" noChangeArrowheads="1"/>
              </p:cNvSpPr>
              <p:nvPr/>
            </p:nvSpPr>
            <p:spPr bwMode="auto">
              <a:xfrm>
                <a:off x="11112" y="425450"/>
                <a:ext cx="95250" cy="95250"/>
              </a:xfrm>
              <a:custGeom>
                <a:avLst/>
                <a:gdLst>
                  <a:gd name="T0" fmla="*/ 95250 w 60"/>
                  <a:gd name="T1" fmla="*/ 95250 h 60"/>
                  <a:gd name="T2" fmla="*/ 0 w 60"/>
                  <a:gd name="T3" fmla="*/ 95250 h 60"/>
                  <a:gd name="T4" fmla="*/ 0 w 60"/>
                  <a:gd name="T5" fmla="*/ 0 h 60"/>
                  <a:gd name="T6" fmla="*/ 95250 w 60"/>
                  <a:gd name="T7" fmla="*/ 0 h 60"/>
                  <a:gd name="T8" fmla="*/ 95250 w 60"/>
                  <a:gd name="T9" fmla="*/ 95250 h 60"/>
                  <a:gd name="T10" fmla="*/ 11113 w 60"/>
                  <a:gd name="T11" fmla="*/ 84138 h 60"/>
                  <a:gd name="T12" fmla="*/ 82550 w 60"/>
                  <a:gd name="T13" fmla="*/ 84138 h 60"/>
                  <a:gd name="T14" fmla="*/ 82550 w 60"/>
                  <a:gd name="T15" fmla="*/ 11113 h 60"/>
                  <a:gd name="T16" fmla="*/ 11113 w 60"/>
                  <a:gd name="T17" fmla="*/ 11113 h 60"/>
                  <a:gd name="T18" fmla="*/ 11113 w 60"/>
                  <a:gd name="T19" fmla="*/ 84138 h 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60"/>
                  <a:gd name="T31" fmla="*/ 0 h 60"/>
                  <a:gd name="T32" fmla="*/ 60 w 60"/>
                  <a:gd name="T33" fmla="*/ 60 h 6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60" h="60">
                    <a:moveTo>
                      <a:pt x="60" y="60"/>
                    </a:moveTo>
                    <a:lnTo>
                      <a:pt x="0" y="60"/>
                    </a:lnTo>
                    <a:lnTo>
                      <a:pt x="0" y="0"/>
                    </a:lnTo>
                    <a:lnTo>
                      <a:pt x="60" y="0"/>
                    </a:lnTo>
                    <a:lnTo>
                      <a:pt x="60" y="60"/>
                    </a:lnTo>
                    <a:close/>
                    <a:moveTo>
                      <a:pt x="7" y="53"/>
                    </a:moveTo>
                    <a:lnTo>
                      <a:pt x="52" y="53"/>
                    </a:lnTo>
                    <a:lnTo>
                      <a:pt x="52" y="7"/>
                    </a:lnTo>
                    <a:lnTo>
                      <a:pt x="7" y="7"/>
                    </a:lnTo>
                    <a:lnTo>
                      <a:pt x="7" y="5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8" name="Rectangle 237"/>
              <p:cNvSpPr>
                <a:spLocks noChangeArrowheads="1"/>
              </p:cNvSpPr>
              <p:nvPr/>
            </p:nvSpPr>
            <p:spPr bwMode="auto">
              <a:xfrm>
                <a:off x="841375" y="431800"/>
                <a:ext cx="84138" cy="8413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4295" tIns="37148" rIns="74295" bIns="37148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en-US" altLang="en-US" sz="1400">
                  <a:solidFill>
                    <a:srgbClr val="202F3E"/>
                  </a:solidFill>
                  <a:latin typeface="Segoe UI" panose="020B0502040204020203" pitchFamily="34" charset="0"/>
                  <a:ea typeface="SimSun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239" name="Freeform 238"/>
              <p:cNvSpPr>
                <a:spLocks noEditPoints="1" noChangeArrowheads="1"/>
              </p:cNvSpPr>
              <p:nvPr/>
            </p:nvSpPr>
            <p:spPr bwMode="auto">
              <a:xfrm>
                <a:off x="836612" y="425450"/>
                <a:ext cx="95250" cy="95250"/>
              </a:xfrm>
              <a:custGeom>
                <a:avLst/>
                <a:gdLst>
                  <a:gd name="T0" fmla="*/ 95250 w 60"/>
                  <a:gd name="T1" fmla="*/ 95250 h 60"/>
                  <a:gd name="T2" fmla="*/ 0 w 60"/>
                  <a:gd name="T3" fmla="*/ 95250 h 60"/>
                  <a:gd name="T4" fmla="*/ 0 w 60"/>
                  <a:gd name="T5" fmla="*/ 0 h 60"/>
                  <a:gd name="T6" fmla="*/ 95250 w 60"/>
                  <a:gd name="T7" fmla="*/ 0 h 60"/>
                  <a:gd name="T8" fmla="*/ 95250 w 60"/>
                  <a:gd name="T9" fmla="*/ 95250 h 60"/>
                  <a:gd name="T10" fmla="*/ 11113 w 60"/>
                  <a:gd name="T11" fmla="*/ 84138 h 60"/>
                  <a:gd name="T12" fmla="*/ 84138 w 60"/>
                  <a:gd name="T13" fmla="*/ 84138 h 60"/>
                  <a:gd name="T14" fmla="*/ 84138 w 60"/>
                  <a:gd name="T15" fmla="*/ 11113 h 60"/>
                  <a:gd name="T16" fmla="*/ 11113 w 60"/>
                  <a:gd name="T17" fmla="*/ 11113 h 60"/>
                  <a:gd name="T18" fmla="*/ 11113 w 60"/>
                  <a:gd name="T19" fmla="*/ 84138 h 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60"/>
                  <a:gd name="T31" fmla="*/ 0 h 60"/>
                  <a:gd name="T32" fmla="*/ 60 w 60"/>
                  <a:gd name="T33" fmla="*/ 60 h 6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60" h="60">
                    <a:moveTo>
                      <a:pt x="60" y="60"/>
                    </a:moveTo>
                    <a:lnTo>
                      <a:pt x="0" y="60"/>
                    </a:lnTo>
                    <a:lnTo>
                      <a:pt x="0" y="0"/>
                    </a:lnTo>
                    <a:lnTo>
                      <a:pt x="60" y="0"/>
                    </a:lnTo>
                    <a:lnTo>
                      <a:pt x="60" y="60"/>
                    </a:lnTo>
                    <a:close/>
                    <a:moveTo>
                      <a:pt x="7" y="53"/>
                    </a:moveTo>
                    <a:lnTo>
                      <a:pt x="53" y="53"/>
                    </a:lnTo>
                    <a:lnTo>
                      <a:pt x="53" y="7"/>
                    </a:lnTo>
                    <a:lnTo>
                      <a:pt x="7" y="7"/>
                    </a:lnTo>
                    <a:lnTo>
                      <a:pt x="7" y="5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62" name="Group 161"/>
          <p:cNvGrpSpPr>
            <a:grpSpLocks/>
          </p:cNvGrpSpPr>
          <p:nvPr/>
        </p:nvGrpSpPr>
        <p:grpSpPr bwMode="auto">
          <a:xfrm>
            <a:off x="326579" y="3334653"/>
            <a:ext cx="1228725" cy="1228725"/>
            <a:chOff x="0" y="0"/>
            <a:chExt cx="1512168" cy="1512168"/>
          </a:xfrm>
        </p:grpSpPr>
        <p:sp>
          <p:nvSpPr>
            <p:cNvPr id="203" name="Oval 202"/>
            <p:cNvSpPr>
              <a:spLocks noChangeArrowheads="1"/>
            </p:cNvSpPr>
            <p:nvPr/>
          </p:nvSpPr>
          <p:spPr bwMode="auto">
            <a:xfrm>
              <a:off x="0" y="0"/>
              <a:ext cx="1512168" cy="151216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en-US" sz="1400">
                <a:solidFill>
                  <a:srgbClr val="FFFFFF"/>
                </a:solidFill>
                <a:latin typeface="Segoe UI" panose="020B0502040204020203" pitchFamily="34" charset="0"/>
                <a:ea typeface="SimSun" panose="02010600030101010101" pitchFamily="2" charset="-122"/>
                <a:cs typeface="Segoe UI" panose="020B0502040204020203" pitchFamily="34" charset="0"/>
              </a:endParaRPr>
            </a:p>
          </p:txBody>
        </p:sp>
        <p:grpSp>
          <p:nvGrpSpPr>
            <p:cNvPr id="204" name="Group 203"/>
            <p:cNvGrpSpPr>
              <a:grpSpLocks/>
            </p:cNvGrpSpPr>
            <p:nvPr/>
          </p:nvGrpSpPr>
          <p:grpSpPr bwMode="auto">
            <a:xfrm>
              <a:off x="313770" y="430952"/>
              <a:ext cx="893330" cy="633556"/>
              <a:chOff x="0" y="0"/>
              <a:chExt cx="982663" cy="696913"/>
            </a:xfrm>
          </p:grpSpPr>
          <p:sp>
            <p:nvSpPr>
              <p:cNvPr id="205" name="Freeform 204"/>
              <p:cNvSpPr>
                <a:spLocks noEditPoints="1" noChangeArrowheads="1"/>
              </p:cNvSpPr>
              <p:nvPr/>
            </p:nvSpPr>
            <p:spPr bwMode="auto">
              <a:xfrm>
                <a:off x="88900" y="146050"/>
                <a:ext cx="844550" cy="550863"/>
              </a:xfrm>
              <a:custGeom>
                <a:avLst/>
                <a:gdLst>
                  <a:gd name="T0" fmla="*/ 834775 w 432"/>
                  <a:gd name="T1" fmla="*/ 252887 h 281"/>
                  <a:gd name="T2" fmla="*/ 422275 w 432"/>
                  <a:gd name="T3" fmla="*/ 0 h 281"/>
                  <a:gd name="T4" fmla="*/ 9775 w 432"/>
                  <a:gd name="T5" fmla="*/ 252887 h 281"/>
                  <a:gd name="T6" fmla="*/ 9775 w 432"/>
                  <a:gd name="T7" fmla="*/ 297976 h 281"/>
                  <a:gd name="T8" fmla="*/ 422275 w 432"/>
                  <a:gd name="T9" fmla="*/ 550863 h 281"/>
                  <a:gd name="T10" fmla="*/ 834775 w 432"/>
                  <a:gd name="T11" fmla="*/ 297976 h 281"/>
                  <a:gd name="T12" fmla="*/ 834775 w 432"/>
                  <a:gd name="T13" fmla="*/ 252887 h 281"/>
                  <a:gd name="T14" fmla="*/ 422275 w 432"/>
                  <a:gd name="T15" fmla="*/ 474409 h 281"/>
                  <a:gd name="T16" fmla="*/ 87974 w 432"/>
                  <a:gd name="T17" fmla="*/ 276412 h 281"/>
                  <a:gd name="T18" fmla="*/ 111434 w 432"/>
                  <a:gd name="T19" fmla="*/ 252887 h 281"/>
                  <a:gd name="T20" fmla="*/ 293247 w 432"/>
                  <a:gd name="T21" fmla="*/ 111741 h 281"/>
                  <a:gd name="T22" fmla="*/ 422275 w 432"/>
                  <a:gd name="T23" fmla="*/ 72534 h 281"/>
                  <a:gd name="T24" fmla="*/ 551303 w 432"/>
                  <a:gd name="T25" fmla="*/ 109781 h 281"/>
                  <a:gd name="T26" fmla="*/ 733116 w 432"/>
                  <a:gd name="T27" fmla="*/ 252887 h 281"/>
                  <a:gd name="T28" fmla="*/ 756576 w 432"/>
                  <a:gd name="T29" fmla="*/ 276412 h 281"/>
                  <a:gd name="T30" fmla="*/ 422275 w 432"/>
                  <a:gd name="T31" fmla="*/ 474409 h 28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432"/>
                  <a:gd name="T49" fmla="*/ 0 h 281"/>
                  <a:gd name="T50" fmla="*/ 432 w 432"/>
                  <a:gd name="T51" fmla="*/ 281 h 281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432" h="281">
                    <a:moveTo>
                      <a:pt x="427" y="129"/>
                    </a:moveTo>
                    <a:cubicBezTo>
                      <a:pt x="424" y="123"/>
                      <a:pt x="333" y="0"/>
                      <a:pt x="216" y="0"/>
                    </a:cubicBezTo>
                    <a:cubicBezTo>
                      <a:pt x="100" y="0"/>
                      <a:pt x="9" y="123"/>
                      <a:pt x="5" y="129"/>
                    </a:cubicBezTo>
                    <a:cubicBezTo>
                      <a:pt x="0" y="136"/>
                      <a:pt x="0" y="145"/>
                      <a:pt x="5" y="152"/>
                    </a:cubicBezTo>
                    <a:cubicBezTo>
                      <a:pt x="9" y="158"/>
                      <a:pt x="100" y="281"/>
                      <a:pt x="216" y="281"/>
                    </a:cubicBezTo>
                    <a:cubicBezTo>
                      <a:pt x="333" y="281"/>
                      <a:pt x="424" y="157"/>
                      <a:pt x="427" y="152"/>
                    </a:cubicBezTo>
                    <a:cubicBezTo>
                      <a:pt x="432" y="145"/>
                      <a:pt x="432" y="136"/>
                      <a:pt x="427" y="129"/>
                    </a:cubicBezTo>
                    <a:close/>
                    <a:moveTo>
                      <a:pt x="216" y="242"/>
                    </a:moveTo>
                    <a:cubicBezTo>
                      <a:pt x="129" y="242"/>
                      <a:pt x="45" y="141"/>
                      <a:pt x="45" y="141"/>
                    </a:cubicBezTo>
                    <a:cubicBezTo>
                      <a:pt x="45" y="141"/>
                      <a:pt x="50" y="136"/>
                      <a:pt x="57" y="129"/>
                    </a:cubicBezTo>
                    <a:cubicBezTo>
                      <a:pt x="77" y="107"/>
                      <a:pt x="110" y="76"/>
                      <a:pt x="150" y="57"/>
                    </a:cubicBezTo>
                    <a:cubicBezTo>
                      <a:pt x="171" y="45"/>
                      <a:pt x="194" y="37"/>
                      <a:pt x="216" y="37"/>
                    </a:cubicBezTo>
                    <a:cubicBezTo>
                      <a:pt x="238" y="37"/>
                      <a:pt x="261" y="45"/>
                      <a:pt x="282" y="56"/>
                    </a:cubicBezTo>
                    <a:cubicBezTo>
                      <a:pt x="322" y="75"/>
                      <a:pt x="355" y="107"/>
                      <a:pt x="375" y="129"/>
                    </a:cubicBezTo>
                    <a:cubicBezTo>
                      <a:pt x="383" y="136"/>
                      <a:pt x="387" y="141"/>
                      <a:pt x="387" y="141"/>
                    </a:cubicBezTo>
                    <a:cubicBezTo>
                      <a:pt x="387" y="141"/>
                      <a:pt x="303" y="242"/>
                      <a:pt x="216" y="24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6" name="Freeform 205"/>
              <p:cNvSpPr>
                <a:spLocks noEditPoints="1" noChangeArrowheads="1"/>
              </p:cNvSpPr>
              <p:nvPr/>
            </p:nvSpPr>
            <p:spPr bwMode="auto">
              <a:xfrm>
                <a:off x="307975" y="220662"/>
                <a:ext cx="400050" cy="401638"/>
              </a:xfrm>
              <a:custGeom>
                <a:avLst/>
                <a:gdLst>
                  <a:gd name="T0" fmla="*/ 199049 w 205"/>
                  <a:gd name="T1" fmla="*/ 0 h 205"/>
                  <a:gd name="T2" fmla="*/ 0 w 205"/>
                  <a:gd name="T3" fmla="*/ 199839 h 205"/>
                  <a:gd name="T4" fmla="*/ 199049 w 205"/>
                  <a:gd name="T5" fmla="*/ 401638 h 205"/>
                  <a:gd name="T6" fmla="*/ 400050 w 205"/>
                  <a:gd name="T7" fmla="*/ 199839 h 205"/>
                  <a:gd name="T8" fmla="*/ 199049 w 205"/>
                  <a:gd name="T9" fmla="*/ 0 h 205"/>
                  <a:gd name="T10" fmla="*/ 132700 w 205"/>
                  <a:gd name="T11" fmla="*/ 221391 h 205"/>
                  <a:gd name="T12" fmla="*/ 105379 w 205"/>
                  <a:gd name="T13" fmla="*/ 264493 h 205"/>
                  <a:gd name="T14" fmla="*/ 97573 w 205"/>
                  <a:gd name="T15" fmla="*/ 266453 h 205"/>
                  <a:gd name="T16" fmla="*/ 62447 w 205"/>
                  <a:gd name="T17" fmla="*/ 239024 h 205"/>
                  <a:gd name="T18" fmla="*/ 85864 w 205"/>
                  <a:gd name="T19" fmla="*/ 103838 h 205"/>
                  <a:gd name="T20" fmla="*/ 181486 w 205"/>
                  <a:gd name="T21" fmla="*/ 50939 h 205"/>
                  <a:gd name="T22" fmla="*/ 181486 w 205"/>
                  <a:gd name="T23" fmla="*/ 50939 h 205"/>
                  <a:gd name="T24" fmla="*/ 218564 w 205"/>
                  <a:gd name="T25" fmla="*/ 86205 h 205"/>
                  <a:gd name="T26" fmla="*/ 183438 w 205"/>
                  <a:gd name="T27" fmla="*/ 121471 h 205"/>
                  <a:gd name="T28" fmla="*/ 140505 w 205"/>
                  <a:gd name="T29" fmla="*/ 150859 h 205"/>
                  <a:gd name="T30" fmla="*/ 132700 w 205"/>
                  <a:gd name="T31" fmla="*/ 221391 h 205"/>
                  <a:gd name="T32" fmla="*/ 275156 w 205"/>
                  <a:gd name="T33" fmla="*/ 231187 h 205"/>
                  <a:gd name="T34" fmla="*/ 320040 w 205"/>
                  <a:gd name="T35" fmla="*/ 276249 h 205"/>
                  <a:gd name="T36" fmla="*/ 275156 w 205"/>
                  <a:gd name="T37" fmla="*/ 321310 h 205"/>
                  <a:gd name="T38" fmla="*/ 230273 w 205"/>
                  <a:gd name="T39" fmla="*/ 276249 h 205"/>
                  <a:gd name="T40" fmla="*/ 275156 w 205"/>
                  <a:gd name="T41" fmla="*/ 231187 h 20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205"/>
                  <a:gd name="T64" fmla="*/ 0 h 205"/>
                  <a:gd name="T65" fmla="*/ 205 w 205"/>
                  <a:gd name="T66" fmla="*/ 205 h 205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205" h="205">
                    <a:moveTo>
                      <a:pt x="102" y="0"/>
                    </a:moveTo>
                    <a:cubicBezTo>
                      <a:pt x="46" y="0"/>
                      <a:pt x="0" y="46"/>
                      <a:pt x="0" y="102"/>
                    </a:cubicBezTo>
                    <a:cubicBezTo>
                      <a:pt x="0" y="159"/>
                      <a:pt x="46" y="205"/>
                      <a:pt x="102" y="205"/>
                    </a:cubicBezTo>
                    <a:cubicBezTo>
                      <a:pt x="159" y="205"/>
                      <a:pt x="205" y="159"/>
                      <a:pt x="205" y="102"/>
                    </a:cubicBezTo>
                    <a:cubicBezTo>
                      <a:pt x="205" y="46"/>
                      <a:pt x="159" y="0"/>
                      <a:pt x="102" y="0"/>
                    </a:cubicBezTo>
                    <a:close/>
                    <a:moveTo>
                      <a:pt x="68" y="113"/>
                    </a:moveTo>
                    <a:cubicBezTo>
                      <a:pt x="70" y="123"/>
                      <a:pt x="64" y="133"/>
                      <a:pt x="54" y="135"/>
                    </a:cubicBezTo>
                    <a:cubicBezTo>
                      <a:pt x="53" y="136"/>
                      <a:pt x="51" y="136"/>
                      <a:pt x="50" y="136"/>
                    </a:cubicBezTo>
                    <a:cubicBezTo>
                      <a:pt x="41" y="136"/>
                      <a:pt x="34" y="130"/>
                      <a:pt x="32" y="122"/>
                    </a:cubicBezTo>
                    <a:cubicBezTo>
                      <a:pt x="24" y="88"/>
                      <a:pt x="34" y="66"/>
                      <a:pt x="44" y="53"/>
                    </a:cubicBezTo>
                    <a:cubicBezTo>
                      <a:pt x="58" y="35"/>
                      <a:pt x="80" y="26"/>
                      <a:pt x="93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104" y="26"/>
                      <a:pt x="112" y="34"/>
                      <a:pt x="112" y="44"/>
                    </a:cubicBezTo>
                    <a:cubicBezTo>
                      <a:pt x="112" y="54"/>
                      <a:pt x="104" y="62"/>
                      <a:pt x="94" y="62"/>
                    </a:cubicBezTo>
                    <a:cubicBezTo>
                      <a:pt x="90" y="63"/>
                      <a:pt x="79" y="67"/>
                      <a:pt x="72" y="77"/>
                    </a:cubicBezTo>
                    <a:cubicBezTo>
                      <a:pt x="65" y="86"/>
                      <a:pt x="64" y="99"/>
                      <a:pt x="68" y="113"/>
                    </a:cubicBezTo>
                    <a:close/>
                    <a:moveTo>
                      <a:pt x="141" y="118"/>
                    </a:moveTo>
                    <a:cubicBezTo>
                      <a:pt x="154" y="118"/>
                      <a:pt x="164" y="128"/>
                      <a:pt x="164" y="141"/>
                    </a:cubicBezTo>
                    <a:cubicBezTo>
                      <a:pt x="164" y="153"/>
                      <a:pt x="154" y="164"/>
                      <a:pt x="141" y="164"/>
                    </a:cubicBezTo>
                    <a:cubicBezTo>
                      <a:pt x="128" y="164"/>
                      <a:pt x="118" y="153"/>
                      <a:pt x="118" y="141"/>
                    </a:cubicBezTo>
                    <a:cubicBezTo>
                      <a:pt x="118" y="128"/>
                      <a:pt x="128" y="118"/>
                      <a:pt x="141" y="118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7" name="Freeform 206"/>
              <p:cNvSpPr>
                <a:spLocks noChangeArrowheads="1"/>
              </p:cNvSpPr>
              <p:nvPr/>
            </p:nvSpPr>
            <p:spPr bwMode="auto">
              <a:xfrm>
                <a:off x="0" y="246062"/>
                <a:ext cx="114300" cy="88900"/>
              </a:xfrm>
              <a:custGeom>
                <a:avLst/>
                <a:gdLst>
                  <a:gd name="T0" fmla="*/ 100013 w 72"/>
                  <a:gd name="T1" fmla="*/ 88900 h 56"/>
                  <a:gd name="T2" fmla="*/ 0 w 72"/>
                  <a:gd name="T3" fmla="*/ 17463 h 56"/>
                  <a:gd name="T4" fmla="*/ 14288 w 72"/>
                  <a:gd name="T5" fmla="*/ 0 h 56"/>
                  <a:gd name="T6" fmla="*/ 114300 w 72"/>
                  <a:gd name="T7" fmla="*/ 71438 h 56"/>
                  <a:gd name="T8" fmla="*/ 100013 w 72"/>
                  <a:gd name="T9" fmla="*/ 8890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"/>
                  <a:gd name="T16" fmla="*/ 0 h 56"/>
                  <a:gd name="T17" fmla="*/ 72 w 72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" h="56">
                    <a:moveTo>
                      <a:pt x="63" y="56"/>
                    </a:moveTo>
                    <a:lnTo>
                      <a:pt x="0" y="11"/>
                    </a:lnTo>
                    <a:lnTo>
                      <a:pt x="9" y="0"/>
                    </a:lnTo>
                    <a:lnTo>
                      <a:pt x="72" y="45"/>
                    </a:lnTo>
                    <a:lnTo>
                      <a:pt x="63" y="5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8" name="Freeform 207"/>
              <p:cNvSpPr>
                <a:spLocks noChangeArrowheads="1"/>
              </p:cNvSpPr>
              <p:nvPr/>
            </p:nvSpPr>
            <p:spPr bwMode="auto">
              <a:xfrm>
                <a:off x="71437" y="168275"/>
                <a:ext cx="104775" cy="106363"/>
              </a:xfrm>
              <a:custGeom>
                <a:avLst/>
                <a:gdLst>
                  <a:gd name="T0" fmla="*/ 90488 w 66"/>
                  <a:gd name="T1" fmla="*/ 106363 h 67"/>
                  <a:gd name="T2" fmla="*/ 0 w 66"/>
                  <a:gd name="T3" fmla="*/ 14288 h 67"/>
                  <a:gd name="T4" fmla="*/ 14288 w 66"/>
                  <a:gd name="T5" fmla="*/ 0 h 67"/>
                  <a:gd name="T6" fmla="*/ 104775 w 66"/>
                  <a:gd name="T7" fmla="*/ 90488 h 67"/>
                  <a:gd name="T8" fmla="*/ 90488 w 66"/>
                  <a:gd name="T9" fmla="*/ 106363 h 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6"/>
                  <a:gd name="T16" fmla="*/ 0 h 67"/>
                  <a:gd name="T17" fmla="*/ 66 w 66"/>
                  <a:gd name="T18" fmla="*/ 67 h 6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6" h="67">
                    <a:moveTo>
                      <a:pt x="57" y="67"/>
                    </a:moveTo>
                    <a:lnTo>
                      <a:pt x="0" y="9"/>
                    </a:lnTo>
                    <a:lnTo>
                      <a:pt x="9" y="0"/>
                    </a:lnTo>
                    <a:lnTo>
                      <a:pt x="66" y="57"/>
                    </a:lnTo>
                    <a:lnTo>
                      <a:pt x="57" y="6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9" name="Freeform 208"/>
              <p:cNvSpPr>
                <a:spLocks noChangeArrowheads="1"/>
              </p:cNvSpPr>
              <p:nvPr/>
            </p:nvSpPr>
            <p:spPr bwMode="auto">
              <a:xfrm>
                <a:off x="150812" y="117475"/>
                <a:ext cx="90488" cy="109538"/>
              </a:xfrm>
              <a:custGeom>
                <a:avLst/>
                <a:gdLst>
                  <a:gd name="T0" fmla="*/ 73025 w 57"/>
                  <a:gd name="T1" fmla="*/ 109538 h 69"/>
                  <a:gd name="T2" fmla="*/ 0 w 57"/>
                  <a:gd name="T3" fmla="*/ 11113 h 69"/>
                  <a:gd name="T4" fmla="*/ 15875 w 57"/>
                  <a:gd name="T5" fmla="*/ 0 h 69"/>
                  <a:gd name="T6" fmla="*/ 90488 w 57"/>
                  <a:gd name="T7" fmla="*/ 98425 h 69"/>
                  <a:gd name="T8" fmla="*/ 73025 w 57"/>
                  <a:gd name="T9" fmla="*/ 109538 h 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69"/>
                  <a:gd name="T17" fmla="*/ 57 w 57"/>
                  <a:gd name="T18" fmla="*/ 69 h 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69">
                    <a:moveTo>
                      <a:pt x="46" y="69"/>
                    </a:moveTo>
                    <a:lnTo>
                      <a:pt x="0" y="7"/>
                    </a:lnTo>
                    <a:lnTo>
                      <a:pt x="10" y="0"/>
                    </a:lnTo>
                    <a:lnTo>
                      <a:pt x="57" y="62"/>
                    </a:lnTo>
                    <a:lnTo>
                      <a:pt x="46" y="69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0" name="Freeform 209"/>
              <p:cNvSpPr>
                <a:spLocks noChangeArrowheads="1"/>
              </p:cNvSpPr>
              <p:nvPr/>
            </p:nvSpPr>
            <p:spPr bwMode="auto">
              <a:xfrm>
                <a:off x="233362" y="65087"/>
                <a:ext cx="76200" cy="117475"/>
              </a:xfrm>
              <a:custGeom>
                <a:avLst/>
                <a:gdLst>
                  <a:gd name="T0" fmla="*/ 58738 w 48"/>
                  <a:gd name="T1" fmla="*/ 117475 h 74"/>
                  <a:gd name="T2" fmla="*/ 0 w 48"/>
                  <a:gd name="T3" fmla="*/ 9525 h 74"/>
                  <a:gd name="T4" fmla="*/ 17463 w 48"/>
                  <a:gd name="T5" fmla="*/ 0 h 74"/>
                  <a:gd name="T6" fmla="*/ 76200 w 48"/>
                  <a:gd name="T7" fmla="*/ 106363 h 74"/>
                  <a:gd name="T8" fmla="*/ 58738 w 48"/>
                  <a:gd name="T9" fmla="*/ 117475 h 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74"/>
                  <a:gd name="T17" fmla="*/ 48 w 48"/>
                  <a:gd name="T18" fmla="*/ 74 h 7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74">
                    <a:moveTo>
                      <a:pt x="37" y="74"/>
                    </a:moveTo>
                    <a:lnTo>
                      <a:pt x="0" y="6"/>
                    </a:lnTo>
                    <a:lnTo>
                      <a:pt x="11" y="0"/>
                    </a:lnTo>
                    <a:lnTo>
                      <a:pt x="48" y="67"/>
                    </a:lnTo>
                    <a:lnTo>
                      <a:pt x="37" y="7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1" name="Freeform 210"/>
              <p:cNvSpPr>
                <a:spLocks noChangeArrowheads="1"/>
              </p:cNvSpPr>
              <p:nvPr/>
            </p:nvSpPr>
            <p:spPr bwMode="auto">
              <a:xfrm>
                <a:off x="320675" y="22225"/>
                <a:ext cx="58738" cy="120650"/>
              </a:xfrm>
              <a:custGeom>
                <a:avLst/>
                <a:gdLst>
                  <a:gd name="T0" fmla="*/ 39688 w 37"/>
                  <a:gd name="T1" fmla="*/ 120650 h 76"/>
                  <a:gd name="T2" fmla="*/ 0 w 37"/>
                  <a:gd name="T3" fmla="*/ 6350 h 76"/>
                  <a:gd name="T4" fmla="*/ 20638 w 37"/>
                  <a:gd name="T5" fmla="*/ 0 h 76"/>
                  <a:gd name="T6" fmla="*/ 58738 w 37"/>
                  <a:gd name="T7" fmla="*/ 114300 h 76"/>
                  <a:gd name="T8" fmla="*/ 39688 w 37"/>
                  <a:gd name="T9" fmla="*/ 120650 h 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7"/>
                  <a:gd name="T16" fmla="*/ 0 h 76"/>
                  <a:gd name="T17" fmla="*/ 37 w 37"/>
                  <a:gd name="T18" fmla="*/ 76 h 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7" h="76">
                    <a:moveTo>
                      <a:pt x="25" y="76"/>
                    </a:moveTo>
                    <a:lnTo>
                      <a:pt x="0" y="4"/>
                    </a:lnTo>
                    <a:lnTo>
                      <a:pt x="13" y="0"/>
                    </a:lnTo>
                    <a:lnTo>
                      <a:pt x="37" y="72"/>
                    </a:lnTo>
                    <a:lnTo>
                      <a:pt x="25" y="7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2" name="Freeform 211"/>
              <p:cNvSpPr>
                <a:spLocks noChangeArrowheads="1"/>
              </p:cNvSpPr>
              <p:nvPr/>
            </p:nvSpPr>
            <p:spPr bwMode="auto">
              <a:xfrm>
                <a:off x="419100" y="6350"/>
                <a:ext cx="39688" cy="119063"/>
              </a:xfrm>
              <a:custGeom>
                <a:avLst/>
                <a:gdLst>
                  <a:gd name="T0" fmla="*/ 19050 w 25"/>
                  <a:gd name="T1" fmla="*/ 119063 h 75"/>
                  <a:gd name="T2" fmla="*/ 0 w 25"/>
                  <a:gd name="T3" fmla="*/ 3175 h 75"/>
                  <a:gd name="T4" fmla="*/ 19050 w 25"/>
                  <a:gd name="T5" fmla="*/ 0 h 75"/>
                  <a:gd name="T6" fmla="*/ 39688 w 25"/>
                  <a:gd name="T7" fmla="*/ 114300 h 75"/>
                  <a:gd name="T8" fmla="*/ 19050 w 25"/>
                  <a:gd name="T9" fmla="*/ 119063 h 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"/>
                  <a:gd name="T16" fmla="*/ 0 h 75"/>
                  <a:gd name="T17" fmla="*/ 25 w 25"/>
                  <a:gd name="T18" fmla="*/ 75 h 7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" h="75">
                    <a:moveTo>
                      <a:pt x="12" y="75"/>
                    </a:moveTo>
                    <a:lnTo>
                      <a:pt x="0" y="2"/>
                    </a:lnTo>
                    <a:lnTo>
                      <a:pt x="12" y="0"/>
                    </a:lnTo>
                    <a:lnTo>
                      <a:pt x="25" y="72"/>
                    </a:lnTo>
                    <a:lnTo>
                      <a:pt x="12" y="7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3" name="Freeform 212"/>
              <p:cNvSpPr>
                <a:spLocks noChangeArrowheads="1"/>
              </p:cNvSpPr>
              <p:nvPr/>
            </p:nvSpPr>
            <p:spPr bwMode="auto">
              <a:xfrm>
                <a:off x="520700" y="0"/>
                <a:ext cx="25400" cy="115888"/>
              </a:xfrm>
              <a:custGeom>
                <a:avLst/>
                <a:gdLst>
                  <a:gd name="T0" fmla="*/ 19050 w 16"/>
                  <a:gd name="T1" fmla="*/ 115888 h 73"/>
                  <a:gd name="T2" fmla="*/ 0 w 16"/>
                  <a:gd name="T3" fmla="*/ 115888 h 73"/>
                  <a:gd name="T4" fmla="*/ 6350 w 16"/>
                  <a:gd name="T5" fmla="*/ 0 h 73"/>
                  <a:gd name="T6" fmla="*/ 25400 w 16"/>
                  <a:gd name="T7" fmla="*/ 0 h 73"/>
                  <a:gd name="T8" fmla="*/ 19050 w 16"/>
                  <a:gd name="T9" fmla="*/ 115888 h 7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73"/>
                  <a:gd name="T17" fmla="*/ 16 w 16"/>
                  <a:gd name="T18" fmla="*/ 73 h 7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73">
                    <a:moveTo>
                      <a:pt x="12" y="73"/>
                    </a:moveTo>
                    <a:lnTo>
                      <a:pt x="0" y="73"/>
                    </a:lnTo>
                    <a:lnTo>
                      <a:pt x="4" y="0"/>
                    </a:lnTo>
                    <a:lnTo>
                      <a:pt x="16" y="0"/>
                    </a:lnTo>
                    <a:lnTo>
                      <a:pt x="12" y="7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4" name="Freeform 213"/>
              <p:cNvSpPr>
                <a:spLocks noChangeArrowheads="1"/>
              </p:cNvSpPr>
              <p:nvPr/>
            </p:nvSpPr>
            <p:spPr bwMode="auto">
              <a:xfrm>
                <a:off x="595312" y="22225"/>
                <a:ext cx="53975" cy="112713"/>
              </a:xfrm>
              <a:custGeom>
                <a:avLst/>
                <a:gdLst>
                  <a:gd name="T0" fmla="*/ 22225 w 34"/>
                  <a:gd name="T1" fmla="*/ 112713 h 71"/>
                  <a:gd name="T2" fmla="*/ 0 w 34"/>
                  <a:gd name="T3" fmla="*/ 106363 h 71"/>
                  <a:gd name="T4" fmla="*/ 33338 w 34"/>
                  <a:gd name="T5" fmla="*/ 0 h 71"/>
                  <a:gd name="T6" fmla="*/ 53975 w 34"/>
                  <a:gd name="T7" fmla="*/ 4763 h 71"/>
                  <a:gd name="T8" fmla="*/ 22225 w 34"/>
                  <a:gd name="T9" fmla="*/ 112713 h 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"/>
                  <a:gd name="T16" fmla="*/ 0 h 71"/>
                  <a:gd name="T17" fmla="*/ 34 w 34"/>
                  <a:gd name="T18" fmla="*/ 71 h 7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" h="71">
                    <a:moveTo>
                      <a:pt x="14" y="71"/>
                    </a:moveTo>
                    <a:lnTo>
                      <a:pt x="0" y="67"/>
                    </a:lnTo>
                    <a:lnTo>
                      <a:pt x="21" y="0"/>
                    </a:lnTo>
                    <a:lnTo>
                      <a:pt x="34" y="3"/>
                    </a:lnTo>
                    <a:lnTo>
                      <a:pt x="14" y="71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5" name="Freeform 214"/>
              <p:cNvSpPr>
                <a:spLocks noChangeArrowheads="1"/>
              </p:cNvSpPr>
              <p:nvPr/>
            </p:nvSpPr>
            <p:spPr bwMode="auto">
              <a:xfrm>
                <a:off x="673100" y="52387"/>
                <a:ext cx="63500" cy="104775"/>
              </a:xfrm>
              <a:custGeom>
                <a:avLst/>
                <a:gdLst>
                  <a:gd name="T0" fmla="*/ 20638 w 40"/>
                  <a:gd name="T1" fmla="*/ 104775 h 66"/>
                  <a:gd name="T2" fmla="*/ 0 w 40"/>
                  <a:gd name="T3" fmla="*/ 96838 h 66"/>
                  <a:gd name="T4" fmla="*/ 42863 w 40"/>
                  <a:gd name="T5" fmla="*/ 0 h 66"/>
                  <a:gd name="T6" fmla="*/ 63500 w 40"/>
                  <a:gd name="T7" fmla="*/ 9525 h 66"/>
                  <a:gd name="T8" fmla="*/ 20638 w 40"/>
                  <a:gd name="T9" fmla="*/ 104775 h 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0"/>
                  <a:gd name="T16" fmla="*/ 0 h 66"/>
                  <a:gd name="T17" fmla="*/ 40 w 40"/>
                  <a:gd name="T18" fmla="*/ 66 h 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0" h="66">
                    <a:moveTo>
                      <a:pt x="13" y="66"/>
                    </a:moveTo>
                    <a:lnTo>
                      <a:pt x="0" y="61"/>
                    </a:lnTo>
                    <a:lnTo>
                      <a:pt x="27" y="0"/>
                    </a:lnTo>
                    <a:lnTo>
                      <a:pt x="40" y="6"/>
                    </a:lnTo>
                    <a:lnTo>
                      <a:pt x="13" y="6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6" name="Freeform 215"/>
              <p:cNvSpPr>
                <a:spLocks noChangeArrowheads="1"/>
              </p:cNvSpPr>
              <p:nvPr/>
            </p:nvSpPr>
            <p:spPr bwMode="auto">
              <a:xfrm>
                <a:off x="738187" y="92075"/>
                <a:ext cx="76200" cy="95250"/>
              </a:xfrm>
              <a:custGeom>
                <a:avLst/>
                <a:gdLst>
                  <a:gd name="T0" fmla="*/ 17463 w 48"/>
                  <a:gd name="T1" fmla="*/ 95250 h 60"/>
                  <a:gd name="T2" fmla="*/ 0 w 48"/>
                  <a:gd name="T3" fmla="*/ 84138 h 60"/>
                  <a:gd name="T4" fmla="*/ 60325 w 48"/>
                  <a:gd name="T5" fmla="*/ 0 h 60"/>
                  <a:gd name="T6" fmla="*/ 76200 w 48"/>
                  <a:gd name="T7" fmla="*/ 14288 h 60"/>
                  <a:gd name="T8" fmla="*/ 17463 w 48"/>
                  <a:gd name="T9" fmla="*/ 95250 h 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60"/>
                  <a:gd name="T17" fmla="*/ 48 w 48"/>
                  <a:gd name="T18" fmla="*/ 60 h 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60">
                    <a:moveTo>
                      <a:pt x="11" y="60"/>
                    </a:moveTo>
                    <a:lnTo>
                      <a:pt x="0" y="53"/>
                    </a:lnTo>
                    <a:lnTo>
                      <a:pt x="38" y="0"/>
                    </a:lnTo>
                    <a:lnTo>
                      <a:pt x="48" y="9"/>
                    </a:lnTo>
                    <a:lnTo>
                      <a:pt x="11" y="6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7" name="Freeform 216"/>
              <p:cNvSpPr>
                <a:spLocks noChangeArrowheads="1"/>
              </p:cNvSpPr>
              <p:nvPr/>
            </p:nvSpPr>
            <p:spPr bwMode="auto">
              <a:xfrm>
                <a:off x="798512" y="142875"/>
                <a:ext cx="76200" cy="87313"/>
              </a:xfrm>
              <a:custGeom>
                <a:avLst/>
                <a:gdLst>
                  <a:gd name="T0" fmla="*/ 15875 w 48"/>
                  <a:gd name="T1" fmla="*/ 87313 h 55"/>
                  <a:gd name="T2" fmla="*/ 0 w 48"/>
                  <a:gd name="T3" fmla="*/ 76200 h 55"/>
                  <a:gd name="T4" fmla="*/ 60325 w 48"/>
                  <a:gd name="T5" fmla="*/ 0 h 55"/>
                  <a:gd name="T6" fmla="*/ 76200 w 48"/>
                  <a:gd name="T7" fmla="*/ 14288 h 55"/>
                  <a:gd name="T8" fmla="*/ 15875 w 48"/>
                  <a:gd name="T9" fmla="*/ 87313 h 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55"/>
                  <a:gd name="T17" fmla="*/ 48 w 48"/>
                  <a:gd name="T18" fmla="*/ 55 h 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55">
                    <a:moveTo>
                      <a:pt x="10" y="55"/>
                    </a:moveTo>
                    <a:lnTo>
                      <a:pt x="0" y="48"/>
                    </a:lnTo>
                    <a:lnTo>
                      <a:pt x="38" y="0"/>
                    </a:lnTo>
                    <a:lnTo>
                      <a:pt x="48" y="9"/>
                    </a:lnTo>
                    <a:lnTo>
                      <a:pt x="10" y="5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8" name="Freeform 217"/>
              <p:cNvSpPr>
                <a:spLocks noChangeArrowheads="1"/>
              </p:cNvSpPr>
              <p:nvPr/>
            </p:nvSpPr>
            <p:spPr bwMode="auto">
              <a:xfrm>
                <a:off x="854075" y="192087"/>
                <a:ext cx="79375" cy="82550"/>
              </a:xfrm>
              <a:custGeom>
                <a:avLst/>
                <a:gdLst>
                  <a:gd name="T0" fmla="*/ 12700 w 50"/>
                  <a:gd name="T1" fmla="*/ 82550 h 52"/>
                  <a:gd name="T2" fmla="*/ 0 w 50"/>
                  <a:gd name="T3" fmla="*/ 68263 h 52"/>
                  <a:gd name="T4" fmla="*/ 66675 w 50"/>
                  <a:gd name="T5" fmla="*/ 0 h 52"/>
                  <a:gd name="T6" fmla="*/ 79375 w 50"/>
                  <a:gd name="T7" fmla="*/ 15875 h 52"/>
                  <a:gd name="T8" fmla="*/ 12700 w 50"/>
                  <a:gd name="T9" fmla="*/ 82550 h 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0"/>
                  <a:gd name="T16" fmla="*/ 0 h 52"/>
                  <a:gd name="T17" fmla="*/ 50 w 50"/>
                  <a:gd name="T18" fmla="*/ 52 h 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0" h="52">
                    <a:moveTo>
                      <a:pt x="8" y="52"/>
                    </a:moveTo>
                    <a:lnTo>
                      <a:pt x="0" y="43"/>
                    </a:lnTo>
                    <a:lnTo>
                      <a:pt x="42" y="0"/>
                    </a:lnTo>
                    <a:lnTo>
                      <a:pt x="50" y="10"/>
                    </a:lnTo>
                    <a:lnTo>
                      <a:pt x="8" y="5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9" name="Freeform 218"/>
              <p:cNvSpPr>
                <a:spLocks noChangeArrowheads="1"/>
              </p:cNvSpPr>
              <p:nvPr/>
            </p:nvSpPr>
            <p:spPr bwMode="auto">
              <a:xfrm>
                <a:off x="898525" y="246062"/>
                <a:ext cx="84138" cy="71438"/>
              </a:xfrm>
              <a:custGeom>
                <a:avLst/>
                <a:gdLst>
                  <a:gd name="T0" fmla="*/ 11113 w 53"/>
                  <a:gd name="T1" fmla="*/ 71438 h 45"/>
                  <a:gd name="T2" fmla="*/ 0 w 53"/>
                  <a:gd name="T3" fmla="*/ 55563 h 45"/>
                  <a:gd name="T4" fmla="*/ 73025 w 53"/>
                  <a:gd name="T5" fmla="*/ 0 h 45"/>
                  <a:gd name="T6" fmla="*/ 84138 w 53"/>
                  <a:gd name="T7" fmla="*/ 17463 h 45"/>
                  <a:gd name="T8" fmla="*/ 11113 w 53"/>
                  <a:gd name="T9" fmla="*/ 71438 h 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3"/>
                  <a:gd name="T16" fmla="*/ 0 h 45"/>
                  <a:gd name="T17" fmla="*/ 53 w 53"/>
                  <a:gd name="T18" fmla="*/ 45 h 4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3" h="45">
                    <a:moveTo>
                      <a:pt x="7" y="45"/>
                    </a:moveTo>
                    <a:lnTo>
                      <a:pt x="0" y="35"/>
                    </a:lnTo>
                    <a:lnTo>
                      <a:pt x="46" y="0"/>
                    </a:lnTo>
                    <a:lnTo>
                      <a:pt x="53" y="11"/>
                    </a:lnTo>
                    <a:lnTo>
                      <a:pt x="7" y="4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63" name="Group 162"/>
          <p:cNvGrpSpPr>
            <a:grpSpLocks/>
          </p:cNvGrpSpPr>
          <p:nvPr/>
        </p:nvGrpSpPr>
        <p:grpSpPr bwMode="auto">
          <a:xfrm>
            <a:off x="6163321" y="3334653"/>
            <a:ext cx="1228725" cy="1228725"/>
            <a:chOff x="0" y="0"/>
            <a:chExt cx="1512168" cy="1512168"/>
          </a:xfrm>
        </p:grpSpPr>
        <p:sp>
          <p:nvSpPr>
            <p:cNvPr id="193" name="Oval 192"/>
            <p:cNvSpPr>
              <a:spLocks noChangeArrowheads="1"/>
            </p:cNvSpPr>
            <p:nvPr/>
          </p:nvSpPr>
          <p:spPr bwMode="auto">
            <a:xfrm>
              <a:off x="0" y="0"/>
              <a:ext cx="1512168" cy="1512168"/>
            </a:xfrm>
            <a:prstGeom prst="ellipse">
              <a:avLst/>
            </a:prstGeom>
            <a:solidFill>
              <a:srgbClr val="FFA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en-US" sz="1400">
                <a:solidFill>
                  <a:srgbClr val="FFFFFF"/>
                </a:solidFill>
                <a:latin typeface="Segoe UI" panose="020B0502040204020203" pitchFamily="34" charset="0"/>
                <a:ea typeface="SimSun" panose="02010600030101010101" pitchFamily="2" charset="-122"/>
                <a:cs typeface="Segoe UI" panose="020B0502040204020203" pitchFamily="34" charset="0"/>
              </a:endParaRPr>
            </a:p>
          </p:txBody>
        </p:sp>
        <p:grpSp>
          <p:nvGrpSpPr>
            <p:cNvPr id="194" name="Group 193"/>
            <p:cNvGrpSpPr>
              <a:grpSpLocks/>
            </p:cNvGrpSpPr>
            <p:nvPr/>
          </p:nvGrpSpPr>
          <p:grpSpPr bwMode="auto">
            <a:xfrm>
              <a:off x="422058" y="314015"/>
              <a:ext cx="661988" cy="833438"/>
              <a:chOff x="0" y="0"/>
              <a:chExt cx="661988" cy="833438"/>
            </a:xfrm>
          </p:grpSpPr>
          <p:sp>
            <p:nvSpPr>
              <p:cNvPr id="195" name="Oval 194"/>
              <p:cNvSpPr>
                <a:spLocks noChangeArrowheads="1"/>
              </p:cNvSpPr>
              <p:nvPr/>
            </p:nvSpPr>
            <p:spPr bwMode="auto">
              <a:xfrm>
                <a:off x="242888" y="150813"/>
                <a:ext cx="176213" cy="247650"/>
              </a:xfrm>
              <a:prstGeom prst="ellipse">
                <a:avLst/>
              </a:prstGeom>
              <a:solidFill>
                <a:srgbClr val="FFA7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74295" tIns="37148" rIns="74295" bIns="37148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en-US" altLang="en-US" sz="1400">
                  <a:solidFill>
                    <a:srgbClr val="202F3E"/>
                  </a:solidFill>
                  <a:latin typeface="Segoe UI" panose="020B0502040204020203" pitchFamily="34" charset="0"/>
                  <a:ea typeface="SimSun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197" name="Freeform 196"/>
              <p:cNvSpPr>
                <a:spLocks noChangeArrowheads="1"/>
              </p:cNvSpPr>
              <p:nvPr/>
            </p:nvSpPr>
            <p:spPr bwMode="auto">
              <a:xfrm>
                <a:off x="0" y="379413"/>
                <a:ext cx="201613" cy="439738"/>
              </a:xfrm>
              <a:custGeom>
                <a:avLst/>
                <a:gdLst>
                  <a:gd name="T0" fmla="*/ 7830 w 103"/>
                  <a:gd name="T1" fmla="*/ 429966 h 225"/>
                  <a:gd name="T2" fmla="*/ 201613 w 103"/>
                  <a:gd name="T3" fmla="*/ 205211 h 225"/>
                  <a:gd name="T4" fmla="*/ 197698 w 103"/>
                  <a:gd name="T5" fmla="*/ 85993 h 225"/>
                  <a:gd name="T6" fmla="*/ 187911 w 103"/>
                  <a:gd name="T7" fmla="*/ 0 h 225"/>
                  <a:gd name="T8" fmla="*/ 0 w 103"/>
                  <a:gd name="T9" fmla="*/ 428012 h 225"/>
                  <a:gd name="T10" fmla="*/ 7830 w 103"/>
                  <a:gd name="T11" fmla="*/ 429966 h 22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3"/>
                  <a:gd name="T19" fmla="*/ 0 h 225"/>
                  <a:gd name="T20" fmla="*/ 103 w 103"/>
                  <a:gd name="T21" fmla="*/ 225 h 22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3" h="225">
                    <a:moveTo>
                      <a:pt x="4" y="220"/>
                    </a:moveTo>
                    <a:cubicBezTo>
                      <a:pt x="18" y="196"/>
                      <a:pt x="62" y="122"/>
                      <a:pt x="103" y="105"/>
                    </a:cubicBezTo>
                    <a:cubicBezTo>
                      <a:pt x="95" y="83"/>
                      <a:pt x="94" y="60"/>
                      <a:pt x="101" y="44"/>
                    </a:cubicBezTo>
                    <a:cubicBezTo>
                      <a:pt x="99" y="30"/>
                      <a:pt x="97" y="15"/>
                      <a:pt x="96" y="0"/>
                    </a:cubicBezTo>
                    <a:cubicBezTo>
                      <a:pt x="68" y="22"/>
                      <a:pt x="5" y="86"/>
                      <a:pt x="0" y="219"/>
                    </a:cubicBezTo>
                    <a:cubicBezTo>
                      <a:pt x="0" y="224"/>
                      <a:pt x="1" y="225"/>
                      <a:pt x="4" y="22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98" name="Freeform 197"/>
              <p:cNvSpPr>
                <a:spLocks noChangeArrowheads="1"/>
              </p:cNvSpPr>
              <p:nvPr/>
            </p:nvSpPr>
            <p:spPr bwMode="auto">
              <a:xfrm>
                <a:off x="460375" y="373063"/>
                <a:ext cx="201613" cy="441325"/>
              </a:xfrm>
              <a:custGeom>
                <a:avLst/>
                <a:gdLst>
                  <a:gd name="T0" fmla="*/ 193783 w 103"/>
                  <a:gd name="T1" fmla="*/ 431518 h 225"/>
                  <a:gd name="T2" fmla="*/ 201613 w 103"/>
                  <a:gd name="T3" fmla="*/ 429556 h 225"/>
                  <a:gd name="T4" fmla="*/ 11744 w 103"/>
                  <a:gd name="T5" fmla="*/ 0 h 225"/>
                  <a:gd name="T6" fmla="*/ 1957 w 103"/>
                  <a:gd name="T7" fmla="*/ 92188 h 225"/>
                  <a:gd name="T8" fmla="*/ 0 w 103"/>
                  <a:gd name="T9" fmla="*/ 205952 h 225"/>
                  <a:gd name="T10" fmla="*/ 193783 w 103"/>
                  <a:gd name="T11" fmla="*/ 431518 h 22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3"/>
                  <a:gd name="T19" fmla="*/ 0 h 225"/>
                  <a:gd name="T20" fmla="*/ 103 w 103"/>
                  <a:gd name="T21" fmla="*/ 225 h 22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3" h="225">
                    <a:moveTo>
                      <a:pt x="99" y="220"/>
                    </a:moveTo>
                    <a:cubicBezTo>
                      <a:pt x="101" y="225"/>
                      <a:pt x="103" y="224"/>
                      <a:pt x="103" y="219"/>
                    </a:cubicBezTo>
                    <a:cubicBezTo>
                      <a:pt x="98" y="86"/>
                      <a:pt x="34" y="22"/>
                      <a:pt x="6" y="0"/>
                    </a:cubicBezTo>
                    <a:cubicBezTo>
                      <a:pt x="5" y="16"/>
                      <a:pt x="4" y="32"/>
                      <a:pt x="1" y="47"/>
                    </a:cubicBezTo>
                    <a:cubicBezTo>
                      <a:pt x="8" y="63"/>
                      <a:pt x="8" y="84"/>
                      <a:pt x="0" y="105"/>
                    </a:cubicBezTo>
                    <a:cubicBezTo>
                      <a:pt x="41" y="123"/>
                      <a:pt x="85" y="196"/>
                      <a:pt x="99" y="22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99" name="Freeform 198"/>
              <p:cNvSpPr>
                <a:spLocks noChangeArrowheads="1"/>
              </p:cNvSpPr>
              <p:nvPr/>
            </p:nvSpPr>
            <p:spPr bwMode="auto">
              <a:xfrm>
                <a:off x="266700" y="0"/>
                <a:ext cx="127000" cy="61913"/>
              </a:xfrm>
              <a:custGeom>
                <a:avLst/>
                <a:gdLst>
                  <a:gd name="T0" fmla="*/ 127000 w 65"/>
                  <a:gd name="T1" fmla="*/ 44500 h 32"/>
                  <a:gd name="T2" fmla="*/ 113323 w 65"/>
                  <a:gd name="T3" fmla="*/ 25152 h 32"/>
                  <a:gd name="T4" fmla="*/ 64477 w 65"/>
                  <a:gd name="T5" fmla="*/ 0 h 32"/>
                  <a:gd name="T6" fmla="*/ 15631 w 65"/>
                  <a:gd name="T7" fmla="*/ 25152 h 32"/>
                  <a:gd name="T8" fmla="*/ 0 w 65"/>
                  <a:gd name="T9" fmla="*/ 44500 h 32"/>
                  <a:gd name="T10" fmla="*/ 64477 w 65"/>
                  <a:gd name="T11" fmla="*/ 61913 h 32"/>
                  <a:gd name="T12" fmla="*/ 127000 w 65"/>
                  <a:gd name="T13" fmla="*/ 44500 h 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5"/>
                  <a:gd name="T22" fmla="*/ 0 h 32"/>
                  <a:gd name="T23" fmla="*/ 65 w 65"/>
                  <a:gd name="T24" fmla="*/ 32 h 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5" h="32">
                    <a:moveTo>
                      <a:pt x="65" y="23"/>
                    </a:moveTo>
                    <a:cubicBezTo>
                      <a:pt x="63" y="20"/>
                      <a:pt x="61" y="16"/>
                      <a:pt x="58" y="13"/>
                    </a:cubicBezTo>
                    <a:cubicBezTo>
                      <a:pt x="50" y="4"/>
                      <a:pt x="42" y="0"/>
                      <a:pt x="33" y="0"/>
                    </a:cubicBezTo>
                    <a:cubicBezTo>
                      <a:pt x="24" y="0"/>
                      <a:pt x="15" y="4"/>
                      <a:pt x="8" y="13"/>
                    </a:cubicBezTo>
                    <a:cubicBezTo>
                      <a:pt x="5" y="16"/>
                      <a:pt x="2" y="20"/>
                      <a:pt x="0" y="23"/>
                    </a:cubicBezTo>
                    <a:cubicBezTo>
                      <a:pt x="7" y="28"/>
                      <a:pt x="19" y="32"/>
                      <a:pt x="33" y="32"/>
                    </a:cubicBezTo>
                    <a:cubicBezTo>
                      <a:pt x="47" y="32"/>
                      <a:pt x="58" y="28"/>
                      <a:pt x="65" y="23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0" name="Freeform 199"/>
              <p:cNvSpPr>
                <a:spLocks noEditPoints="1" noChangeArrowheads="1"/>
              </p:cNvSpPr>
              <p:nvPr/>
            </p:nvSpPr>
            <p:spPr bwMode="auto">
              <a:xfrm>
                <a:off x="266700" y="176213"/>
                <a:ext cx="127000" cy="188913"/>
              </a:xfrm>
              <a:custGeom>
                <a:avLst/>
                <a:gdLst>
                  <a:gd name="T0" fmla="*/ 64477 w 65"/>
                  <a:gd name="T1" fmla="*/ 188913 h 97"/>
                  <a:gd name="T2" fmla="*/ 127000 w 65"/>
                  <a:gd name="T3" fmla="*/ 93483 h 97"/>
                  <a:gd name="T4" fmla="*/ 64477 w 65"/>
                  <a:gd name="T5" fmla="*/ 0 h 97"/>
                  <a:gd name="T6" fmla="*/ 0 w 65"/>
                  <a:gd name="T7" fmla="*/ 93483 h 97"/>
                  <a:gd name="T8" fmla="*/ 64477 w 65"/>
                  <a:gd name="T9" fmla="*/ 188913 h 97"/>
                  <a:gd name="T10" fmla="*/ 64477 w 65"/>
                  <a:gd name="T11" fmla="*/ 31161 h 97"/>
                  <a:gd name="T12" fmla="*/ 109415 w 65"/>
                  <a:gd name="T13" fmla="*/ 93483 h 97"/>
                  <a:gd name="T14" fmla="*/ 64477 w 65"/>
                  <a:gd name="T15" fmla="*/ 157752 h 97"/>
                  <a:gd name="T16" fmla="*/ 19538 w 65"/>
                  <a:gd name="T17" fmla="*/ 93483 h 97"/>
                  <a:gd name="T18" fmla="*/ 64477 w 65"/>
                  <a:gd name="T19" fmla="*/ 31161 h 9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65"/>
                  <a:gd name="T31" fmla="*/ 0 h 97"/>
                  <a:gd name="T32" fmla="*/ 65 w 65"/>
                  <a:gd name="T33" fmla="*/ 97 h 9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65" h="97">
                    <a:moveTo>
                      <a:pt x="33" y="97"/>
                    </a:moveTo>
                    <a:cubicBezTo>
                      <a:pt x="51" y="97"/>
                      <a:pt x="65" y="75"/>
                      <a:pt x="65" y="48"/>
                    </a:cubicBezTo>
                    <a:cubicBezTo>
                      <a:pt x="65" y="22"/>
                      <a:pt x="51" y="0"/>
                      <a:pt x="33" y="0"/>
                    </a:cubicBezTo>
                    <a:cubicBezTo>
                      <a:pt x="15" y="0"/>
                      <a:pt x="0" y="22"/>
                      <a:pt x="0" y="48"/>
                    </a:cubicBezTo>
                    <a:cubicBezTo>
                      <a:pt x="0" y="75"/>
                      <a:pt x="15" y="97"/>
                      <a:pt x="33" y="97"/>
                    </a:cubicBezTo>
                    <a:close/>
                    <a:moveTo>
                      <a:pt x="33" y="16"/>
                    </a:moveTo>
                    <a:cubicBezTo>
                      <a:pt x="45" y="16"/>
                      <a:pt x="56" y="30"/>
                      <a:pt x="56" y="48"/>
                    </a:cubicBezTo>
                    <a:cubicBezTo>
                      <a:pt x="56" y="66"/>
                      <a:pt x="45" y="81"/>
                      <a:pt x="33" y="81"/>
                    </a:cubicBezTo>
                    <a:cubicBezTo>
                      <a:pt x="20" y="81"/>
                      <a:pt x="10" y="66"/>
                      <a:pt x="10" y="48"/>
                    </a:cubicBezTo>
                    <a:cubicBezTo>
                      <a:pt x="10" y="30"/>
                      <a:pt x="20" y="16"/>
                      <a:pt x="33" y="16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1" name="Freeform 200"/>
              <p:cNvSpPr>
                <a:spLocks noEditPoints="1" noChangeArrowheads="1"/>
              </p:cNvSpPr>
              <p:nvPr/>
            </p:nvSpPr>
            <p:spPr bwMode="auto">
              <a:xfrm>
                <a:off x="201613" y="69850"/>
                <a:ext cx="255588" cy="596900"/>
              </a:xfrm>
              <a:custGeom>
                <a:avLst/>
                <a:gdLst>
                  <a:gd name="T0" fmla="*/ 13657 w 131"/>
                  <a:gd name="T1" fmla="*/ 393367 h 305"/>
                  <a:gd name="T2" fmla="*/ 15608 w 131"/>
                  <a:gd name="T3" fmla="*/ 399238 h 305"/>
                  <a:gd name="T4" fmla="*/ 15608 w 131"/>
                  <a:gd name="T5" fmla="*/ 399238 h 305"/>
                  <a:gd name="T6" fmla="*/ 17559 w 131"/>
                  <a:gd name="T7" fmla="*/ 508833 h 305"/>
                  <a:gd name="T8" fmla="*/ 103406 w 131"/>
                  <a:gd name="T9" fmla="*/ 596900 h 305"/>
                  <a:gd name="T10" fmla="*/ 89748 w 131"/>
                  <a:gd name="T11" fmla="*/ 399238 h 305"/>
                  <a:gd name="T12" fmla="*/ 93651 w 131"/>
                  <a:gd name="T13" fmla="*/ 385539 h 305"/>
                  <a:gd name="T14" fmla="*/ 107308 w 131"/>
                  <a:gd name="T15" fmla="*/ 379668 h 305"/>
                  <a:gd name="T16" fmla="*/ 165840 w 131"/>
                  <a:gd name="T17" fmla="*/ 379668 h 305"/>
                  <a:gd name="T18" fmla="*/ 177546 w 131"/>
                  <a:gd name="T19" fmla="*/ 385539 h 305"/>
                  <a:gd name="T20" fmla="*/ 183399 w 131"/>
                  <a:gd name="T21" fmla="*/ 399238 h 305"/>
                  <a:gd name="T22" fmla="*/ 167791 w 131"/>
                  <a:gd name="T23" fmla="*/ 591029 h 305"/>
                  <a:gd name="T24" fmla="*/ 239980 w 131"/>
                  <a:gd name="T25" fmla="*/ 504919 h 305"/>
                  <a:gd name="T26" fmla="*/ 241931 w 131"/>
                  <a:gd name="T27" fmla="*/ 399238 h 305"/>
                  <a:gd name="T28" fmla="*/ 241931 w 131"/>
                  <a:gd name="T29" fmla="*/ 399238 h 305"/>
                  <a:gd name="T30" fmla="*/ 241931 w 131"/>
                  <a:gd name="T31" fmla="*/ 389453 h 305"/>
                  <a:gd name="T32" fmla="*/ 251686 w 131"/>
                  <a:gd name="T33" fmla="*/ 291600 h 305"/>
                  <a:gd name="T34" fmla="*/ 253637 w 131"/>
                  <a:gd name="T35" fmla="*/ 258330 h 305"/>
                  <a:gd name="T36" fmla="*/ 206812 w 131"/>
                  <a:gd name="T37" fmla="*/ 0 h 305"/>
                  <a:gd name="T38" fmla="*/ 128770 w 131"/>
                  <a:gd name="T39" fmla="*/ 21528 h 305"/>
                  <a:gd name="T40" fmla="*/ 50727 w 131"/>
                  <a:gd name="T41" fmla="*/ 0 h 305"/>
                  <a:gd name="T42" fmla="*/ 3902 w 131"/>
                  <a:gd name="T43" fmla="*/ 258330 h 305"/>
                  <a:gd name="T44" fmla="*/ 3902 w 131"/>
                  <a:gd name="T45" fmla="*/ 297471 h 305"/>
                  <a:gd name="T46" fmla="*/ 13657 w 131"/>
                  <a:gd name="T47" fmla="*/ 393367 h 305"/>
                  <a:gd name="T48" fmla="*/ 128770 w 131"/>
                  <a:gd name="T49" fmla="*/ 90024 h 305"/>
                  <a:gd name="T50" fmla="*/ 208763 w 131"/>
                  <a:gd name="T51" fmla="*/ 199619 h 305"/>
                  <a:gd name="T52" fmla="*/ 128770 w 131"/>
                  <a:gd name="T53" fmla="*/ 311171 h 305"/>
                  <a:gd name="T54" fmla="*/ 48776 w 131"/>
                  <a:gd name="T55" fmla="*/ 199619 h 305"/>
                  <a:gd name="T56" fmla="*/ 128770 w 131"/>
                  <a:gd name="T57" fmla="*/ 90024 h 30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31"/>
                  <a:gd name="T88" fmla="*/ 0 h 305"/>
                  <a:gd name="T89" fmla="*/ 131 w 131"/>
                  <a:gd name="T90" fmla="*/ 305 h 305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31" h="305">
                    <a:moveTo>
                      <a:pt x="7" y="201"/>
                    </a:moveTo>
                    <a:cubicBezTo>
                      <a:pt x="8" y="202"/>
                      <a:pt x="8" y="203"/>
                      <a:pt x="8" y="204"/>
                    </a:cubicBezTo>
                    <a:cubicBezTo>
                      <a:pt x="8" y="204"/>
                      <a:pt x="8" y="204"/>
                      <a:pt x="8" y="204"/>
                    </a:cubicBezTo>
                    <a:cubicBezTo>
                      <a:pt x="0" y="218"/>
                      <a:pt x="1" y="240"/>
                      <a:pt x="9" y="260"/>
                    </a:cubicBezTo>
                    <a:cubicBezTo>
                      <a:pt x="18" y="281"/>
                      <a:pt x="33" y="300"/>
                      <a:pt x="53" y="305"/>
                    </a:cubicBezTo>
                    <a:cubicBezTo>
                      <a:pt x="46" y="204"/>
                      <a:pt x="46" y="204"/>
                      <a:pt x="46" y="204"/>
                    </a:cubicBezTo>
                    <a:cubicBezTo>
                      <a:pt x="46" y="202"/>
                      <a:pt x="46" y="199"/>
                      <a:pt x="48" y="197"/>
                    </a:cubicBezTo>
                    <a:cubicBezTo>
                      <a:pt x="50" y="195"/>
                      <a:pt x="52" y="194"/>
                      <a:pt x="55" y="194"/>
                    </a:cubicBezTo>
                    <a:cubicBezTo>
                      <a:pt x="85" y="194"/>
                      <a:pt x="85" y="194"/>
                      <a:pt x="85" y="194"/>
                    </a:cubicBezTo>
                    <a:cubicBezTo>
                      <a:pt x="87" y="194"/>
                      <a:pt x="90" y="195"/>
                      <a:pt x="91" y="197"/>
                    </a:cubicBezTo>
                    <a:cubicBezTo>
                      <a:pt x="93" y="199"/>
                      <a:pt x="94" y="202"/>
                      <a:pt x="94" y="204"/>
                    </a:cubicBezTo>
                    <a:cubicBezTo>
                      <a:pt x="86" y="302"/>
                      <a:pt x="86" y="302"/>
                      <a:pt x="86" y="302"/>
                    </a:cubicBezTo>
                    <a:cubicBezTo>
                      <a:pt x="104" y="294"/>
                      <a:pt x="116" y="277"/>
                      <a:pt x="123" y="258"/>
                    </a:cubicBezTo>
                    <a:cubicBezTo>
                      <a:pt x="130" y="238"/>
                      <a:pt x="131" y="218"/>
                      <a:pt x="124" y="204"/>
                    </a:cubicBezTo>
                    <a:cubicBezTo>
                      <a:pt x="124" y="204"/>
                      <a:pt x="124" y="204"/>
                      <a:pt x="124" y="204"/>
                    </a:cubicBezTo>
                    <a:cubicBezTo>
                      <a:pt x="124" y="202"/>
                      <a:pt x="124" y="201"/>
                      <a:pt x="124" y="199"/>
                    </a:cubicBezTo>
                    <a:cubicBezTo>
                      <a:pt x="127" y="184"/>
                      <a:pt x="129" y="167"/>
                      <a:pt x="129" y="149"/>
                    </a:cubicBezTo>
                    <a:cubicBezTo>
                      <a:pt x="130" y="143"/>
                      <a:pt x="130" y="138"/>
                      <a:pt x="130" y="132"/>
                    </a:cubicBezTo>
                    <a:cubicBezTo>
                      <a:pt x="130" y="79"/>
                      <a:pt x="120" y="31"/>
                      <a:pt x="106" y="0"/>
                    </a:cubicBezTo>
                    <a:cubicBezTo>
                      <a:pt x="96" y="7"/>
                      <a:pt x="82" y="11"/>
                      <a:pt x="66" y="11"/>
                    </a:cubicBezTo>
                    <a:cubicBezTo>
                      <a:pt x="50" y="11"/>
                      <a:pt x="36" y="7"/>
                      <a:pt x="26" y="0"/>
                    </a:cubicBezTo>
                    <a:cubicBezTo>
                      <a:pt x="11" y="31"/>
                      <a:pt x="2" y="79"/>
                      <a:pt x="2" y="132"/>
                    </a:cubicBezTo>
                    <a:cubicBezTo>
                      <a:pt x="2" y="139"/>
                      <a:pt x="2" y="145"/>
                      <a:pt x="2" y="152"/>
                    </a:cubicBezTo>
                    <a:cubicBezTo>
                      <a:pt x="3" y="169"/>
                      <a:pt x="5" y="186"/>
                      <a:pt x="7" y="201"/>
                    </a:cubicBezTo>
                    <a:close/>
                    <a:moveTo>
                      <a:pt x="66" y="46"/>
                    </a:moveTo>
                    <a:cubicBezTo>
                      <a:pt x="88" y="46"/>
                      <a:pt x="107" y="71"/>
                      <a:pt x="107" y="102"/>
                    </a:cubicBezTo>
                    <a:cubicBezTo>
                      <a:pt x="107" y="134"/>
                      <a:pt x="88" y="159"/>
                      <a:pt x="66" y="159"/>
                    </a:cubicBezTo>
                    <a:cubicBezTo>
                      <a:pt x="43" y="159"/>
                      <a:pt x="25" y="134"/>
                      <a:pt x="25" y="102"/>
                    </a:cubicBezTo>
                    <a:cubicBezTo>
                      <a:pt x="25" y="71"/>
                      <a:pt x="43" y="46"/>
                      <a:pt x="66" y="46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2" name="Freeform 201"/>
              <p:cNvSpPr>
                <a:spLocks noChangeArrowheads="1"/>
              </p:cNvSpPr>
              <p:nvPr/>
            </p:nvSpPr>
            <p:spPr bwMode="auto">
              <a:xfrm>
                <a:off x="309563" y="468313"/>
                <a:ext cx="58738" cy="365125"/>
              </a:xfrm>
              <a:custGeom>
                <a:avLst/>
                <a:gdLst>
                  <a:gd name="T0" fmla="*/ 15663 w 30"/>
                  <a:gd name="T1" fmla="*/ 203064 h 187"/>
                  <a:gd name="T2" fmla="*/ 15663 w 30"/>
                  <a:gd name="T3" fmla="*/ 210874 h 187"/>
                  <a:gd name="T4" fmla="*/ 15663 w 30"/>
                  <a:gd name="T5" fmla="*/ 220637 h 187"/>
                  <a:gd name="T6" fmla="*/ 27411 w 30"/>
                  <a:gd name="T7" fmla="*/ 357315 h 187"/>
                  <a:gd name="T8" fmla="*/ 29369 w 30"/>
                  <a:gd name="T9" fmla="*/ 365125 h 187"/>
                  <a:gd name="T10" fmla="*/ 31327 w 30"/>
                  <a:gd name="T11" fmla="*/ 357315 h 187"/>
                  <a:gd name="T12" fmla="*/ 41117 w 30"/>
                  <a:gd name="T13" fmla="*/ 218684 h 187"/>
                  <a:gd name="T14" fmla="*/ 43075 w 30"/>
                  <a:gd name="T15" fmla="*/ 208922 h 187"/>
                  <a:gd name="T16" fmla="*/ 43075 w 30"/>
                  <a:gd name="T17" fmla="*/ 201112 h 187"/>
                  <a:gd name="T18" fmla="*/ 58738 w 30"/>
                  <a:gd name="T19" fmla="*/ 0 h 187"/>
                  <a:gd name="T20" fmla="*/ 0 w 30"/>
                  <a:gd name="T21" fmla="*/ 0 h 187"/>
                  <a:gd name="T22" fmla="*/ 15663 w 30"/>
                  <a:gd name="T23" fmla="*/ 203064 h 18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0"/>
                  <a:gd name="T37" fmla="*/ 0 h 187"/>
                  <a:gd name="T38" fmla="*/ 30 w 30"/>
                  <a:gd name="T39" fmla="*/ 187 h 18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0" h="187">
                    <a:moveTo>
                      <a:pt x="8" y="104"/>
                    </a:moveTo>
                    <a:cubicBezTo>
                      <a:pt x="8" y="108"/>
                      <a:pt x="8" y="108"/>
                      <a:pt x="8" y="108"/>
                    </a:cubicBezTo>
                    <a:cubicBezTo>
                      <a:pt x="8" y="113"/>
                      <a:pt x="8" y="113"/>
                      <a:pt x="8" y="113"/>
                    </a:cubicBezTo>
                    <a:cubicBezTo>
                      <a:pt x="14" y="183"/>
                      <a:pt x="14" y="183"/>
                      <a:pt x="14" y="183"/>
                    </a:cubicBezTo>
                    <a:cubicBezTo>
                      <a:pt x="14" y="186"/>
                      <a:pt x="14" y="187"/>
                      <a:pt x="15" y="187"/>
                    </a:cubicBezTo>
                    <a:cubicBezTo>
                      <a:pt x="15" y="187"/>
                      <a:pt x="16" y="186"/>
                      <a:pt x="16" y="183"/>
                    </a:cubicBezTo>
                    <a:cubicBezTo>
                      <a:pt x="21" y="112"/>
                      <a:pt x="21" y="112"/>
                      <a:pt x="21" y="112"/>
                    </a:cubicBezTo>
                    <a:cubicBezTo>
                      <a:pt x="22" y="107"/>
                      <a:pt x="22" y="107"/>
                      <a:pt x="22" y="107"/>
                    </a:cubicBezTo>
                    <a:cubicBezTo>
                      <a:pt x="22" y="103"/>
                      <a:pt x="22" y="103"/>
                      <a:pt x="22" y="103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8" y="10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64" name="Group 163"/>
          <p:cNvGrpSpPr>
            <a:grpSpLocks/>
          </p:cNvGrpSpPr>
          <p:nvPr/>
        </p:nvGrpSpPr>
        <p:grpSpPr bwMode="auto">
          <a:xfrm>
            <a:off x="8155311" y="3334653"/>
            <a:ext cx="1228725" cy="1228725"/>
            <a:chOff x="0" y="0"/>
            <a:chExt cx="1512168" cy="1512168"/>
          </a:xfrm>
        </p:grpSpPr>
        <p:sp>
          <p:nvSpPr>
            <p:cNvPr id="188" name="Oval 187"/>
            <p:cNvSpPr>
              <a:spLocks noChangeArrowheads="1"/>
            </p:cNvSpPr>
            <p:nvPr/>
          </p:nvSpPr>
          <p:spPr bwMode="auto">
            <a:xfrm>
              <a:off x="0" y="0"/>
              <a:ext cx="1512168" cy="1512168"/>
            </a:xfrm>
            <a:prstGeom prst="ellipse">
              <a:avLst/>
            </a:prstGeom>
            <a:solidFill>
              <a:srgbClr val="FFB6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en-US" sz="1400">
                <a:solidFill>
                  <a:srgbClr val="FFFFFF"/>
                </a:solidFill>
                <a:latin typeface="Segoe UI" panose="020B0502040204020203" pitchFamily="34" charset="0"/>
                <a:ea typeface="SimSun" panose="02010600030101010101" pitchFamily="2" charset="-122"/>
                <a:cs typeface="Segoe UI" panose="020B0502040204020203" pitchFamily="34" charset="0"/>
              </a:endParaRPr>
            </a:p>
          </p:txBody>
        </p:sp>
        <p:grpSp>
          <p:nvGrpSpPr>
            <p:cNvPr id="189" name="Group 188"/>
            <p:cNvGrpSpPr>
              <a:grpSpLocks/>
            </p:cNvGrpSpPr>
            <p:nvPr/>
          </p:nvGrpSpPr>
          <p:grpSpPr bwMode="auto">
            <a:xfrm>
              <a:off x="225058" y="417615"/>
              <a:ext cx="1075172" cy="544081"/>
              <a:chOff x="0" y="0"/>
              <a:chExt cx="1182688" cy="598488"/>
            </a:xfrm>
          </p:grpSpPr>
          <p:sp>
            <p:nvSpPr>
              <p:cNvPr id="190" name="Freeform 189"/>
              <p:cNvSpPr>
                <a:spLocks noEditPoints="1" noChangeArrowheads="1"/>
              </p:cNvSpPr>
              <p:nvPr/>
            </p:nvSpPr>
            <p:spPr bwMode="auto">
              <a:xfrm>
                <a:off x="230188" y="0"/>
                <a:ext cx="723900" cy="476250"/>
              </a:xfrm>
              <a:custGeom>
                <a:avLst/>
                <a:gdLst>
                  <a:gd name="T0" fmla="*/ 596728 w 370"/>
                  <a:gd name="T1" fmla="*/ 87833 h 244"/>
                  <a:gd name="T2" fmla="*/ 361950 w 370"/>
                  <a:gd name="T3" fmla="*/ 0 h 244"/>
                  <a:gd name="T4" fmla="*/ 0 w 370"/>
                  <a:gd name="T5" fmla="*/ 361091 h 244"/>
                  <a:gd name="T6" fmla="*/ 0 w 370"/>
                  <a:gd name="T7" fmla="*/ 421598 h 244"/>
                  <a:gd name="T8" fmla="*/ 0 w 370"/>
                  <a:gd name="T9" fmla="*/ 476250 h 244"/>
                  <a:gd name="T10" fmla="*/ 721944 w 370"/>
                  <a:gd name="T11" fmla="*/ 476250 h 244"/>
                  <a:gd name="T12" fmla="*/ 721944 w 370"/>
                  <a:gd name="T13" fmla="*/ 427454 h 244"/>
                  <a:gd name="T14" fmla="*/ 723900 w 370"/>
                  <a:gd name="T15" fmla="*/ 421598 h 244"/>
                  <a:gd name="T16" fmla="*/ 723900 w 370"/>
                  <a:gd name="T17" fmla="*/ 361091 h 244"/>
                  <a:gd name="T18" fmla="*/ 596728 w 370"/>
                  <a:gd name="T19" fmla="*/ 87833 h 244"/>
                  <a:gd name="T20" fmla="*/ 88042 w 370"/>
                  <a:gd name="T21" fmla="*/ 421598 h 244"/>
                  <a:gd name="T22" fmla="*/ 88042 w 370"/>
                  <a:gd name="T23" fmla="*/ 368899 h 244"/>
                  <a:gd name="T24" fmla="*/ 162388 w 370"/>
                  <a:gd name="T25" fmla="*/ 368899 h 244"/>
                  <a:gd name="T26" fmla="*/ 162388 w 370"/>
                  <a:gd name="T27" fmla="*/ 343525 h 244"/>
                  <a:gd name="T28" fmla="*/ 93911 w 370"/>
                  <a:gd name="T29" fmla="*/ 343525 h 244"/>
                  <a:gd name="T30" fmla="*/ 88042 w 370"/>
                  <a:gd name="T31" fmla="*/ 343525 h 244"/>
                  <a:gd name="T32" fmla="*/ 158475 w 370"/>
                  <a:gd name="T33" fmla="*/ 171762 h 244"/>
                  <a:gd name="T34" fmla="*/ 160432 w 370"/>
                  <a:gd name="T35" fmla="*/ 169810 h 244"/>
                  <a:gd name="T36" fmla="*/ 164345 w 370"/>
                  <a:gd name="T37" fmla="*/ 171762 h 244"/>
                  <a:gd name="T38" fmla="*/ 213257 w 370"/>
                  <a:gd name="T39" fmla="*/ 222510 h 244"/>
                  <a:gd name="T40" fmla="*/ 228909 w 370"/>
                  <a:gd name="T41" fmla="*/ 206895 h 244"/>
                  <a:gd name="T42" fmla="*/ 176084 w 370"/>
                  <a:gd name="T43" fmla="*/ 154196 h 244"/>
                  <a:gd name="T44" fmla="*/ 348255 w 370"/>
                  <a:gd name="T45" fmla="*/ 81977 h 244"/>
                  <a:gd name="T46" fmla="*/ 352168 w 370"/>
                  <a:gd name="T47" fmla="*/ 81977 h 244"/>
                  <a:gd name="T48" fmla="*/ 354124 w 370"/>
                  <a:gd name="T49" fmla="*/ 83929 h 244"/>
                  <a:gd name="T50" fmla="*/ 354124 w 370"/>
                  <a:gd name="T51" fmla="*/ 156148 h 244"/>
                  <a:gd name="T52" fmla="*/ 373689 w 370"/>
                  <a:gd name="T53" fmla="*/ 156148 h 244"/>
                  <a:gd name="T54" fmla="*/ 373689 w 370"/>
                  <a:gd name="T55" fmla="*/ 81977 h 244"/>
                  <a:gd name="T56" fmla="*/ 403036 w 370"/>
                  <a:gd name="T57" fmla="*/ 85881 h 244"/>
                  <a:gd name="T58" fmla="*/ 551729 w 370"/>
                  <a:gd name="T59" fmla="*/ 154196 h 244"/>
                  <a:gd name="T60" fmla="*/ 498904 w 370"/>
                  <a:gd name="T61" fmla="*/ 206895 h 244"/>
                  <a:gd name="T62" fmla="*/ 512599 w 370"/>
                  <a:gd name="T63" fmla="*/ 222510 h 244"/>
                  <a:gd name="T64" fmla="*/ 563468 w 370"/>
                  <a:gd name="T65" fmla="*/ 171762 h 244"/>
                  <a:gd name="T66" fmla="*/ 567381 w 370"/>
                  <a:gd name="T67" fmla="*/ 169810 h 244"/>
                  <a:gd name="T68" fmla="*/ 569338 w 370"/>
                  <a:gd name="T69" fmla="*/ 171762 h 244"/>
                  <a:gd name="T70" fmla="*/ 639771 w 370"/>
                  <a:gd name="T71" fmla="*/ 343525 h 244"/>
                  <a:gd name="T72" fmla="*/ 565425 w 370"/>
                  <a:gd name="T73" fmla="*/ 343525 h 244"/>
                  <a:gd name="T74" fmla="*/ 565425 w 370"/>
                  <a:gd name="T75" fmla="*/ 368899 h 244"/>
                  <a:gd name="T76" fmla="*/ 639771 w 370"/>
                  <a:gd name="T77" fmla="*/ 366947 h 244"/>
                  <a:gd name="T78" fmla="*/ 639771 w 370"/>
                  <a:gd name="T79" fmla="*/ 421598 h 244"/>
                  <a:gd name="T80" fmla="*/ 88042 w 370"/>
                  <a:gd name="T81" fmla="*/ 421598 h 244"/>
                  <a:gd name="T82" fmla="*/ 459774 w 370"/>
                  <a:gd name="T83" fmla="*/ 249836 h 244"/>
                  <a:gd name="T84" fmla="*/ 318907 w 370"/>
                  <a:gd name="T85" fmla="*/ 308391 h 244"/>
                  <a:gd name="T86" fmla="*/ 318907 w 370"/>
                  <a:gd name="T87" fmla="*/ 390369 h 244"/>
                  <a:gd name="T88" fmla="*/ 401080 w 370"/>
                  <a:gd name="T89" fmla="*/ 390369 h 244"/>
                  <a:gd name="T90" fmla="*/ 459774 w 370"/>
                  <a:gd name="T91" fmla="*/ 249836 h 244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370"/>
                  <a:gd name="T139" fmla="*/ 0 h 244"/>
                  <a:gd name="T140" fmla="*/ 370 w 370"/>
                  <a:gd name="T141" fmla="*/ 244 h 244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370" h="244">
                    <a:moveTo>
                      <a:pt x="305" y="45"/>
                    </a:moveTo>
                    <a:cubicBezTo>
                      <a:pt x="273" y="17"/>
                      <a:pt x="231" y="0"/>
                      <a:pt x="185" y="0"/>
                    </a:cubicBezTo>
                    <a:cubicBezTo>
                      <a:pt x="83" y="0"/>
                      <a:pt x="0" y="83"/>
                      <a:pt x="0" y="185"/>
                    </a:cubicBezTo>
                    <a:cubicBezTo>
                      <a:pt x="0" y="188"/>
                      <a:pt x="0" y="214"/>
                      <a:pt x="0" y="216"/>
                    </a:cubicBezTo>
                    <a:cubicBezTo>
                      <a:pt x="0" y="244"/>
                      <a:pt x="0" y="244"/>
                      <a:pt x="0" y="244"/>
                    </a:cubicBezTo>
                    <a:cubicBezTo>
                      <a:pt x="369" y="244"/>
                      <a:pt x="369" y="244"/>
                      <a:pt x="369" y="244"/>
                    </a:cubicBezTo>
                    <a:cubicBezTo>
                      <a:pt x="369" y="219"/>
                      <a:pt x="369" y="219"/>
                      <a:pt x="369" y="219"/>
                    </a:cubicBezTo>
                    <a:cubicBezTo>
                      <a:pt x="370" y="216"/>
                      <a:pt x="370" y="216"/>
                      <a:pt x="370" y="216"/>
                    </a:cubicBezTo>
                    <a:cubicBezTo>
                      <a:pt x="370" y="214"/>
                      <a:pt x="370" y="188"/>
                      <a:pt x="370" y="185"/>
                    </a:cubicBezTo>
                    <a:cubicBezTo>
                      <a:pt x="370" y="95"/>
                      <a:pt x="305" y="45"/>
                      <a:pt x="305" y="45"/>
                    </a:cubicBezTo>
                    <a:close/>
                    <a:moveTo>
                      <a:pt x="45" y="216"/>
                    </a:moveTo>
                    <a:cubicBezTo>
                      <a:pt x="45" y="215"/>
                      <a:pt x="45" y="190"/>
                      <a:pt x="45" y="189"/>
                    </a:cubicBezTo>
                    <a:cubicBezTo>
                      <a:pt x="83" y="189"/>
                      <a:pt x="83" y="189"/>
                      <a:pt x="83" y="189"/>
                    </a:cubicBezTo>
                    <a:cubicBezTo>
                      <a:pt x="83" y="176"/>
                      <a:pt x="83" y="176"/>
                      <a:pt x="83" y="176"/>
                    </a:cubicBezTo>
                    <a:cubicBezTo>
                      <a:pt x="48" y="176"/>
                      <a:pt x="48" y="176"/>
                      <a:pt x="48" y="176"/>
                    </a:cubicBezTo>
                    <a:cubicBezTo>
                      <a:pt x="45" y="176"/>
                      <a:pt x="45" y="176"/>
                      <a:pt x="45" y="176"/>
                    </a:cubicBezTo>
                    <a:cubicBezTo>
                      <a:pt x="46" y="145"/>
                      <a:pt x="59" y="113"/>
                      <a:pt x="81" y="88"/>
                    </a:cubicBezTo>
                    <a:cubicBezTo>
                      <a:pt x="82" y="87"/>
                      <a:pt x="82" y="87"/>
                      <a:pt x="82" y="87"/>
                    </a:cubicBezTo>
                    <a:cubicBezTo>
                      <a:pt x="84" y="88"/>
                      <a:pt x="84" y="88"/>
                      <a:pt x="84" y="88"/>
                    </a:cubicBezTo>
                    <a:cubicBezTo>
                      <a:pt x="109" y="114"/>
                      <a:pt x="109" y="114"/>
                      <a:pt x="109" y="114"/>
                    </a:cubicBezTo>
                    <a:cubicBezTo>
                      <a:pt x="117" y="106"/>
                      <a:pt x="117" y="106"/>
                      <a:pt x="117" y="106"/>
                    </a:cubicBezTo>
                    <a:cubicBezTo>
                      <a:pt x="90" y="79"/>
                      <a:pt x="90" y="79"/>
                      <a:pt x="90" y="79"/>
                    </a:cubicBezTo>
                    <a:cubicBezTo>
                      <a:pt x="115" y="57"/>
                      <a:pt x="145" y="44"/>
                      <a:pt x="178" y="42"/>
                    </a:cubicBezTo>
                    <a:cubicBezTo>
                      <a:pt x="180" y="42"/>
                      <a:pt x="180" y="42"/>
                      <a:pt x="180" y="42"/>
                    </a:cubicBezTo>
                    <a:cubicBezTo>
                      <a:pt x="180" y="42"/>
                      <a:pt x="181" y="42"/>
                      <a:pt x="181" y="43"/>
                    </a:cubicBezTo>
                    <a:cubicBezTo>
                      <a:pt x="181" y="80"/>
                      <a:pt x="181" y="80"/>
                      <a:pt x="181" y="80"/>
                    </a:cubicBezTo>
                    <a:cubicBezTo>
                      <a:pt x="191" y="80"/>
                      <a:pt x="191" y="80"/>
                      <a:pt x="191" y="80"/>
                    </a:cubicBezTo>
                    <a:cubicBezTo>
                      <a:pt x="191" y="42"/>
                      <a:pt x="191" y="42"/>
                      <a:pt x="191" y="42"/>
                    </a:cubicBezTo>
                    <a:cubicBezTo>
                      <a:pt x="196" y="43"/>
                      <a:pt x="201" y="43"/>
                      <a:pt x="206" y="44"/>
                    </a:cubicBezTo>
                    <a:cubicBezTo>
                      <a:pt x="234" y="48"/>
                      <a:pt x="260" y="60"/>
                      <a:pt x="282" y="79"/>
                    </a:cubicBezTo>
                    <a:cubicBezTo>
                      <a:pt x="255" y="106"/>
                      <a:pt x="255" y="106"/>
                      <a:pt x="255" y="106"/>
                    </a:cubicBezTo>
                    <a:cubicBezTo>
                      <a:pt x="262" y="114"/>
                      <a:pt x="262" y="114"/>
                      <a:pt x="262" y="114"/>
                    </a:cubicBezTo>
                    <a:cubicBezTo>
                      <a:pt x="288" y="88"/>
                      <a:pt x="288" y="88"/>
                      <a:pt x="288" y="88"/>
                    </a:cubicBezTo>
                    <a:cubicBezTo>
                      <a:pt x="290" y="87"/>
                      <a:pt x="290" y="87"/>
                      <a:pt x="290" y="87"/>
                    </a:cubicBezTo>
                    <a:cubicBezTo>
                      <a:pt x="291" y="88"/>
                      <a:pt x="291" y="88"/>
                      <a:pt x="291" y="88"/>
                    </a:cubicBezTo>
                    <a:cubicBezTo>
                      <a:pt x="313" y="113"/>
                      <a:pt x="326" y="143"/>
                      <a:pt x="327" y="176"/>
                    </a:cubicBezTo>
                    <a:cubicBezTo>
                      <a:pt x="289" y="176"/>
                      <a:pt x="289" y="176"/>
                      <a:pt x="289" y="176"/>
                    </a:cubicBezTo>
                    <a:cubicBezTo>
                      <a:pt x="289" y="189"/>
                      <a:pt x="289" y="189"/>
                      <a:pt x="289" y="189"/>
                    </a:cubicBezTo>
                    <a:cubicBezTo>
                      <a:pt x="327" y="188"/>
                      <a:pt x="327" y="188"/>
                      <a:pt x="327" y="188"/>
                    </a:cubicBezTo>
                    <a:cubicBezTo>
                      <a:pt x="327" y="188"/>
                      <a:pt x="327" y="215"/>
                      <a:pt x="327" y="216"/>
                    </a:cubicBezTo>
                    <a:lnTo>
                      <a:pt x="45" y="216"/>
                    </a:lnTo>
                    <a:close/>
                    <a:moveTo>
                      <a:pt x="235" y="128"/>
                    </a:moveTo>
                    <a:cubicBezTo>
                      <a:pt x="235" y="128"/>
                      <a:pt x="175" y="147"/>
                      <a:pt x="163" y="158"/>
                    </a:cubicBezTo>
                    <a:cubicBezTo>
                      <a:pt x="152" y="170"/>
                      <a:pt x="152" y="188"/>
                      <a:pt x="163" y="200"/>
                    </a:cubicBezTo>
                    <a:cubicBezTo>
                      <a:pt x="175" y="211"/>
                      <a:pt x="193" y="211"/>
                      <a:pt x="205" y="200"/>
                    </a:cubicBezTo>
                    <a:cubicBezTo>
                      <a:pt x="216" y="188"/>
                      <a:pt x="235" y="128"/>
                      <a:pt x="235" y="128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91" name="Freeform 190"/>
              <p:cNvSpPr>
                <a:spLocks noChangeArrowheads="1"/>
              </p:cNvSpPr>
              <p:nvPr/>
            </p:nvSpPr>
            <p:spPr bwMode="auto">
              <a:xfrm>
                <a:off x="58738" y="385763"/>
                <a:ext cx="1065213" cy="177800"/>
              </a:xfrm>
              <a:custGeom>
                <a:avLst/>
                <a:gdLst>
                  <a:gd name="T0" fmla="*/ 1065213 w 544"/>
                  <a:gd name="T1" fmla="*/ 177800 h 91"/>
                  <a:gd name="T2" fmla="*/ 0 w 544"/>
                  <a:gd name="T3" fmla="*/ 177800 h 91"/>
                  <a:gd name="T4" fmla="*/ 0 w 544"/>
                  <a:gd name="T5" fmla="*/ 64477 h 91"/>
                  <a:gd name="T6" fmla="*/ 276094 w 544"/>
                  <a:gd name="T7" fmla="*/ 64477 h 91"/>
                  <a:gd name="T8" fmla="*/ 458198 w 544"/>
                  <a:gd name="T9" fmla="*/ 11723 h 91"/>
                  <a:gd name="T10" fmla="*/ 532607 w 544"/>
                  <a:gd name="T11" fmla="*/ 85969 h 91"/>
                  <a:gd name="T12" fmla="*/ 624638 w 544"/>
                  <a:gd name="T13" fmla="*/ 9769 h 91"/>
                  <a:gd name="T14" fmla="*/ 851779 w 544"/>
                  <a:gd name="T15" fmla="*/ 72292 h 91"/>
                  <a:gd name="T16" fmla="*/ 1065213 w 544"/>
                  <a:gd name="T17" fmla="*/ 64477 h 91"/>
                  <a:gd name="T18" fmla="*/ 1065213 w 544"/>
                  <a:gd name="T19" fmla="*/ 177800 h 9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44"/>
                  <a:gd name="T31" fmla="*/ 0 h 91"/>
                  <a:gd name="T32" fmla="*/ 544 w 544"/>
                  <a:gd name="T33" fmla="*/ 91 h 9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44" h="91">
                    <a:moveTo>
                      <a:pt x="544" y="91"/>
                    </a:moveTo>
                    <a:cubicBezTo>
                      <a:pt x="0" y="91"/>
                      <a:pt x="0" y="91"/>
                      <a:pt x="0" y="91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141" y="33"/>
                      <a:pt x="141" y="33"/>
                      <a:pt x="141" y="33"/>
                    </a:cubicBezTo>
                    <a:cubicBezTo>
                      <a:pt x="141" y="33"/>
                      <a:pt x="216" y="0"/>
                      <a:pt x="234" y="6"/>
                    </a:cubicBezTo>
                    <a:cubicBezTo>
                      <a:pt x="252" y="12"/>
                      <a:pt x="272" y="44"/>
                      <a:pt x="272" y="44"/>
                    </a:cubicBezTo>
                    <a:cubicBezTo>
                      <a:pt x="272" y="44"/>
                      <a:pt x="282" y="5"/>
                      <a:pt x="319" y="5"/>
                    </a:cubicBezTo>
                    <a:cubicBezTo>
                      <a:pt x="356" y="5"/>
                      <a:pt x="435" y="37"/>
                      <a:pt x="435" y="37"/>
                    </a:cubicBezTo>
                    <a:cubicBezTo>
                      <a:pt x="544" y="33"/>
                      <a:pt x="544" y="33"/>
                      <a:pt x="544" y="33"/>
                    </a:cubicBezTo>
                    <a:lnTo>
                      <a:pt x="544" y="91"/>
                    </a:lnTo>
                    <a:close/>
                  </a:path>
                </a:pathLst>
              </a:custGeom>
              <a:solidFill>
                <a:srgbClr val="FFB6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92" name="Freeform 191"/>
              <p:cNvSpPr>
                <a:spLocks noEditPoints="1" noChangeArrowheads="1"/>
              </p:cNvSpPr>
              <p:nvPr/>
            </p:nvSpPr>
            <p:spPr bwMode="auto">
              <a:xfrm>
                <a:off x="0" y="379413"/>
                <a:ext cx="1182688" cy="219075"/>
              </a:xfrm>
              <a:custGeom>
                <a:avLst/>
                <a:gdLst>
                  <a:gd name="T0" fmla="*/ 1131778 w 604"/>
                  <a:gd name="T1" fmla="*/ 166262 h 112"/>
                  <a:gd name="T2" fmla="*/ 1123945 w 604"/>
                  <a:gd name="T3" fmla="*/ 31296 h 112"/>
                  <a:gd name="T4" fmla="*/ 1108280 w 604"/>
                  <a:gd name="T5" fmla="*/ 37165 h 112"/>
                  <a:gd name="T6" fmla="*/ 973172 w 604"/>
                  <a:gd name="T7" fmla="*/ 62593 h 112"/>
                  <a:gd name="T8" fmla="*/ 791069 w 604"/>
                  <a:gd name="T9" fmla="*/ 27384 h 112"/>
                  <a:gd name="T10" fmla="*/ 675542 w 604"/>
                  <a:gd name="T11" fmla="*/ 3912 h 112"/>
                  <a:gd name="T12" fmla="*/ 591344 w 604"/>
                  <a:gd name="T13" fmla="*/ 84109 h 112"/>
                  <a:gd name="T14" fmla="*/ 509104 w 604"/>
                  <a:gd name="T15" fmla="*/ 3912 h 112"/>
                  <a:gd name="T16" fmla="*/ 393577 w 604"/>
                  <a:gd name="T17" fmla="*/ 27384 h 112"/>
                  <a:gd name="T18" fmla="*/ 211474 w 604"/>
                  <a:gd name="T19" fmla="*/ 62593 h 112"/>
                  <a:gd name="T20" fmla="*/ 76366 w 604"/>
                  <a:gd name="T21" fmla="*/ 37165 h 112"/>
                  <a:gd name="T22" fmla="*/ 60701 w 604"/>
                  <a:gd name="T23" fmla="*/ 31296 h 112"/>
                  <a:gd name="T24" fmla="*/ 52869 w 604"/>
                  <a:gd name="T25" fmla="*/ 166262 h 112"/>
                  <a:gd name="T26" fmla="*/ 0 w 604"/>
                  <a:gd name="T27" fmla="*/ 166262 h 112"/>
                  <a:gd name="T28" fmla="*/ 0 w 604"/>
                  <a:gd name="T29" fmla="*/ 219075 h 112"/>
                  <a:gd name="T30" fmla="*/ 1182688 w 604"/>
                  <a:gd name="T31" fmla="*/ 219075 h 112"/>
                  <a:gd name="T32" fmla="*/ 1182688 w 604"/>
                  <a:gd name="T33" fmla="*/ 166262 h 112"/>
                  <a:gd name="T34" fmla="*/ 1131778 w 604"/>
                  <a:gd name="T35" fmla="*/ 166262 h 112"/>
                  <a:gd name="T36" fmla="*/ 76366 w 604"/>
                  <a:gd name="T37" fmla="*/ 154526 h 112"/>
                  <a:gd name="T38" fmla="*/ 82240 w 604"/>
                  <a:gd name="T39" fmla="*/ 64549 h 112"/>
                  <a:gd name="T40" fmla="*/ 211474 w 604"/>
                  <a:gd name="T41" fmla="*/ 88021 h 112"/>
                  <a:gd name="T42" fmla="*/ 401409 w 604"/>
                  <a:gd name="T43" fmla="*/ 50857 h 112"/>
                  <a:gd name="T44" fmla="*/ 507146 w 604"/>
                  <a:gd name="T45" fmla="*/ 27384 h 112"/>
                  <a:gd name="T46" fmla="*/ 579595 w 604"/>
                  <a:gd name="T47" fmla="*/ 154526 h 112"/>
                  <a:gd name="T48" fmla="*/ 76366 w 604"/>
                  <a:gd name="T49" fmla="*/ 154526 h 112"/>
                  <a:gd name="T50" fmla="*/ 605051 w 604"/>
                  <a:gd name="T51" fmla="*/ 154526 h 112"/>
                  <a:gd name="T52" fmla="*/ 677500 w 604"/>
                  <a:gd name="T53" fmla="*/ 27384 h 112"/>
                  <a:gd name="T54" fmla="*/ 783237 w 604"/>
                  <a:gd name="T55" fmla="*/ 48901 h 112"/>
                  <a:gd name="T56" fmla="*/ 973172 w 604"/>
                  <a:gd name="T57" fmla="*/ 88021 h 112"/>
                  <a:gd name="T58" fmla="*/ 1102406 w 604"/>
                  <a:gd name="T59" fmla="*/ 64549 h 112"/>
                  <a:gd name="T60" fmla="*/ 1108280 w 604"/>
                  <a:gd name="T61" fmla="*/ 152570 h 112"/>
                  <a:gd name="T62" fmla="*/ 605051 w 604"/>
                  <a:gd name="T63" fmla="*/ 152570 h 112"/>
                  <a:gd name="T64" fmla="*/ 605051 w 604"/>
                  <a:gd name="T65" fmla="*/ 154526 h 11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04"/>
                  <a:gd name="T100" fmla="*/ 0 h 112"/>
                  <a:gd name="T101" fmla="*/ 604 w 604"/>
                  <a:gd name="T102" fmla="*/ 112 h 11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04" h="112">
                    <a:moveTo>
                      <a:pt x="578" y="85"/>
                    </a:moveTo>
                    <a:cubicBezTo>
                      <a:pt x="574" y="16"/>
                      <a:pt x="574" y="16"/>
                      <a:pt x="574" y="16"/>
                    </a:cubicBezTo>
                    <a:cubicBezTo>
                      <a:pt x="566" y="19"/>
                      <a:pt x="566" y="19"/>
                      <a:pt x="566" y="19"/>
                    </a:cubicBezTo>
                    <a:cubicBezTo>
                      <a:pt x="543" y="28"/>
                      <a:pt x="521" y="32"/>
                      <a:pt x="497" y="32"/>
                    </a:cubicBezTo>
                    <a:cubicBezTo>
                      <a:pt x="461" y="32"/>
                      <a:pt x="431" y="23"/>
                      <a:pt x="404" y="14"/>
                    </a:cubicBezTo>
                    <a:cubicBezTo>
                      <a:pt x="381" y="7"/>
                      <a:pt x="362" y="0"/>
                      <a:pt x="345" y="2"/>
                    </a:cubicBezTo>
                    <a:cubicBezTo>
                      <a:pt x="321" y="5"/>
                      <a:pt x="309" y="24"/>
                      <a:pt x="302" y="43"/>
                    </a:cubicBezTo>
                    <a:cubicBezTo>
                      <a:pt x="296" y="24"/>
                      <a:pt x="284" y="5"/>
                      <a:pt x="260" y="2"/>
                    </a:cubicBezTo>
                    <a:cubicBezTo>
                      <a:pt x="243" y="0"/>
                      <a:pt x="224" y="7"/>
                      <a:pt x="201" y="14"/>
                    </a:cubicBezTo>
                    <a:cubicBezTo>
                      <a:pt x="174" y="23"/>
                      <a:pt x="144" y="32"/>
                      <a:pt x="108" y="32"/>
                    </a:cubicBezTo>
                    <a:cubicBezTo>
                      <a:pt x="84" y="32"/>
                      <a:pt x="62" y="28"/>
                      <a:pt x="39" y="19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604" y="112"/>
                      <a:pt x="604" y="112"/>
                      <a:pt x="604" y="112"/>
                    </a:cubicBezTo>
                    <a:cubicBezTo>
                      <a:pt x="604" y="85"/>
                      <a:pt x="604" y="85"/>
                      <a:pt x="604" y="85"/>
                    </a:cubicBezTo>
                    <a:lnTo>
                      <a:pt x="578" y="85"/>
                    </a:lnTo>
                    <a:close/>
                    <a:moveTo>
                      <a:pt x="39" y="79"/>
                    </a:moveTo>
                    <a:cubicBezTo>
                      <a:pt x="42" y="33"/>
                      <a:pt x="42" y="33"/>
                      <a:pt x="42" y="33"/>
                    </a:cubicBezTo>
                    <a:cubicBezTo>
                      <a:pt x="64" y="41"/>
                      <a:pt x="86" y="45"/>
                      <a:pt x="108" y="45"/>
                    </a:cubicBezTo>
                    <a:cubicBezTo>
                      <a:pt x="146" y="45"/>
                      <a:pt x="178" y="34"/>
                      <a:pt x="205" y="26"/>
                    </a:cubicBezTo>
                    <a:cubicBezTo>
                      <a:pt x="226" y="19"/>
                      <a:pt x="244" y="13"/>
                      <a:pt x="259" y="14"/>
                    </a:cubicBezTo>
                    <a:cubicBezTo>
                      <a:pt x="291" y="18"/>
                      <a:pt x="296" y="62"/>
                      <a:pt x="296" y="79"/>
                    </a:cubicBezTo>
                    <a:cubicBezTo>
                      <a:pt x="39" y="79"/>
                      <a:pt x="39" y="79"/>
                      <a:pt x="39" y="79"/>
                    </a:cubicBezTo>
                    <a:close/>
                    <a:moveTo>
                      <a:pt x="309" y="79"/>
                    </a:moveTo>
                    <a:cubicBezTo>
                      <a:pt x="309" y="62"/>
                      <a:pt x="314" y="18"/>
                      <a:pt x="346" y="14"/>
                    </a:cubicBezTo>
                    <a:cubicBezTo>
                      <a:pt x="361" y="13"/>
                      <a:pt x="379" y="19"/>
                      <a:pt x="400" y="25"/>
                    </a:cubicBezTo>
                    <a:cubicBezTo>
                      <a:pt x="427" y="34"/>
                      <a:pt x="459" y="45"/>
                      <a:pt x="497" y="45"/>
                    </a:cubicBezTo>
                    <a:cubicBezTo>
                      <a:pt x="519" y="45"/>
                      <a:pt x="541" y="41"/>
                      <a:pt x="563" y="33"/>
                    </a:cubicBezTo>
                    <a:cubicBezTo>
                      <a:pt x="566" y="78"/>
                      <a:pt x="566" y="78"/>
                      <a:pt x="566" y="78"/>
                    </a:cubicBezTo>
                    <a:cubicBezTo>
                      <a:pt x="309" y="78"/>
                      <a:pt x="309" y="78"/>
                      <a:pt x="309" y="78"/>
                    </a:cubicBezTo>
                    <a:lnTo>
                      <a:pt x="309" y="79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65" name="Group 164"/>
          <p:cNvGrpSpPr>
            <a:grpSpLocks/>
          </p:cNvGrpSpPr>
          <p:nvPr/>
        </p:nvGrpSpPr>
        <p:grpSpPr bwMode="auto">
          <a:xfrm>
            <a:off x="4171331" y="3334653"/>
            <a:ext cx="1228725" cy="1228725"/>
            <a:chOff x="0" y="0"/>
            <a:chExt cx="1512168" cy="1512168"/>
          </a:xfrm>
        </p:grpSpPr>
        <p:sp>
          <p:nvSpPr>
            <p:cNvPr id="172" name="Oval 171"/>
            <p:cNvSpPr>
              <a:spLocks noChangeArrowheads="1"/>
            </p:cNvSpPr>
            <p:nvPr/>
          </p:nvSpPr>
          <p:spPr bwMode="auto">
            <a:xfrm>
              <a:off x="0" y="0"/>
              <a:ext cx="1512168" cy="1512168"/>
            </a:xfrm>
            <a:prstGeom prst="ellipse">
              <a:avLst/>
            </a:prstGeom>
            <a:solidFill>
              <a:srgbClr val="FF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en-US" sz="1400">
                <a:solidFill>
                  <a:srgbClr val="FFFFFF"/>
                </a:solidFill>
                <a:latin typeface="Segoe UI" panose="020B0502040204020203" pitchFamily="34" charset="0"/>
                <a:ea typeface="SimSun" panose="02010600030101010101" pitchFamily="2" charset="-122"/>
                <a:cs typeface="Segoe UI" panose="020B0502040204020203" pitchFamily="34" charset="0"/>
              </a:endParaRPr>
            </a:p>
          </p:txBody>
        </p:sp>
        <p:grpSp>
          <p:nvGrpSpPr>
            <p:cNvPr id="173" name="Group 172"/>
            <p:cNvGrpSpPr>
              <a:grpSpLocks/>
            </p:cNvGrpSpPr>
            <p:nvPr/>
          </p:nvGrpSpPr>
          <p:grpSpPr bwMode="auto">
            <a:xfrm>
              <a:off x="505949" y="286898"/>
              <a:ext cx="492126" cy="958851"/>
              <a:chOff x="0" y="0"/>
              <a:chExt cx="492126" cy="958851"/>
            </a:xfrm>
          </p:grpSpPr>
          <p:sp>
            <p:nvSpPr>
              <p:cNvPr id="174" name="Freeform 173"/>
              <p:cNvSpPr>
                <a:spLocks noChangeArrowheads="1"/>
              </p:cNvSpPr>
              <p:nvPr/>
            </p:nvSpPr>
            <p:spPr bwMode="auto">
              <a:xfrm>
                <a:off x="142875" y="401638"/>
                <a:ext cx="36513" cy="366713"/>
              </a:xfrm>
              <a:custGeom>
                <a:avLst/>
                <a:gdLst>
                  <a:gd name="T0" fmla="*/ 36513 w 19"/>
                  <a:gd name="T1" fmla="*/ 0 h 187"/>
                  <a:gd name="T2" fmla="*/ 0 w 19"/>
                  <a:gd name="T3" fmla="*/ 0 h 187"/>
                  <a:gd name="T4" fmla="*/ 0 w 19"/>
                  <a:gd name="T5" fmla="*/ 347103 h 187"/>
                  <a:gd name="T6" fmla="*/ 17296 w 19"/>
                  <a:gd name="T7" fmla="*/ 366713 h 187"/>
                  <a:gd name="T8" fmla="*/ 36513 w 19"/>
                  <a:gd name="T9" fmla="*/ 347103 h 187"/>
                  <a:gd name="T10" fmla="*/ 36513 w 19"/>
                  <a:gd name="T11" fmla="*/ 0 h 1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"/>
                  <a:gd name="T19" fmla="*/ 0 h 187"/>
                  <a:gd name="T20" fmla="*/ 19 w 19"/>
                  <a:gd name="T21" fmla="*/ 187 h 1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" h="187">
                    <a:moveTo>
                      <a:pt x="1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77"/>
                      <a:pt x="0" y="177"/>
                      <a:pt x="0" y="177"/>
                    </a:cubicBezTo>
                    <a:cubicBezTo>
                      <a:pt x="0" y="182"/>
                      <a:pt x="4" y="187"/>
                      <a:pt x="9" y="187"/>
                    </a:cubicBezTo>
                    <a:cubicBezTo>
                      <a:pt x="14" y="187"/>
                      <a:pt x="19" y="182"/>
                      <a:pt x="19" y="177"/>
                    </a:cubicBez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5" name="Freeform 174"/>
              <p:cNvSpPr>
                <a:spLocks noChangeArrowheads="1"/>
              </p:cNvSpPr>
              <p:nvPr/>
            </p:nvSpPr>
            <p:spPr bwMode="auto">
              <a:xfrm>
                <a:off x="323850" y="401638"/>
                <a:ext cx="38100" cy="366713"/>
              </a:xfrm>
              <a:custGeom>
                <a:avLst/>
                <a:gdLst>
                  <a:gd name="T0" fmla="*/ 38100 w 19"/>
                  <a:gd name="T1" fmla="*/ 0 h 187"/>
                  <a:gd name="T2" fmla="*/ 0 w 19"/>
                  <a:gd name="T3" fmla="*/ 0 h 187"/>
                  <a:gd name="T4" fmla="*/ 0 w 19"/>
                  <a:gd name="T5" fmla="*/ 347103 h 187"/>
                  <a:gd name="T6" fmla="*/ 18047 w 19"/>
                  <a:gd name="T7" fmla="*/ 366713 h 187"/>
                  <a:gd name="T8" fmla="*/ 38100 w 19"/>
                  <a:gd name="T9" fmla="*/ 347103 h 187"/>
                  <a:gd name="T10" fmla="*/ 38100 w 19"/>
                  <a:gd name="T11" fmla="*/ 0 h 1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"/>
                  <a:gd name="T19" fmla="*/ 0 h 187"/>
                  <a:gd name="T20" fmla="*/ 19 w 19"/>
                  <a:gd name="T21" fmla="*/ 187 h 1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" h="187">
                    <a:moveTo>
                      <a:pt x="1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77"/>
                      <a:pt x="0" y="177"/>
                      <a:pt x="0" y="177"/>
                    </a:cubicBezTo>
                    <a:cubicBezTo>
                      <a:pt x="0" y="182"/>
                      <a:pt x="4" y="187"/>
                      <a:pt x="9" y="187"/>
                    </a:cubicBezTo>
                    <a:cubicBezTo>
                      <a:pt x="14" y="187"/>
                      <a:pt x="19" y="182"/>
                      <a:pt x="19" y="177"/>
                    </a:cubicBez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6" name="Freeform 175"/>
              <p:cNvSpPr>
                <a:spLocks noChangeArrowheads="1"/>
              </p:cNvSpPr>
              <p:nvPr/>
            </p:nvSpPr>
            <p:spPr bwMode="auto">
              <a:xfrm>
                <a:off x="214313" y="401638"/>
                <a:ext cx="73025" cy="384175"/>
              </a:xfrm>
              <a:custGeom>
                <a:avLst/>
                <a:gdLst>
                  <a:gd name="T0" fmla="*/ 0 w 37"/>
                  <a:gd name="T1" fmla="*/ 0 h 196"/>
                  <a:gd name="T2" fmla="*/ 0 w 37"/>
                  <a:gd name="T3" fmla="*/ 346934 h 196"/>
                  <a:gd name="T4" fmla="*/ 37499 w 37"/>
                  <a:gd name="T5" fmla="*/ 384175 h 196"/>
                  <a:gd name="T6" fmla="*/ 73025 w 37"/>
                  <a:gd name="T7" fmla="*/ 346934 h 196"/>
                  <a:gd name="T8" fmla="*/ 73025 w 37"/>
                  <a:gd name="T9" fmla="*/ 0 h 196"/>
                  <a:gd name="T10" fmla="*/ 0 w 37"/>
                  <a:gd name="T11" fmla="*/ 0 h 19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7"/>
                  <a:gd name="T19" fmla="*/ 0 h 196"/>
                  <a:gd name="T20" fmla="*/ 37 w 37"/>
                  <a:gd name="T21" fmla="*/ 196 h 19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7" h="196">
                    <a:moveTo>
                      <a:pt x="0" y="0"/>
                    </a:moveTo>
                    <a:cubicBezTo>
                      <a:pt x="0" y="177"/>
                      <a:pt x="0" y="177"/>
                      <a:pt x="0" y="177"/>
                    </a:cubicBezTo>
                    <a:cubicBezTo>
                      <a:pt x="0" y="188"/>
                      <a:pt x="9" y="196"/>
                      <a:pt x="19" y="196"/>
                    </a:cubicBezTo>
                    <a:cubicBezTo>
                      <a:pt x="29" y="196"/>
                      <a:pt x="37" y="188"/>
                      <a:pt x="37" y="177"/>
                    </a:cubicBezTo>
                    <a:cubicBezTo>
                      <a:pt x="37" y="0"/>
                      <a:pt x="37" y="0"/>
                      <a:pt x="3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7" name="Freeform 176"/>
              <p:cNvSpPr>
                <a:spLocks noChangeArrowheads="1"/>
              </p:cNvSpPr>
              <p:nvPr/>
            </p:nvSpPr>
            <p:spPr bwMode="auto">
              <a:xfrm>
                <a:off x="157163" y="790575"/>
                <a:ext cx="188913" cy="134938"/>
              </a:xfrm>
              <a:custGeom>
                <a:avLst/>
                <a:gdLst>
                  <a:gd name="T0" fmla="*/ 188913 w 96"/>
                  <a:gd name="T1" fmla="*/ 11734 h 69"/>
                  <a:gd name="T2" fmla="*/ 184977 w 96"/>
                  <a:gd name="T3" fmla="*/ 11734 h 69"/>
                  <a:gd name="T4" fmla="*/ 151524 w 96"/>
                  <a:gd name="T5" fmla="*/ 0 h 69"/>
                  <a:gd name="T6" fmla="*/ 145620 w 96"/>
                  <a:gd name="T7" fmla="*/ 9778 h 69"/>
                  <a:gd name="T8" fmla="*/ 94457 w 96"/>
                  <a:gd name="T9" fmla="*/ 29334 h 69"/>
                  <a:gd name="T10" fmla="*/ 43293 w 96"/>
                  <a:gd name="T11" fmla="*/ 9778 h 69"/>
                  <a:gd name="T12" fmla="*/ 35421 w 96"/>
                  <a:gd name="T13" fmla="*/ 0 h 69"/>
                  <a:gd name="T14" fmla="*/ 1968 w 96"/>
                  <a:gd name="T15" fmla="*/ 11734 h 69"/>
                  <a:gd name="T16" fmla="*/ 0 w 96"/>
                  <a:gd name="T17" fmla="*/ 11734 h 69"/>
                  <a:gd name="T18" fmla="*/ 72810 w 96"/>
                  <a:gd name="T19" fmla="*/ 134938 h 69"/>
                  <a:gd name="T20" fmla="*/ 114135 w 96"/>
                  <a:gd name="T21" fmla="*/ 134938 h 69"/>
                  <a:gd name="T22" fmla="*/ 188913 w 96"/>
                  <a:gd name="T23" fmla="*/ 11734 h 6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96"/>
                  <a:gd name="T37" fmla="*/ 0 h 69"/>
                  <a:gd name="T38" fmla="*/ 96 w 96"/>
                  <a:gd name="T39" fmla="*/ 69 h 6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96" h="69">
                    <a:moveTo>
                      <a:pt x="96" y="6"/>
                    </a:moveTo>
                    <a:cubicBezTo>
                      <a:pt x="95" y="6"/>
                      <a:pt x="95" y="6"/>
                      <a:pt x="94" y="6"/>
                    </a:cubicBezTo>
                    <a:cubicBezTo>
                      <a:pt x="88" y="6"/>
                      <a:pt x="82" y="4"/>
                      <a:pt x="77" y="0"/>
                    </a:cubicBezTo>
                    <a:cubicBezTo>
                      <a:pt x="76" y="2"/>
                      <a:pt x="75" y="3"/>
                      <a:pt x="74" y="5"/>
                    </a:cubicBezTo>
                    <a:cubicBezTo>
                      <a:pt x="67" y="12"/>
                      <a:pt x="58" y="15"/>
                      <a:pt x="48" y="15"/>
                    </a:cubicBezTo>
                    <a:cubicBezTo>
                      <a:pt x="38" y="15"/>
                      <a:pt x="29" y="12"/>
                      <a:pt x="22" y="5"/>
                    </a:cubicBezTo>
                    <a:cubicBezTo>
                      <a:pt x="20" y="3"/>
                      <a:pt x="19" y="2"/>
                      <a:pt x="18" y="0"/>
                    </a:cubicBezTo>
                    <a:cubicBezTo>
                      <a:pt x="13" y="4"/>
                      <a:pt x="8" y="6"/>
                      <a:pt x="1" y="6"/>
                    </a:cubicBezTo>
                    <a:cubicBezTo>
                      <a:pt x="1" y="6"/>
                      <a:pt x="0" y="6"/>
                      <a:pt x="0" y="6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58" y="69"/>
                      <a:pt x="58" y="69"/>
                      <a:pt x="58" y="69"/>
                    </a:cubicBezTo>
                    <a:lnTo>
                      <a:pt x="96" y="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8" name="Freeform 177"/>
              <p:cNvSpPr>
                <a:spLocks noChangeArrowheads="1"/>
              </p:cNvSpPr>
              <p:nvPr/>
            </p:nvSpPr>
            <p:spPr bwMode="auto">
              <a:xfrm>
                <a:off x="230188" y="925513"/>
                <a:ext cx="41275" cy="33338"/>
              </a:xfrm>
              <a:custGeom>
                <a:avLst/>
                <a:gdLst>
                  <a:gd name="T0" fmla="*/ 41275 w 26"/>
                  <a:gd name="T1" fmla="*/ 0 h 21"/>
                  <a:gd name="T2" fmla="*/ 0 w 26"/>
                  <a:gd name="T3" fmla="*/ 0 h 21"/>
                  <a:gd name="T4" fmla="*/ 22225 w 26"/>
                  <a:gd name="T5" fmla="*/ 33338 h 21"/>
                  <a:gd name="T6" fmla="*/ 41275 w 26"/>
                  <a:gd name="T7" fmla="*/ 0 h 2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"/>
                  <a:gd name="T13" fmla="*/ 0 h 21"/>
                  <a:gd name="T14" fmla="*/ 26 w 26"/>
                  <a:gd name="T15" fmla="*/ 21 h 2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" h="21">
                    <a:moveTo>
                      <a:pt x="26" y="0"/>
                    </a:moveTo>
                    <a:lnTo>
                      <a:pt x="0" y="0"/>
                    </a:lnTo>
                    <a:lnTo>
                      <a:pt x="14" y="21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9" name="Freeform 178"/>
              <p:cNvSpPr>
                <a:spLocks noChangeArrowheads="1"/>
              </p:cNvSpPr>
              <p:nvPr/>
            </p:nvSpPr>
            <p:spPr bwMode="auto">
              <a:xfrm>
                <a:off x="290513" y="228600"/>
                <a:ext cx="179388" cy="173038"/>
              </a:xfrm>
              <a:custGeom>
                <a:avLst/>
                <a:gdLst>
                  <a:gd name="T0" fmla="*/ 57168 w 91"/>
                  <a:gd name="T1" fmla="*/ 49159 h 88"/>
                  <a:gd name="T2" fmla="*/ 179388 w 91"/>
                  <a:gd name="T3" fmla="*/ 3933 h 88"/>
                  <a:gd name="T4" fmla="*/ 122220 w 91"/>
                  <a:gd name="T5" fmla="*/ 123879 h 88"/>
                  <a:gd name="T6" fmla="*/ 0 w 91"/>
                  <a:gd name="T7" fmla="*/ 165173 h 88"/>
                  <a:gd name="T8" fmla="*/ 57168 w 91"/>
                  <a:gd name="T9" fmla="*/ 49159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1"/>
                  <a:gd name="T16" fmla="*/ 0 h 88"/>
                  <a:gd name="T17" fmla="*/ 91 w 91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1" h="88">
                    <a:moveTo>
                      <a:pt x="29" y="25"/>
                    </a:moveTo>
                    <a:cubicBezTo>
                      <a:pt x="45" y="10"/>
                      <a:pt x="71" y="0"/>
                      <a:pt x="91" y="2"/>
                    </a:cubicBezTo>
                    <a:cubicBezTo>
                      <a:pt x="91" y="26"/>
                      <a:pt x="78" y="48"/>
                      <a:pt x="62" y="63"/>
                    </a:cubicBezTo>
                    <a:cubicBezTo>
                      <a:pt x="46" y="78"/>
                      <a:pt x="22" y="88"/>
                      <a:pt x="0" y="84"/>
                    </a:cubicBezTo>
                    <a:cubicBezTo>
                      <a:pt x="0" y="60"/>
                      <a:pt x="14" y="38"/>
                      <a:pt x="29" y="25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0" name="Freeform 179"/>
              <p:cNvSpPr>
                <a:spLocks noChangeArrowheads="1"/>
              </p:cNvSpPr>
              <p:nvPr/>
            </p:nvSpPr>
            <p:spPr bwMode="auto">
              <a:xfrm>
                <a:off x="222250" y="133350"/>
                <a:ext cx="157163" cy="198438"/>
              </a:xfrm>
              <a:custGeom>
                <a:avLst/>
                <a:gdLst>
                  <a:gd name="T0" fmla="*/ 39291 w 80"/>
                  <a:gd name="T1" fmla="*/ 70730 h 101"/>
                  <a:gd name="T2" fmla="*/ 147340 w 80"/>
                  <a:gd name="T3" fmla="*/ 0 h 101"/>
                  <a:gd name="T4" fmla="*/ 119837 w 80"/>
                  <a:gd name="T5" fmla="*/ 129672 h 101"/>
                  <a:gd name="T6" fmla="*/ 11787 w 80"/>
                  <a:gd name="T7" fmla="*/ 198438 h 101"/>
                  <a:gd name="T8" fmla="*/ 39291 w 80"/>
                  <a:gd name="T9" fmla="*/ 70730 h 1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101"/>
                  <a:gd name="T17" fmla="*/ 80 w 80"/>
                  <a:gd name="T18" fmla="*/ 101 h 10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101">
                    <a:moveTo>
                      <a:pt x="20" y="36"/>
                    </a:moveTo>
                    <a:cubicBezTo>
                      <a:pt x="32" y="18"/>
                      <a:pt x="55" y="3"/>
                      <a:pt x="75" y="0"/>
                    </a:cubicBezTo>
                    <a:cubicBezTo>
                      <a:pt x="80" y="23"/>
                      <a:pt x="73" y="47"/>
                      <a:pt x="61" y="66"/>
                    </a:cubicBezTo>
                    <a:cubicBezTo>
                      <a:pt x="49" y="84"/>
                      <a:pt x="28" y="100"/>
                      <a:pt x="6" y="101"/>
                    </a:cubicBezTo>
                    <a:cubicBezTo>
                      <a:pt x="0" y="78"/>
                      <a:pt x="8" y="53"/>
                      <a:pt x="20" y="36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1" name="Freeform 180"/>
              <p:cNvSpPr>
                <a:spLocks noChangeArrowheads="1"/>
              </p:cNvSpPr>
              <p:nvPr/>
            </p:nvSpPr>
            <p:spPr bwMode="auto">
              <a:xfrm>
                <a:off x="398463" y="71438"/>
                <a:ext cx="93663" cy="134938"/>
              </a:xfrm>
              <a:custGeom>
                <a:avLst/>
                <a:gdLst>
                  <a:gd name="T0" fmla="*/ 19513 w 48"/>
                  <a:gd name="T1" fmla="*/ 52802 h 69"/>
                  <a:gd name="T2" fmla="*/ 85858 w 48"/>
                  <a:gd name="T3" fmla="*/ 0 h 69"/>
                  <a:gd name="T4" fmla="*/ 74150 w 48"/>
                  <a:gd name="T5" fmla="*/ 86047 h 69"/>
                  <a:gd name="T6" fmla="*/ 7805 w 48"/>
                  <a:gd name="T7" fmla="*/ 134938 h 69"/>
                  <a:gd name="T8" fmla="*/ 19513 w 48"/>
                  <a:gd name="T9" fmla="*/ 52802 h 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69"/>
                  <a:gd name="T17" fmla="*/ 48 w 48"/>
                  <a:gd name="T18" fmla="*/ 69 h 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69">
                    <a:moveTo>
                      <a:pt x="10" y="27"/>
                    </a:moveTo>
                    <a:cubicBezTo>
                      <a:pt x="17" y="14"/>
                      <a:pt x="31" y="3"/>
                      <a:pt x="44" y="0"/>
                    </a:cubicBezTo>
                    <a:cubicBezTo>
                      <a:pt x="48" y="15"/>
                      <a:pt x="45" y="31"/>
                      <a:pt x="38" y="44"/>
                    </a:cubicBezTo>
                    <a:cubicBezTo>
                      <a:pt x="32" y="56"/>
                      <a:pt x="19" y="67"/>
                      <a:pt x="4" y="69"/>
                    </a:cubicBezTo>
                    <a:cubicBezTo>
                      <a:pt x="0" y="55"/>
                      <a:pt x="4" y="38"/>
                      <a:pt x="10" y="27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2" name="Freeform 181"/>
              <p:cNvSpPr>
                <a:spLocks noChangeArrowheads="1"/>
              </p:cNvSpPr>
              <p:nvPr/>
            </p:nvSpPr>
            <p:spPr bwMode="auto">
              <a:xfrm>
                <a:off x="255588" y="0"/>
                <a:ext cx="90488" cy="139700"/>
              </a:xfrm>
              <a:custGeom>
                <a:avLst/>
                <a:gdLst>
                  <a:gd name="T0" fmla="*/ 17704 w 46"/>
                  <a:gd name="T1" fmla="*/ 55093 h 71"/>
                  <a:gd name="T2" fmla="*/ 80652 w 46"/>
                  <a:gd name="T3" fmla="*/ 0 h 71"/>
                  <a:gd name="T4" fmla="*/ 74751 w 46"/>
                  <a:gd name="T5" fmla="*/ 84607 h 71"/>
                  <a:gd name="T6" fmla="*/ 9836 w 46"/>
                  <a:gd name="T7" fmla="*/ 139700 h 71"/>
                  <a:gd name="T8" fmla="*/ 17704 w 46"/>
                  <a:gd name="T9" fmla="*/ 55093 h 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6"/>
                  <a:gd name="T16" fmla="*/ 0 h 71"/>
                  <a:gd name="T17" fmla="*/ 46 w 46"/>
                  <a:gd name="T18" fmla="*/ 71 h 7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6" h="71">
                    <a:moveTo>
                      <a:pt x="9" y="28"/>
                    </a:moveTo>
                    <a:cubicBezTo>
                      <a:pt x="15" y="15"/>
                      <a:pt x="28" y="3"/>
                      <a:pt x="41" y="0"/>
                    </a:cubicBezTo>
                    <a:cubicBezTo>
                      <a:pt x="46" y="14"/>
                      <a:pt x="44" y="30"/>
                      <a:pt x="38" y="43"/>
                    </a:cubicBezTo>
                    <a:cubicBezTo>
                      <a:pt x="32" y="56"/>
                      <a:pt x="20" y="68"/>
                      <a:pt x="5" y="71"/>
                    </a:cubicBezTo>
                    <a:cubicBezTo>
                      <a:pt x="0" y="57"/>
                      <a:pt x="3" y="40"/>
                      <a:pt x="9" y="28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3" name="Freeform 182"/>
              <p:cNvSpPr>
                <a:spLocks noChangeArrowheads="1"/>
              </p:cNvSpPr>
              <p:nvPr/>
            </p:nvSpPr>
            <p:spPr bwMode="auto">
              <a:xfrm>
                <a:off x="0" y="122238"/>
                <a:ext cx="212725" cy="263525"/>
              </a:xfrm>
              <a:custGeom>
                <a:avLst/>
                <a:gdLst>
                  <a:gd name="T0" fmla="*/ 50742 w 109"/>
                  <a:gd name="T1" fmla="*/ 167875 h 135"/>
                  <a:gd name="T2" fmla="*/ 9758 w 109"/>
                  <a:gd name="T3" fmla="*/ 0 h 135"/>
                  <a:gd name="T4" fmla="*/ 160032 w 109"/>
                  <a:gd name="T5" fmla="*/ 93698 h 135"/>
                  <a:gd name="T6" fmla="*/ 193209 w 109"/>
                  <a:gd name="T7" fmla="*/ 263525 h 135"/>
                  <a:gd name="T8" fmla="*/ 50742 w 109"/>
                  <a:gd name="T9" fmla="*/ 167875 h 13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9"/>
                  <a:gd name="T16" fmla="*/ 0 h 135"/>
                  <a:gd name="T17" fmla="*/ 109 w 109"/>
                  <a:gd name="T18" fmla="*/ 135 h 13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9" h="135">
                    <a:moveTo>
                      <a:pt x="26" y="86"/>
                    </a:moveTo>
                    <a:cubicBezTo>
                      <a:pt x="8" y="62"/>
                      <a:pt x="0" y="26"/>
                      <a:pt x="5" y="0"/>
                    </a:cubicBezTo>
                    <a:cubicBezTo>
                      <a:pt x="37" y="4"/>
                      <a:pt x="65" y="24"/>
                      <a:pt x="82" y="48"/>
                    </a:cubicBezTo>
                    <a:cubicBezTo>
                      <a:pt x="100" y="72"/>
                      <a:pt x="109" y="106"/>
                      <a:pt x="99" y="135"/>
                    </a:cubicBezTo>
                    <a:cubicBezTo>
                      <a:pt x="68" y="131"/>
                      <a:pt x="41" y="108"/>
                      <a:pt x="26" y="86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5" name="Freeform 184"/>
              <p:cNvSpPr>
                <a:spLocks noChangeArrowheads="1"/>
              </p:cNvSpPr>
              <p:nvPr/>
            </p:nvSpPr>
            <p:spPr bwMode="auto">
              <a:xfrm>
                <a:off x="130175" y="23813"/>
                <a:ext cx="114300" cy="207963"/>
              </a:xfrm>
              <a:custGeom>
                <a:avLst/>
                <a:gdLst>
                  <a:gd name="T0" fmla="*/ 13795 w 58"/>
                  <a:gd name="T1" fmla="*/ 119677 h 106"/>
                  <a:gd name="T2" fmla="*/ 15766 w 58"/>
                  <a:gd name="T3" fmla="*/ 0 h 106"/>
                  <a:gd name="T4" fmla="*/ 100505 w 58"/>
                  <a:gd name="T5" fmla="*/ 90248 h 106"/>
                  <a:gd name="T6" fmla="*/ 92622 w 58"/>
                  <a:gd name="T7" fmla="*/ 207963 h 106"/>
                  <a:gd name="T8" fmla="*/ 13795 w 58"/>
                  <a:gd name="T9" fmla="*/ 119677 h 1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"/>
                  <a:gd name="T16" fmla="*/ 0 h 106"/>
                  <a:gd name="T17" fmla="*/ 58 w 58"/>
                  <a:gd name="T18" fmla="*/ 106 h 1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" h="106">
                    <a:moveTo>
                      <a:pt x="7" y="61"/>
                    </a:moveTo>
                    <a:cubicBezTo>
                      <a:pt x="0" y="42"/>
                      <a:pt x="0" y="17"/>
                      <a:pt x="8" y="0"/>
                    </a:cubicBezTo>
                    <a:cubicBezTo>
                      <a:pt x="28" y="9"/>
                      <a:pt x="43" y="27"/>
                      <a:pt x="51" y="46"/>
                    </a:cubicBezTo>
                    <a:cubicBezTo>
                      <a:pt x="58" y="64"/>
                      <a:pt x="58" y="89"/>
                      <a:pt x="47" y="106"/>
                    </a:cubicBezTo>
                    <a:cubicBezTo>
                      <a:pt x="27" y="98"/>
                      <a:pt x="13" y="78"/>
                      <a:pt x="7" y="6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6" name="Freeform 185"/>
              <p:cNvSpPr>
                <a:spLocks noChangeArrowheads="1"/>
              </p:cNvSpPr>
              <p:nvPr/>
            </p:nvSpPr>
            <p:spPr bwMode="auto">
              <a:xfrm>
                <a:off x="50800" y="22225"/>
                <a:ext cx="55563" cy="100013"/>
              </a:xfrm>
              <a:custGeom>
                <a:avLst/>
                <a:gdLst>
                  <a:gd name="T0" fmla="*/ 32571 w 29"/>
                  <a:gd name="T1" fmla="*/ 15688 h 51"/>
                  <a:gd name="T2" fmla="*/ 47899 w 29"/>
                  <a:gd name="T3" fmla="*/ 43143 h 51"/>
                  <a:gd name="T4" fmla="*/ 44067 w 29"/>
                  <a:gd name="T5" fmla="*/ 100013 h 51"/>
                  <a:gd name="T6" fmla="*/ 5748 w 29"/>
                  <a:gd name="T7" fmla="*/ 56870 h 51"/>
                  <a:gd name="T8" fmla="*/ 7664 w 29"/>
                  <a:gd name="T9" fmla="*/ 0 h 51"/>
                  <a:gd name="T10" fmla="*/ 32571 w 29"/>
                  <a:gd name="T11" fmla="*/ 15688 h 5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9"/>
                  <a:gd name="T19" fmla="*/ 0 h 51"/>
                  <a:gd name="T20" fmla="*/ 29 w 29"/>
                  <a:gd name="T21" fmla="*/ 51 h 5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9" h="51">
                    <a:moveTo>
                      <a:pt x="17" y="8"/>
                    </a:moveTo>
                    <a:cubicBezTo>
                      <a:pt x="20" y="12"/>
                      <a:pt x="23" y="17"/>
                      <a:pt x="25" y="22"/>
                    </a:cubicBezTo>
                    <a:cubicBezTo>
                      <a:pt x="29" y="31"/>
                      <a:pt x="29" y="43"/>
                      <a:pt x="23" y="51"/>
                    </a:cubicBezTo>
                    <a:cubicBezTo>
                      <a:pt x="13" y="47"/>
                      <a:pt x="6" y="38"/>
                      <a:pt x="3" y="29"/>
                    </a:cubicBezTo>
                    <a:cubicBezTo>
                      <a:pt x="0" y="20"/>
                      <a:pt x="0" y="8"/>
                      <a:pt x="4" y="0"/>
                    </a:cubicBezTo>
                    <a:cubicBezTo>
                      <a:pt x="9" y="1"/>
                      <a:pt x="13" y="5"/>
                      <a:pt x="17" y="8"/>
                    </a:cubicBezTo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7" name="Freeform 186"/>
              <p:cNvSpPr>
                <a:spLocks noChangeArrowheads="1"/>
              </p:cNvSpPr>
              <p:nvPr/>
            </p:nvSpPr>
            <p:spPr bwMode="auto">
              <a:xfrm>
                <a:off x="53975" y="450850"/>
                <a:ext cx="103188" cy="185738"/>
              </a:xfrm>
              <a:custGeom>
                <a:avLst/>
                <a:gdLst>
                  <a:gd name="T0" fmla="*/ 13629 w 53"/>
                  <a:gd name="T1" fmla="*/ 105577 h 95"/>
                  <a:gd name="T2" fmla="*/ 15576 w 53"/>
                  <a:gd name="T3" fmla="*/ 0 h 95"/>
                  <a:gd name="T4" fmla="*/ 89559 w 53"/>
                  <a:gd name="T5" fmla="*/ 78205 h 95"/>
                  <a:gd name="T6" fmla="*/ 83719 w 53"/>
                  <a:gd name="T7" fmla="*/ 185738 h 95"/>
                  <a:gd name="T8" fmla="*/ 13629 w 53"/>
                  <a:gd name="T9" fmla="*/ 105577 h 9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3"/>
                  <a:gd name="T16" fmla="*/ 0 h 95"/>
                  <a:gd name="T17" fmla="*/ 53 w 53"/>
                  <a:gd name="T18" fmla="*/ 95 h 9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3" h="95">
                    <a:moveTo>
                      <a:pt x="7" y="54"/>
                    </a:moveTo>
                    <a:cubicBezTo>
                      <a:pt x="0" y="37"/>
                      <a:pt x="1" y="14"/>
                      <a:pt x="8" y="0"/>
                    </a:cubicBezTo>
                    <a:cubicBezTo>
                      <a:pt x="26" y="7"/>
                      <a:pt x="40" y="23"/>
                      <a:pt x="46" y="40"/>
                    </a:cubicBezTo>
                    <a:cubicBezTo>
                      <a:pt x="53" y="57"/>
                      <a:pt x="53" y="79"/>
                      <a:pt x="43" y="95"/>
                    </a:cubicBezTo>
                    <a:cubicBezTo>
                      <a:pt x="25" y="88"/>
                      <a:pt x="12" y="70"/>
                      <a:pt x="7" y="54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6" name="Rectangle 165"/>
          <p:cNvSpPr>
            <a:spLocks noChangeArrowheads="1"/>
          </p:cNvSpPr>
          <p:nvPr/>
        </p:nvSpPr>
        <p:spPr bwMode="auto">
          <a:xfrm>
            <a:off x="336729" y="5224608"/>
            <a:ext cx="471487" cy="333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en-US" altLang="en-US" sz="1400">
              <a:solidFill>
                <a:srgbClr val="FFFFFF"/>
              </a:solidFill>
              <a:latin typeface="Segoe UI" panose="020B0502040204020203" pitchFamily="34" charset="0"/>
              <a:ea typeface="SimSun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167" name="Rectangle 166"/>
          <p:cNvSpPr>
            <a:spLocks noChangeArrowheads="1"/>
          </p:cNvSpPr>
          <p:nvPr/>
        </p:nvSpPr>
        <p:spPr bwMode="auto">
          <a:xfrm>
            <a:off x="2129499" y="5237454"/>
            <a:ext cx="471488" cy="33338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en-US" altLang="en-US" sz="1400">
              <a:solidFill>
                <a:srgbClr val="FFFFFF"/>
              </a:solidFill>
              <a:latin typeface="Segoe UI" panose="020B0502040204020203" pitchFamily="34" charset="0"/>
              <a:ea typeface="SimSun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168" name="Rectangle 167"/>
          <p:cNvSpPr>
            <a:spLocks noChangeArrowheads="1"/>
          </p:cNvSpPr>
          <p:nvPr/>
        </p:nvSpPr>
        <p:spPr bwMode="auto">
          <a:xfrm>
            <a:off x="4072166" y="5237454"/>
            <a:ext cx="471488" cy="33338"/>
          </a:xfrm>
          <a:prstGeom prst="rect">
            <a:avLst/>
          </a:prstGeom>
          <a:solidFill>
            <a:srgbClr val="FF98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en-US" altLang="en-US" sz="1400">
              <a:solidFill>
                <a:srgbClr val="FFFFFF"/>
              </a:solidFill>
              <a:latin typeface="Segoe UI" panose="020B0502040204020203" pitchFamily="34" charset="0"/>
              <a:ea typeface="SimSun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169" name="Rectangle 168"/>
          <p:cNvSpPr>
            <a:spLocks noChangeArrowheads="1"/>
          </p:cNvSpPr>
          <p:nvPr/>
        </p:nvSpPr>
        <p:spPr bwMode="auto">
          <a:xfrm>
            <a:off x="6026220" y="5224608"/>
            <a:ext cx="471488" cy="33338"/>
          </a:xfrm>
          <a:prstGeom prst="rect">
            <a:avLst/>
          </a:prstGeom>
          <a:solidFill>
            <a:srgbClr val="FFA7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en-US" altLang="en-US" sz="1400">
              <a:solidFill>
                <a:srgbClr val="FFFFFF"/>
              </a:solidFill>
              <a:latin typeface="Segoe UI" panose="020B0502040204020203" pitchFamily="34" charset="0"/>
              <a:ea typeface="SimSun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170" name="Rectangle 169"/>
          <p:cNvSpPr>
            <a:spLocks noChangeArrowheads="1"/>
          </p:cNvSpPr>
          <p:nvPr/>
        </p:nvSpPr>
        <p:spPr bwMode="auto">
          <a:xfrm>
            <a:off x="7968887" y="5224608"/>
            <a:ext cx="471488" cy="33338"/>
          </a:xfrm>
          <a:prstGeom prst="rect">
            <a:avLst/>
          </a:prstGeom>
          <a:solidFill>
            <a:srgbClr val="FFB6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en-US" altLang="en-US" sz="1400">
              <a:solidFill>
                <a:srgbClr val="FFFFFF"/>
              </a:solidFill>
              <a:latin typeface="Segoe UI" panose="020B0502040204020203" pitchFamily="34" charset="0"/>
              <a:ea typeface="SimSun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171" name="Rectangle 170"/>
          <p:cNvSpPr>
            <a:spLocks noChangeArrowheads="1"/>
          </p:cNvSpPr>
          <p:nvPr/>
        </p:nvSpPr>
        <p:spPr bwMode="auto">
          <a:xfrm>
            <a:off x="9911556" y="5224608"/>
            <a:ext cx="471488" cy="33338"/>
          </a:xfrm>
          <a:prstGeom prst="rect">
            <a:avLst/>
          </a:prstGeom>
          <a:solidFill>
            <a:srgbClr val="FFCC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en-US" altLang="en-US" sz="1400">
              <a:solidFill>
                <a:srgbClr val="FFFFFF"/>
              </a:solidFill>
              <a:latin typeface="Segoe UI" panose="020B0502040204020203" pitchFamily="34" charset="0"/>
              <a:ea typeface="SimSun" panose="02010600030101010101" pitchFamily="2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66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>
            <a:extLst>
              <a:ext uri="{FF2B5EF4-FFF2-40B4-BE49-F238E27FC236}">
                <a16:creationId xmlns:a16="http://schemas.microsoft.com/office/drawing/2014/main" id="{0D24B17B-4E7A-6F41-B4AF-317B23D267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115409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0" y="0"/>
            <a:ext cx="12192000" cy="1154097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Digital Product DevOps Teloxis Framework </a:t>
            </a: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4E69E76-5987-4D75-A3C6-FEE2F71BCA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355" y="1174877"/>
            <a:ext cx="6848475" cy="3762375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56075B3F-980C-4800-B62A-605D6837793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56355" y="4875259"/>
            <a:ext cx="6768320" cy="1608024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23CD943A-0F4E-48F7-827B-F82D8948D7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21084" y="4859506"/>
            <a:ext cx="5038725" cy="1701524"/>
          </a:xfrm>
          <a:prstGeom prst="rect">
            <a:avLst/>
          </a:prstGeom>
        </p:spPr>
      </p:pic>
      <p:pic>
        <p:nvPicPr>
          <p:cNvPr id="104" name="Picture 103" descr="Typical organization's security framework">
            <a:extLst>
              <a:ext uri="{FF2B5EF4-FFF2-40B4-BE49-F238E27FC236}">
                <a16:creationId xmlns:a16="http://schemas.microsoft.com/office/drawing/2014/main" id="{51AEFF32-B345-4E2C-B6B8-A7CEB1942084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676" y="1200198"/>
            <a:ext cx="4751388" cy="363855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9430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/>
          <p:cNvGrpSpPr/>
          <p:nvPr/>
        </p:nvGrpSpPr>
        <p:grpSpPr>
          <a:xfrm>
            <a:off x="5876674" y="4775974"/>
            <a:ext cx="330558" cy="913902"/>
            <a:chOff x="5661735" y="1806225"/>
            <a:chExt cx="330558" cy="1051955"/>
          </a:xfrm>
        </p:grpSpPr>
        <p:cxnSp>
          <p:nvCxnSpPr>
            <p:cNvPr id="85" name="Straight Connector 84"/>
            <p:cNvCxnSpPr/>
            <p:nvPr/>
          </p:nvCxnSpPr>
          <p:spPr>
            <a:xfrm>
              <a:off x="5805882" y="1806225"/>
              <a:ext cx="21809" cy="100136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Isosceles Triangle 85"/>
            <p:cNvSpPr/>
            <p:nvPr/>
          </p:nvSpPr>
          <p:spPr>
            <a:xfrm rot="10800000">
              <a:off x="5661735" y="2639243"/>
              <a:ext cx="330558" cy="218937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0" y="-32578"/>
            <a:ext cx="12192000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-27161" y="167484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</a:rPr>
              <a:t>Digital Transformation Enterprise Reference</a:t>
            </a:r>
          </a:p>
        </p:txBody>
      </p:sp>
      <p:sp>
        <p:nvSpPr>
          <p:cNvPr id="34" name="Oval 33"/>
          <p:cNvSpPr/>
          <p:nvPr/>
        </p:nvSpPr>
        <p:spPr>
          <a:xfrm>
            <a:off x="4997219" y="2842711"/>
            <a:ext cx="2125014" cy="1983346"/>
          </a:xfrm>
          <a:prstGeom prst="ellipse">
            <a:avLst/>
          </a:prstGeom>
          <a:solidFill>
            <a:srgbClr val="FDBE20"/>
          </a:solidFill>
          <a:ln>
            <a:solidFill>
              <a:srgbClr val="FF6600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Digital Enterprise</a:t>
            </a:r>
            <a:endParaRPr lang="en-IN" sz="3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256989" y="1145281"/>
            <a:ext cx="3515933" cy="712110"/>
          </a:xfrm>
          <a:prstGeom prst="rect">
            <a:avLst/>
          </a:prstGeom>
          <a:solidFill>
            <a:srgbClr val="F28706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Business Reference Model </a:t>
            </a:r>
          </a:p>
          <a:p>
            <a:pPr algn="ctr"/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(BRM)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25889" y="3445096"/>
            <a:ext cx="2579466" cy="734094"/>
          </a:xfrm>
          <a:prstGeom prst="rect">
            <a:avLst/>
          </a:prstGeom>
          <a:solidFill>
            <a:srgbClr val="F28706"/>
          </a:solidFill>
          <a:ln>
            <a:solidFill>
              <a:srgbClr val="00B050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Data Reference Model </a:t>
            </a:r>
          </a:p>
          <a:p>
            <a:pPr algn="ctr"/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(DRM)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25890" y="2280520"/>
            <a:ext cx="2759722" cy="734094"/>
          </a:xfrm>
          <a:prstGeom prst="rect">
            <a:avLst/>
          </a:prstGeom>
          <a:solidFill>
            <a:srgbClr val="F28706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Reference Model (ARM)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23741" y="4756594"/>
            <a:ext cx="2770150" cy="734094"/>
          </a:xfrm>
          <a:prstGeom prst="rect">
            <a:avLst/>
          </a:prstGeom>
          <a:solidFill>
            <a:srgbClr val="F28706"/>
          </a:solidFill>
          <a:ln>
            <a:solidFill>
              <a:srgbClr val="00B050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Technology </a:t>
            </a:r>
          </a:p>
          <a:p>
            <a:pPr algn="ctr"/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Reference Model (TRM)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272961" y="5689875"/>
            <a:ext cx="3515933" cy="734094"/>
          </a:xfrm>
          <a:prstGeom prst="rect">
            <a:avLst/>
          </a:prstGeom>
          <a:solidFill>
            <a:srgbClr val="F28706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Architecture Governance Reference Model (GRM)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781898" y="3404311"/>
            <a:ext cx="2817686" cy="734094"/>
          </a:xfrm>
          <a:prstGeom prst="rect">
            <a:avLst/>
          </a:prstGeom>
          <a:solidFill>
            <a:srgbClr val="F28706"/>
          </a:solidFill>
          <a:ln>
            <a:solidFill>
              <a:srgbClr val="00B050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Integration Reference Model (IRM)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683774" y="2240921"/>
            <a:ext cx="2913661" cy="734094"/>
          </a:xfrm>
          <a:prstGeom prst="rect">
            <a:avLst/>
          </a:prstGeom>
          <a:solidFill>
            <a:srgbClr val="F28706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Performance Reference Model (PRM)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717018" y="4754446"/>
            <a:ext cx="2880418" cy="734094"/>
          </a:xfrm>
          <a:prstGeom prst="rect">
            <a:avLst/>
          </a:prstGeom>
          <a:solidFill>
            <a:srgbClr val="F28706"/>
          </a:solidFill>
          <a:ln>
            <a:solidFill>
              <a:srgbClr val="00B050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Security Reference Model (SRM)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887089" y="1825468"/>
            <a:ext cx="330558" cy="1070035"/>
            <a:chOff x="5661735" y="1788145"/>
            <a:chExt cx="330558" cy="1070035"/>
          </a:xfrm>
        </p:grpSpPr>
        <p:cxnSp>
          <p:nvCxnSpPr>
            <p:cNvPr id="44" name="Straight Connector 43"/>
            <p:cNvCxnSpPr>
              <a:cxnSpLocks/>
            </p:cNvCxnSpPr>
            <p:nvPr/>
          </p:nvCxnSpPr>
          <p:spPr>
            <a:xfrm>
              <a:off x="5782244" y="1788145"/>
              <a:ext cx="44770" cy="9853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Isosceles Triangle 44"/>
            <p:cNvSpPr/>
            <p:nvPr/>
          </p:nvSpPr>
          <p:spPr>
            <a:xfrm rot="10800000">
              <a:off x="5661735" y="2639243"/>
              <a:ext cx="330558" cy="218937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 rot="17810354">
            <a:off x="3965195" y="1968683"/>
            <a:ext cx="603860" cy="1934115"/>
            <a:chOff x="5463493" y="1075124"/>
            <a:chExt cx="603860" cy="1934115"/>
          </a:xfrm>
        </p:grpSpPr>
        <p:cxnSp>
          <p:nvCxnSpPr>
            <p:cNvPr id="50" name="Straight Connector 49"/>
            <p:cNvCxnSpPr>
              <a:stCxn id="37" idx="3"/>
            </p:cNvCxnSpPr>
            <p:nvPr/>
          </p:nvCxnSpPr>
          <p:spPr>
            <a:xfrm rot="3789646">
              <a:off x="4750508" y="1788109"/>
              <a:ext cx="1909953" cy="4839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Isosceles Triangle 50"/>
            <p:cNvSpPr/>
            <p:nvPr/>
          </p:nvSpPr>
          <p:spPr>
            <a:xfrm rot="9961460">
              <a:off x="5736795" y="2790302"/>
              <a:ext cx="330558" cy="218937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 rot="3577715">
            <a:off x="7261133" y="1607731"/>
            <a:ext cx="709887" cy="2088077"/>
            <a:chOff x="5730342" y="756922"/>
            <a:chExt cx="709887" cy="2088077"/>
          </a:xfrm>
        </p:grpSpPr>
        <p:cxnSp>
          <p:nvCxnSpPr>
            <p:cNvPr id="53" name="Straight Connector 52"/>
            <p:cNvCxnSpPr>
              <a:stCxn id="41" idx="1"/>
            </p:cNvCxnSpPr>
            <p:nvPr/>
          </p:nvCxnSpPr>
          <p:spPr>
            <a:xfrm rot="18022285" flipH="1">
              <a:off x="5262148" y="1461072"/>
              <a:ext cx="1882231" cy="4739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Isosceles Triangle 53"/>
            <p:cNvSpPr/>
            <p:nvPr/>
          </p:nvSpPr>
          <p:spPr>
            <a:xfrm rot="11624783">
              <a:off x="5730342" y="2626062"/>
              <a:ext cx="330558" cy="218937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 rot="16200000">
            <a:off x="3886009" y="2855941"/>
            <a:ext cx="330558" cy="1891864"/>
            <a:chOff x="5648856" y="1003489"/>
            <a:chExt cx="330558" cy="1891864"/>
          </a:xfrm>
        </p:grpSpPr>
        <p:cxnSp>
          <p:nvCxnSpPr>
            <p:cNvPr id="56" name="Straight Connector 55"/>
            <p:cNvCxnSpPr>
              <a:stCxn id="36" idx="3"/>
              <a:endCxn id="34" idx="2"/>
            </p:cNvCxnSpPr>
            <p:nvPr/>
          </p:nvCxnSpPr>
          <p:spPr>
            <a:xfrm rot="5400000">
              <a:off x="4846812" y="1938300"/>
              <a:ext cx="1891864" cy="2224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Isosceles Triangle 56"/>
            <p:cNvSpPr/>
            <p:nvPr/>
          </p:nvSpPr>
          <p:spPr>
            <a:xfrm rot="10800000">
              <a:off x="5648856" y="2665003"/>
              <a:ext cx="330558" cy="218937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 rot="5400000">
            <a:off x="7772840" y="2867023"/>
            <a:ext cx="330558" cy="1828024"/>
            <a:chOff x="5661735" y="696851"/>
            <a:chExt cx="330558" cy="2161329"/>
          </a:xfrm>
        </p:grpSpPr>
        <p:cxnSp>
          <p:nvCxnSpPr>
            <p:cNvPr id="59" name="Straight Connector 58"/>
            <p:cNvCxnSpPr>
              <a:cxnSpLocks/>
            </p:cNvCxnSpPr>
            <p:nvPr/>
          </p:nvCxnSpPr>
          <p:spPr>
            <a:xfrm rot="16200000" flipH="1" flipV="1">
              <a:off x="4870947" y="1666290"/>
              <a:ext cx="1942392" cy="351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Isosceles Triangle 59"/>
            <p:cNvSpPr/>
            <p:nvPr/>
          </p:nvSpPr>
          <p:spPr>
            <a:xfrm rot="10800000">
              <a:off x="5661735" y="2639243"/>
              <a:ext cx="330558" cy="218937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 rot="14746096">
            <a:off x="4051299" y="3811844"/>
            <a:ext cx="576509" cy="2130647"/>
            <a:chOff x="5592645" y="1010880"/>
            <a:chExt cx="576509" cy="2130647"/>
          </a:xfrm>
        </p:grpSpPr>
        <p:cxnSp>
          <p:nvCxnSpPr>
            <p:cNvPr id="62" name="Straight Connector 61"/>
            <p:cNvCxnSpPr>
              <a:stCxn id="38" idx="3"/>
            </p:cNvCxnSpPr>
            <p:nvPr/>
          </p:nvCxnSpPr>
          <p:spPr>
            <a:xfrm rot="6853904" flipV="1">
              <a:off x="4907742" y="1703428"/>
              <a:ext cx="1953959" cy="56886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Isosceles Triangle 62"/>
            <p:cNvSpPr/>
            <p:nvPr/>
          </p:nvSpPr>
          <p:spPr>
            <a:xfrm rot="11306615">
              <a:off x="5592645" y="2922590"/>
              <a:ext cx="330558" cy="218937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 rot="7298352">
            <a:off x="7406975" y="3818864"/>
            <a:ext cx="695799" cy="2067554"/>
            <a:chOff x="5296494" y="790626"/>
            <a:chExt cx="695799" cy="2067554"/>
          </a:xfrm>
        </p:grpSpPr>
        <p:cxnSp>
          <p:nvCxnSpPr>
            <p:cNvPr id="65" name="Straight Connector 64"/>
            <p:cNvCxnSpPr>
              <a:cxnSpLocks/>
            </p:cNvCxnSpPr>
            <p:nvPr/>
          </p:nvCxnSpPr>
          <p:spPr>
            <a:xfrm rot="14301648" flipH="1" flipV="1">
              <a:off x="4665759" y="1421361"/>
              <a:ext cx="1852347" cy="59087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Isosceles Triangle 65"/>
            <p:cNvSpPr/>
            <p:nvPr/>
          </p:nvSpPr>
          <p:spPr>
            <a:xfrm rot="10552084">
              <a:off x="5661735" y="2639243"/>
              <a:ext cx="330558" cy="218937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5406963" y="1959015"/>
            <a:ext cx="1425390" cy="446276"/>
          </a:xfrm>
          <a:prstGeom prst="rect">
            <a:avLst/>
          </a:prstGeom>
          <a:solidFill>
            <a:schemeClr val="tx2"/>
          </a:solidFill>
          <a:ln>
            <a:solidFill>
              <a:srgbClr val="002060"/>
            </a:solidFill>
          </a:ln>
          <a:effectLst>
            <a:outerShdw blurRad="50800" dist="38100" dir="13500000" algn="br" rotWithShape="0">
              <a:prstClr val="black">
                <a:alpha val="76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IN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Provides Portfolio </a:t>
            </a:r>
          </a:p>
          <a:p>
            <a:pPr algn="ctr"/>
            <a:r>
              <a:rPr lang="en-IN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 </a:t>
            </a:r>
            <a:r>
              <a:rPr lang="en-IN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Services </a:t>
            </a:r>
            <a:r>
              <a:rPr lang="en-IN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342413" y="4977002"/>
            <a:ext cx="1431802" cy="430887"/>
          </a:xfrm>
          <a:prstGeom prst="rect">
            <a:avLst/>
          </a:prstGeom>
          <a:solidFill>
            <a:schemeClr val="tx2"/>
          </a:solidFill>
          <a:ln>
            <a:solidFill>
              <a:srgbClr val="002060"/>
            </a:solidFill>
          </a:ln>
          <a:effectLst>
            <a:outerShdw blurRad="50800" dist="38100" dir="13500000" algn="br" rotWithShape="0">
              <a:prstClr val="black">
                <a:alpha val="76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IN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Guides Design &amp;</a:t>
            </a:r>
          </a:p>
          <a:p>
            <a:pPr algn="ctr"/>
            <a:r>
              <a:rPr lang="en-IN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 of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248325" y="3573735"/>
            <a:ext cx="1412896" cy="615553"/>
          </a:xfrm>
          <a:prstGeom prst="rect">
            <a:avLst/>
          </a:prstGeom>
          <a:solidFill>
            <a:schemeClr val="tx2"/>
          </a:solidFill>
          <a:ln>
            <a:solidFill>
              <a:srgbClr val="002060"/>
            </a:solidFill>
          </a:ln>
          <a:effectLst>
            <a:outerShdw blurRad="50800" dist="38100" dir="13500000" algn="br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N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Life-cycle </a:t>
            </a:r>
            <a:r>
              <a:rPr lang="en-IN" sz="12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Mgt</a:t>
            </a:r>
            <a:r>
              <a:rPr lang="en-IN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N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 Enterprise Data of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481391" y="4781218"/>
            <a:ext cx="1551196" cy="769441"/>
          </a:xfrm>
          <a:prstGeom prst="rect">
            <a:avLst/>
          </a:prstGeom>
          <a:solidFill>
            <a:schemeClr val="tx2"/>
          </a:solidFill>
          <a:ln>
            <a:solidFill>
              <a:srgbClr val="002060"/>
            </a:solidFill>
          </a:ln>
          <a:effectLst>
            <a:outerShdw blurRad="50800" dist="38100" dir="13500000" algn="br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Specifies Technology Landscape &amp;  Standards of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383735" y="2205382"/>
            <a:ext cx="1838801" cy="769441"/>
          </a:xfrm>
          <a:prstGeom prst="rect">
            <a:avLst/>
          </a:prstGeom>
          <a:solidFill>
            <a:schemeClr val="tx2"/>
          </a:solidFill>
          <a:ln>
            <a:solidFill>
              <a:srgbClr val="002060"/>
            </a:solidFill>
          </a:ln>
          <a:effectLst>
            <a:outerShdw blurRad="50800" dist="38100" dir="13500000" algn="br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Provides Application Portfolio &amp; S/w Development methods to 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364085" y="3557319"/>
            <a:ext cx="1366953" cy="446276"/>
          </a:xfrm>
          <a:prstGeom prst="rect">
            <a:avLst/>
          </a:prstGeom>
          <a:solidFill>
            <a:schemeClr val="tx2"/>
          </a:solidFill>
          <a:ln>
            <a:solidFill>
              <a:srgbClr val="002060"/>
            </a:solidFill>
          </a:ln>
          <a:effectLst>
            <a:outerShdw blurRad="50800" dist="38100" dir="13500000" algn="br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Interoperability </a:t>
            </a:r>
            <a:r>
              <a:rPr lang="en-IN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&amp; Integration of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7024107" y="4792941"/>
            <a:ext cx="1551196" cy="615553"/>
          </a:xfrm>
          <a:prstGeom prst="rect">
            <a:avLst/>
          </a:prstGeom>
          <a:solidFill>
            <a:schemeClr val="tx2"/>
          </a:solidFill>
          <a:ln>
            <a:solidFill>
              <a:srgbClr val="002060"/>
            </a:solidFill>
          </a:ln>
          <a:effectLst>
            <a:outerShdw blurRad="50800" dist="38100" dir="13500000" algn="br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Specifies Standards &amp; Best Practices for </a:t>
            </a:r>
            <a:r>
              <a:rPr lang="en-IN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</a:t>
            </a:r>
            <a:r>
              <a:rPr lang="en-IN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 assets of 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047412" y="2249568"/>
            <a:ext cx="1540807" cy="600164"/>
          </a:xfrm>
          <a:prstGeom prst="rect">
            <a:avLst/>
          </a:prstGeom>
          <a:solidFill>
            <a:schemeClr val="tx2"/>
          </a:solidFill>
          <a:ln>
            <a:solidFill>
              <a:srgbClr val="002060"/>
            </a:solidFill>
          </a:ln>
          <a:effectLst>
            <a:outerShdw blurRad="50800" dist="38100" dir="13500000" algn="br" rotWithShape="0">
              <a:prstClr val="black">
                <a:alpha val="76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IN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Defines methods for</a:t>
            </a:r>
          </a:p>
          <a:p>
            <a:pPr algn="ctr"/>
            <a:r>
              <a:rPr lang="en-IN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Outcome </a:t>
            </a:r>
          </a:p>
          <a:p>
            <a:pPr algn="ctr"/>
            <a:r>
              <a:rPr lang="en-IN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Assessment  to</a:t>
            </a:r>
          </a:p>
        </p:txBody>
      </p:sp>
    </p:spTree>
    <p:extLst>
      <p:ext uri="{BB962C8B-B14F-4D97-AF65-F5344CB8AC3E}">
        <p14:creationId xmlns:p14="http://schemas.microsoft.com/office/powerpoint/2010/main" val="1966132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0" y="-32578"/>
            <a:ext cx="12192000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-27161" y="167484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Digital Transformation Library Reference</a:t>
            </a:r>
          </a:p>
        </p:txBody>
      </p:sp>
      <p:grpSp>
        <p:nvGrpSpPr>
          <p:cNvPr id="200" name="Group 199"/>
          <p:cNvGrpSpPr/>
          <p:nvPr/>
        </p:nvGrpSpPr>
        <p:grpSpPr>
          <a:xfrm>
            <a:off x="334878" y="1162469"/>
            <a:ext cx="11522244" cy="5272045"/>
            <a:chOff x="76198" y="914400"/>
            <a:chExt cx="8915402" cy="5867400"/>
          </a:xfrm>
        </p:grpSpPr>
        <p:sp>
          <p:nvSpPr>
            <p:cNvPr id="201" name="Rectangle 2"/>
            <p:cNvSpPr>
              <a:spLocks noChangeArrowheads="1"/>
            </p:cNvSpPr>
            <p:nvPr/>
          </p:nvSpPr>
          <p:spPr bwMode="auto">
            <a:xfrm>
              <a:off x="76200" y="5029200"/>
              <a:ext cx="8915400" cy="838200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2" name="Rectangle 3"/>
            <p:cNvSpPr>
              <a:spLocks noChangeArrowheads="1"/>
            </p:cNvSpPr>
            <p:nvPr/>
          </p:nvSpPr>
          <p:spPr bwMode="auto">
            <a:xfrm>
              <a:off x="76200" y="4191000"/>
              <a:ext cx="8915400" cy="762000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3" name="Rectangle 4"/>
            <p:cNvSpPr>
              <a:spLocks noChangeArrowheads="1"/>
            </p:cNvSpPr>
            <p:nvPr/>
          </p:nvSpPr>
          <p:spPr bwMode="auto">
            <a:xfrm>
              <a:off x="76200" y="3352800"/>
              <a:ext cx="8915400" cy="762000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4" name="Rectangle 5"/>
            <p:cNvSpPr>
              <a:spLocks noChangeArrowheads="1"/>
            </p:cNvSpPr>
            <p:nvPr/>
          </p:nvSpPr>
          <p:spPr bwMode="auto">
            <a:xfrm>
              <a:off x="76200" y="2514600"/>
              <a:ext cx="8915400" cy="762000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5" name="Rectangle 6"/>
            <p:cNvSpPr>
              <a:spLocks noChangeArrowheads="1"/>
            </p:cNvSpPr>
            <p:nvPr/>
          </p:nvSpPr>
          <p:spPr bwMode="auto">
            <a:xfrm>
              <a:off x="76200" y="1676400"/>
              <a:ext cx="8915400" cy="762000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6" name="Rectangle 7"/>
            <p:cNvSpPr>
              <a:spLocks noChangeArrowheads="1"/>
            </p:cNvSpPr>
            <p:nvPr/>
          </p:nvSpPr>
          <p:spPr bwMode="auto">
            <a:xfrm>
              <a:off x="76200" y="914400"/>
              <a:ext cx="8915400" cy="685800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7" name="Text Box 9"/>
            <p:cNvSpPr txBox="1">
              <a:spLocks noChangeArrowheads="1"/>
            </p:cNvSpPr>
            <p:nvPr/>
          </p:nvSpPr>
          <p:spPr bwMode="auto">
            <a:xfrm>
              <a:off x="76201" y="1752600"/>
              <a:ext cx="1698053" cy="342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n-US" sz="14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Business Architecture</a:t>
              </a:r>
            </a:p>
          </p:txBody>
        </p:sp>
        <p:sp>
          <p:nvSpPr>
            <p:cNvPr id="208" name="Text Box 10"/>
            <p:cNvSpPr txBox="1">
              <a:spLocks noChangeArrowheads="1"/>
            </p:cNvSpPr>
            <p:nvPr/>
          </p:nvSpPr>
          <p:spPr bwMode="auto">
            <a:xfrm>
              <a:off x="76201" y="990600"/>
              <a:ext cx="1698053" cy="342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n-US" sz="14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Business Strategy</a:t>
              </a:r>
            </a:p>
          </p:txBody>
        </p:sp>
        <p:sp>
          <p:nvSpPr>
            <p:cNvPr id="209" name="Text Box 11"/>
            <p:cNvSpPr txBox="1">
              <a:spLocks noChangeArrowheads="1"/>
            </p:cNvSpPr>
            <p:nvPr/>
          </p:nvSpPr>
          <p:spPr bwMode="auto">
            <a:xfrm>
              <a:off x="76201" y="2546350"/>
              <a:ext cx="1698053" cy="582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n-US" sz="14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Application (Services) Architecture</a:t>
              </a:r>
            </a:p>
          </p:txBody>
        </p:sp>
        <p:sp>
          <p:nvSpPr>
            <p:cNvPr id="210" name="Text Box 12"/>
            <p:cNvSpPr txBox="1">
              <a:spLocks noChangeArrowheads="1"/>
            </p:cNvSpPr>
            <p:nvPr/>
          </p:nvSpPr>
          <p:spPr bwMode="auto">
            <a:xfrm>
              <a:off x="76199" y="3444875"/>
              <a:ext cx="1698053" cy="342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n-US" sz="14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Data Architecture</a:t>
              </a:r>
            </a:p>
          </p:txBody>
        </p:sp>
        <p:sp>
          <p:nvSpPr>
            <p:cNvPr id="211" name="Text Box 13"/>
            <p:cNvSpPr txBox="1">
              <a:spLocks noChangeArrowheads="1"/>
            </p:cNvSpPr>
            <p:nvPr/>
          </p:nvSpPr>
          <p:spPr bwMode="auto">
            <a:xfrm>
              <a:off x="76201" y="4283075"/>
              <a:ext cx="1698053" cy="582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n-US" sz="14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Infrastructure Architecture</a:t>
              </a:r>
            </a:p>
          </p:txBody>
        </p:sp>
        <p:sp>
          <p:nvSpPr>
            <p:cNvPr id="212" name="AutoShape 14"/>
            <p:cNvSpPr>
              <a:spLocks noChangeArrowheads="1"/>
            </p:cNvSpPr>
            <p:nvPr/>
          </p:nvSpPr>
          <p:spPr bwMode="auto">
            <a:xfrm>
              <a:off x="2819400" y="1066800"/>
              <a:ext cx="2971800" cy="3810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60000"/>
                <a:lumOff val="40000"/>
              </a:schemeClr>
            </a:solidFill>
            <a:ln w="9525">
              <a:round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CCCCFF"/>
              </a:contourClr>
            </a:sp3d>
          </p:spPr>
          <p:txBody>
            <a:bodyPr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i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CAPABILITY 1</a:t>
              </a:r>
            </a:p>
          </p:txBody>
        </p:sp>
        <p:sp>
          <p:nvSpPr>
            <p:cNvPr id="213" name="Text Box 15"/>
            <p:cNvSpPr txBox="1">
              <a:spLocks noChangeArrowheads="1"/>
            </p:cNvSpPr>
            <p:nvPr/>
          </p:nvSpPr>
          <p:spPr bwMode="auto">
            <a:xfrm>
              <a:off x="76201" y="5181601"/>
              <a:ext cx="1698053" cy="342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n-US" sz="14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Resource Architecture</a:t>
              </a:r>
            </a:p>
          </p:txBody>
        </p:sp>
        <p:sp>
          <p:nvSpPr>
            <p:cNvPr id="214" name="Rectangle 16"/>
            <p:cNvSpPr>
              <a:spLocks noChangeArrowheads="1"/>
            </p:cNvSpPr>
            <p:nvPr/>
          </p:nvSpPr>
          <p:spPr bwMode="auto">
            <a:xfrm>
              <a:off x="76200" y="5943600"/>
              <a:ext cx="8915400" cy="838200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5" name="Text Box 17"/>
            <p:cNvSpPr txBox="1">
              <a:spLocks noChangeArrowheads="1"/>
            </p:cNvSpPr>
            <p:nvPr/>
          </p:nvSpPr>
          <p:spPr bwMode="auto">
            <a:xfrm>
              <a:off x="76198" y="6096000"/>
              <a:ext cx="1698053" cy="342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n-US" sz="14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Financial Architecture</a:t>
              </a:r>
            </a:p>
          </p:txBody>
        </p:sp>
        <p:sp>
          <p:nvSpPr>
            <p:cNvPr id="216" name="Rectangle 18"/>
            <p:cNvSpPr>
              <a:spLocks noChangeArrowheads="1"/>
            </p:cNvSpPr>
            <p:nvPr/>
          </p:nvSpPr>
          <p:spPr bwMode="auto">
            <a:xfrm flipV="1">
              <a:off x="2819400" y="43434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7" name="Text Box 19"/>
            <p:cNvSpPr txBox="1">
              <a:spLocks noChangeArrowheads="1"/>
            </p:cNvSpPr>
            <p:nvPr/>
          </p:nvSpPr>
          <p:spPr bwMode="auto">
            <a:xfrm>
              <a:off x="3983341" y="4997006"/>
              <a:ext cx="1600200" cy="308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2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Business</a:t>
              </a:r>
            </a:p>
          </p:txBody>
        </p:sp>
        <p:sp>
          <p:nvSpPr>
            <p:cNvPr id="218" name="Text Box 20"/>
            <p:cNvSpPr txBox="1">
              <a:spLocks noChangeArrowheads="1"/>
            </p:cNvSpPr>
            <p:nvPr/>
          </p:nvSpPr>
          <p:spPr bwMode="auto">
            <a:xfrm>
              <a:off x="7267666" y="5000033"/>
              <a:ext cx="1600200" cy="308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2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IT</a:t>
              </a:r>
            </a:p>
          </p:txBody>
        </p:sp>
        <p:sp>
          <p:nvSpPr>
            <p:cNvPr id="219" name="Oval 21"/>
            <p:cNvSpPr>
              <a:spLocks noChangeArrowheads="1"/>
            </p:cNvSpPr>
            <p:nvPr/>
          </p:nvSpPr>
          <p:spPr bwMode="auto">
            <a:xfrm>
              <a:off x="2959050" y="5334000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0" name="Oval 22"/>
            <p:cNvSpPr>
              <a:spLocks noChangeArrowheads="1"/>
            </p:cNvSpPr>
            <p:nvPr/>
          </p:nvSpPr>
          <p:spPr bwMode="auto">
            <a:xfrm>
              <a:off x="3179909" y="5334000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1" name="Oval 23"/>
            <p:cNvSpPr>
              <a:spLocks noChangeArrowheads="1"/>
            </p:cNvSpPr>
            <p:nvPr/>
          </p:nvSpPr>
          <p:spPr bwMode="auto">
            <a:xfrm>
              <a:off x="3408508" y="5334000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2" name="Oval 24"/>
            <p:cNvSpPr>
              <a:spLocks noChangeArrowheads="1"/>
            </p:cNvSpPr>
            <p:nvPr/>
          </p:nvSpPr>
          <p:spPr bwMode="auto">
            <a:xfrm>
              <a:off x="3637108" y="5334000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3" name="Oval 25"/>
            <p:cNvSpPr>
              <a:spLocks noChangeArrowheads="1"/>
            </p:cNvSpPr>
            <p:nvPr/>
          </p:nvSpPr>
          <p:spPr bwMode="auto">
            <a:xfrm>
              <a:off x="2959050" y="5562600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4" name="Oval 26"/>
            <p:cNvSpPr>
              <a:spLocks noChangeArrowheads="1"/>
            </p:cNvSpPr>
            <p:nvPr/>
          </p:nvSpPr>
          <p:spPr bwMode="auto">
            <a:xfrm>
              <a:off x="3179909" y="5562600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5" name="Oval 27"/>
            <p:cNvSpPr>
              <a:spLocks noChangeArrowheads="1"/>
            </p:cNvSpPr>
            <p:nvPr/>
          </p:nvSpPr>
          <p:spPr bwMode="auto">
            <a:xfrm>
              <a:off x="3408508" y="55626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6" name="Oval 28"/>
            <p:cNvSpPr>
              <a:spLocks noChangeArrowheads="1"/>
            </p:cNvSpPr>
            <p:nvPr/>
          </p:nvSpPr>
          <p:spPr bwMode="auto">
            <a:xfrm>
              <a:off x="3637108" y="5562600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7" name="Oval 29"/>
            <p:cNvSpPr>
              <a:spLocks noChangeArrowheads="1"/>
            </p:cNvSpPr>
            <p:nvPr/>
          </p:nvSpPr>
          <p:spPr bwMode="auto">
            <a:xfrm>
              <a:off x="3865708" y="5562600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8" name="Oval 30"/>
            <p:cNvSpPr>
              <a:spLocks noChangeArrowheads="1"/>
            </p:cNvSpPr>
            <p:nvPr/>
          </p:nvSpPr>
          <p:spPr bwMode="auto">
            <a:xfrm>
              <a:off x="4094309" y="55626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9" name="Oval 31"/>
            <p:cNvSpPr>
              <a:spLocks noChangeArrowheads="1"/>
            </p:cNvSpPr>
            <p:nvPr/>
          </p:nvSpPr>
          <p:spPr bwMode="auto">
            <a:xfrm>
              <a:off x="4322909" y="55626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0" name="Oval 32"/>
            <p:cNvSpPr>
              <a:spLocks noChangeArrowheads="1"/>
            </p:cNvSpPr>
            <p:nvPr/>
          </p:nvSpPr>
          <p:spPr bwMode="auto">
            <a:xfrm>
              <a:off x="4551507" y="55626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1" name="Oval 33"/>
            <p:cNvSpPr>
              <a:spLocks noChangeArrowheads="1"/>
            </p:cNvSpPr>
            <p:nvPr/>
          </p:nvSpPr>
          <p:spPr bwMode="auto">
            <a:xfrm>
              <a:off x="3865708" y="5334000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2" name="Oval 34"/>
            <p:cNvSpPr>
              <a:spLocks noChangeArrowheads="1"/>
            </p:cNvSpPr>
            <p:nvPr/>
          </p:nvSpPr>
          <p:spPr bwMode="auto">
            <a:xfrm>
              <a:off x="4094309" y="5334000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3" name="Oval 35"/>
            <p:cNvSpPr>
              <a:spLocks noChangeArrowheads="1"/>
            </p:cNvSpPr>
            <p:nvPr/>
          </p:nvSpPr>
          <p:spPr bwMode="auto">
            <a:xfrm>
              <a:off x="4322909" y="53340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4" name="Oval 36"/>
            <p:cNvSpPr>
              <a:spLocks noChangeArrowheads="1"/>
            </p:cNvSpPr>
            <p:nvPr/>
          </p:nvSpPr>
          <p:spPr bwMode="auto">
            <a:xfrm>
              <a:off x="4551507" y="53340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5" name="Oval 37"/>
            <p:cNvSpPr>
              <a:spLocks noChangeArrowheads="1"/>
            </p:cNvSpPr>
            <p:nvPr/>
          </p:nvSpPr>
          <p:spPr bwMode="auto">
            <a:xfrm>
              <a:off x="4780107" y="55626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6" name="Oval 38"/>
            <p:cNvSpPr>
              <a:spLocks noChangeArrowheads="1"/>
            </p:cNvSpPr>
            <p:nvPr/>
          </p:nvSpPr>
          <p:spPr bwMode="auto">
            <a:xfrm>
              <a:off x="5008708" y="55626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7" name="Oval 39"/>
            <p:cNvSpPr>
              <a:spLocks noChangeArrowheads="1"/>
            </p:cNvSpPr>
            <p:nvPr/>
          </p:nvSpPr>
          <p:spPr bwMode="auto">
            <a:xfrm>
              <a:off x="5237309" y="55626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8" name="Oval 40"/>
            <p:cNvSpPr>
              <a:spLocks noChangeArrowheads="1"/>
            </p:cNvSpPr>
            <p:nvPr/>
          </p:nvSpPr>
          <p:spPr bwMode="auto">
            <a:xfrm>
              <a:off x="5465909" y="55626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9" name="Oval 41"/>
            <p:cNvSpPr>
              <a:spLocks noChangeArrowheads="1"/>
            </p:cNvSpPr>
            <p:nvPr/>
          </p:nvSpPr>
          <p:spPr bwMode="auto">
            <a:xfrm>
              <a:off x="4780107" y="53340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0" name="Oval 42"/>
            <p:cNvSpPr>
              <a:spLocks noChangeArrowheads="1"/>
            </p:cNvSpPr>
            <p:nvPr/>
          </p:nvSpPr>
          <p:spPr bwMode="auto">
            <a:xfrm>
              <a:off x="5008708" y="53340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1" name="Oval 43"/>
            <p:cNvSpPr>
              <a:spLocks noChangeArrowheads="1"/>
            </p:cNvSpPr>
            <p:nvPr/>
          </p:nvSpPr>
          <p:spPr bwMode="auto">
            <a:xfrm>
              <a:off x="5237309" y="53340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2" name="Oval 44"/>
            <p:cNvSpPr>
              <a:spLocks noChangeArrowheads="1"/>
            </p:cNvSpPr>
            <p:nvPr/>
          </p:nvSpPr>
          <p:spPr bwMode="auto">
            <a:xfrm>
              <a:off x="5465909" y="53340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3" name="Oval 45"/>
            <p:cNvSpPr>
              <a:spLocks noChangeArrowheads="1"/>
            </p:cNvSpPr>
            <p:nvPr/>
          </p:nvSpPr>
          <p:spPr bwMode="auto">
            <a:xfrm>
              <a:off x="6172205" y="5312772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4" name="Oval 46"/>
            <p:cNvSpPr>
              <a:spLocks noChangeArrowheads="1"/>
            </p:cNvSpPr>
            <p:nvPr/>
          </p:nvSpPr>
          <p:spPr bwMode="auto">
            <a:xfrm>
              <a:off x="6400808" y="5312772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5" name="Oval 47"/>
            <p:cNvSpPr>
              <a:spLocks noChangeArrowheads="1"/>
            </p:cNvSpPr>
            <p:nvPr/>
          </p:nvSpPr>
          <p:spPr bwMode="auto">
            <a:xfrm>
              <a:off x="6629405" y="5312772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6" name="Oval 48"/>
            <p:cNvSpPr>
              <a:spLocks noChangeArrowheads="1"/>
            </p:cNvSpPr>
            <p:nvPr/>
          </p:nvSpPr>
          <p:spPr bwMode="auto">
            <a:xfrm>
              <a:off x="6858008" y="5312772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7" name="Oval 49"/>
            <p:cNvSpPr>
              <a:spLocks noChangeArrowheads="1"/>
            </p:cNvSpPr>
            <p:nvPr/>
          </p:nvSpPr>
          <p:spPr bwMode="auto">
            <a:xfrm>
              <a:off x="6172205" y="5541372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8" name="Oval 50"/>
            <p:cNvSpPr>
              <a:spLocks noChangeArrowheads="1"/>
            </p:cNvSpPr>
            <p:nvPr/>
          </p:nvSpPr>
          <p:spPr bwMode="auto">
            <a:xfrm>
              <a:off x="6400808" y="5541372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9" name="Oval 51"/>
            <p:cNvSpPr>
              <a:spLocks noChangeArrowheads="1"/>
            </p:cNvSpPr>
            <p:nvPr/>
          </p:nvSpPr>
          <p:spPr bwMode="auto">
            <a:xfrm>
              <a:off x="6629405" y="5541372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0" name="Oval 52"/>
            <p:cNvSpPr>
              <a:spLocks noChangeArrowheads="1"/>
            </p:cNvSpPr>
            <p:nvPr/>
          </p:nvSpPr>
          <p:spPr bwMode="auto">
            <a:xfrm>
              <a:off x="6858008" y="5541372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1" name="Oval 53"/>
            <p:cNvSpPr>
              <a:spLocks noChangeArrowheads="1"/>
            </p:cNvSpPr>
            <p:nvPr/>
          </p:nvSpPr>
          <p:spPr bwMode="auto">
            <a:xfrm>
              <a:off x="7086604" y="5541372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2" name="Oval 54"/>
            <p:cNvSpPr>
              <a:spLocks noChangeArrowheads="1"/>
            </p:cNvSpPr>
            <p:nvPr/>
          </p:nvSpPr>
          <p:spPr bwMode="auto">
            <a:xfrm>
              <a:off x="7315207" y="5541372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3" name="Oval 55"/>
            <p:cNvSpPr>
              <a:spLocks noChangeArrowheads="1"/>
            </p:cNvSpPr>
            <p:nvPr/>
          </p:nvSpPr>
          <p:spPr bwMode="auto">
            <a:xfrm>
              <a:off x="7543800" y="5541372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4" name="Oval 56"/>
            <p:cNvSpPr>
              <a:spLocks noChangeArrowheads="1"/>
            </p:cNvSpPr>
            <p:nvPr/>
          </p:nvSpPr>
          <p:spPr bwMode="auto">
            <a:xfrm>
              <a:off x="7772403" y="5541372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5" name="Oval 57"/>
            <p:cNvSpPr>
              <a:spLocks noChangeArrowheads="1"/>
            </p:cNvSpPr>
            <p:nvPr/>
          </p:nvSpPr>
          <p:spPr bwMode="auto">
            <a:xfrm>
              <a:off x="7086604" y="5312772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6" name="Oval 58"/>
            <p:cNvSpPr>
              <a:spLocks noChangeArrowheads="1"/>
            </p:cNvSpPr>
            <p:nvPr/>
          </p:nvSpPr>
          <p:spPr bwMode="auto">
            <a:xfrm>
              <a:off x="7315207" y="5312772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7" name="Oval 59"/>
            <p:cNvSpPr>
              <a:spLocks noChangeArrowheads="1"/>
            </p:cNvSpPr>
            <p:nvPr/>
          </p:nvSpPr>
          <p:spPr bwMode="auto">
            <a:xfrm>
              <a:off x="7543800" y="5312772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8" name="Oval 60"/>
            <p:cNvSpPr>
              <a:spLocks noChangeArrowheads="1"/>
            </p:cNvSpPr>
            <p:nvPr/>
          </p:nvSpPr>
          <p:spPr bwMode="auto">
            <a:xfrm>
              <a:off x="7772403" y="5312772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9" name="Oval 61"/>
            <p:cNvSpPr>
              <a:spLocks noChangeArrowheads="1"/>
            </p:cNvSpPr>
            <p:nvPr/>
          </p:nvSpPr>
          <p:spPr bwMode="auto">
            <a:xfrm>
              <a:off x="8000999" y="5541372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0" name="Oval 62"/>
            <p:cNvSpPr>
              <a:spLocks noChangeArrowheads="1"/>
            </p:cNvSpPr>
            <p:nvPr/>
          </p:nvSpPr>
          <p:spPr bwMode="auto">
            <a:xfrm>
              <a:off x="8229602" y="5541372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1" name="Oval 63"/>
            <p:cNvSpPr>
              <a:spLocks noChangeArrowheads="1"/>
            </p:cNvSpPr>
            <p:nvPr/>
          </p:nvSpPr>
          <p:spPr bwMode="auto">
            <a:xfrm>
              <a:off x="8458205" y="5541372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2" name="Oval 64"/>
            <p:cNvSpPr>
              <a:spLocks noChangeArrowheads="1"/>
            </p:cNvSpPr>
            <p:nvPr/>
          </p:nvSpPr>
          <p:spPr bwMode="auto">
            <a:xfrm>
              <a:off x="8686808" y="5541372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3" name="Oval 65"/>
            <p:cNvSpPr>
              <a:spLocks noChangeArrowheads="1"/>
            </p:cNvSpPr>
            <p:nvPr/>
          </p:nvSpPr>
          <p:spPr bwMode="auto">
            <a:xfrm>
              <a:off x="8000999" y="5312772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4" name="Oval 66"/>
            <p:cNvSpPr>
              <a:spLocks noChangeArrowheads="1"/>
            </p:cNvSpPr>
            <p:nvPr/>
          </p:nvSpPr>
          <p:spPr bwMode="auto">
            <a:xfrm>
              <a:off x="8229602" y="5312772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5" name="Oval 67"/>
            <p:cNvSpPr>
              <a:spLocks noChangeArrowheads="1"/>
            </p:cNvSpPr>
            <p:nvPr/>
          </p:nvSpPr>
          <p:spPr bwMode="auto">
            <a:xfrm>
              <a:off x="8458205" y="5312772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6" name="Oval 68"/>
            <p:cNvSpPr>
              <a:spLocks noChangeArrowheads="1"/>
            </p:cNvSpPr>
            <p:nvPr/>
          </p:nvSpPr>
          <p:spPr bwMode="auto">
            <a:xfrm>
              <a:off x="8686808" y="5312772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7" name="Text Box 69"/>
            <p:cNvSpPr txBox="1">
              <a:spLocks noChangeArrowheads="1"/>
            </p:cNvSpPr>
            <p:nvPr/>
          </p:nvSpPr>
          <p:spPr bwMode="auto">
            <a:xfrm>
              <a:off x="3980007" y="5925251"/>
              <a:ext cx="1600200" cy="308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2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Business</a:t>
              </a:r>
            </a:p>
          </p:txBody>
        </p:sp>
        <p:sp>
          <p:nvSpPr>
            <p:cNvPr id="268" name="Text Box 70"/>
            <p:cNvSpPr txBox="1">
              <a:spLocks noChangeArrowheads="1"/>
            </p:cNvSpPr>
            <p:nvPr/>
          </p:nvSpPr>
          <p:spPr bwMode="auto">
            <a:xfrm>
              <a:off x="7277098" y="5937453"/>
              <a:ext cx="1600200" cy="308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2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IT</a:t>
              </a:r>
            </a:p>
          </p:txBody>
        </p:sp>
        <p:sp>
          <p:nvSpPr>
            <p:cNvPr id="269" name="Rectangle 71"/>
            <p:cNvSpPr>
              <a:spLocks noChangeArrowheads="1"/>
            </p:cNvSpPr>
            <p:nvPr/>
          </p:nvSpPr>
          <p:spPr bwMode="auto">
            <a:xfrm flipV="1">
              <a:off x="3581400" y="4343400"/>
              <a:ext cx="685800" cy="228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CCCCFF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i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Device 2</a:t>
              </a:r>
            </a:p>
          </p:txBody>
        </p:sp>
        <p:sp>
          <p:nvSpPr>
            <p:cNvPr id="270" name="Rectangle 72"/>
            <p:cNvSpPr>
              <a:spLocks noChangeArrowheads="1"/>
            </p:cNvSpPr>
            <p:nvPr/>
          </p:nvSpPr>
          <p:spPr bwMode="auto">
            <a:xfrm flipV="1">
              <a:off x="4343400" y="43434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1" name="Rectangle 73"/>
            <p:cNvSpPr>
              <a:spLocks noChangeArrowheads="1"/>
            </p:cNvSpPr>
            <p:nvPr/>
          </p:nvSpPr>
          <p:spPr bwMode="auto">
            <a:xfrm flipV="1">
              <a:off x="2819400" y="46482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2" name="Rectangle 74"/>
            <p:cNvSpPr>
              <a:spLocks noChangeArrowheads="1"/>
            </p:cNvSpPr>
            <p:nvPr/>
          </p:nvSpPr>
          <p:spPr bwMode="auto">
            <a:xfrm flipV="1">
              <a:off x="3581400" y="46482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3" name="Rectangle 75"/>
            <p:cNvSpPr>
              <a:spLocks noChangeArrowheads="1"/>
            </p:cNvSpPr>
            <p:nvPr/>
          </p:nvSpPr>
          <p:spPr bwMode="auto">
            <a:xfrm flipV="1">
              <a:off x="4343400" y="46482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4" name="Rectangle 76"/>
            <p:cNvSpPr>
              <a:spLocks noChangeArrowheads="1"/>
            </p:cNvSpPr>
            <p:nvPr/>
          </p:nvSpPr>
          <p:spPr bwMode="auto">
            <a:xfrm flipV="1">
              <a:off x="5105400" y="43434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5" name="Rectangle 77"/>
            <p:cNvSpPr>
              <a:spLocks noChangeArrowheads="1"/>
            </p:cNvSpPr>
            <p:nvPr/>
          </p:nvSpPr>
          <p:spPr bwMode="auto">
            <a:xfrm flipV="1">
              <a:off x="5867400" y="43434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6" name="Rectangle 78"/>
            <p:cNvSpPr>
              <a:spLocks noChangeArrowheads="1"/>
            </p:cNvSpPr>
            <p:nvPr/>
          </p:nvSpPr>
          <p:spPr bwMode="auto">
            <a:xfrm flipV="1">
              <a:off x="6629400" y="43434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7" name="Rectangle 79"/>
            <p:cNvSpPr>
              <a:spLocks noChangeArrowheads="1"/>
            </p:cNvSpPr>
            <p:nvPr/>
          </p:nvSpPr>
          <p:spPr bwMode="auto">
            <a:xfrm flipV="1">
              <a:off x="5105400" y="46482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8" name="Rectangle 80"/>
            <p:cNvSpPr>
              <a:spLocks noChangeArrowheads="1"/>
            </p:cNvSpPr>
            <p:nvPr/>
          </p:nvSpPr>
          <p:spPr bwMode="auto">
            <a:xfrm flipV="1">
              <a:off x="5867400" y="4648200"/>
              <a:ext cx="685800" cy="228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CCCCFF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i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Device 13</a:t>
              </a:r>
            </a:p>
          </p:txBody>
        </p:sp>
        <p:sp>
          <p:nvSpPr>
            <p:cNvPr id="279" name="Rectangle 81"/>
            <p:cNvSpPr>
              <a:spLocks noChangeArrowheads="1"/>
            </p:cNvSpPr>
            <p:nvPr/>
          </p:nvSpPr>
          <p:spPr bwMode="auto">
            <a:xfrm flipV="1">
              <a:off x="6629400" y="46482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0" name="Rectangle 82"/>
            <p:cNvSpPr>
              <a:spLocks noChangeArrowheads="1"/>
            </p:cNvSpPr>
            <p:nvPr/>
          </p:nvSpPr>
          <p:spPr bwMode="auto">
            <a:xfrm flipV="1">
              <a:off x="7391400" y="43434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1" name="Rectangle 83"/>
            <p:cNvSpPr>
              <a:spLocks noChangeArrowheads="1"/>
            </p:cNvSpPr>
            <p:nvPr/>
          </p:nvSpPr>
          <p:spPr bwMode="auto">
            <a:xfrm flipV="1">
              <a:off x="7391400" y="46482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2" name="Rectangle 84"/>
            <p:cNvSpPr>
              <a:spLocks noChangeArrowheads="1"/>
            </p:cNvSpPr>
            <p:nvPr/>
          </p:nvSpPr>
          <p:spPr bwMode="auto">
            <a:xfrm flipV="1">
              <a:off x="8153400" y="46482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3" name="Rectangle 85"/>
            <p:cNvSpPr>
              <a:spLocks noChangeArrowheads="1"/>
            </p:cNvSpPr>
            <p:nvPr/>
          </p:nvSpPr>
          <p:spPr bwMode="auto">
            <a:xfrm flipV="1">
              <a:off x="8153400" y="43434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4" name="AutoShape 86"/>
            <p:cNvSpPr>
              <a:spLocks noChangeArrowheads="1"/>
            </p:cNvSpPr>
            <p:nvPr/>
          </p:nvSpPr>
          <p:spPr bwMode="auto">
            <a:xfrm>
              <a:off x="6032901" y="1087486"/>
              <a:ext cx="2819400" cy="381000"/>
            </a:xfrm>
            <a:prstGeom prst="roundRect">
              <a:avLst>
                <a:gd name="adj" fmla="val 16667"/>
              </a:avLst>
            </a:prstGeom>
            <a:solidFill>
              <a:schemeClr val="folHlink"/>
            </a:solidFill>
            <a:ln w="9525">
              <a:round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5" name="Rectangle 87"/>
            <p:cNvSpPr>
              <a:spLocks noChangeArrowheads="1"/>
            </p:cNvSpPr>
            <p:nvPr/>
          </p:nvSpPr>
          <p:spPr bwMode="auto">
            <a:xfrm flipV="1">
              <a:off x="2819400" y="6324600"/>
              <a:ext cx="1295400" cy="30479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CCCCFF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i="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Expense: $XX</a:t>
              </a:r>
            </a:p>
          </p:txBody>
        </p:sp>
        <p:sp>
          <p:nvSpPr>
            <p:cNvPr id="286" name="Rectangle 88"/>
            <p:cNvSpPr>
              <a:spLocks noChangeArrowheads="1"/>
            </p:cNvSpPr>
            <p:nvPr/>
          </p:nvSpPr>
          <p:spPr bwMode="auto">
            <a:xfrm flipV="1">
              <a:off x="4394200" y="6324600"/>
              <a:ext cx="1295400" cy="30479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CCCCFF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i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Capital $YY</a:t>
              </a:r>
            </a:p>
          </p:txBody>
        </p:sp>
        <p:sp>
          <p:nvSpPr>
            <p:cNvPr id="287" name="Rectangle 89"/>
            <p:cNvSpPr>
              <a:spLocks noChangeArrowheads="1"/>
            </p:cNvSpPr>
            <p:nvPr/>
          </p:nvSpPr>
          <p:spPr bwMode="auto">
            <a:xfrm flipV="1">
              <a:off x="5968999" y="6324600"/>
              <a:ext cx="1295400" cy="30479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CCCCFF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i="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Development: $XX</a:t>
              </a:r>
            </a:p>
          </p:txBody>
        </p:sp>
        <p:sp>
          <p:nvSpPr>
            <p:cNvPr id="288" name="Rectangle 90"/>
            <p:cNvSpPr>
              <a:spLocks noChangeArrowheads="1"/>
            </p:cNvSpPr>
            <p:nvPr/>
          </p:nvSpPr>
          <p:spPr bwMode="auto">
            <a:xfrm flipV="1">
              <a:off x="7543799" y="6324600"/>
              <a:ext cx="1295400" cy="30479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CCCCFF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i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Maintenance: $YY</a:t>
              </a:r>
            </a:p>
          </p:txBody>
        </p:sp>
        <p:sp>
          <p:nvSpPr>
            <p:cNvPr id="289" name="Rectangle 91"/>
            <p:cNvSpPr>
              <a:spLocks noChangeArrowheads="1"/>
            </p:cNvSpPr>
            <p:nvPr/>
          </p:nvSpPr>
          <p:spPr bwMode="auto">
            <a:xfrm flipV="1">
              <a:off x="2819400" y="3505200"/>
              <a:ext cx="685800" cy="228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CCCCFF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i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DB 1</a:t>
              </a:r>
            </a:p>
          </p:txBody>
        </p:sp>
        <p:sp>
          <p:nvSpPr>
            <p:cNvPr id="290" name="Rectangle 92"/>
            <p:cNvSpPr>
              <a:spLocks noChangeArrowheads="1"/>
            </p:cNvSpPr>
            <p:nvPr/>
          </p:nvSpPr>
          <p:spPr bwMode="auto">
            <a:xfrm flipV="1">
              <a:off x="3581400" y="35052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1" name="Rectangle 93"/>
            <p:cNvSpPr>
              <a:spLocks noChangeArrowheads="1"/>
            </p:cNvSpPr>
            <p:nvPr/>
          </p:nvSpPr>
          <p:spPr bwMode="auto">
            <a:xfrm flipV="1">
              <a:off x="4343400" y="35052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2" name="Rectangle 94"/>
            <p:cNvSpPr>
              <a:spLocks noChangeArrowheads="1"/>
            </p:cNvSpPr>
            <p:nvPr/>
          </p:nvSpPr>
          <p:spPr bwMode="auto">
            <a:xfrm flipV="1">
              <a:off x="2819400" y="38100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3" name="Rectangle 95"/>
            <p:cNvSpPr>
              <a:spLocks noChangeArrowheads="1"/>
            </p:cNvSpPr>
            <p:nvPr/>
          </p:nvSpPr>
          <p:spPr bwMode="auto">
            <a:xfrm flipV="1">
              <a:off x="3581400" y="38100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4" name="Rectangle 96"/>
            <p:cNvSpPr>
              <a:spLocks noChangeArrowheads="1"/>
            </p:cNvSpPr>
            <p:nvPr/>
          </p:nvSpPr>
          <p:spPr bwMode="auto">
            <a:xfrm flipV="1">
              <a:off x="4343400" y="38100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5" name="Rectangle 97"/>
            <p:cNvSpPr>
              <a:spLocks noChangeArrowheads="1"/>
            </p:cNvSpPr>
            <p:nvPr/>
          </p:nvSpPr>
          <p:spPr bwMode="auto">
            <a:xfrm flipV="1">
              <a:off x="5105400" y="35052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6" name="Rectangle 98"/>
            <p:cNvSpPr>
              <a:spLocks noChangeArrowheads="1"/>
            </p:cNvSpPr>
            <p:nvPr/>
          </p:nvSpPr>
          <p:spPr bwMode="auto">
            <a:xfrm flipV="1">
              <a:off x="5867400" y="35052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7" name="Rectangle 99"/>
            <p:cNvSpPr>
              <a:spLocks noChangeArrowheads="1"/>
            </p:cNvSpPr>
            <p:nvPr/>
          </p:nvSpPr>
          <p:spPr bwMode="auto">
            <a:xfrm flipV="1">
              <a:off x="6629400" y="35052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8" name="Rectangle 100"/>
            <p:cNvSpPr>
              <a:spLocks noChangeArrowheads="1"/>
            </p:cNvSpPr>
            <p:nvPr/>
          </p:nvSpPr>
          <p:spPr bwMode="auto">
            <a:xfrm flipV="1">
              <a:off x="5105400" y="3810000"/>
              <a:ext cx="685800" cy="228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CCCCFF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i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DB 12 </a:t>
              </a:r>
            </a:p>
          </p:txBody>
        </p:sp>
        <p:sp>
          <p:nvSpPr>
            <p:cNvPr id="299" name="Rectangle 101"/>
            <p:cNvSpPr>
              <a:spLocks noChangeArrowheads="1"/>
            </p:cNvSpPr>
            <p:nvPr/>
          </p:nvSpPr>
          <p:spPr bwMode="auto">
            <a:xfrm flipV="1">
              <a:off x="5867400" y="38100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0" name="Rectangle 102"/>
            <p:cNvSpPr>
              <a:spLocks noChangeArrowheads="1"/>
            </p:cNvSpPr>
            <p:nvPr/>
          </p:nvSpPr>
          <p:spPr bwMode="auto">
            <a:xfrm flipV="1">
              <a:off x="6629400" y="38100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1" name="Rectangle 103"/>
            <p:cNvSpPr>
              <a:spLocks noChangeArrowheads="1"/>
            </p:cNvSpPr>
            <p:nvPr/>
          </p:nvSpPr>
          <p:spPr bwMode="auto">
            <a:xfrm flipV="1">
              <a:off x="7391400" y="35052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2" name="Rectangle 104"/>
            <p:cNvSpPr>
              <a:spLocks noChangeArrowheads="1"/>
            </p:cNvSpPr>
            <p:nvPr/>
          </p:nvSpPr>
          <p:spPr bwMode="auto">
            <a:xfrm flipV="1">
              <a:off x="7391400" y="38100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3" name="Rectangle 105"/>
            <p:cNvSpPr>
              <a:spLocks noChangeArrowheads="1"/>
            </p:cNvSpPr>
            <p:nvPr/>
          </p:nvSpPr>
          <p:spPr bwMode="auto">
            <a:xfrm flipV="1">
              <a:off x="8153400" y="38100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4" name="Rectangle 106"/>
            <p:cNvSpPr>
              <a:spLocks noChangeArrowheads="1"/>
            </p:cNvSpPr>
            <p:nvPr/>
          </p:nvSpPr>
          <p:spPr bwMode="auto">
            <a:xfrm flipV="1">
              <a:off x="8153400" y="35052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5" name="Rectangle 107"/>
            <p:cNvSpPr>
              <a:spLocks noChangeArrowheads="1"/>
            </p:cNvSpPr>
            <p:nvPr/>
          </p:nvSpPr>
          <p:spPr bwMode="auto">
            <a:xfrm flipV="1">
              <a:off x="2819400" y="1828800"/>
              <a:ext cx="685800" cy="228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CCCCFF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i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Process 1</a:t>
              </a:r>
            </a:p>
          </p:txBody>
        </p:sp>
        <p:sp>
          <p:nvSpPr>
            <p:cNvPr id="306" name="Rectangle 108"/>
            <p:cNvSpPr>
              <a:spLocks noChangeArrowheads="1"/>
            </p:cNvSpPr>
            <p:nvPr/>
          </p:nvSpPr>
          <p:spPr bwMode="auto">
            <a:xfrm flipV="1">
              <a:off x="3581400" y="18288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7" name="Rectangle 109"/>
            <p:cNvSpPr>
              <a:spLocks noChangeArrowheads="1"/>
            </p:cNvSpPr>
            <p:nvPr/>
          </p:nvSpPr>
          <p:spPr bwMode="auto">
            <a:xfrm flipV="1">
              <a:off x="4343400" y="18288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8" name="Rectangle 110"/>
            <p:cNvSpPr>
              <a:spLocks noChangeArrowheads="1"/>
            </p:cNvSpPr>
            <p:nvPr/>
          </p:nvSpPr>
          <p:spPr bwMode="auto">
            <a:xfrm flipV="1">
              <a:off x="2819400" y="21336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9" name="Rectangle 111"/>
            <p:cNvSpPr>
              <a:spLocks noChangeArrowheads="1"/>
            </p:cNvSpPr>
            <p:nvPr/>
          </p:nvSpPr>
          <p:spPr bwMode="auto">
            <a:xfrm flipV="1">
              <a:off x="3581400" y="21336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0" name="Rectangle 112"/>
            <p:cNvSpPr>
              <a:spLocks noChangeArrowheads="1"/>
            </p:cNvSpPr>
            <p:nvPr/>
          </p:nvSpPr>
          <p:spPr bwMode="auto">
            <a:xfrm flipV="1">
              <a:off x="4343400" y="21336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1" name="Rectangle 113"/>
            <p:cNvSpPr>
              <a:spLocks noChangeArrowheads="1"/>
            </p:cNvSpPr>
            <p:nvPr/>
          </p:nvSpPr>
          <p:spPr bwMode="auto">
            <a:xfrm flipV="1">
              <a:off x="5105400" y="18288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2" name="Rectangle 114"/>
            <p:cNvSpPr>
              <a:spLocks noChangeArrowheads="1"/>
            </p:cNvSpPr>
            <p:nvPr/>
          </p:nvSpPr>
          <p:spPr bwMode="auto">
            <a:xfrm flipV="1">
              <a:off x="5867400" y="18288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3" name="Rectangle 115"/>
            <p:cNvSpPr>
              <a:spLocks noChangeArrowheads="1"/>
            </p:cNvSpPr>
            <p:nvPr/>
          </p:nvSpPr>
          <p:spPr bwMode="auto">
            <a:xfrm flipV="1">
              <a:off x="6629400" y="1828800"/>
              <a:ext cx="685800" cy="228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CCCCFF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i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Process 6</a:t>
              </a:r>
            </a:p>
          </p:txBody>
        </p:sp>
        <p:sp>
          <p:nvSpPr>
            <p:cNvPr id="314" name="Rectangle 116"/>
            <p:cNvSpPr>
              <a:spLocks noChangeArrowheads="1"/>
            </p:cNvSpPr>
            <p:nvPr/>
          </p:nvSpPr>
          <p:spPr bwMode="auto">
            <a:xfrm flipV="1">
              <a:off x="5105400" y="2133600"/>
              <a:ext cx="685800" cy="228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CCCCFF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i="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Process 12 </a:t>
              </a:r>
            </a:p>
          </p:txBody>
        </p:sp>
        <p:sp>
          <p:nvSpPr>
            <p:cNvPr id="315" name="Rectangle 117"/>
            <p:cNvSpPr>
              <a:spLocks noChangeArrowheads="1"/>
            </p:cNvSpPr>
            <p:nvPr/>
          </p:nvSpPr>
          <p:spPr bwMode="auto">
            <a:xfrm flipV="1">
              <a:off x="5867400" y="21336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6" name="Rectangle 118"/>
            <p:cNvSpPr>
              <a:spLocks noChangeArrowheads="1"/>
            </p:cNvSpPr>
            <p:nvPr/>
          </p:nvSpPr>
          <p:spPr bwMode="auto">
            <a:xfrm flipV="1">
              <a:off x="6629400" y="21336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7" name="Rectangle 119"/>
            <p:cNvSpPr>
              <a:spLocks noChangeArrowheads="1"/>
            </p:cNvSpPr>
            <p:nvPr/>
          </p:nvSpPr>
          <p:spPr bwMode="auto">
            <a:xfrm flipV="1">
              <a:off x="7391400" y="18288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8" name="Rectangle 120"/>
            <p:cNvSpPr>
              <a:spLocks noChangeArrowheads="1"/>
            </p:cNvSpPr>
            <p:nvPr/>
          </p:nvSpPr>
          <p:spPr bwMode="auto">
            <a:xfrm flipV="1">
              <a:off x="7391400" y="21336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9" name="Rectangle 121"/>
            <p:cNvSpPr>
              <a:spLocks noChangeArrowheads="1"/>
            </p:cNvSpPr>
            <p:nvPr/>
          </p:nvSpPr>
          <p:spPr bwMode="auto">
            <a:xfrm flipV="1">
              <a:off x="8153400" y="21336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0" name="Rectangle 122"/>
            <p:cNvSpPr>
              <a:spLocks noChangeArrowheads="1"/>
            </p:cNvSpPr>
            <p:nvPr/>
          </p:nvSpPr>
          <p:spPr bwMode="auto">
            <a:xfrm flipV="1">
              <a:off x="8153400" y="18288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1" name="Rectangle 123"/>
            <p:cNvSpPr>
              <a:spLocks noChangeArrowheads="1"/>
            </p:cNvSpPr>
            <p:nvPr/>
          </p:nvSpPr>
          <p:spPr bwMode="auto">
            <a:xfrm flipV="1">
              <a:off x="2819400" y="2667000"/>
              <a:ext cx="685800" cy="228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CCCCFF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i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Service 1</a:t>
              </a:r>
            </a:p>
          </p:txBody>
        </p:sp>
        <p:sp>
          <p:nvSpPr>
            <p:cNvPr id="322" name="Rectangle 124"/>
            <p:cNvSpPr>
              <a:spLocks noChangeArrowheads="1"/>
            </p:cNvSpPr>
            <p:nvPr/>
          </p:nvSpPr>
          <p:spPr bwMode="auto">
            <a:xfrm flipV="1">
              <a:off x="3581400" y="26670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3" name="Rectangle 125"/>
            <p:cNvSpPr>
              <a:spLocks noChangeArrowheads="1"/>
            </p:cNvSpPr>
            <p:nvPr/>
          </p:nvSpPr>
          <p:spPr bwMode="auto">
            <a:xfrm flipV="1">
              <a:off x="4343400" y="2667000"/>
              <a:ext cx="685800" cy="228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CCCCFF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i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Service 3</a:t>
              </a:r>
            </a:p>
          </p:txBody>
        </p:sp>
        <p:sp>
          <p:nvSpPr>
            <p:cNvPr id="324" name="Rectangle 126"/>
            <p:cNvSpPr>
              <a:spLocks noChangeArrowheads="1"/>
            </p:cNvSpPr>
            <p:nvPr/>
          </p:nvSpPr>
          <p:spPr bwMode="auto">
            <a:xfrm flipV="1">
              <a:off x="2819400" y="29718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5" name="Rectangle 127"/>
            <p:cNvSpPr>
              <a:spLocks noChangeArrowheads="1"/>
            </p:cNvSpPr>
            <p:nvPr/>
          </p:nvSpPr>
          <p:spPr bwMode="auto">
            <a:xfrm flipV="1">
              <a:off x="3581400" y="29718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6" name="Rectangle 128"/>
            <p:cNvSpPr>
              <a:spLocks noChangeArrowheads="1"/>
            </p:cNvSpPr>
            <p:nvPr/>
          </p:nvSpPr>
          <p:spPr bwMode="auto">
            <a:xfrm flipV="1">
              <a:off x="4343400" y="29718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7" name="Rectangle 129"/>
            <p:cNvSpPr>
              <a:spLocks noChangeArrowheads="1"/>
            </p:cNvSpPr>
            <p:nvPr/>
          </p:nvSpPr>
          <p:spPr bwMode="auto">
            <a:xfrm flipV="1">
              <a:off x="5105400" y="26670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8" name="Rectangle 130"/>
            <p:cNvSpPr>
              <a:spLocks noChangeArrowheads="1"/>
            </p:cNvSpPr>
            <p:nvPr/>
          </p:nvSpPr>
          <p:spPr bwMode="auto">
            <a:xfrm flipV="1">
              <a:off x="5867400" y="26670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9" name="Rectangle 131"/>
            <p:cNvSpPr>
              <a:spLocks noChangeArrowheads="1"/>
            </p:cNvSpPr>
            <p:nvPr/>
          </p:nvSpPr>
          <p:spPr bwMode="auto">
            <a:xfrm flipV="1">
              <a:off x="6629400" y="2667000"/>
              <a:ext cx="685800" cy="228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CCCCFF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i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Service 6</a:t>
              </a:r>
            </a:p>
          </p:txBody>
        </p:sp>
        <p:sp>
          <p:nvSpPr>
            <p:cNvPr id="330" name="Rectangle 132"/>
            <p:cNvSpPr>
              <a:spLocks noChangeArrowheads="1"/>
            </p:cNvSpPr>
            <p:nvPr/>
          </p:nvSpPr>
          <p:spPr bwMode="auto">
            <a:xfrm flipV="1">
              <a:off x="5105400" y="29718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1" name="Rectangle 133"/>
            <p:cNvSpPr>
              <a:spLocks noChangeArrowheads="1"/>
            </p:cNvSpPr>
            <p:nvPr/>
          </p:nvSpPr>
          <p:spPr bwMode="auto">
            <a:xfrm flipV="1">
              <a:off x="5867400" y="29718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2" name="Rectangle 134"/>
            <p:cNvSpPr>
              <a:spLocks noChangeArrowheads="1"/>
            </p:cNvSpPr>
            <p:nvPr/>
          </p:nvSpPr>
          <p:spPr bwMode="auto">
            <a:xfrm flipV="1">
              <a:off x="6629400" y="29718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3" name="Rectangle 135"/>
            <p:cNvSpPr>
              <a:spLocks noChangeArrowheads="1"/>
            </p:cNvSpPr>
            <p:nvPr/>
          </p:nvSpPr>
          <p:spPr bwMode="auto">
            <a:xfrm flipV="1">
              <a:off x="7391400" y="2667000"/>
              <a:ext cx="685800" cy="228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CCCCFF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i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Service 7</a:t>
              </a:r>
            </a:p>
          </p:txBody>
        </p:sp>
        <p:sp>
          <p:nvSpPr>
            <p:cNvPr id="334" name="Rectangle 136"/>
            <p:cNvSpPr>
              <a:spLocks noChangeArrowheads="1"/>
            </p:cNvSpPr>
            <p:nvPr/>
          </p:nvSpPr>
          <p:spPr bwMode="auto">
            <a:xfrm flipV="1">
              <a:off x="7391400" y="29718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5" name="Rectangle 137"/>
            <p:cNvSpPr>
              <a:spLocks noChangeArrowheads="1"/>
            </p:cNvSpPr>
            <p:nvPr/>
          </p:nvSpPr>
          <p:spPr bwMode="auto">
            <a:xfrm flipV="1">
              <a:off x="8153400" y="29718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6" name="Rectangle 138"/>
            <p:cNvSpPr>
              <a:spLocks noChangeArrowheads="1"/>
            </p:cNvSpPr>
            <p:nvPr/>
          </p:nvSpPr>
          <p:spPr bwMode="auto">
            <a:xfrm flipV="1">
              <a:off x="8153400" y="26670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7" name="Text Box 139"/>
            <p:cNvSpPr txBox="1">
              <a:spLocks noChangeArrowheads="1"/>
            </p:cNvSpPr>
            <p:nvPr/>
          </p:nvSpPr>
          <p:spPr bwMode="auto">
            <a:xfrm>
              <a:off x="1774251" y="996333"/>
              <a:ext cx="968946" cy="565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900" i="0" dirty="0">
                  <a:latin typeface="Segoe UI" panose="020B0502040204020203" pitchFamily="34" charset="0"/>
                  <a:cs typeface="Segoe UI" panose="020B0502040204020203" pitchFamily="34" charset="0"/>
                </a:rPr>
                <a:t>What markets do we compete in and how are we different?</a:t>
              </a:r>
            </a:p>
          </p:txBody>
        </p:sp>
        <p:sp>
          <p:nvSpPr>
            <p:cNvPr id="338" name="Text Box 140"/>
            <p:cNvSpPr txBox="1">
              <a:spLocks noChangeArrowheads="1"/>
            </p:cNvSpPr>
            <p:nvPr/>
          </p:nvSpPr>
          <p:spPr bwMode="auto">
            <a:xfrm>
              <a:off x="1774251" y="1767681"/>
              <a:ext cx="966189" cy="565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900" i="0" dirty="0">
                  <a:latin typeface="Segoe UI" panose="020B0502040204020203" pitchFamily="34" charset="0"/>
                  <a:cs typeface="Segoe UI" panose="020B0502040204020203" pitchFamily="34" charset="0"/>
                </a:rPr>
                <a:t>What processes support our capabilities?</a:t>
              </a:r>
            </a:p>
          </p:txBody>
        </p:sp>
        <p:sp>
          <p:nvSpPr>
            <p:cNvPr id="339" name="Text Box 141"/>
            <p:cNvSpPr txBox="1">
              <a:spLocks noChangeArrowheads="1"/>
            </p:cNvSpPr>
            <p:nvPr/>
          </p:nvSpPr>
          <p:spPr bwMode="auto">
            <a:xfrm>
              <a:off x="1774251" y="2590799"/>
              <a:ext cx="966189" cy="565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900" i="0" dirty="0">
                  <a:latin typeface="Segoe UI" panose="020B0502040204020203" pitchFamily="34" charset="0"/>
                  <a:cs typeface="Segoe UI" panose="020B0502040204020203" pitchFamily="34" charset="0"/>
                </a:rPr>
                <a:t>What applications (services) enable our processes?</a:t>
              </a:r>
            </a:p>
          </p:txBody>
        </p:sp>
        <p:sp>
          <p:nvSpPr>
            <p:cNvPr id="340" name="Text Box 142"/>
            <p:cNvSpPr txBox="1">
              <a:spLocks noChangeArrowheads="1"/>
            </p:cNvSpPr>
            <p:nvPr/>
          </p:nvSpPr>
          <p:spPr bwMode="auto">
            <a:xfrm>
              <a:off x="1774251" y="3435548"/>
              <a:ext cx="966189" cy="41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900" i="0" dirty="0">
                  <a:latin typeface="Segoe UI" panose="020B0502040204020203" pitchFamily="34" charset="0"/>
                  <a:cs typeface="Segoe UI" panose="020B0502040204020203" pitchFamily="34" charset="0"/>
                </a:rPr>
                <a:t>What data supports our business?</a:t>
              </a:r>
            </a:p>
          </p:txBody>
        </p:sp>
        <p:sp>
          <p:nvSpPr>
            <p:cNvPr id="341" name="Text Box 143"/>
            <p:cNvSpPr txBox="1">
              <a:spLocks noChangeArrowheads="1"/>
            </p:cNvSpPr>
            <p:nvPr/>
          </p:nvSpPr>
          <p:spPr bwMode="auto">
            <a:xfrm>
              <a:off x="1774252" y="4314826"/>
              <a:ext cx="966189" cy="565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900" i="0" dirty="0">
                  <a:latin typeface="Segoe UI" panose="020B0502040204020203" pitchFamily="34" charset="0"/>
                  <a:cs typeface="Segoe UI" panose="020B0502040204020203" pitchFamily="34" charset="0"/>
                </a:rPr>
                <a:t>What is the foundation of our business?</a:t>
              </a:r>
            </a:p>
          </p:txBody>
        </p:sp>
        <p:sp>
          <p:nvSpPr>
            <p:cNvPr id="342" name="Text Box 144"/>
            <p:cNvSpPr txBox="1">
              <a:spLocks noChangeArrowheads="1"/>
            </p:cNvSpPr>
            <p:nvPr/>
          </p:nvSpPr>
          <p:spPr bwMode="auto">
            <a:xfrm>
              <a:off x="1774251" y="5181599"/>
              <a:ext cx="966189" cy="41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900" i="0" dirty="0">
                  <a:latin typeface="Segoe UI" panose="020B0502040204020203" pitchFamily="34" charset="0"/>
                  <a:cs typeface="Segoe UI" panose="020B0502040204020203" pitchFamily="34" charset="0"/>
                </a:rPr>
                <a:t>What is our optimal resource allocation?</a:t>
              </a:r>
            </a:p>
          </p:txBody>
        </p:sp>
        <p:sp>
          <p:nvSpPr>
            <p:cNvPr id="343" name="Text Box 145"/>
            <p:cNvSpPr txBox="1">
              <a:spLocks noChangeArrowheads="1"/>
            </p:cNvSpPr>
            <p:nvPr/>
          </p:nvSpPr>
          <p:spPr bwMode="auto">
            <a:xfrm>
              <a:off x="1774251" y="6111081"/>
              <a:ext cx="966189" cy="565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900" i="0" dirty="0">
                  <a:latin typeface="Segoe UI" panose="020B0502040204020203" pitchFamily="34" charset="0"/>
                  <a:cs typeface="Segoe UI" panose="020B0502040204020203" pitchFamily="34" charset="0"/>
                </a:rPr>
                <a:t>What is our optimal investment portfolio?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3668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Practitioner Path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651" y="1268414"/>
            <a:ext cx="10154081" cy="524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53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0" y="-32578"/>
            <a:ext cx="12192000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-27161" y="167484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Digital Transformation Architecture Framework</a:t>
            </a:r>
          </a:p>
        </p:txBody>
      </p:sp>
      <p:sp>
        <p:nvSpPr>
          <p:cNvPr id="1331" name="Rectangle 1330"/>
          <p:cNvSpPr>
            <a:spLocks noChangeArrowheads="1"/>
          </p:cNvSpPr>
          <p:nvPr/>
        </p:nvSpPr>
        <p:spPr bwMode="gray">
          <a:xfrm>
            <a:off x="2420938" y="1280359"/>
            <a:ext cx="2159000" cy="900113"/>
          </a:xfrm>
          <a:prstGeom prst="rect">
            <a:avLst/>
          </a:prstGeom>
          <a:gradFill rotWithShape="1">
            <a:gsLst>
              <a:gs pos="0">
                <a:srgbClr val="969696">
                  <a:gamma/>
                  <a:tint val="0"/>
                  <a:invGamma/>
                </a:srgbClr>
              </a:gs>
              <a:gs pos="100000">
                <a:srgbClr val="969696"/>
              </a:gs>
            </a:gsLst>
            <a:lin ang="5400000" scaled="1"/>
          </a:gradFill>
          <a:ln w="9525">
            <a:solidFill>
              <a:srgbClr val="96969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en-US" sz="1000" dirty="0">
                <a:solidFill>
                  <a:schemeClr val="tx1"/>
                </a:solidFill>
                <a:cs typeface="Arial" panose="020B0604020202020204" pitchFamily="34" charset="0"/>
              </a:rPr>
              <a:t>Enterprise Strategy</a:t>
            </a:r>
            <a:endParaRPr kumimoji="0" lang="en-US" altLang="en-US" sz="18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32" name="Rectangle 1331"/>
          <p:cNvSpPr>
            <a:spLocks noChangeArrowheads="1"/>
          </p:cNvSpPr>
          <p:nvPr/>
        </p:nvSpPr>
        <p:spPr bwMode="gray">
          <a:xfrm>
            <a:off x="2420938" y="5126872"/>
            <a:ext cx="2159000" cy="1258887"/>
          </a:xfrm>
          <a:prstGeom prst="rect">
            <a:avLst/>
          </a:prstGeom>
          <a:gradFill rotWithShape="1">
            <a:gsLst>
              <a:gs pos="0">
                <a:srgbClr val="969696"/>
              </a:gs>
              <a:gs pos="100000">
                <a:srgbClr val="969696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rgbClr val="96969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8280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en-US" sz="1000" dirty="0">
                <a:solidFill>
                  <a:schemeClr val="tx1"/>
                </a:solidFill>
                <a:cs typeface="Arial" panose="020B0604020202020204" pitchFamily="34" charset="0"/>
              </a:rPr>
              <a:t>Business Operating Environment</a:t>
            </a:r>
          </a:p>
          <a:p>
            <a:pPr algn="ctr"/>
            <a:r>
              <a:rPr kumimoji="0" lang="en-US" altLang="en-US" sz="1000" dirty="0">
                <a:solidFill>
                  <a:schemeClr val="tx1"/>
                </a:solidFill>
                <a:cs typeface="Arial" panose="020B0604020202020204" pitchFamily="34" charset="0"/>
              </a:rPr>
              <a:t>and IT Infrastructure</a:t>
            </a:r>
            <a:endParaRPr kumimoji="0" lang="en-US" altLang="en-US" sz="18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33" name="Line 4"/>
          <p:cNvSpPr>
            <a:spLocks noChangeShapeType="1"/>
          </p:cNvSpPr>
          <p:nvPr/>
        </p:nvSpPr>
        <p:spPr bwMode="gray">
          <a:xfrm>
            <a:off x="225425" y="4985584"/>
            <a:ext cx="4495800" cy="0"/>
          </a:xfrm>
          <a:prstGeom prst="line">
            <a:avLst/>
          </a:prstGeom>
          <a:noFill/>
          <a:ln w="38100">
            <a:solidFill>
              <a:srgbClr val="969696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34" name="AutoShape 5"/>
          <p:cNvSpPr>
            <a:spLocks noChangeArrowheads="1"/>
          </p:cNvSpPr>
          <p:nvPr/>
        </p:nvSpPr>
        <p:spPr bwMode="auto">
          <a:xfrm>
            <a:off x="3225800" y="2185234"/>
            <a:ext cx="533400" cy="2914650"/>
          </a:xfrm>
          <a:prstGeom prst="downArrow">
            <a:avLst>
              <a:gd name="adj1" fmla="val 44046"/>
              <a:gd name="adj2" fmla="val 37795"/>
            </a:avLst>
          </a:prstGeom>
          <a:gradFill rotWithShape="1">
            <a:gsLst>
              <a:gs pos="0">
                <a:schemeClr val="tx2">
                  <a:gamma/>
                  <a:tint val="50980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tint val="50980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96969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1335" name="Group 1334"/>
          <p:cNvGrpSpPr>
            <a:grpSpLocks/>
          </p:cNvGrpSpPr>
          <p:nvPr/>
        </p:nvGrpSpPr>
        <p:grpSpPr bwMode="auto">
          <a:xfrm>
            <a:off x="2495547" y="5592009"/>
            <a:ext cx="2027236" cy="784225"/>
            <a:chOff x="1701" y="3521"/>
            <a:chExt cx="1496" cy="833"/>
          </a:xfrm>
        </p:grpSpPr>
        <p:sp>
          <p:nvSpPr>
            <p:cNvPr id="1336" name="Text Box 8"/>
            <p:cNvSpPr txBox="1">
              <a:spLocks noChangeArrowheads="1"/>
            </p:cNvSpPr>
            <p:nvPr/>
          </p:nvSpPr>
          <p:spPr bwMode="gray">
            <a:xfrm>
              <a:off x="2001" y="4094"/>
              <a:ext cx="893" cy="2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0C0C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kumimoji="0" lang="en-US" altLang="en-US" sz="1000" b="0" dirty="0">
                  <a:solidFill>
                    <a:schemeClr val="tx1"/>
                  </a:solidFill>
                  <a:cs typeface="Arial" panose="020B0604020202020204" pitchFamily="34" charset="0"/>
                </a:rPr>
                <a:t>Change Programs</a:t>
              </a:r>
            </a:p>
          </p:txBody>
        </p:sp>
        <p:grpSp>
          <p:nvGrpSpPr>
            <p:cNvPr id="1337" name="Group 1336"/>
            <p:cNvGrpSpPr>
              <a:grpSpLocks/>
            </p:cNvGrpSpPr>
            <p:nvPr/>
          </p:nvGrpSpPr>
          <p:grpSpPr bwMode="auto">
            <a:xfrm>
              <a:off x="1701" y="3521"/>
              <a:ext cx="1496" cy="589"/>
              <a:chOff x="1701" y="3521"/>
              <a:chExt cx="1496" cy="589"/>
            </a:xfrm>
          </p:grpSpPr>
          <p:grpSp>
            <p:nvGrpSpPr>
              <p:cNvPr id="1338" name="Group 1337"/>
              <p:cNvGrpSpPr>
                <a:grpSpLocks/>
              </p:cNvGrpSpPr>
              <p:nvPr/>
            </p:nvGrpSpPr>
            <p:grpSpPr bwMode="auto">
              <a:xfrm>
                <a:off x="1701" y="3521"/>
                <a:ext cx="1315" cy="368"/>
                <a:chOff x="1837" y="3742"/>
                <a:chExt cx="1315" cy="368"/>
              </a:xfrm>
            </p:grpSpPr>
            <p:sp>
              <p:nvSpPr>
                <p:cNvPr id="1916" name="Rectangle 1915"/>
                <p:cNvSpPr>
                  <a:spLocks noChangeArrowheads="1"/>
                </p:cNvSpPr>
                <p:nvPr/>
              </p:nvSpPr>
              <p:spPr bwMode="gray">
                <a:xfrm>
                  <a:off x="1837" y="3742"/>
                  <a:ext cx="1315" cy="368"/>
                </a:xfrm>
                <a:prstGeom prst="rect">
                  <a:avLst/>
                </a:prstGeom>
                <a:solidFill>
                  <a:srgbClr val="FFFFCC"/>
                </a:solidFill>
                <a:ln w="9525">
                  <a:solidFill>
                    <a:srgbClr val="9999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 dirty="0"/>
                </a:p>
              </p:txBody>
            </p:sp>
            <p:sp>
              <p:nvSpPr>
                <p:cNvPr id="1917" name="Rectangle 1916"/>
                <p:cNvSpPr>
                  <a:spLocks noChangeArrowheads="1"/>
                </p:cNvSpPr>
                <p:nvPr/>
              </p:nvSpPr>
              <p:spPr bwMode="gray">
                <a:xfrm>
                  <a:off x="1871" y="3929"/>
                  <a:ext cx="267" cy="137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9999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algn="ctr" eaLnBrk="1" hangingPunct="1"/>
                  <a:r>
                    <a:rPr kumimoji="0" lang="en-GB" altLang="en-US" sz="500" b="0" dirty="0">
                      <a:solidFill>
                        <a:schemeClr val="tx1"/>
                      </a:solidFill>
                      <a:cs typeface="Arial" panose="020B0604020202020204" pitchFamily="34" charset="0"/>
                    </a:rPr>
                    <a:t>Solution Outline</a:t>
                  </a:r>
                </a:p>
              </p:txBody>
            </p:sp>
            <p:sp>
              <p:nvSpPr>
                <p:cNvPr id="1918" name="Rectangle 1917"/>
                <p:cNvSpPr>
                  <a:spLocks noChangeArrowheads="1"/>
                </p:cNvSpPr>
                <p:nvPr/>
              </p:nvSpPr>
              <p:spPr bwMode="gray">
                <a:xfrm>
                  <a:off x="2197" y="3929"/>
                  <a:ext cx="267" cy="137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9999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algn="ctr" eaLnBrk="1" hangingPunct="1"/>
                  <a:r>
                    <a:rPr kumimoji="0" lang="en-GB" altLang="en-US" sz="500" b="0">
                      <a:solidFill>
                        <a:schemeClr val="tx1"/>
                      </a:solidFill>
                      <a:cs typeface="Arial" panose="020B0604020202020204" pitchFamily="34" charset="0"/>
                    </a:rPr>
                    <a:t>Macro Design</a:t>
                  </a:r>
                </a:p>
              </p:txBody>
            </p:sp>
            <p:sp>
              <p:nvSpPr>
                <p:cNvPr id="1919" name="Rectangle 1918"/>
                <p:cNvSpPr>
                  <a:spLocks noChangeArrowheads="1"/>
                </p:cNvSpPr>
                <p:nvPr/>
              </p:nvSpPr>
              <p:spPr bwMode="gray">
                <a:xfrm>
                  <a:off x="2524" y="3929"/>
                  <a:ext cx="267" cy="137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9999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algn="ctr" eaLnBrk="1" hangingPunct="1"/>
                  <a:r>
                    <a:rPr kumimoji="0" lang="en-GB" altLang="en-US" sz="500" b="0">
                      <a:solidFill>
                        <a:schemeClr val="tx1"/>
                      </a:solidFill>
                      <a:cs typeface="Arial" panose="020B0604020202020204" pitchFamily="34" charset="0"/>
                    </a:rPr>
                    <a:t>Micro Design</a:t>
                  </a:r>
                </a:p>
              </p:txBody>
            </p:sp>
            <p:sp>
              <p:nvSpPr>
                <p:cNvPr id="1920" name="Rectangle 1919"/>
                <p:cNvSpPr>
                  <a:spLocks noChangeArrowheads="1"/>
                </p:cNvSpPr>
                <p:nvPr/>
              </p:nvSpPr>
              <p:spPr bwMode="gray">
                <a:xfrm>
                  <a:off x="2851" y="3929"/>
                  <a:ext cx="267" cy="137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9999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algn="ctr" eaLnBrk="1" hangingPunct="1"/>
                  <a:r>
                    <a:rPr kumimoji="0" lang="en-GB" altLang="en-US" sz="500" b="0">
                      <a:solidFill>
                        <a:schemeClr val="tx1"/>
                      </a:solidFill>
                      <a:cs typeface="Arial" panose="020B0604020202020204" pitchFamily="34" charset="0"/>
                    </a:rPr>
                    <a:t>Devt, etc.</a:t>
                  </a:r>
                </a:p>
              </p:txBody>
            </p:sp>
            <p:cxnSp>
              <p:nvCxnSpPr>
                <p:cNvPr id="1921" name="AutoShape 16"/>
                <p:cNvCxnSpPr>
                  <a:cxnSpLocks noChangeShapeType="1"/>
                  <a:stCxn id="1917" idx="3"/>
                  <a:endCxn id="1918" idx="1"/>
                </p:cNvCxnSpPr>
                <p:nvPr/>
              </p:nvCxnSpPr>
              <p:spPr bwMode="auto">
                <a:xfrm>
                  <a:off x="2138" y="3998"/>
                  <a:ext cx="59" cy="0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922" name="AutoShape 17"/>
                <p:cNvCxnSpPr>
                  <a:cxnSpLocks noChangeShapeType="1"/>
                  <a:stCxn id="1918" idx="3"/>
                  <a:endCxn id="1919" idx="1"/>
                </p:cNvCxnSpPr>
                <p:nvPr/>
              </p:nvCxnSpPr>
              <p:spPr bwMode="auto">
                <a:xfrm>
                  <a:off x="2464" y="3998"/>
                  <a:ext cx="60" cy="0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923" name="AutoShape 18"/>
                <p:cNvCxnSpPr>
                  <a:cxnSpLocks noChangeShapeType="1"/>
                  <a:stCxn id="1919" idx="3"/>
                  <a:endCxn id="1920" idx="1"/>
                </p:cNvCxnSpPr>
                <p:nvPr/>
              </p:nvCxnSpPr>
              <p:spPr bwMode="auto">
                <a:xfrm>
                  <a:off x="2791" y="3998"/>
                  <a:ext cx="60" cy="0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924" name="Rectangle 1923"/>
                <p:cNvSpPr>
                  <a:spLocks noChangeArrowheads="1"/>
                </p:cNvSpPr>
                <p:nvPr/>
              </p:nvSpPr>
              <p:spPr bwMode="gray">
                <a:xfrm>
                  <a:off x="1873" y="3763"/>
                  <a:ext cx="1245" cy="13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rgbClr val="9999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algn="ctr" eaLnBrk="1" hangingPunct="1"/>
                  <a:r>
                    <a:rPr kumimoji="0" lang="en-GB" altLang="en-US" sz="500" b="0">
                      <a:solidFill>
                        <a:schemeClr val="tx1"/>
                      </a:solidFill>
                      <a:cs typeface="Arial" panose="020B0604020202020204" pitchFamily="34" charset="0"/>
                    </a:rPr>
                    <a:t>Programme Architecture</a:t>
                  </a:r>
                </a:p>
              </p:txBody>
            </p:sp>
            <p:grpSp>
              <p:nvGrpSpPr>
                <p:cNvPr id="1925" name="Group 1924"/>
                <p:cNvGrpSpPr>
                  <a:grpSpLocks/>
                </p:cNvGrpSpPr>
                <p:nvPr/>
              </p:nvGrpSpPr>
              <p:grpSpPr bwMode="auto">
                <a:xfrm>
                  <a:off x="2878" y="3768"/>
                  <a:ext cx="182" cy="118"/>
                  <a:chOff x="2882" y="3569"/>
                  <a:chExt cx="591" cy="364"/>
                </a:xfrm>
              </p:grpSpPr>
              <p:grpSp>
                <p:nvGrpSpPr>
                  <p:cNvPr id="1929" name="Group 1928"/>
                  <p:cNvGrpSpPr>
                    <a:grpSpLocks/>
                  </p:cNvGrpSpPr>
                  <p:nvPr/>
                </p:nvGrpSpPr>
                <p:grpSpPr bwMode="auto">
                  <a:xfrm>
                    <a:off x="2882" y="3569"/>
                    <a:ext cx="591" cy="364"/>
                    <a:chOff x="4442" y="2902"/>
                    <a:chExt cx="1585" cy="1106"/>
                  </a:xfrm>
                </p:grpSpPr>
                <p:sp>
                  <p:nvSpPr>
                    <p:cNvPr id="2486" name="Oval 248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42" y="2902"/>
                      <a:ext cx="676" cy="404"/>
                    </a:xfrm>
                    <a:prstGeom prst="ellipse">
                      <a:avLst/>
                    </a:prstGeom>
                    <a:solidFill>
                      <a:schemeClr val="folHlink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pPr algn="ctr" eaLnBrk="1" hangingPunct="1">
                        <a:buFont typeface="Wingdings" panose="05000000000000000000" pitchFamily="2" charset="2"/>
                        <a:buNone/>
                      </a:pPr>
                      <a:endParaRPr kumimoji="0" lang="en-GB" altLang="en-US" sz="1000" b="0">
                        <a:solidFill>
                          <a:schemeClr val="tx1"/>
                        </a:solidFill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487" name="Oval 248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51" y="3306"/>
                      <a:ext cx="676" cy="404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pPr algn="ctr" eaLnBrk="1" hangingPunct="1">
                        <a:buFont typeface="Wingdings" panose="05000000000000000000" pitchFamily="2" charset="2"/>
                        <a:buNone/>
                      </a:pPr>
                      <a:endParaRPr kumimoji="0" lang="en-GB" altLang="en-US" sz="1000" b="0">
                        <a:solidFill>
                          <a:schemeClr val="tx1"/>
                        </a:solidFill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488" name="Oval 248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09" y="3604"/>
                      <a:ext cx="676" cy="404"/>
                    </a:xfrm>
                    <a:prstGeom prst="ellipse">
                      <a:avLst/>
                    </a:prstGeom>
                    <a:solidFill>
                      <a:srgbClr val="FFCC81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pPr algn="ctr" eaLnBrk="1" hangingPunct="1">
                        <a:buFont typeface="Wingdings" panose="05000000000000000000" pitchFamily="2" charset="2"/>
                        <a:buNone/>
                      </a:pPr>
                      <a:endParaRPr kumimoji="0" lang="en-GB" altLang="en-US" sz="1000" b="0">
                        <a:solidFill>
                          <a:schemeClr val="tx1"/>
                        </a:solidFill>
                        <a:cs typeface="Arial" panose="020B0604020202020204" pitchFamily="34" charset="0"/>
                      </a:endParaRPr>
                    </a:p>
                  </p:txBody>
                </p:sp>
                <p:cxnSp>
                  <p:nvCxnSpPr>
                    <p:cNvPr id="2489" name="AutoShape 25"/>
                    <p:cNvCxnSpPr>
                      <a:cxnSpLocks noChangeShapeType="1"/>
                      <a:stCxn id="2488" idx="7"/>
                      <a:endCxn id="2487" idx="3"/>
                    </p:cNvCxnSpPr>
                    <p:nvPr/>
                  </p:nvCxnSpPr>
                  <p:spPr bwMode="auto">
                    <a:xfrm flipV="1">
                      <a:off x="5086" y="3651"/>
                      <a:ext cx="364" cy="12"/>
                    </a:xfrm>
                    <a:prstGeom prst="straightConnector1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2490" name="AutoShape 26"/>
                    <p:cNvCxnSpPr>
                      <a:cxnSpLocks noChangeShapeType="1"/>
                      <a:stCxn id="2486" idx="5"/>
                      <a:endCxn id="2487" idx="1"/>
                    </p:cNvCxnSpPr>
                    <p:nvPr/>
                  </p:nvCxnSpPr>
                  <p:spPr bwMode="auto">
                    <a:xfrm>
                      <a:off x="5019" y="3247"/>
                      <a:ext cx="431" cy="118"/>
                    </a:xfrm>
                    <a:prstGeom prst="straightConnector1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2491" name="AutoShape 27"/>
                    <p:cNvCxnSpPr>
                      <a:cxnSpLocks noChangeShapeType="1"/>
                      <a:stCxn id="2488" idx="0"/>
                      <a:endCxn id="2486" idx="4"/>
                    </p:cNvCxnSpPr>
                    <p:nvPr/>
                  </p:nvCxnSpPr>
                  <p:spPr bwMode="auto">
                    <a:xfrm flipH="1" flipV="1">
                      <a:off x="4780" y="3306"/>
                      <a:ext cx="67" cy="298"/>
                    </a:xfrm>
                    <a:prstGeom prst="straightConnector1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</p:cxnSp>
              </p:grpSp>
              <p:grpSp>
                <p:nvGrpSpPr>
                  <p:cNvPr id="1930" name="Group 1929"/>
                  <p:cNvGrpSpPr>
                    <a:grpSpLocks/>
                  </p:cNvGrpSpPr>
                  <p:nvPr/>
                </p:nvGrpSpPr>
                <p:grpSpPr bwMode="auto">
                  <a:xfrm>
                    <a:off x="2916" y="3585"/>
                    <a:ext cx="181" cy="97"/>
                    <a:chOff x="1227" y="1082"/>
                    <a:chExt cx="812" cy="687"/>
                  </a:xfrm>
                </p:grpSpPr>
                <p:sp>
                  <p:nvSpPr>
                    <p:cNvPr id="2212" name="Oval 221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41" y="1601"/>
                      <a:ext cx="99" cy="49"/>
                    </a:xfrm>
                    <a:prstGeom prst="ellipse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13" name="Rectangle 22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77" y="1543"/>
                      <a:ext cx="25" cy="69"/>
                    </a:xfrm>
                    <a:prstGeom prst="rect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14" name="Freeform 2213"/>
                    <p:cNvSpPr>
                      <a:spLocks/>
                    </p:cNvSpPr>
                    <p:nvPr/>
                  </p:nvSpPr>
                  <p:spPr bwMode="auto">
                    <a:xfrm>
                      <a:off x="1417" y="1495"/>
                      <a:ext cx="153" cy="54"/>
                    </a:xfrm>
                    <a:custGeom>
                      <a:avLst/>
                      <a:gdLst>
                        <a:gd name="T0" fmla="*/ 1839 w 1839"/>
                        <a:gd name="T1" fmla="*/ 336 h 643"/>
                        <a:gd name="T2" fmla="*/ 1828 w 1839"/>
                        <a:gd name="T3" fmla="*/ 535 h 643"/>
                        <a:gd name="T4" fmla="*/ 1222 w 1839"/>
                        <a:gd name="T5" fmla="*/ 643 h 643"/>
                        <a:gd name="T6" fmla="*/ 555 w 1839"/>
                        <a:gd name="T7" fmla="*/ 643 h 643"/>
                        <a:gd name="T8" fmla="*/ 30 w 1839"/>
                        <a:gd name="T9" fmla="*/ 480 h 643"/>
                        <a:gd name="T10" fmla="*/ 0 w 1839"/>
                        <a:gd name="T11" fmla="*/ 17 h 643"/>
                        <a:gd name="T12" fmla="*/ 1037 w 1839"/>
                        <a:gd name="T13" fmla="*/ 0 h 643"/>
                        <a:gd name="T14" fmla="*/ 1839 w 1839"/>
                        <a:gd name="T15" fmla="*/ 336 h 6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839" h="643">
                          <a:moveTo>
                            <a:pt x="1839" y="336"/>
                          </a:moveTo>
                          <a:lnTo>
                            <a:pt x="1828" y="535"/>
                          </a:lnTo>
                          <a:lnTo>
                            <a:pt x="1222" y="643"/>
                          </a:lnTo>
                          <a:lnTo>
                            <a:pt x="555" y="643"/>
                          </a:lnTo>
                          <a:lnTo>
                            <a:pt x="30" y="480"/>
                          </a:lnTo>
                          <a:lnTo>
                            <a:pt x="0" y="17"/>
                          </a:lnTo>
                          <a:lnTo>
                            <a:pt x="1037" y="0"/>
                          </a:lnTo>
                          <a:lnTo>
                            <a:pt x="1839" y="336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15" name="Freeform 2214"/>
                    <p:cNvSpPr>
                      <a:spLocks/>
                    </p:cNvSpPr>
                    <p:nvPr/>
                  </p:nvSpPr>
                  <p:spPr bwMode="auto">
                    <a:xfrm>
                      <a:off x="1420" y="1516"/>
                      <a:ext cx="146" cy="31"/>
                    </a:xfrm>
                    <a:custGeom>
                      <a:avLst/>
                      <a:gdLst>
                        <a:gd name="T0" fmla="*/ 1757 w 1757"/>
                        <a:gd name="T1" fmla="*/ 127 h 372"/>
                        <a:gd name="T2" fmla="*/ 1748 w 1757"/>
                        <a:gd name="T3" fmla="*/ 271 h 372"/>
                        <a:gd name="T4" fmla="*/ 1202 w 1757"/>
                        <a:gd name="T5" fmla="*/ 372 h 372"/>
                        <a:gd name="T6" fmla="*/ 494 w 1757"/>
                        <a:gd name="T7" fmla="*/ 372 h 372"/>
                        <a:gd name="T8" fmla="*/ 0 w 1757"/>
                        <a:gd name="T9" fmla="*/ 199 h 372"/>
                        <a:gd name="T10" fmla="*/ 0 w 1757"/>
                        <a:gd name="T11" fmla="*/ 0 h 372"/>
                        <a:gd name="T12" fmla="*/ 473 w 1757"/>
                        <a:gd name="T13" fmla="*/ 199 h 372"/>
                        <a:gd name="T14" fmla="*/ 1192 w 1757"/>
                        <a:gd name="T15" fmla="*/ 208 h 372"/>
                        <a:gd name="T16" fmla="*/ 1757 w 1757"/>
                        <a:gd name="T17" fmla="*/ 127 h 3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757" h="372">
                          <a:moveTo>
                            <a:pt x="1757" y="127"/>
                          </a:moveTo>
                          <a:lnTo>
                            <a:pt x="1748" y="271"/>
                          </a:lnTo>
                          <a:lnTo>
                            <a:pt x="1202" y="372"/>
                          </a:lnTo>
                          <a:lnTo>
                            <a:pt x="494" y="372"/>
                          </a:lnTo>
                          <a:lnTo>
                            <a:pt x="0" y="199"/>
                          </a:lnTo>
                          <a:lnTo>
                            <a:pt x="0" y="0"/>
                          </a:lnTo>
                          <a:lnTo>
                            <a:pt x="473" y="199"/>
                          </a:lnTo>
                          <a:lnTo>
                            <a:pt x="1192" y="208"/>
                          </a:lnTo>
                          <a:lnTo>
                            <a:pt x="1757" y="127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16" name="Freeform 2215"/>
                    <p:cNvSpPr>
                      <a:spLocks/>
                    </p:cNvSpPr>
                    <p:nvPr/>
                  </p:nvSpPr>
                  <p:spPr bwMode="auto">
                    <a:xfrm>
                      <a:off x="1568" y="1550"/>
                      <a:ext cx="38" cy="88"/>
                    </a:xfrm>
                    <a:custGeom>
                      <a:avLst/>
                      <a:gdLst>
                        <a:gd name="T0" fmla="*/ 438 w 461"/>
                        <a:gd name="T1" fmla="*/ 0 h 1049"/>
                        <a:gd name="T2" fmla="*/ 404 w 461"/>
                        <a:gd name="T3" fmla="*/ 204 h 1049"/>
                        <a:gd name="T4" fmla="*/ 350 w 461"/>
                        <a:gd name="T5" fmla="*/ 367 h 1049"/>
                        <a:gd name="T6" fmla="*/ 289 w 461"/>
                        <a:gd name="T7" fmla="*/ 530 h 1049"/>
                        <a:gd name="T8" fmla="*/ 253 w 461"/>
                        <a:gd name="T9" fmla="*/ 627 h 1049"/>
                        <a:gd name="T10" fmla="*/ 247 w 461"/>
                        <a:gd name="T11" fmla="*/ 700 h 1049"/>
                        <a:gd name="T12" fmla="*/ 245 w 461"/>
                        <a:gd name="T13" fmla="*/ 765 h 1049"/>
                        <a:gd name="T14" fmla="*/ 338 w 461"/>
                        <a:gd name="T15" fmla="*/ 851 h 1049"/>
                        <a:gd name="T16" fmla="*/ 461 w 461"/>
                        <a:gd name="T17" fmla="*/ 961 h 1049"/>
                        <a:gd name="T18" fmla="*/ 344 w 461"/>
                        <a:gd name="T19" fmla="*/ 1049 h 1049"/>
                        <a:gd name="T20" fmla="*/ 196 w 461"/>
                        <a:gd name="T21" fmla="*/ 976 h 1049"/>
                        <a:gd name="T22" fmla="*/ 66 w 461"/>
                        <a:gd name="T23" fmla="*/ 907 h 1049"/>
                        <a:gd name="T24" fmla="*/ 0 w 461"/>
                        <a:gd name="T25" fmla="*/ 862 h 1049"/>
                        <a:gd name="T26" fmla="*/ 0 w 461"/>
                        <a:gd name="T27" fmla="*/ 771 h 1049"/>
                        <a:gd name="T28" fmla="*/ 44 w 461"/>
                        <a:gd name="T29" fmla="*/ 709 h 1049"/>
                        <a:gd name="T30" fmla="*/ 78 w 461"/>
                        <a:gd name="T31" fmla="*/ 627 h 1049"/>
                        <a:gd name="T32" fmla="*/ 84 w 461"/>
                        <a:gd name="T33" fmla="*/ 507 h 1049"/>
                        <a:gd name="T34" fmla="*/ 90 w 461"/>
                        <a:gd name="T35" fmla="*/ 391 h 1049"/>
                        <a:gd name="T36" fmla="*/ 72 w 461"/>
                        <a:gd name="T37" fmla="*/ 265 h 1049"/>
                        <a:gd name="T38" fmla="*/ 60 w 461"/>
                        <a:gd name="T39" fmla="*/ 185 h 1049"/>
                        <a:gd name="T40" fmla="*/ 60 w 461"/>
                        <a:gd name="T41" fmla="*/ 24 h 1049"/>
                        <a:gd name="T42" fmla="*/ 438 w 461"/>
                        <a:gd name="T43" fmla="*/ 0 h 10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461" h="1049">
                          <a:moveTo>
                            <a:pt x="438" y="0"/>
                          </a:moveTo>
                          <a:lnTo>
                            <a:pt x="404" y="204"/>
                          </a:lnTo>
                          <a:lnTo>
                            <a:pt x="350" y="367"/>
                          </a:lnTo>
                          <a:lnTo>
                            <a:pt x="289" y="530"/>
                          </a:lnTo>
                          <a:lnTo>
                            <a:pt x="253" y="627"/>
                          </a:lnTo>
                          <a:lnTo>
                            <a:pt x="247" y="700"/>
                          </a:lnTo>
                          <a:lnTo>
                            <a:pt x="245" y="765"/>
                          </a:lnTo>
                          <a:lnTo>
                            <a:pt x="338" y="851"/>
                          </a:lnTo>
                          <a:lnTo>
                            <a:pt x="461" y="961"/>
                          </a:lnTo>
                          <a:lnTo>
                            <a:pt x="344" y="1049"/>
                          </a:lnTo>
                          <a:lnTo>
                            <a:pt x="196" y="976"/>
                          </a:lnTo>
                          <a:lnTo>
                            <a:pt x="66" y="907"/>
                          </a:lnTo>
                          <a:lnTo>
                            <a:pt x="0" y="862"/>
                          </a:lnTo>
                          <a:lnTo>
                            <a:pt x="0" y="771"/>
                          </a:lnTo>
                          <a:lnTo>
                            <a:pt x="44" y="709"/>
                          </a:lnTo>
                          <a:lnTo>
                            <a:pt x="78" y="627"/>
                          </a:lnTo>
                          <a:lnTo>
                            <a:pt x="84" y="507"/>
                          </a:lnTo>
                          <a:lnTo>
                            <a:pt x="90" y="391"/>
                          </a:lnTo>
                          <a:lnTo>
                            <a:pt x="72" y="265"/>
                          </a:lnTo>
                          <a:lnTo>
                            <a:pt x="60" y="185"/>
                          </a:lnTo>
                          <a:lnTo>
                            <a:pt x="60" y="24"/>
                          </a:lnTo>
                          <a:lnTo>
                            <a:pt x="438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17" name="Freeform 2216"/>
                    <p:cNvSpPr>
                      <a:spLocks/>
                    </p:cNvSpPr>
                    <p:nvPr/>
                  </p:nvSpPr>
                  <p:spPr bwMode="auto">
                    <a:xfrm>
                      <a:off x="1564" y="1612"/>
                      <a:ext cx="59" cy="31"/>
                    </a:xfrm>
                    <a:custGeom>
                      <a:avLst/>
                      <a:gdLst>
                        <a:gd name="T0" fmla="*/ 506 w 705"/>
                        <a:gd name="T1" fmla="*/ 214 h 371"/>
                        <a:gd name="T2" fmla="*/ 431 w 705"/>
                        <a:gd name="T3" fmla="*/ 254 h 371"/>
                        <a:gd name="T4" fmla="*/ 322 w 705"/>
                        <a:gd name="T5" fmla="*/ 238 h 371"/>
                        <a:gd name="T6" fmla="*/ 196 w 705"/>
                        <a:gd name="T7" fmla="*/ 172 h 371"/>
                        <a:gd name="T8" fmla="*/ 114 w 705"/>
                        <a:gd name="T9" fmla="*/ 106 h 371"/>
                        <a:gd name="T10" fmla="*/ 57 w 705"/>
                        <a:gd name="T11" fmla="*/ 0 h 371"/>
                        <a:gd name="T12" fmla="*/ 36 w 705"/>
                        <a:gd name="T13" fmla="*/ 30 h 371"/>
                        <a:gd name="T14" fmla="*/ 0 w 705"/>
                        <a:gd name="T15" fmla="*/ 115 h 371"/>
                        <a:gd name="T16" fmla="*/ 15 w 705"/>
                        <a:gd name="T17" fmla="*/ 157 h 371"/>
                        <a:gd name="T18" fmla="*/ 117 w 705"/>
                        <a:gd name="T19" fmla="*/ 205 h 371"/>
                        <a:gd name="T20" fmla="*/ 235 w 705"/>
                        <a:gd name="T21" fmla="*/ 251 h 371"/>
                        <a:gd name="T22" fmla="*/ 368 w 705"/>
                        <a:gd name="T23" fmla="*/ 347 h 371"/>
                        <a:gd name="T24" fmla="*/ 506 w 705"/>
                        <a:gd name="T25" fmla="*/ 371 h 371"/>
                        <a:gd name="T26" fmla="*/ 600 w 705"/>
                        <a:gd name="T27" fmla="*/ 368 h 371"/>
                        <a:gd name="T28" fmla="*/ 657 w 705"/>
                        <a:gd name="T29" fmla="*/ 359 h 371"/>
                        <a:gd name="T30" fmla="*/ 705 w 705"/>
                        <a:gd name="T31" fmla="*/ 329 h 371"/>
                        <a:gd name="T32" fmla="*/ 687 w 705"/>
                        <a:gd name="T33" fmla="*/ 293 h 371"/>
                        <a:gd name="T34" fmla="*/ 663 w 705"/>
                        <a:gd name="T35" fmla="*/ 272 h 371"/>
                        <a:gd name="T36" fmla="*/ 506 w 705"/>
                        <a:gd name="T37" fmla="*/ 214 h 3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05" h="371">
                          <a:moveTo>
                            <a:pt x="506" y="214"/>
                          </a:moveTo>
                          <a:lnTo>
                            <a:pt x="431" y="254"/>
                          </a:lnTo>
                          <a:lnTo>
                            <a:pt x="322" y="238"/>
                          </a:lnTo>
                          <a:lnTo>
                            <a:pt x="196" y="172"/>
                          </a:lnTo>
                          <a:lnTo>
                            <a:pt x="114" y="106"/>
                          </a:lnTo>
                          <a:lnTo>
                            <a:pt x="57" y="0"/>
                          </a:lnTo>
                          <a:lnTo>
                            <a:pt x="36" y="30"/>
                          </a:lnTo>
                          <a:lnTo>
                            <a:pt x="0" y="115"/>
                          </a:lnTo>
                          <a:lnTo>
                            <a:pt x="15" y="157"/>
                          </a:lnTo>
                          <a:lnTo>
                            <a:pt x="117" y="205"/>
                          </a:lnTo>
                          <a:lnTo>
                            <a:pt x="235" y="251"/>
                          </a:lnTo>
                          <a:lnTo>
                            <a:pt x="368" y="347"/>
                          </a:lnTo>
                          <a:lnTo>
                            <a:pt x="506" y="371"/>
                          </a:lnTo>
                          <a:lnTo>
                            <a:pt x="600" y="368"/>
                          </a:lnTo>
                          <a:lnTo>
                            <a:pt x="657" y="359"/>
                          </a:lnTo>
                          <a:lnTo>
                            <a:pt x="705" y="329"/>
                          </a:lnTo>
                          <a:lnTo>
                            <a:pt x="687" y="293"/>
                          </a:lnTo>
                          <a:lnTo>
                            <a:pt x="663" y="272"/>
                          </a:lnTo>
                          <a:lnTo>
                            <a:pt x="506" y="214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18" name="Freeform 2217"/>
                    <p:cNvSpPr>
                      <a:spLocks/>
                    </p:cNvSpPr>
                    <p:nvPr/>
                  </p:nvSpPr>
                  <p:spPr bwMode="auto">
                    <a:xfrm>
                      <a:off x="1566" y="1626"/>
                      <a:ext cx="8" cy="11"/>
                    </a:xfrm>
                    <a:custGeom>
                      <a:avLst/>
                      <a:gdLst>
                        <a:gd name="T0" fmla="*/ 96 w 96"/>
                        <a:gd name="T1" fmla="*/ 45 h 142"/>
                        <a:gd name="T2" fmla="*/ 84 w 96"/>
                        <a:gd name="T3" fmla="*/ 139 h 142"/>
                        <a:gd name="T4" fmla="*/ 33 w 96"/>
                        <a:gd name="T5" fmla="*/ 142 h 142"/>
                        <a:gd name="T6" fmla="*/ 0 w 96"/>
                        <a:gd name="T7" fmla="*/ 0 h 142"/>
                        <a:gd name="T8" fmla="*/ 96 w 96"/>
                        <a:gd name="T9" fmla="*/ 45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96" h="142">
                          <a:moveTo>
                            <a:pt x="96" y="45"/>
                          </a:moveTo>
                          <a:lnTo>
                            <a:pt x="84" y="139"/>
                          </a:lnTo>
                          <a:lnTo>
                            <a:pt x="33" y="142"/>
                          </a:lnTo>
                          <a:lnTo>
                            <a:pt x="0" y="0"/>
                          </a:lnTo>
                          <a:lnTo>
                            <a:pt x="96" y="45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19" name="Freeform 2218"/>
                    <p:cNvSpPr>
                      <a:spLocks/>
                    </p:cNvSpPr>
                    <p:nvPr/>
                  </p:nvSpPr>
                  <p:spPr bwMode="auto">
                    <a:xfrm>
                      <a:off x="1571" y="1557"/>
                      <a:ext cx="39" cy="88"/>
                    </a:xfrm>
                    <a:custGeom>
                      <a:avLst/>
                      <a:gdLst>
                        <a:gd name="T0" fmla="*/ 438 w 461"/>
                        <a:gd name="T1" fmla="*/ 0 h 1050"/>
                        <a:gd name="T2" fmla="*/ 404 w 461"/>
                        <a:gd name="T3" fmla="*/ 205 h 1050"/>
                        <a:gd name="T4" fmla="*/ 350 w 461"/>
                        <a:gd name="T5" fmla="*/ 368 h 1050"/>
                        <a:gd name="T6" fmla="*/ 290 w 461"/>
                        <a:gd name="T7" fmla="*/ 531 h 1050"/>
                        <a:gd name="T8" fmla="*/ 253 w 461"/>
                        <a:gd name="T9" fmla="*/ 628 h 1050"/>
                        <a:gd name="T10" fmla="*/ 247 w 461"/>
                        <a:gd name="T11" fmla="*/ 700 h 1050"/>
                        <a:gd name="T12" fmla="*/ 245 w 461"/>
                        <a:gd name="T13" fmla="*/ 766 h 1050"/>
                        <a:gd name="T14" fmla="*/ 338 w 461"/>
                        <a:gd name="T15" fmla="*/ 851 h 1050"/>
                        <a:gd name="T16" fmla="*/ 461 w 461"/>
                        <a:gd name="T17" fmla="*/ 962 h 1050"/>
                        <a:gd name="T18" fmla="*/ 344 w 461"/>
                        <a:gd name="T19" fmla="*/ 1050 h 1050"/>
                        <a:gd name="T20" fmla="*/ 196 w 461"/>
                        <a:gd name="T21" fmla="*/ 977 h 1050"/>
                        <a:gd name="T22" fmla="*/ 67 w 461"/>
                        <a:gd name="T23" fmla="*/ 908 h 1050"/>
                        <a:gd name="T24" fmla="*/ 0 w 461"/>
                        <a:gd name="T25" fmla="*/ 862 h 1050"/>
                        <a:gd name="T26" fmla="*/ 0 w 461"/>
                        <a:gd name="T27" fmla="*/ 772 h 1050"/>
                        <a:gd name="T28" fmla="*/ 44 w 461"/>
                        <a:gd name="T29" fmla="*/ 709 h 1050"/>
                        <a:gd name="T30" fmla="*/ 79 w 461"/>
                        <a:gd name="T31" fmla="*/ 628 h 1050"/>
                        <a:gd name="T32" fmla="*/ 85 w 461"/>
                        <a:gd name="T33" fmla="*/ 508 h 1050"/>
                        <a:gd name="T34" fmla="*/ 91 w 461"/>
                        <a:gd name="T35" fmla="*/ 392 h 1050"/>
                        <a:gd name="T36" fmla="*/ 73 w 461"/>
                        <a:gd name="T37" fmla="*/ 265 h 1050"/>
                        <a:gd name="T38" fmla="*/ 60 w 461"/>
                        <a:gd name="T39" fmla="*/ 186 h 1050"/>
                        <a:gd name="T40" fmla="*/ 60 w 461"/>
                        <a:gd name="T41" fmla="*/ 25 h 1050"/>
                        <a:gd name="T42" fmla="*/ 438 w 461"/>
                        <a:gd name="T43" fmla="*/ 0 h 10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461" h="1050">
                          <a:moveTo>
                            <a:pt x="438" y="0"/>
                          </a:moveTo>
                          <a:lnTo>
                            <a:pt x="404" y="205"/>
                          </a:lnTo>
                          <a:lnTo>
                            <a:pt x="350" y="368"/>
                          </a:lnTo>
                          <a:lnTo>
                            <a:pt x="290" y="531"/>
                          </a:lnTo>
                          <a:lnTo>
                            <a:pt x="253" y="628"/>
                          </a:lnTo>
                          <a:lnTo>
                            <a:pt x="247" y="700"/>
                          </a:lnTo>
                          <a:lnTo>
                            <a:pt x="245" y="766"/>
                          </a:lnTo>
                          <a:lnTo>
                            <a:pt x="338" y="851"/>
                          </a:lnTo>
                          <a:lnTo>
                            <a:pt x="461" y="962"/>
                          </a:lnTo>
                          <a:lnTo>
                            <a:pt x="344" y="1050"/>
                          </a:lnTo>
                          <a:lnTo>
                            <a:pt x="196" y="977"/>
                          </a:lnTo>
                          <a:lnTo>
                            <a:pt x="67" y="908"/>
                          </a:lnTo>
                          <a:lnTo>
                            <a:pt x="0" y="862"/>
                          </a:lnTo>
                          <a:lnTo>
                            <a:pt x="0" y="772"/>
                          </a:lnTo>
                          <a:lnTo>
                            <a:pt x="44" y="709"/>
                          </a:lnTo>
                          <a:lnTo>
                            <a:pt x="79" y="628"/>
                          </a:lnTo>
                          <a:lnTo>
                            <a:pt x="85" y="508"/>
                          </a:lnTo>
                          <a:lnTo>
                            <a:pt x="91" y="392"/>
                          </a:lnTo>
                          <a:lnTo>
                            <a:pt x="73" y="265"/>
                          </a:lnTo>
                          <a:lnTo>
                            <a:pt x="60" y="186"/>
                          </a:lnTo>
                          <a:lnTo>
                            <a:pt x="60" y="25"/>
                          </a:lnTo>
                          <a:lnTo>
                            <a:pt x="438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20" name="Freeform 2219"/>
                    <p:cNvSpPr>
                      <a:spLocks/>
                    </p:cNvSpPr>
                    <p:nvPr/>
                  </p:nvSpPr>
                  <p:spPr bwMode="auto">
                    <a:xfrm>
                      <a:off x="1568" y="1619"/>
                      <a:ext cx="58" cy="31"/>
                    </a:xfrm>
                    <a:custGeom>
                      <a:avLst/>
                      <a:gdLst>
                        <a:gd name="T0" fmla="*/ 506 w 705"/>
                        <a:gd name="T1" fmla="*/ 215 h 372"/>
                        <a:gd name="T2" fmla="*/ 431 w 705"/>
                        <a:gd name="T3" fmla="*/ 254 h 372"/>
                        <a:gd name="T4" fmla="*/ 323 w 705"/>
                        <a:gd name="T5" fmla="*/ 239 h 372"/>
                        <a:gd name="T6" fmla="*/ 196 w 705"/>
                        <a:gd name="T7" fmla="*/ 173 h 372"/>
                        <a:gd name="T8" fmla="*/ 115 w 705"/>
                        <a:gd name="T9" fmla="*/ 106 h 372"/>
                        <a:gd name="T10" fmla="*/ 57 w 705"/>
                        <a:gd name="T11" fmla="*/ 0 h 372"/>
                        <a:gd name="T12" fmla="*/ 36 w 705"/>
                        <a:gd name="T13" fmla="*/ 31 h 372"/>
                        <a:gd name="T14" fmla="*/ 0 w 705"/>
                        <a:gd name="T15" fmla="*/ 115 h 372"/>
                        <a:gd name="T16" fmla="*/ 15 w 705"/>
                        <a:gd name="T17" fmla="*/ 158 h 372"/>
                        <a:gd name="T18" fmla="*/ 118 w 705"/>
                        <a:gd name="T19" fmla="*/ 206 h 372"/>
                        <a:gd name="T20" fmla="*/ 235 w 705"/>
                        <a:gd name="T21" fmla="*/ 251 h 372"/>
                        <a:gd name="T22" fmla="*/ 368 w 705"/>
                        <a:gd name="T23" fmla="*/ 348 h 372"/>
                        <a:gd name="T24" fmla="*/ 506 w 705"/>
                        <a:gd name="T25" fmla="*/ 372 h 372"/>
                        <a:gd name="T26" fmla="*/ 600 w 705"/>
                        <a:gd name="T27" fmla="*/ 369 h 372"/>
                        <a:gd name="T28" fmla="*/ 657 w 705"/>
                        <a:gd name="T29" fmla="*/ 360 h 372"/>
                        <a:gd name="T30" fmla="*/ 705 w 705"/>
                        <a:gd name="T31" fmla="*/ 330 h 372"/>
                        <a:gd name="T32" fmla="*/ 687 w 705"/>
                        <a:gd name="T33" fmla="*/ 293 h 372"/>
                        <a:gd name="T34" fmla="*/ 663 w 705"/>
                        <a:gd name="T35" fmla="*/ 272 h 372"/>
                        <a:gd name="T36" fmla="*/ 506 w 705"/>
                        <a:gd name="T37" fmla="*/ 215 h 3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05" h="372">
                          <a:moveTo>
                            <a:pt x="506" y="215"/>
                          </a:moveTo>
                          <a:lnTo>
                            <a:pt x="431" y="254"/>
                          </a:lnTo>
                          <a:lnTo>
                            <a:pt x="323" y="239"/>
                          </a:lnTo>
                          <a:lnTo>
                            <a:pt x="196" y="173"/>
                          </a:lnTo>
                          <a:lnTo>
                            <a:pt x="115" y="106"/>
                          </a:lnTo>
                          <a:lnTo>
                            <a:pt x="57" y="0"/>
                          </a:lnTo>
                          <a:lnTo>
                            <a:pt x="36" y="31"/>
                          </a:lnTo>
                          <a:lnTo>
                            <a:pt x="0" y="115"/>
                          </a:lnTo>
                          <a:lnTo>
                            <a:pt x="15" y="158"/>
                          </a:lnTo>
                          <a:lnTo>
                            <a:pt x="118" y="206"/>
                          </a:lnTo>
                          <a:lnTo>
                            <a:pt x="235" y="251"/>
                          </a:lnTo>
                          <a:lnTo>
                            <a:pt x="368" y="348"/>
                          </a:lnTo>
                          <a:lnTo>
                            <a:pt x="506" y="372"/>
                          </a:lnTo>
                          <a:lnTo>
                            <a:pt x="600" y="369"/>
                          </a:lnTo>
                          <a:lnTo>
                            <a:pt x="657" y="360"/>
                          </a:lnTo>
                          <a:lnTo>
                            <a:pt x="705" y="330"/>
                          </a:lnTo>
                          <a:lnTo>
                            <a:pt x="687" y="293"/>
                          </a:lnTo>
                          <a:lnTo>
                            <a:pt x="663" y="272"/>
                          </a:lnTo>
                          <a:lnTo>
                            <a:pt x="506" y="215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21" name="Freeform 2220"/>
                    <p:cNvSpPr>
                      <a:spLocks/>
                    </p:cNvSpPr>
                    <p:nvPr/>
                  </p:nvSpPr>
                  <p:spPr bwMode="auto">
                    <a:xfrm>
                      <a:off x="1569" y="1633"/>
                      <a:ext cx="8" cy="12"/>
                    </a:xfrm>
                    <a:custGeom>
                      <a:avLst/>
                      <a:gdLst>
                        <a:gd name="T0" fmla="*/ 97 w 97"/>
                        <a:gd name="T1" fmla="*/ 45 h 141"/>
                        <a:gd name="T2" fmla="*/ 84 w 97"/>
                        <a:gd name="T3" fmla="*/ 138 h 141"/>
                        <a:gd name="T4" fmla="*/ 33 w 97"/>
                        <a:gd name="T5" fmla="*/ 141 h 141"/>
                        <a:gd name="T6" fmla="*/ 0 w 97"/>
                        <a:gd name="T7" fmla="*/ 0 h 141"/>
                        <a:gd name="T8" fmla="*/ 97 w 97"/>
                        <a:gd name="T9" fmla="*/ 45 h 14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97" h="141">
                          <a:moveTo>
                            <a:pt x="97" y="45"/>
                          </a:moveTo>
                          <a:lnTo>
                            <a:pt x="84" y="138"/>
                          </a:lnTo>
                          <a:lnTo>
                            <a:pt x="33" y="141"/>
                          </a:lnTo>
                          <a:lnTo>
                            <a:pt x="0" y="0"/>
                          </a:lnTo>
                          <a:lnTo>
                            <a:pt x="97" y="45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22" name="Freeform 2221"/>
                    <p:cNvSpPr>
                      <a:spLocks/>
                    </p:cNvSpPr>
                    <p:nvPr/>
                  </p:nvSpPr>
                  <p:spPr bwMode="auto">
                    <a:xfrm>
                      <a:off x="1453" y="1238"/>
                      <a:ext cx="67" cy="81"/>
                    </a:xfrm>
                    <a:custGeom>
                      <a:avLst/>
                      <a:gdLst>
                        <a:gd name="T0" fmla="*/ 559 w 804"/>
                        <a:gd name="T1" fmla="*/ 30 h 967"/>
                        <a:gd name="T2" fmla="*/ 662 w 804"/>
                        <a:gd name="T3" fmla="*/ 69 h 967"/>
                        <a:gd name="T4" fmla="*/ 701 w 804"/>
                        <a:gd name="T5" fmla="*/ 146 h 967"/>
                        <a:gd name="T6" fmla="*/ 734 w 804"/>
                        <a:gd name="T7" fmla="*/ 256 h 967"/>
                        <a:gd name="T8" fmla="*/ 738 w 804"/>
                        <a:gd name="T9" fmla="*/ 302 h 967"/>
                        <a:gd name="T10" fmla="*/ 734 w 804"/>
                        <a:gd name="T11" fmla="*/ 345 h 967"/>
                        <a:gd name="T12" fmla="*/ 719 w 804"/>
                        <a:gd name="T13" fmla="*/ 375 h 967"/>
                        <a:gd name="T14" fmla="*/ 741 w 804"/>
                        <a:gd name="T15" fmla="*/ 434 h 967"/>
                        <a:gd name="T16" fmla="*/ 768 w 804"/>
                        <a:gd name="T17" fmla="*/ 490 h 967"/>
                        <a:gd name="T18" fmla="*/ 780 w 804"/>
                        <a:gd name="T19" fmla="*/ 509 h 967"/>
                        <a:gd name="T20" fmla="*/ 792 w 804"/>
                        <a:gd name="T21" fmla="*/ 523 h 967"/>
                        <a:gd name="T22" fmla="*/ 800 w 804"/>
                        <a:gd name="T23" fmla="*/ 536 h 967"/>
                        <a:gd name="T24" fmla="*/ 804 w 804"/>
                        <a:gd name="T25" fmla="*/ 553 h 967"/>
                        <a:gd name="T26" fmla="*/ 799 w 804"/>
                        <a:gd name="T27" fmla="*/ 569 h 967"/>
                        <a:gd name="T28" fmla="*/ 789 w 804"/>
                        <a:gd name="T29" fmla="*/ 575 h 967"/>
                        <a:gd name="T30" fmla="*/ 755 w 804"/>
                        <a:gd name="T31" fmla="*/ 584 h 967"/>
                        <a:gd name="T32" fmla="*/ 742 w 804"/>
                        <a:gd name="T33" fmla="*/ 592 h 967"/>
                        <a:gd name="T34" fmla="*/ 737 w 804"/>
                        <a:gd name="T35" fmla="*/ 613 h 967"/>
                        <a:gd name="T36" fmla="*/ 741 w 804"/>
                        <a:gd name="T37" fmla="*/ 637 h 967"/>
                        <a:gd name="T38" fmla="*/ 754 w 804"/>
                        <a:gd name="T39" fmla="*/ 673 h 967"/>
                        <a:gd name="T40" fmla="*/ 747 w 804"/>
                        <a:gd name="T41" fmla="*/ 691 h 967"/>
                        <a:gd name="T42" fmla="*/ 734 w 804"/>
                        <a:gd name="T43" fmla="*/ 706 h 967"/>
                        <a:gd name="T44" fmla="*/ 738 w 804"/>
                        <a:gd name="T45" fmla="*/ 719 h 967"/>
                        <a:gd name="T46" fmla="*/ 741 w 804"/>
                        <a:gd name="T47" fmla="*/ 730 h 967"/>
                        <a:gd name="T48" fmla="*/ 734 w 804"/>
                        <a:gd name="T49" fmla="*/ 744 h 967"/>
                        <a:gd name="T50" fmla="*/ 719 w 804"/>
                        <a:gd name="T51" fmla="*/ 753 h 967"/>
                        <a:gd name="T52" fmla="*/ 710 w 804"/>
                        <a:gd name="T53" fmla="*/ 770 h 967"/>
                        <a:gd name="T54" fmla="*/ 710 w 804"/>
                        <a:gd name="T55" fmla="*/ 800 h 967"/>
                        <a:gd name="T56" fmla="*/ 702 w 804"/>
                        <a:gd name="T57" fmla="*/ 817 h 967"/>
                        <a:gd name="T58" fmla="*/ 690 w 804"/>
                        <a:gd name="T59" fmla="*/ 834 h 967"/>
                        <a:gd name="T60" fmla="*/ 674 w 804"/>
                        <a:gd name="T61" fmla="*/ 844 h 967"/>
                        <a:gd name="T62" fmla="*/ 653 w 804"/>
                        <a:gd name="T63" fmla="*/ 850 h 967"/>
                        <a:gd name="T64" fmla="*/ 628 w 804"/>
                        <a:gd name="T65" fmla="*/ 854 h 967"/>
                        <a:gd name="T66" fmla="*/ 570 w 804"/>
                        <a:gd name="T67" fmla="*/ 850 h 967"/>
                        <a:gd name="T68" fmla="*/ 516 w 804"/>
                        <a:gd name="T69" fmla="*/ 844 h 967"/>
                        <a:gd name="T70" fmla="*/ 436 w 804"/>
                        <a:gd name="T71" fmla="*/ 967 h 967"/>
                        <a:gd name="T72" fmla="*/ 107 w 804"/>
                        <a:gd name="T73" fmla="*/ 816 h 967"/>
                        <a:gd name="T74" fmla="*/ 139 w 804"/>
                        <a:gd name="T75" fmla="*/ 766 h 967"/>
                        <a:gd name="T76" fmla="*/ 156 w 804"/>
                        <a:gd name="T77" fmla="*/ 718 h 967"/>
                        <a:gd name="T78" fmla="*/ 156 w 804"/>
                        <a:gd name="T79" fmla="*/ 652 h 967"/>
                        <a:gd name="T80" fmla="*/ 0 w 804"/>
                        <a:gd name="T81" fmla="*/ 512 h 967"/>
                        <a:gd name="T82" fmla="*/ 0 w 804"/>
                        <a:gd name="T83" fmla="*/ 180 h 967"/>
                        <a:gd name="T84" fmla="*/ 82 w 804"/>
                        <a:gd name="T85" fmla="*/ 88 h 967"/>
                        <a:gd name="T86" fmla="*/ 185 w 804"/>
                        <a:gd name="T87" fmla="*/ 41 h 967"/>
                        <a:gd name="T88" fmla="*/ 291 w 804"/>
                        <a:gd name="T89" fmla="*/ 0 h 967"/>
                        <a:gd name="T90" fmla="*/ 432 w 804"/>
                        <a:gd name="T91" fmla="*/ 20 h 967"/>
                        <a:gd name="T92" fmla="*/ 559 w 804"/>
                        <a:gd name="T93" fmla="*/ 30 h 9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</a:cxnLst>
                      <a:rect l="0" t="0" r="r" b="b"/>
                      <a:pathLst>
                        <a:path w="804" h="967">
                          <a:moveTo>
                            <a:pt x="559" y="30"/>
                          </a:moveTo>
                          <a:lnTo>
                            <a:pt x="662" y="69"/>
                          </a:lnTo>
                          <a:lnTo>
                            <a:pt x="701" y="146"/>
                          </a:lnTo>
                          <a:lnTo>
                            <a:pt x="734" y="256"/>
                          </a:lnTo>
                          <a:lnTo>
                            <a:pt x="738" y="302"/>
                          </a:lnTo>
                          <a:lnTo>
                            <a:pt x="734" y="345"/>
                          </a:lnTo>
                          <a:lnTo>
                            <a:pt x="719" y="375"/>
                          </a:lnTo>
                          <a:lnTo>
                            <a:pt x="741" y="434"/>
                          </a:lnTo>
                          <a:lnTo>
                            <a:pt x="768" y="490"/>
                          </a:lnTo>
                          <a:lnTo>
                            <a:pt x="780" y="509"/>
                          </a:lnTo>
                          <a:lnTo>
                            <a:pt x="792" y="523"/>
                          </a:lnTo>
                          <a:lnTo>
                            <a:pt x="800" y="536"/>
                          </a:lnTo>
                          <a:lnTo>
                            <a:pt x="804" y="553"/>
                          </a:lnTo>
                          <a:lnTo>
                            <a:pt x="799" y="569"/>
                          </a:lnTo>
                          <a:lnTo>
                            <a:pt x="789" y="575"/>
                          </a:lnTo>
                          <a:lnTo>
                            <a:pt x="755" y="584"/>
                          </a:lnTo>
                          <a:lnTo>
                            <a:pt x="742" y="592"/>
                          </a:lnTo>
                          <a:lnTo>
                            <a:pt x="737" y="613"/>
                          </a:lnTo>
                          <a:lnTo>
                            <a:pt x="741" y="637"/>
                          </a:lnTo>
                          <a:lnTo>
                            <a:pt x="754" y="673"/>
                          </a:lnTo>
                          <a:lnTo>
                            <a:pt x="747" y="691"/>
                          </a:lnTo>
                          <a:lnTo>
                            <a:pt x="734" y="706"/>
                          </a:lnTo>
                          <a:lnTo>
                            <a:pt x="738" y="719"/>
                          </a:lnTo>
                          <a:lnTo>
                            <a:pt x="741" y="730"/>
                          </a:lnTo>
                          <a:lnTo>
                            <a:pt x="734" y="744"/>
                          </a:lnTo>
                          <a:lnTo>
                            <a:pt x="719" y="753"/>
                          </a:lnTo>
                          <a:lnTo>
                            <a:pt x="710" y="770"/>
                          </a:lnTo>
                          <a:lnTo>
                            <a:pt x="710" y="800"/>
                          </a:lnTo>
                          <a:lnTo>
                            <a:pt x="702" y="817"/>
                          </a:lnTo>
                          <a:lnTo>
                            <a:pt x="690" y="834"/>
                          </a:lnTo>
                          <a:lnTo>
                            <a:pt x="674" y="844"/>
                          </a:lnTo>
                          <a:lnTo>
                            <a:pt x="653" y="850"/>
                          </a:lnTo>
                          <a:lnTo>
                            <a:pt x="628" y="854"/>
                          </a:lnTo>
                          <a:lnTo>
                            <a:pt x="570" y="850"/>
                          </a:lnTo>
                          <a:lnTo>
                            <a:pt x="516" y="844"/>
                          </a:lnTo>
                          <a:lnTo>
                            <a:pt x="436" y="967"/>
                          </a:lnTo>
                          <a:lnTo>
                            <a:pt x="107" y="816"/>
                          </a:lnTo>
                          <a:lnTo>
                            <a:pt x="139" y="766"/>
                          </a:lnTo>
                          <a:lnTo>
                            <a:pt x="156" y="718"/>
                          </a:lnTo>
                          <a:lnTo>
                            <a:pt x="156" y="652"/>
                          </a:lnTo>
                          <a:lnTo>
                            <a:pt x="0" y="512"/>
                          </a:lnTo>
                          <a:lnTo>
                            <a:pt x="0" y="180"/>
                          </a:lnTo>
                          <a:lnTo>
                            <a:pt x="82" y="88"/>
                          </a:lnTo>
                          <a:lnTo>
                            <a:pt x="185" y="41"/>
                          </a:lnTo>
                          <a:lnTo>
                            <a:pt x="291" y="0"/>
                          </a:lnTo>
                          <a:lnTo>
                            <a:pt x="432" y="20"/>
                          </a:lnTo>
                          <a:lnTo>
                            <a:pt x="559" y="3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23" name="Freeform 2222"/>
                    <p:cNvSpPr>
                      <a:spLocks/>
                    </p:cNvSpPr>
                    <p:nvPr/>
                  </p:nvSpPr>
                  <p:spPr bwMode="auto">
                    <a:xfrm>
                      <a:off x="1481" y="1289"/>
                      <a:ext cx="8" cy="13"/>
                    </a:xfrm>
                    <a:custGeom>
                      <a:avLst/>
                      <a:gdLst>
                        <a:gd name="T0" fmla="*/ 0 w 94"/>
                        <a:gd name="T1" fmla="*/ 0 h 154"/>
                        <a:gd name="T2" fmla="*/ 28 w 94"/>
                        <a:gd name="T3" fmla="*/ 73 h 154"/>
                        <a:gd name="T4" fmla="*/ 51 w 94"/>
                        <a:gd name="T5" fmla="*/ 110 h 154"/>
                        <a:gd name="T6" fmla="*/ 94 w 94"/>
                        <a:gd name="T7" fmla="*/ 154 h 154"/>
                        <a:gd name="T8" fmla="*/ 38 w 94"/>
                        <a:gd name="T9" fmla="*/ 117 h 154"/>
                        <a:gd name="T10" fmla="*/ 10 w 94"/>
                        <a:gd name="T11" fmla="*/ 73 h 154"/>
                        <a:gd name="T12" fmla="*/ 0 w 94"/>
                        <a:gd name="T13" fmla="*/ 0 h 1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94" h="154">
                          <a:moveTo>
                            <a:pt x="0" y="0"/>
                          </a:moveTo>
                          <a:lnTo>
                            <a:pt x="28" y="73"/>
                          </a:lnTo>
                          <a:lnTo>
                            <a:pt x="51" y="110"/>
                          </a:lnTo>
                          <a:lnTo>
                            <a:pt x="94" y="154"/>
                          </a:lnTo>
                          <a:lnTo>
                            <a:pt x="38" y="117"/>
                          </a:lnTo>
                          <a:lnTo>
                            <a:pt x="10" y="7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24" name="Freeform 2223"/>
                    <p:cNvSpPr>
                      <a:spLocks/>
                    </p:cNvSpPr>
                    <p:nvPr/>
                  </p:nvSpPr>
                  <p:spPr bwMode="auto">
                    <a:xfrm>
                      <a:off x="1501" y="1270"/>
                      <a:ext cx="8" cy="5"/>
                    </a:xfrm>
                    <a:custGeom>
                      <a:avLst/>
                      <a:gdLst>
                        <a:gd name="T0" fmla="*/ 91 w 103"/>
                        <a:gd name="T1" fmla="*/ 0 h 62"/>
                        <a:gd name="T2" fmla="*/ 85 w 103"/>
                        <a:gd name="T3" fmla="*/ 7 h 62"/>
                        <a:gd name="T4" fmla="*/ 103 w 103"/>
                        <a:gd name="T5" fmla="*/ 15 h 62"/>
                        <a:gd name="T6" fmla="*/ 79 w 103"/>
                        <a:gd name="T7" fmla="*/ 12 h 62"/>
                        <a:gd name="T8" fmla="*/ 73 w 103"/>
                        <a:gd name="T9" fmla="*/ 32 h 62"/>
                        <a:gd name="T10" fmla="*/ 83 w 103"/>
                        <a:gd name="T11" fmla="*/ 42 h 62"/>
                        <a:gd name="T12" fmla="*/ 74 w 103"/>
                        <a:gd name="T13" fmla="*/ 42 h 62"/>
                        <a:gd name="T14" fmla="*/ 81 w 103"/>
                        <a:gd name="T15" fmla="*/ 62 h 62"/>
                        <a:gd name="T16" fmla="*/ 68 w 103"/>
                        <a:gd name="T17" fmla="*/ 40 h 62"/>
                        <a:gd name="T18" fmla="*/ 49 w 103"/>
                        <a:gd name="T19" fmla="*/ 40 h 62"/>
                        <a:gd name="T20" fmla="*/ 31 w 103"/>
                        <a:gd name="T21" fmla="*/ 32 h 62"/>
                        <a:gd name="T22" fmla="*/ 0 w 103"/>
                        <a:gd name="T23" fmla="*/ 31 h 62"/>
                        <a:gd name="T24" fmla="*/ 31 w 103"/>
                        <a:gd name="T25" fmla="*/ 11 h 62"/>
                        <a:gd name="T26" fmla="*/ 91 w 103"/>
                        <a:gd name="T27" fmla="*/ 0 h 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03" h="62">
                          <a:moveTo>
                            <a:pt x="91" y="0"/>
                          </a:moveTo>
                          <a:lnTo>
                            <a:pt x="85" y="7"/>
                          </a:lnTo>
                          <a:lnTo>
                            <a:pt x="103" y="15"/>
                          </a:lnTo>
                          <a:lnTo>
                            <a:pt x="79" y="12"/>
                          </a:lnTo>
                          <a:lnTo>
                            <a:pt x="73" y="32"/>
                          </a:lnTo>
                          <a:lnTo>
                            <a:pt x="83" y="42"/>
                          </a:lnTo>
                          <a:lnTo>
                            <a:pt x="74" y="42"/>
                          </a:lnTo>
                          <a:lnTo>
                            <a:pt x="81" y="62"/>
                          </a:lnTo>
                          <a:lnTo>
                            <a:pt x="68" y="40"/>
                          </a:lnTo>
                          <a:lnTo>
                            <a:pt x="49" y="40"/>
                          </a:lnTo>
                          <a:lnTo>
                            <a:pt x="31" y="32"/>
                          </a:lnTo>
                          <a:lnTo>
                            <a:pt x="0" y="31"/>
                          </a:lnTo>
                          <a:lnTo>
                            <a:pt x="31" y="11"/>
                          </a:lnTo>
                          <a:lnTo>
                            <a:pt x="91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25" name="Freeform 2224"/>
                    <p:cNvSpPr>
                      <a:spLocks/>
                    </p:cNvSpPr>
                    <p:nvPr/>
                  </p:nvSpPr>
                  <p:spPr bwMode="auto">
                    <a:xfrm>
                      <a:off x="1496" y="1264"/>
                      <a:ext cx="15" cy="4"/>
                    </a:xfrm>
                    <a:custGeom>
                      <a:avLst/>
                      <a:gdLst>
                        <a:gd name="T0" fmla="*/ 175 w 175"/>
                        <a:gd name="T1" fmla="*/ 21 h 42"/>
                        <a:gd name="T2" fmla="*/ 168 w 175"/>
                        <a:gd name="T3" fmla="*/ 39 h 42"/>
                        <a:gd name="T4" fmla="*/ 149 w 175"/>
                        <a:gd name="T5" fmla="*/ 42 h 42"/>
                        <a:gd name="T6" fmla="*/ 120 w 175"/>
                        <a:gd name="T7" fmla="*/ 31 h 42"/>
                        <a:gd name="T8" fmla="*/ 85 w 175"/>
                        <a:gd name="T9" fmla="*/ 21 h 42"/>
                        <a:gd name="T10" fmla="*/ 27 w 175"/>
                        <a:gd name="T11" fmla="*/ 20 h 42"/>
                        <a:gd name="T12" fmla="*/ 0 w 175"/>
                        <a:gd name="T13" fmla="*/ 24 h 42"/>
                        <a:gd name="T14" fmla="*/ 44 w 175"/>
                        <a:gd name="T15" fmla="*/ 10 h 42"/>
                        <a:gd name="T16" fmla="*/ 76 w 175"/>
                        <a:gd name="T17" fmla="*/ 5 h 42"/>
                        <a:gd name="T18" fmla="*/ 72 w 175"/>
                        <a:gd name="T19" fmla="*/ 0 h 42"/>
                        <a:gd name="T20" fmla="*/ 101 w 175"/>
                        <a:gd name="T21" fmla="*/ 7 h 42"/>
                        <a:gd name="T22" fmla="*/ 98 w 175"/>
                        <a:gd name="T23" fmla="*/ 3 h 42"/>
                        <a:gd name="T24" fmla="*/ 121 w 175"/>
                        <a:gd name="T25" fmla="*/ 11 h 42"/>
                        <a:gd name="T26" fmla="*/ 147 w 175"/>
                        <a:gd name="T27" fmla="*/ 11 h 42"/>
                        <a:gd name="T28" fmla="*/ 175 w 175"/>
                        <a:gd name="T29" fmla="*/ 21 h 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75" h="42">
                          <a:moveTo>
                            <a:pt x="175" y="21"/>
                          </a:moveTo>
                          <a:lnTo>
                            <a:pt x="168" y="39"/>
                          </a:lnTo>
                          <a:lnTo>
                            <a:pt x="149" y="42"/>
                          </a:lnTo>
                          <a:lnTo>
                            <a:pt x="120" y="31"/>
                          </a:lnTo>
                          <a:lnTo>
                            <a:pt x="85" y="21"/>
                          </a:lnTo>
                          <a:lnTo>
                            <a:pt x="27" y="20"/>
                          </a:lnTo>
                          <a:lnTo>
                            <a:pt x="0" y="24"/>
                          </a:lnTo>
                          <a:lnTo>
                            <a:pt x="44" y="10"/>
                          </a:lnTo>
                          <a:lnTo>
                            <a:pt x="76" y="5"/>
                          </a:lnTo>
                          <a:lnTo>
                            <a:pt x="72" y="0"/>
                          </a:lnTo>
                          <a:lnTo>
                            <a:pt x="101" y="7"/>
                          </a:lnTo>
                          <a:lnTo>
                            <a:pt x="98" y="3"/>
                          </a:lnTo>
                          <a:lnTo>
                            <a:pt x="121" y="11"/>
                          </a:lnTo>
                          <a:lnTo>
                            <a:pt x="147" y="11"/>
                          </a:lnTo>
                          <a:lnTo>
                            <a:pt x="175" y="21"/>
                          </a:lnTo>
                          <a:close/>
                        </a:path>
                      </a:pathLst>
                    </a:custGeom>
                    <a:solidFill>
                      <a:srgbClr val="201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26" name="Freeform 2225"/>
                    <p:cNvSpPr>
                      <a:spLocks/>
                    </p:cNvSpPr>
                    <p:nvPr/>
                  </p:nvSpPr>
                  <p:spPr bwMode="auto">
                    <a:xfrm>
                      <a:off x="1509" y="1294"/>
                      <a:ext cx="6" cy="5"/>
                    </a:xfrm>
                    <a:custGeom>
                      <a:avLst/>
                      <a:gdLst>
                        <a:gd name="T0" fmla="*/ 81 w 81"/>
                        <a:gd name="T1" fmla="*/ 7 h 65"/>
                        <a:gd name="T2" fmla="*/ 68 w 81"/>
                        <a:gd name="T3" fmla="*/ 3 h 65"/>
                        <a:gd name="T4" fmla="*/ 56 w 81"/>
                        <a:gd name="T5" fmla="*/ 0 h 65"/>
                        <a:gd name="T6" fmla="*/ 47 w 81"/>
                        <a:gd name="T7" fmla="*/ 9 h 65"/>
                        <a:gd name="T8" fmla="*/ 35 w 81"/>
                        <a:gd name="T9" fmla="*/ 17 h 65"/>
                        <a:gd name="T10" fmla="*/ 20 w 81"/>
                        <a:gd name="T11" fmla="*/ 24 h 65"/>
                        <a:gd name="T12" fmla="*/ 9 w 81"/>
                        <a:gd name="T13" fmla="*/ 27 h 65"/>
                        <a:gd name="T14" fmla="*/ 7 w 81"/>
                        <a:gd name="T15" fmla="*/ 20 h 65"/>
                        <a:gd name="T16" fmla="*/ 1 w 81"/>
                        <a:gd name="T17" fmla="*/ 37 h 65"/>
                        <a:gd name="T18" fmla="*/ 0 w 81"/>
                        <a:gd name="T19" fmla="*/ 49 h 65"/>
                        <a:gd name="T20" fmla="*/ 0 w 81"/>
                        <a:gd name="T21" fmla="*/ 58 h 65"/>
                        <a:gd name="T22" fmla="*/ 5 w 81"/>
                        <a:gd name="T23" fmla="*/ 65 h 65"/>
                        <a:gd name="T24" fmla="*/ 3 w 81"/>
                        <a:gd name="T25" fmla="*/ 52 h 65"/>
                        <a:gd name="T26" fmla="*/ 10 w 81"/>
                        <a:gd name="T27" fmla="*/ 37 h 65"/>
                        <a:gd name="T28" fmla="*/ 35 w 81"/>
                        <a:gd name="T29" fmla="*/ 30 h 65"/>
                        <a:gd name="T30" fmla="*/ 48 w 81"/>
                        <a:gd name="T31" fmla="*/ 34 h 65"/>
                        <a:gd name="T32" fmla="*/ 62 w 81"/>
                        <a:gd name="T33" fmla="*/ 37 h 65"/>
                        <a:gd name="T34" fmla="*/ 76 w 81"/>
                        <a:gd name="T35" fmla="*/ 22 h 65"/>
                        <a:gd name="T36" fmla="*/ 81 w 81"/>
                        <a:gd name="T37" fmla="*/ 7 h 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81" h="65">
                          <a:moveTo>
                            <a:pt x="81" y="7"/>
                          </a:moveTo>
                          <a:lnTo>
                            <a:pt x="68" y="3"/>
                          </a:lnTo>
                          <a:lnTo>
                            <a:pt x="56" y="0"/>
                          </a:lnTo>
                          <a:lnTo>
                            <a:pt x="47" y="9"/>
                          </a:lnTo>
                          <a:lnTo>
                            <a:pt x="35" y="17"/>
                          </a:lnTo>
                          <a:lnTo>
                            <a:pt x="20" y="24"/>
                          </a:lnTo>
                          <a:lnTo>
                            <a:pt x="9" y="27"/>
                          </a:lnTo>
                          <a:lnTo>
                            <a:pt x="7" y="20"/>
                          </a:lnTo>
                          <a:lnTo>
                            <a:pt x="1" y="37"/>
                          </a:lnTo>
                          <a:lnTo>
                            <a:pt x="0" y="49"/>
                          </a:lnTo>
                          <a:lnTo>
                            <a:pt x="0" y="58"/>
                          </a:lnTo>
                          <a:lnTo>
                            <a:pt x="5" y="65"/>
                          </a:lnTo>
                          <a:lnTo>
                            <a:pt x="3" y="52"/>
                          </a:lnTo>
                          <a:lnTo>
                            <a:pt x="10" y="37"/>
                          </a:lnTo>
                          <a:lnTo>
                            <a:pt x="35" y="30"/>
                          </a:lnTo>
                          <a:lnTo>
                            <a:pt x="48" y="34"/>
                          </a:lnTo>
                          <a:lnTo>
                            <a:pt x="62" y="37"/>
                          </a:lnTo>
                          <a:lnTo>
                            <a:pt x="76" y="22"/>
                          </a:lnTo>
                          <a:lnTo>
                            <a:pt x="81" y="7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27" name="Freeform 2226"/>
                    <p:cNvSpPr>
                      <a:spLocks/>
                    </p:cNvSpPr>
                    <p:nvPr/>
                  </p:nvSpPr>
                  <p:spPr bwMode="auto">
                    <a:xfrm>
                      <a:off x="1511" y="1300"/>
                      <a:ext cx="3" cy="1"/>
                    </a:xfrm>
                    <a:custGeom>
                      <a:avLst/>
                      <a:gdLst>
                        <a:gd name="T0" fmla="*/ 32 w 32"/>
                        <a:gd name="T1" fmla="*/ 4 h 15"/>
                        <a:gd name="T2" fmla="*/ 14 w 32"/>
                        <a:gd name="T3" fmla="*/ 0 h 15"/>
                        <a:gd name="T4" fmla="*/ 0 w 32"/>
                        <a:gd name="T5" fmla="*/ 5 h 15"/>
                        <a:gd name="T6" fmla="*/ 17 w 32"/>
                        <a:gd name="T7" fmla="*/ 15 h 15"/>
                        <a:gd name="T8" fmla="*/ 32 w 32"/>
                        <a:gd name="T9" fmla="*/ 4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2" h="15">
                          <a:moveTo>
                            <a:pt x="32" y="4"/>
                          </a:moveTo>
                          <a:lnTo>
                            <a:pt x="14" y="0"/>
                          </a:lnTo>
                          <a:lnTo>
                            <a:pt x="0" y="5"/>
                          </a:lnTo>
                          <a:lnTo>
                            <a:pt x="17" y="15"/>
                          </a:lnTo>
                          <a:lnTo>
                            <a:pt x="32" y="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28" name="Freeform 2227"/>
                    <p:cNvSpPr>
                      <a:spLocks/>
                    </p:cNvSpPr>
                    <p:nvPr/>
                  </p:nvSpPr>
                  <p:spPr bwMode="auto">
                    <a:xfrm>
                      <a:off x="1514" y="1285"/>
                      <a:ext cx="2" cy="1"/>
                    </a:xfrm>
                    <a:custGeom>
                      <a:avLst/>
                      <a:gdLst>
                        <a:gd name="T0" fmla="*/ 35 w 35"/>
                        <a:gd name="T1" fmla="*/ 0 h 15"/>
                        <a:gd name="T2" fmla="*/ 17 w 35"/>
                        <a:gd name="T3" fmla="*/ 0 h 15"/>
                        <a:gd name="T4" fmla="*/ 4 w 35"/>
                        <a:gd name="T5" fmla="*/ 6 h 15"/>
                        <a:gd name="T6" fmla="*/ 0 w 35"/>
                        <a:gd name="T7" fmla="*/ 14 h 15"/>
                        <a:gd name="T8" fmla="*/ 8 w 35"/>
                        <a:gd name="T9" fmla="*/ 15 h 15"/>
                        <a:gd name="T10" fmla="*/ 18 w 35"/>
                        <a:gd name="T11" fmla="*/ 12 h 15"/>
                        <a:gd name="T12" fmla="*/ 35 w 35"/>
                        <a:gd name="T13" fmla="*/ 0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5" h="15">
                          <a:moveTo>
                            <a:pt x="35" y="0"/>
                          </a:moveTo>
                          <a:lnTo>
                            <a:pt x="17" y="0"/>
                          </a:lnTo>
                          <a:lnTo>
                            <a:pt x="4" y="6"/>
                          </a:lnTo>
                          <a:lnTo>
                            <a:pt x="0" y="14"/>
                          </a:lnTo>
                          <a:lnTo>
                            <a:pt x="8" y="15"/>
                          </a:lnTo>
                          <a:lnTo>
                            <a:pt x="18" y="12"/>
                          </a:lnTo>
                          <a:lnTo>
                            <a:pt x="35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29" name="Freeform 2228"/>
                    <p:cNvSpPr>
                      <a:spLocks/>
                    </p:cNvSpPr>
                    <p:nvPr/>
                  </p:nvSpPr>
                  <p:spPr bwMode="auto">
                    <a:xfrm>
                      <a:off x="1511" y="1284"/>
                      <a:ext cx="1" cy="3"/>
                    </a:xfrm>
                    <a:custGeom>
                      <a:avLst/>
                      <a:gdLst>
                        <a:gd name="T0" fmla="*/ 8 w 18"/>
                        <a:gd name="T1" fmla="*/ 0 h 34"/>
                        <a:gd name="T2" fmla="*/ 4 w 18"/>
                        <a:gd name="T3" fmla="*/ 12 h 34"/>
                        <a:gd name="T4" fmla="*/ 10 w 18"/>
                        <a:gd name="T5" fmla="*/ 27 h 34"/>
                        <a:gd name="T6" fmla="*/ 18 w 18"/>
                        <a:gd name="T7" fmla="*/ 34 h 34"/>
                        <a:gd name="T8" fmla="*/ 7 w 18"/>
                        <a:gd name="T9" fmla="*/ 28 h 34"/>
                        <a:gd name="T10" fmla="*/ 0 w 18"/>
                        <a:gd name="T11" fmla="*/ 22 h 34"/>
                        <a:gd name="T12" fmla="*/ 0 w 18"/>
                        <a:gd name="T13" fmla="*/ 15 h 34"/>
                        <a:gd name="T14" fmla="*/ 8 w 18"/>
                        <a:gd name="T15" fmla="*/ 0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8" h="34">
                          <a:moveTo>
                            <a:pt x="8" y="0"/>
                          </a:moveTo>
                          <a:lnTo>
                            <a:pt x="4" y="12"/>
                          </a:lnTo>
                          <a:lnTo>
                            <a:pt x="10" y="27"/>
                          </a:lnTo>
                          <a:lnTo>
                            <a:pt x="18" y="34"/>
                          </a:lnTo>
                          <a:lnTo>
                            <a:pt x="7" y="28"/>
                          </a:lnTo>
                          <a:lnTo>
                            <a:pt x="0" y="22"/>
                          </a:lnTo>
                          <a:lnTo>
                            <a:pt x="0" y="15"/>
                          </a:lnTo>
                          <a:lnTo>
                            <a:pt x="8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30" name="Freeform 2229"/>
                    <p:cNvSpPr>
                      <a:spLocks/>
                    </p:cNvSpPr>
                    <p:nvPr/>
                  </p:nvSpPr>
                  <p:spPr bwMode="auto">
                    <a:xfrm>
                      <a:off x="1503" y="1272"/>
                      <a:ext cx="2" cy="1"/>
                    </a:xfrm>
                    <a:custGeom>
                      <a:avLst/>
                      <a:gdLst>
                        <a:gd name="T0" fmla="*/ 23 w 23"/>
                        <a:gd name="T1" fmla="*/ 0 h 13"/>
                        <a:gd name="T2" fmla="*/ 23 w 23"/>
                        <a:gd name="T3" fmla="*/ 13 h 13"/>
                        <a:gd name="T4" fmla="*/ 14 w 23"/>
                        <a:gd name="T5" fmla="*/ 11 h 13"/>
                        <a:gd name="T6" fmla="*/ 6 w 23"/>
                        <a:gd name="T7" fmla="*/ 8 h 13"/>
                        <a:gd name="T8" fmla="*/ 0 w 23"/>
                        <a:gd name="T9" fmla="*/ 8 h 13"/>
                        <a:gd name="T10" fmla="*/ 8 w 23"/>
                        <a:gd name="T11" fmla="*/ 2 h 13"/>
                        <a:gd name="T12" fmla="*/ 23 w 23"/>
                        <a:gd name="T13" fmla="*/ 0 h 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3" h="13">
                          <a:moveTo>
                            <a:pt x="23" y="0"/>
                          </a:moveTo>
                          <a:lnTo>
                            <a:pt x="23" y="13"/>
                          </a:lnTo>
                          <a:lnTo>
                            <a:pt x="14" y="11"/>
                          </a:lnTo>
                          <a:lnTo>
                            <a:pt x="6" y="8"/>
                          </a:lnTo>
                          <a:lnTo>
                            <a:pt x="0" y="8"/>
                          </a:lnTo>
                          <a:lnTo>
                            <a:pt x="8" y="2"/>
                          </a:lnTo>
                          <a:lnTo>
                            <a:pt x="23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31" name="Freeform 2230"/>
                    <p:cNvSpPr>
                      <a:spLocks/>
                    </p:cNvSpPr>
                    <p:nvPr/>
                  </p:nvSpPr>
                  <p:spPr bwMode="auto">
                    <a:xfrm>
                      <a:off x="1476" y="1269"/>
                      <a:ext cx="6" cy="13"/>
                    </a:xfrm>
                    <a:custGeom>
                      <a:avLst/>
                      <a:gdLst>
                        <a:gd name="T0" fmla="*/ 71 w 71"/>
                        <a:gd name="T1" fmla="*/ 30 h 155"/>
                        <a:gd name="T2" fmla="*/ 48 w 71"/>
                        <a:gd name="T3" fmla="*/ 12 h 155"/>
                        <a:gd name="T4" fmla="*/ 24 w 71"/>
                        <a:gd name="T5" fmla="*/ 17 h 155"/>
                        <a:gd name="T6" fmla="*/ 10 w 71"/>
                        <a:gd name="T7" fmla="*/ 42 h 155"/>
                        <a:gd name="T8" fmla="*/ 7 w 71"/>
                        <a:gd name="T9" fmla="*/ 76 h 155"/>
                        <a:gd name="T10" fmla="*/ 10 w 71"/>
                        <a:gd name="T11" fmla="*/ 105 h 155"/>
                        <a:gd name="T12" fmla="*/ 18 w 71"/>
                        <a:gd name="T13" fmla="*/ 127 h 155"/>
                        <a:gd name="T14" fmla="*/ 30 w 71"/>
                        <a:gd name="T15" fmla="*/ 93 h 155"/>
                        <a:gd name="T16" fmla="*/ 42 w 71"/>
                        <a:gd name="T17" fmla="*/ 72 h 155"/>
                        <a:gd name="T18" fmla="*/ 67 w 71"/>
                        <a:gd name="T19" fmla="*/ 60 h 155"/>
                        <a:gd name="T20" fmla="*/ 47 w 71"/>
                        <a:gd name="T21" fmla="*/ 87 h 155"/>
                        <a:gd name="T22" fmla="*/ 28 w 71"/>
                        <a:gd name="T23" fmla="*/ 109 h 155"/>
                        <a:gd name="T24" fmla="*/ 26 w 71"/>
                        <a:gd name="T25" fmla="*/ 134 h 155"/>
                        <a:gd name="T26" fmla="*/ 35 w 71"/>
                        <a:gd name="T27" fmla="*/ 152 h 155"/>
                        <a:gd name="T28" fmla="*/ 46 w 71"/>
                        <a:gd name="T29" fmla="*/ 155 h 155"/>
                        <a:gd name="T30" fmla="*/ 15 w 71"/>
                        <a:gd name="T31" fmla="*/ 149 h 155"/>
                        <a:gd name="T32" fmla="*/ 1 w 71"/>
                        <a:gd name="T33" fmla="*/ 115 h 155"/>
                        <a:gd name="T34" fmla="*/ 0 w 71"/>
                        <a:gd name="T35" fmla="*/ 73 h 155"/>
                        <a:gd name="T36" fmla="*/ 1 w 71"/>
                        <a:gd name="T37" fmla="*/ 33 h 155"/>
                        <a:gd name="T38" fmla="*/ 18 w 71"/>
                        <a:gd name="T39" fmla="*/ 10 h 155"/>
                        <a:gd name="T40" fmla="*/ 40 w 71"/>
                        <a:gd name="T41" fmla="*/ 0 h 155"/>
                        <a:gd name="T42" fmla="*/ 62 w 71"/>
                        <a:gd name="T43" fmla="*/ 5 h 155"/>
                        <a:gd name="T44" fmla="*/ 71 w 71"/>
                        <a:gd name="T45" fmla="*/ 30 h 15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71" h="155">
                          <a:moveTo>
                            <a:pt x="71" y="30"/>
                          </a:moveTo>
                          <a:lnTo>
                            <a:pt x="48" y="12"/>
                          </a:lnTo>
                          <a:lnTo>
                            <a:pt x="24" y="17"/>
                          </a:lnTo>
                          <a:lnTo>
                            <a:pt x="10" y="42"/>
                          </a:lnTo>
                          <a:lnTo>
                            <a:pt x="7" y="76"/>
                          </a:lnTo>
                          <a:lnTo>
                            <a:pt x="10" y="105"/>
                          </a:lnTo>
                          <a:lnTo>
                            <a:pt x="18" y="127"/>
                          </a:lnTo>
                          <a:lnTo>
                            <a:pt x="30" y="93"/>
                          </a:lnTo>
                          <a:lnTo>
                            <a:pt x="42" y="72"/>
                          </a:lnTo>
                          <a:lnTo>
                            <a:pt x="67" y="60"/>
                          </a:lnTo>
                          <a:lnTo>
                            <a:pt x="47" y="87"/>
                          </a:lnTo>
                          <a:lnTo>
                            <a:pt x="28" y="109"/>
                          </a:lnTo>
                          <a:lnTo>
                            <a:pt x="26" y="134"/>
                          </a:lnTo>
                          <a:lnTo>
                            <a:pt x="35" y="152"/>
                          </a:lnTo>
                          <a:lnTo>
                            <a:pt x="46" y="155"/>
                          </a:lnTo>
                          <a:lnTo>
                            <a:pt x="15" y="149"/>
                          </a:lnTo>
                          <a:lnTo>
                            <a:pt x="1" y="115"/>
                          </a:lnTo>
                          <a:lnTo>
                            <a:pt x="0" y="73"/>
                          </a:lnTo>
                          <a:lnTo>
                            <a:pt x="1" y="33"/>
                          </a:lnTo>
                          <a:lnTo>
                            <a:pt x="18" y="10"/>
                          </a:lnTo>
                          <a:lnTo>
                            <a:pt x="40" y="0"/>
                          </a:lnTo>
                          <a:lnTo>
                            <a:pt x="62" y="5"/>
                          </a:lnTo>
                          <a:lnTo>
                            <a:pt x="71" y="3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32" name="Freeform 2231"/>
                    <p:cNvSpPr>
                      <a:spLocks/>
                    </p:cNvSpPr>
                    <p:nvPr/>
                  </p:nvSpPr>
                  <p:spPr bwMode="auto">
                    <a:xfrm>
                      <a:off x="1474" y="1267"/>
                      <a:ext cx="10" cy="18"/>
                    </a:xfrm>
                    <a:custGeom>
                      <a:avLst/>
                      <a:gdLst>
                        <a:gd name="T0" fmla="*/ 116 w 116"/>
                        <a:gd name="T1" fmla="*/ 49 h 207"/>
                        <a:gd name="T2" fmla="*/ 98 w 116"/>
                        <a:gd name="T3" fmla="*/ 17 h 207"/>
                        <a:gd name="T4" fmla="*/ 69 w 116"/>
                        <a:gd name="T5" fmla="*/ 8 h 207"/>
                        <a:gd name="T6" fmla="*/ 33 w 116"/>
                        <a:gd name="T7" fmla="*/ 13 h 207"/>
                        <a:gd name="T8" fmla="*/ 19 w 116"/>
                        <a:gd name="T9" fmla="*/ 33 h 207"/>
                        <a:gd name="T10" fmla="*/ 10 w 116"/>
                        <a:gd name="T11" fmla="*/ 64 h 207"/>
                        <a:gd name="T12" fmla="*/ 10 w 116"/>
                        <a:gd name="T13" fmla="*/ 89 h 207"/>
                        <a:gd name="T14" fmla="*/ 15 w 116"/>
                        <a:gd name="T15" fmla="*/ 107 h 207"/>
                        <a:gd name="T16" fmla="*/ 15 w 116"/>
                        <a:gd name="T17" fmla="*/ 133 h 207"/>
                        <a:gd name="T18" fmla="*/ 20 w 116"/>
                        <a:gd name="T19" fmla="*/ 162 h 207"/>
                        <a:gd name="T20" fmla="*/ 45 w 116"/>
                        <a:gd name="T21" fmla="*/ 190 h 207"/>
                        <a:gd name="T22" fmla="*/ 61 w 116"/>
                        <a:gd name="T23" fmla="*/ 190 h 207"/>
                        <a:gd name="T24" fmla="*/ 80 w 116"/>
                        <a:gd name="T25" fmla="*/ 190 h 207"/>
                        <a:gd name="T26" fmla="*/ 80 w 116"/>
                        <a:gd name="T27" fmla="*/ 196 h 207"/>
                        <a:gd name="T28" fmla="*/ 66 w 116"/>
                        <a:gd name="T29" fmla="*/ 207 h 207"/>
                        <a:gd name="T30" fmla="*/ 48 w 116"/>
                        <a:gd name="T31" fmla="*/ 204 h 207"/>
                        <a:gd name="T32" fmla="*/ 26 w 116"/>
                        <a:gd name="T33" fmla="*/ 195 h 207"/>
                        <a:gd name="T34" fmla="*/ 7 w 116"/>
                        <a:gd name="T35" fmla="*/ 164 h 207"/>
                        <a:gd name="T36" fmla="*/ 6 w 116"/>
                        <a:gd name="T37" fmla="*/ 116 h 207"/>
                        <a:gd name="T38" fmla="*/ 0 w 116"/>
                        <a:gd name="T39" fmla="*/ 83 h 207"/>
                        <a:gd name="T40" fmla="*/ 0 w 116"/>
                        <a:gd name="T41" fmla="*/ 56 h 207"/>
                        <a:gd name="T42" fmla="*/ 12 w 116"/>
                        <a:gd name="T43" fmla="*/ 28 h 207"/>
                        <a:gd name="T44" fmla="*/ 24 w 116"/>
                        <a:gd name="T45" fmla="*/ 8 h 207"/>
                        <a:gd name="T46" fmla="*/ 54 w 116"/>
                        <a:gd name="T47" fmla="*/ 0 h 207"/>
                        <a:gd name="T48" fmla="*/ 98 w 116"/>
                        <a:gd name="T49" fmla="*/ 5 h 207"/>
                        <a:gd name="T50" fmla="*/ 113 w 116"/>
                        <a:gd name="T51" fmla="*/ 17 h 207"/>
                        <a:gd name="T52" fmla="*/ 116 w 116"/>
                        <a:gd name="T53" fmla="*/ 49 h 2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116" h="207">
                          <a:moveTo>
                            <a:pt x="116" y="49"/>
                          </a:moveTo>
                          <a:lnTo>
                            <a:pt x="98" y="17"/>
                          </a:lnTo>
                          <a:lnTo>
                            <a:pt x="69" y="8"/>
                          </a:lnTo>
                          <a:lnTo>
                            <a:pt x="33" y="13"/>
                          </a:lnTo>
                          <a:lnTo>
                            <a:pt x="19" y="33"/>
                          </a:lnTo>
                          <a:lnTo>
                            <a:pt x="10" y="64"/>
                          </a:lnTo>
                          <a:lnTo>
                            <a:pt x="10" y="89"/>
                          </a:lnTo>
                          <a:lnTo>
                            <a:pt x="15" y="107"/>
                          </a:lnTo>
                          <a:lnTo>
                            <a:pt x="15" y="133"/>
                          </a:lnTo>
                          <a:lnTo>
                            <a:pt x="20" y="162"/>
                          </a:lnTo>
                          <a:lnTo>
                            <a:pt x="45" y="190"/>
                          </a:lnTo>
                          <a:lnTo>
                            <a:pt x="61" y="190"/>
                          </a:lnTo>
                          <a:lnTo>
                            <a:pt x="80" y="190"/>
                          </a:lnTo>
                          <a:lnTo>
                            <a:pt x="80" y="196"/>
                          </a:lnTo>
                          <a:lnTo>
                            <a:pt x="66" y="207"/>
                          </a:lnTo>
                          <a:lnTo>
                            <a:pt x="48" y="204"/>
                          </a:lnTo>
                          <a:lnTo>
                            <a:pt x="26" y="195"/>
                          </a:lnTo>
                          <a:lnTo>
                            <a:pt x="7" y="164"/>
                          </a:lnTo>
                          <a:lnTo>
                            <a:pt x="6" y="116"/>
                          </a:lnTo>
                          <a:lnTo>
                            <a:pt x="0" y="83"/>
                          </a:lnTo>
                          <a:lnTo>
                            <a:pt x="0" y="56"/>
                          </a:lnTo>
                          <a:lnTo>
                            <a:pt x="12" y="28"/>
                          </a:lnTo>
                          <a:lnTo>
                            <a:pt x="24" y="8"/>
                          </a:lnTo>
                          <a:lnTo>
                            <a:pt x="54" y="0"/>
                          </a:lnTo>
                          <a:lnTo>
                            <a:pt x="98" y="5"/>
                          </a:lnTo>
                          <a:lnTo>
                            <a:pt x="113" y="17"/>
                          </a:lnTo>
                          <a:lnTo>
                            <a:pt x="116" y="4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33" name="Freeform 2232"/>
                    <p:cNvSpPr>
                      <a:spLocks/>
                    </p:cNvSpPr>
                    <p:nvPr/>
                  </p:nvSpPr>
                  <p:spPr bwMode="auto">
                    <a:xfrm>
                      <a:off x="1564" y="1397"/>
                      <a:ext cx="52" cy="29"/>
                    </a:xfrm>
                    <a:custGeom>
                      <a:avLst/>
                      <a:gdLst>
                        <a:gd name="T0" fmla="*/ 0 w 629"/>
                        <a:gd name="T1" fmla="*/ 203 h 341"/>
                        <a:gd name="T2" fmla="*/ 78 w 629"/>
                        <a:gd name="T3" fmla="*/ 188 h 341"/>
                        <a:gd name="T4" fmla="*/ 107 w 629"/>
                        <a:gd name="T5" fmla="*/ 183 h 341"/>
                        <a:gd name="T6" fmla="*/ 123 w 629"/>
                        <a:gd name="T7" fmla="*/ 169 h 341"/>
                        <a:gd name="T8" fmla="*/ 143 w 629"/>
                        <a:gd name="T9" fmla="*/ 145 h 341"/>
                        <a:gd name="T10" fmla="*/ 181 w 629"/>
                        <a:gd name="T11" fmla="*/ 114 h 341"/>
                        <a:gd name="T12" fmla="*/ 249 w 629"/>
                        <a:gd name="T13" fmla="*/ 64 h 341"/>
                        <a:gd name="T14" fmla="*/ 260 w 629"/>
                        <a:gd name="T15" fmla="*/ 47 h 341"/>
                        <a:gd name="T16" fmla="*/ 279 w 629"/>
                        <a:gd name="T17" fmla="*/ 32 h 341"/>
                        <a:gd name="T18" fmla="*/ 316 w 629"/>
                        <a:gd name="T19" fmla="*/ 27 h 341"/>
                        <a:gd name="T20" fmla="*/ 425 w 629"/>
                        <a:gd name="T21" fmla="*/ 8 h 341"/>
                        <a:gd name="T22" fmla="*/ 456 w 629"/>
                        <a:gd name="T23" fmla="*/ 0 h 341"/>
                        <a:gd name="T24" fmla="*/ 482 w 629"/>
                        <a:gd name="T25" fmla="*/ 12 h 341"/>
                        <a:gd name="T26" fmla="*/ 497 w 629"/>
                        <a:gd name="T27" fmla="*/ 22 h 341"/>
                        <a:gd name="T28" fmla="*/ 534 w 629"/>
                        <a:gd name="T29" fmla="*/ 38 h 341"/>
                        <a:gd name="T30" fmla="*/ 555 w 629"/>
                        <a:gd name="T31" fmla="*/ 46 h 341"/>
                        <a:gd name="T32" fmla="*/ 576 w 629"/>
                        <a:gd name="T33" fmla="*/ 52 h 341"/>
                        <a:gd name="T34" fmla="*/ 587 w 629"/>
                        <a:gd name="T35" fmla="*/ 61 h 341"/>
                        <a:gd name="T36" fmla="*/ 599 w 629"/>
                        <a:gd name="T37" fmla="*/ 81 h 341"/>
                        <a:gd name="T38" fmla="*/ 612 w 629"/>
                        <a:gd name="T39" fmla="*/ 95 h 341"/>
                        <a:gd name="T40" fmla="*/ 616 w 629"/>
                        <a:gd name="T41" fmla="*/ 109 h 341"/>
                        <a:gd name="T42" fmla="*/ 619 w 629"/>
                        <a:gd name="T43" fmla="*/ 116 h 341"/>
                        <a:gd name="T44" fmla="*/ 629 w 629"/>
                        <a:gd name="T45" fmla="*/ 133 h 341"/>
                        <a:gd name="T46" fmla="*/ 619 w 629"/>
                        <a:gd name="T47" fmla="*/ 143 h 341"/>
                        <a:gd name="T48" fmla="*/ 609 w 629"/>
                        <a:gd name="T49" fmla="*/ 148 h 341"/>
                        <a:gd name="T50" fmla="*/ 589 w 629"/>
                        <a:gd name="T51" fmla="*/ 145 h 341"/>
                        <a:gd name="T52" fmla="*/ 571 w 629"/>
                        <a:gd name="T53" fmla="*/ 140 h 341"/>
                        <a:gd name="T54" fmla="*/ 554 w 629"/>
                        <a:gd name="T55" fmla="*/ 131 h 341"/>
                        <a:gd name="T56" fmla="*/ 537 w 629"/>
                        <a:gd name="T57" fmla="*/ 131 h 341"/>
                        <a:gd name="T58" fmla="*/ 519 w 629"/>
                        <a:gd name="T59" fmla="*/ 127 h 341"/>
                        <a:gd name="T60" fmla="*/ 499 w 629"/>
                        <a:gd name="T61" fmla="*/ 120 h 341"/>
                        <a:gd name="T62" fmla="*/ 472 w 629"/>
                        <a:gd name="T63" fmla="*/ 125 h 341"/>
                        <a:gd name="T64" fmla="*/ 451 w 629"/>
                        <a:gd name="T65" fmla="*/ 133 h 341"/>
                        <a:gd name="T66" fmla="*/ 499 w 629"/>
                        <a:gd name="T67" fmla="*/ 143 h 341"/>
                        <a:gd name="T68" fmla="*/ 533 w 629"/>
                        <a:gd name="T69" fmla="*/ 153 h 341"/>
                        <a:gd name="T70" fmla="*/ 575 w 629"/>
                        <a:gd name="T71" fmla="*/ 169 h 341"/>
                        <a:gd name="T72" fmla="*/ 586 w 629"/>
                        <a:gd name="T73" fmla="*/ 178 h 341"/>
                        <a:gd name="T74" fmla="*/ 588 w 629"/>
                        <a:gd name="T75" fmla="*/ 189 h 341"/>
                        <a:gd name="T76" fmla="*/ 580 w 629"/>
                        <a:gd name="T77" fmla="*/ 195 h 341"/>
                        <a:gd name="T78" fmla="*/ 566 w 629"/>
                        <a:gd name="T79" fmla="*/ 202 h 341"/>
                        <a:gd name="T80" fmla="*/ 550 w 629"/>
                        <a:gd name="T81" fmla="*/ 201 h 341"/>
                        <a:gd name="T82" fmla="*/ 495 w 629"/>
                        <a:gd name="T83" fmla="*/ 188 h 341"/>
                        <a:gd name="T84" fmla="*/ 443 w 629"/>
                        <a:gd name="T85" fmla="*/ 185 h 341"/>
                        <a:gd name="T86" fmla="*/ 405 w 629"/>
                        <a:gd name="T87" fmla="*/ 188 h 341"/>
                        <a:gd name="T88" fmla="*/ 383 w 629"/>
                        <a:gd name="T89" fmla="*/ 201 h 341"/>
                        <a:gd name="T90" fmla="*/ 359 w 629"/>
                        <a:gd name="T91" fmla="*/ 218 h 341"/>
                        <a:gd name="T92" fmla="*/ 337 w 629"/>
                        <a:gd name="T93" fmla="*/ 239 h 341"/>
                        <a:gd name="T94" fmla="*/ 318 w 629"/>
                        <a:gd name="T95" fmla="*/ 266 h 341"/>
                        <a:gd name="T96" fmla="*/ 296 w 629"/>
                        <a:gd name="T97" fmla="*/ 287 h 341"/>
                        <a:gd name="T98" fmla="*/ 270 w 629"/>
                        <a:gd name="T99" fmla="*/ 298 h 341"/>
                        <a:gd name="T100" fmla="*/ 243 w 629"/>
                        <a:gd name="T101" fmla="*/ 301 h 341"/>
                        <a:gd name="T102" fmla="*/ 214 w 629"/>
                        <a:gd name="T103" fmla="*/ 303 h 341"/>
                        <a:gd name="T104" fmla="*/ 176 w 629"/>
                        <a:gd name="T105" fmla="*/ 305 h 341"/>
                        <a:gd name="T106" fmla="*/ 135 w 629"/>
                        <a:gd name="T107" fmla="*/ 308 h 341"/>
                        <a:gd name="T108" fmla="*/ 104 w 629"/>
                        <a:gd name="T109" fmla="*/ 324 h 341"/>
                        <a:gd name="T110" fmla="*/ 0 w 629"/>
                        <a:gd name="T111" fmla="*/ 341 h 341"/>
                        <a:gd name="T112" fmla="*/ 0 w 629"/>
                        <a:gd name="T113" fmla="*/ 203 h 34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</a:cxnLst>
                      <a:rect l="0" t="0" r="r" b="b"/>
                      <a:pathLst>
                        <a:path w="629" h="341">
                          <a:moveTo>
                            <a:pt x="0" y="203"/>
                          </a:moveTo>
                          <a:lnTo>
                            <a:pt x="78" y="188"/>
                          </a:lnTo>
                          <a:lnTo>
                            <a:pt x="107" y="183"/>
                          </a:lnTo>
                          <a:lnTo>
                            <a:pt x="123" y="169"/>
                          </a:lnTo>
                          <a:lnTo>
                            <a:pt x="143" y="145"/>
                          </a:lnTo>
                          <a:lnTo>
                            <a:pt x="181" y="114"/>
                          </a:lnTo>
                          <a:lnTo>
                            <a:pt x="249" y="64"/>
                          </a:lnTo>
                          <a:lnTo>
                            <a:pt x="260" y="47"/>
                          </a:lnTo>
                          <a:lnTo>
                            <a:pt x="279" y="32"/>
                          </a:lnTo>
                          <a:lnTo>
                            <a:pt x="316" y="27"/>
                          </a:lnTo>
                          <a:lnTo>
                            <a:pt x="425" y="8"/>
                          </a:lnTo>
                          <a:lnTo>
                            <a:pt x="456" y="0"/>
                          </a:lnTo>
                          <a:lnTo>
                            <a:pt x="482" y="12"/>
                          </a:lnTo>
                          <a:lnTo>
                            <a:pt x="497" y="22"/>
                          </a:lnTo>
                          <a:lnTo>
                            <a:pt x="534" y="38"/>
                          </a:lnTo>
                          <a:lnTo>
                            <a:pt x="555" y="46"/>
                          </a:lnTo>
                          <a:lnTo>
                            <a:pt x="576" y="52"/>
                          </a:lnTo>
                          <a:lnTo>
                            <a:pt x="587" y="61"/>
                          </a:lnTo>
                          <a:lnTo>
                            <a:pt x="599" y="81"/>
                          </a:lnTo>
                          <a:lnTo>
                            <a:pt x="612" y="95"/>
                          </a:lnTo>
                          <a:lnTo>
                            <a:pt x="616" y="109"/>
                          </a:lnTo>
                          <a:lnTo>
                            <a:pt x="619" y="116"/>
                          </a:lnTo>
                          <a:lnTo>
                            <a:pt x="629" y="133"/>
                          </a:lnTo>
                          <a:lnTo>
                            <a:pt x="619" y="143"/>
                          </a:lnTo>
                          <a:lnTo>
                            <a:pt x="609" y="148"/>
                          </a:lnTo>
                          <a:lnTo>
                            <a:pt x="589" y="145"/>
                          </a:lnTo>
                          <a:lnTo>
                            <a:pt x="571" y="140"/>
                          </a:lnTo>
                          <a:lnTo>
                            <a:pt x="554" y="131"/>
                          </a:lnTo>
                          <a:lnTo>
                            <a:pt x="537" y="131"/>
                          </a:lnTo>
                          <a:lnTo>
                            <a:pt x="519" y="127"/>
                          </a:lnTo>
                          <a:lnTo>
                            <a:pt x="499" y="120"/>
                          </a:lnTo>
                          <a:lnTo>
                            <a:pt x="472" y="125"/>
                          </a:lnTo>
                          <a:lnTo>
                            <a:pt x="451" y="133"/>
                          </a:lnTo>
                          <a:lnTo>
                            <a:pt x="499" y="143"/>
                          </a:lnTo>
                          <a:lnTo>
                            <a:pt x="533" y="153"/>
                          </a:lnTo>
                          <a:lnTo>
                            <a:pt x="575" y="169"/>
                          </a:lnTo>
                          <a:lnTo>
                            <a:pt x="586" y="178"/>
                          </a:lnTo>
                          <a:lnTo>
                            <a:pt x="588" y="189"/>
                          </a:lnTo>
                          <a:lnTo>
                            <a:pt x="580" y="195"/>
                          </a:lnTo>
                          <a:lnTo>
                            <a:pt x="566" y="202"/>
                          </a:lnTo>
                          <a:lnTo>
                            <a:pt x="550" y="201"/>
                          </a:lnTo>
                          <a:lnTo>
                            <a:pt x="495" y="188"/>
                          </a:lnTo>
                          <a:lnTo>
                            <a:pt x="443" y="185"/>
                          </a:lnTo>
                          <a:lnTo>
                            <a:pt x="405" y="188"/>
                          </a:lnTo>
                          <a:lnTo>
                            <a:pt x="383" y="201"/>
                          </a:lnTo>
                          <a:lnTo>
                            <a:pt x="359" y="218"/>
                          </a:lnTo>
                          <a:lnTo>
                            <a:pt x="337" y="239"/>
                          </a:lnTo>
                          <a:lnTo>
                            <a:pt x="318" y="266"/>
                          </a:lnTo>
                          <a:lnTo>
                            <a:pt x="296" y="287"/>
                          </a:lnTo>
                          <a:lnTo>
                            <a:pt x="270" y="298"/>
                          </a:lnTo>
                          <a:lnTo>
                            <a:pt x="243" y="301"/>
                          </a:lnTo>
                          <a:lnTo>
                            <a:pt x="214" y="303"/>
                          </a:lnTo>
                          <a:lnTo>
                            <a:pt x="176" y="305"/>
                          </a:lnTo>
                          <a:lnTo>
                            <a:pt x="135" y="308"/>
                          </a:lnTo>
                          <a:lnTo>
                            <a:pt x="104" y="324"/>
                          </a:lnTo>
                          <a:lnTo>
                            <a:pt x="0" y="341"/>
                          </a:lnTo>
                          <a:lnTo>
                            <a:pt x="0" y="203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34" name="Freeform 2233"/>
                    <p:cNvSpPr>
                      <a:spLocks/>
                    </p:cNvSpPr>
                    <p:nvPr/>
                  </p:nvSpPr>
                  <p:spPr bwMode="auto">
                    <a:xfrm>
                      <a:off x="1597" y="1403"/>
                      <a:ext cx="16" cy="3"/>
                    </a:xfrm>
                    <a:custGeom>
                      <a:avLst/>
                      <a:gdLst>
                        <a:gd name="T0" fmla="*/ 202 w 202"/>
                        <a:gd name="T1" fmla="*/ 42 h 42"/>
                        <a:gd name="T2" fmla="*/ 168 w 202"/>
                        <a:gd name="T3" fmla="*/ 28 h 42"/>
                        <a:gd name="T4" fmla="*/ 139 w 202"/>
                        <a:gd name="T5" fmla="*/ 24 h 42"/>
                        <a:gd name="T6" fmla="*/ 104 w 202"/>
                        <a:gd name="T7" fmla="*/ 14 h 42"/>
                        <a:gd name="T8" fmla="*/ 76 w 202"/>
                        <a:gd name="T9" fmla="*/ 7 h 42"/>
                        <a:gd name="T10" fmla="*/ 31 w 202"/>
                        <a:gd name="T11" fmla="*/ 13 h 42"/>
                        <a:gd name="T12" fmla="*/ 0 w 202"/>
                        <a:gd name="T13" fmla="*/ 14 h 42"/>
                        <a:gd name="T14" fmla="*/ 46 w 202"/>
                        <a:gd name="T15" fmla="*/ 6 h 42"/>
                        <a:gd name="T16" fmla="*/ 88 w 202"/>
                        <a:gd name="T17" fmla="*/ 0 h 42"/>
                        <a:gd name="T18" fmla="*/ 138 w 202"/>
                        <a:gd name="T19" fmla="*/ 19 h 42"/>
                        <a:gd name="T20" fmla="*/ 167 w 202"/>
                        <a:gd name="T21" fmla="*/ 24 h 42"/>
                        <a:gd name="T22" fmla="*/ 200 w 202"/>
                        <a:gd name="T23" fmla="*/ 38 h 42"/>
                        <a:gd name="T24" fmla="*/ 202 w 202"/>
                        <a:gd name="T25" fmla="*/ 42 h 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202" h="42">
                          <a:moveTo>
                            <a:pt x="202" y="42"/>
                          </a:moveTo>
                          <a:lnTo>
                            <a:pt x="168" y="28"/>
                          </a:lnTo>
                          <a:lnTo>
                            <a:pt x="139" y="24"/>
                          </a:lnTo>
                          <a:lnTo>
                            <a:pt x="104" y="14"/>
                          </a:lnTo>
                          <a:lnTo>
                            <a:pt x="76" y="7"/>
                          </a:lnTo>
                          <a:lnTo>
                            <a:pt x="31" y="13"/>
                          </a:lnTo>
                          <a:lnTo>
                            <a:pt x="0" y="14"/>
                          </a:lnTo>
                          <a:lnTo>
                            <a:pt x="46" y="6"/>
                          </a:lnTo>
                          <a:lnTo>
                            <a:pt x="88" y="0"/>
                          </a:lnTo>
                          <a:lnTo>
                            <a:pt x="138" y="19"/>
                          </a:lnTo>
                          <a:lnTo>
                            <a:pt x="167" y="24"/>
                          </a:lnTo>
                          <a:lnTo>
                            <a:pt x="200" y="38"/>
                          </a:lnTo>
                          <a:lnTo>
                            <a:pt x="202" y="4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35" name="Freeform 2234"/>
                    <p:cNvSpPr>
                      <a:spLocks/>
                    </p:cNvSpPr>
                    <p:nvPr/>
                  </p:nvSpPr>
                  <p:spPr bwMode="auto">
                    <a:xfrm>
                      <a:off x="1590" y="1399"/>
                      <a:ext cx="15" cy="2"/>
                    </a:xfrm>
                    <a:custGeom>
                      <a:avLst/>
                      <a:gdLst>
                        <a:gd name="T0" fmla="*/ 124 w 172"/>
                        <a:gd name="T1" fmla="*/ 0 h 31"/>
                        <a:gd name="T2" fmla="*/ 146 w 172"/>
                        <a:gd name="T3" fmla="*/ 0 h 31"/>
                        <a:gd name="T4" fmla="*/ 172 w 172"/>
                        <a:gd name="T5" fmla="*/ 11 h 31"/>
                        <a:gd name="T6" fmla="*/ 154 w 172"/>
                        <a:gd name="T7" fmla="*/ 9 h 31"/>
                        <a:gd name="T8" fmla="*/ 127 w 172"/>
                        <a:gd name="T9" fmla="*/ 4 h 31"/>
                        <a:gd name="T10" fmla="*/ 73 w 172"/>
                        <a:gd name="T11" fmla="*/ 18 h 31"/>
                        <a:gd name="T12" fmla="*/ 41 w 172"/>
                        <a:gd name="T13" fmla="*/ 25 h 31"/>
                        <a:gd name="T14" fmla="*/ 7 w 172"/>
                        <a:gd name="T15" fmla="*/ 31 h 31"/>
                        <a:gd name="T16" fmla="*/ 0 w 172"/>
                        <a:gd name="T17" fmla="*/ 26 h 31"/>
                        <a:gd name="T18" fmla="*/ 38 w 172"/>
                        <a:gd name="T19" fmla="*/ 19 h 31"/>
                        <a:gd name="T20" fmla="*/ 83 w 172"/>
                        <a:gd name="T21" fmla="*/ 11 h 31"/>
                        <a:gd name="T22" fmla="*/ 124 w 172"/>
                        <a:gd name="T23" fmla="*/ 0 h 3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72" h="31">
                          <a:moveTo>
                            <a:pt x="124" y="0"/>
                          </a:moveTo>
                          <a:lnTo>
                            <a:pt x="146" y="0"/>
                          </a:lnTo>
                          <a:lnTo>
                            <a:pt x="172" y="11"/>
                          </a:lnTo>
                          <a:lnTo>
                            <a:pt x="154" y="9"/>
                          </a:lnTo>
                          <a:lnTo>
                            <a:pt x="127" y="4"/>
                          </a:lnTo>
                          <a:lnTo>
                            <a:pt x="73" y="18"/>
                          </a:lnTo>
                          <a:lnTo>
                            <a:pt x="41" y="25"/>
                          </a:lnTo>
                          <a:lnTo>
                            <a:pt x="7" y="31"/>
                          </a:lnTo>
                          <a:lnTo>
                            <a:pt x="0" y="26"/>
                          </a:lnTo>
                          <a:lnTo>
                            <a:pt x="38" y="19"/>
                          </a:lnTo>
                          <a:lnTo>
                            <a:pt x="83" y="11"/>
                          </a:lnTo>
                          <a:lnTo>
                            <a:pt x="124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36" name="Freeform 2235"/>
                    <p:cNvSpPr>
                      <a:spLocks/>
                    </p:cNvSpPr>
                    <p:nvPr/>
                  </p:nvSpPr>
                  <p:spPr bwMode="auto">
                    <a:xfrm>
                      <a:off x="1596" y="1408"/>
                      <a:ext cx="6" cy="1"/>
                    </a:xfrm>
                    <a:custGeom>
                      <a:avLst/>
                      <a:gdLst>
                        <a:gd name="T0" fmla="*/ 70 w 70"/>
                        <a:gd name="T1" fmla="*/ 8 h 15"/>
                        <a:gd name="T2" fmla="*/ 62 w 70"/>
                        <a:gd name="T3" fmla="*/ 15 h 15"/>
                        <a:gd name="T4" fmla="*/ 37 w 70"/>
                        <a:gd name="T5" fmla="*/ 11 h 15"/>
                        <a:gd name="T6" fmla="*/ 8 w 70"/>
                        <a:gd name="T7" fmla="*/ 11 h 15"/>
                        <a:gd name="T8" fmla="*/ 0 w 70"/>
                        <a:gd name="T9" fmla="*/ 0 h 15"/>
                        <a:gd name="T10" fmla="*/ 20 w 70"/>
                        <a:gd name="T11" fmla="*/ 3 h 15"/>
                        <a:gd name="T12" fmla="*/ 70 w 70"/>
                        <a:gd name="T13" fmla="*/ 8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0" h="15">
                          <a:moveTo>
                            <a:pt x="70" y="8"/>
                          </a:moveTo>
                          <a:lnTo>
                            <a:pt x="62" y="15"/>
                          </a:lnTo>
                          <a:lnTo>
                            <a:pt x="37" y="11"/>
                          </a:lnTo>
                          <a:lnTo>
                            <a:pt x="8" y="11"/>
                          </a:lnTo>
                          <a:lnTo>
                            <a:pt x="0" y="0"/>
                          </a:lnTo>
                          <a:lnTo>
                            <a:pt x="20" y="3"/>
                          </a:lnTo>
                          <a:lnTo>
                            <a:pt x="70" y="8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37" name="Freeform 2236"/>
                    <p:cNvSpPr>
                      <a:spLocks/>
                    </p:cNvSpPr>
                    <p:nvPr/>
                  </p:nvSpPr>
                  <p:spPr bwMode="auto">
                    <a:xfrm>
                      <a:off x="1588" y="1405"/>
                      <a:ext cx="3" cy="2"/>
                    </a:xfrm>
                    <a:custGeom>
                      <a:avLst/>
                      <a:gdLst>
                        <a:gd name="T0" fmla="*/ 33 w 33"/>
                        <a:gd name="T1" fmla="*/ 0 h 34"/>
                        <a:gd name="T2" fmla="*/ 29 w 33"/>
                        <a:gd name="T3" fmla="*/ 11 h 34"/>
                        <a:gd name="T4" fmla="*/ 29 w 33"/>
                        <a:gd name="T5" fmla="*/ 20 h 34"/>
                        <a:gd name="T6" fmla="*/ 0 w 33"/>
                        <a:gd name="T7" fmla="*/ 34 h 34"/>
                        <a:gd name="T8" fmla="*/ 33 w 33"/>
                        <a:gd name="T9" fmla="*/ 0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3" h="34">
                          <a:moveTo>
                            <a:pt x="33" y="0"/>
                          </a:moveTo>
                          <a:lnTo>
                            <a:pt x="29" y="11"/>
                          </a:lnTo>
                          <a:lnTo>
                            <a:pt x="29" y="20"/>
                          </a:lnTo>
                          <a:lnTo>
                            <a:pt x="0" y="34"/>
                          </a:lnTo>
                          <a:lnTo>
                            <a:pt x="33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38" name="Freeform 2237"/>
                    <p:cNvSpPr>
                      <a:spLocks/>
                    </p:cNvSpPr>
                    <p:nvPr/>
                  </p:nvSpPr>
                  <p:spPr bwMode="auto">
                    <a:xfrm>
                      <a:off x="1612" y="1407"/>
                      <a:ext cx="2" cy="2"/>
                    </a:xfrm>
                    <a:custGeom>
                      <a:avLst/>
                      <a:gdLst>
                        <a:gd name="T0" fmla="*/ 20 w 20"/>
                        <a:gd name="T1" fmla="*/ 22 h 22"/>
                        <a:gd name="T2" fmla="*/ 7 w 20"/>
                        <a:gd name="T3" fmla="*/ 19 h 22"/>
                        <a:gd name="T4" fmla="*/ 2 w 20"/>
                        <a:gd name="T5" fmla="*/ 11 h 22"/>
                        <a:gd name="T6" fmla="*/ 1 w 20"/>
                        <a:gd name="T7" fmla="*/ 0 h 22"/>
                        <a:gd name="T8" fmla="*/ 0 w 20"/>
                        <a:gd name="T9" fmla="*/ 11 h 22"/>
                        <a:gd name="T10" fmla="*/ 3 w 20"/>
                        <a:gd name="T11" fmla="*/ 20 h 22"/>
                        <a:gd name="T12" fmla="*/ 20 w 20"/>
                        <a:gd name="T13" fmla="*/ 22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0" h="22">
                          <a:moveTo>
                            <a:pt x="20" y="22"/>
                          </a:moveTo>
                          <a:lnTo>
                            <a:pt x="7" y="19"/>
                          </a:lnTo>
                          <a:lnTo>
                            <a:pt x="2" y="11"/>
                          </a:lnTo>
                          <a:lnTo>
                            <a:pt x="1" y="0"/>
                          </a:lnTo>
                          <a:lnTo>
                            <a:pt x="0" y="11"/>
                          </a:lnTo>
                          <a:lnTo>
                            <a:pt x="3" y="20"/>
                          </a:lnTo>
                          <a:lnTo>
                            <a:pt x="20" y="2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39" name="Freeform 2238"/>
                    <p:cNvSpPr>
                      <a:spLocks/>
                    </p:cNvSpPr>
                    <p:nvPr/>
                  </p:nvSpPr>
                  <p:spPr bwMode="auto">
                    <a:xfrm>
                      <a:off x="1436" y="1302"/>
                      <a:ext cx="179" cy="267"/>
                    </a:xfrm>
                    <a:custGeom>
                      <a:avLst/>
                      <a:gdLst>
                        <a:gd name="T0" fmla="*/ 311 w 2150"/>
                        <a:gd name="T1" fmla="*/ 0 h 3205"/>
                        <a:gd name="T2" fmla="*/ 630 w 2150"/>
                        <a:gd name="T3" fmla="*/ 291 h 3205"/>
                        <a:gd name="T4" fmla="*/ 736 w 2150"/>
                        <a:gd name="T5" fmla="*/ 503 h 3205"/>
                        <a:gd name="T6" fmla="*/ 919 w 2150"/>
                        <a:gd name="T7" fmla="*/ 830 h 3205"/>
                        <a:gd name="T8" fmla="*/ 957 w 2150"/>
                        <a:gd name="T9" fmla="*/ 976 h 3205"/>
                        <a:gd name="T10" fmla="*/ 941 w 2150"/>
                        <a:gd name="T11" fmla="*/ 1106 h 3205"/>
                        <a:gd name="T12" fmla="*/ 927 w 2150"/>
                        <a:gd name="T13" fmla="*/ 1227 h 3205"/>
                        <a:gd name="T14" fmla="*/ 1456 w 2150"/>
                        <a:gd name="T15" fmla="*/ 1336 h 3205"/>
                        <a:gd name="T16" fmla="*/ 1613 w 2150"/>
                        <a:gd name="T17" fmla="*/ 1377 h 3205"/>
                        <a:gd name="T18" fmla="*/ 1637 w 2150"/>
                        <a:gd name="T19" fmla="*/ 1495 h 3205"/>
                        <a:gd name="T20" fmla="*/ 1336 w 2150"/>
                        <a:gd name="T21" fmla="*/ 1563 h 3205"/>
                        <a:gd name="T22" fmla="*/ 1042 w 2150"/>
                        <a:gd name="T23" fmla="*/ 1582 h 3205"/>
                        <a:gd name="T24" fmla="*/ 940 w 2150"/>
                        <a:gd name="T25" fmla="*/ 1702 h 3205"/>
                        <a:gd name="T26" fmla="*/ 922 w 2150"/>
                        <a:gd name="T27" fmla="*/ 1855 h 3205"/>
                        <a:gd name="T28" fmla="*/ 968 w 2150"/>
                        <a:gd name="T29" fmla="*/ 1915 h 3205"/>
                        <a:gd name="T30" fmla="*/ 1095 w 2150"/>
                        <a:gd name="T31" fmla="*/ 1955 h 3205"/>
                        <a:gd name="T32" fmla="*/ 1231 w 2150"/>
                        <a:gd name="T33" fmla="*/ 2021 h 3205"/>
                        <a:gd name="T34" fmla="*/ 1805 w 2150"/>
                        <a:gd name="T35" fmla="*/ 2232 h 3205"/>
                        <a:gd name="T36" fmla="*/ 1958 w 2150"/>
                        <a:gd name="T37" fmla="*/ 2366 h 3205"/>
                        <a:gd name="T38" fmla="*/ 2105 w 2150"/>
                        <a:gd name="T39" fmla="*/ 2753 h 3205"/>
                        <a:gd name="T40" fmla="*/ 1941 w 2150"/>
                        <a:gd name="T41" fmla="*/ 3205 h 3205"/>
                        <a:gd name="T42" fmla="*/ 1643 w 2150"/>
                        <a:gd name="T43" fmla="*/ 3165 h 3205"/>
                        <a:gd name="T44" fmla="*/ 1555 w 2150"/>
                        <a:gd name="T45" fmla="*/ 2964 h 3205"/>
                        <a:gd name="T46" fmla="*/ 1611 w 2150"/>
                        <a:gd name="T47" fmla="*/ 2770 h 3205"/>
                        <a:gd name="T48" fmla="*/ 1054 w 2150"/>
                        <a:gd name="T49" fmla="*/ 2680 h 3205"/>
                        <a:gd name="T50" fmla="*/ 455 w 2150"/>
                        <a:gd name="T51" fmla="*/ 2674 h 3205"/>
                        <a:gd name="T52" fmla="*/ 180 w 2150"/>
                        <a:gd name="T53" fmla="*/ 2642 h 3205"/>
                        <a:gd name="T54" fmla="*/ 53 w 2150"/>
                        <a:gd name="T55" fmla="*/ 2539 h 3205"/>
                        <a:gd name="T56" fmla="*/ 14 w 2150"/>
                        <a:gd name="T57" fmla="*/ 2371 h 3205"/>
                        <a:gd name="T58" fmla="*/ 80 w 2150"/>
                        <a:gd name="T59" fmla="*/ 2095 h 3205"/>
                        <a:gd name="T60" fmla="*/ 156 w 2150"/>
                        <a:gd name="T61" fmla="*/ 1852 h 3205"/>
                        <a:gd name="T62" fmla="*/ 141 w 2150"/>
                        <a:gd name="T63" fmla="*/ 1665 h 3205"/>
                        <a:gd name="T64" fmla="*/ 149 w 2150"/>
                        <a:gd name="T65" fmla="*/ 1482 h 3205"/>
                        <a:gd name="T66" fmla="*/ 28 w 2150"/>
                        <a:gd name="T67" fmla="*/ 1065 h 3205"/>
                        <a:gd name="T68" fmla="*/ 0 w 2150"/>
                        <a:gd name="T69" fmla="*/ 666 h 3205"/>
                        <a:gd name="T70" fmla="*/ 46 w 2150"/>
                        <a:gd name="T71" fmla="*/ 454 h 3205"/>
                        <a:gd name="T72" fmla="*/ 131 w 2150"/>
                        <a:gd name="T73" fmla="*/ 260 h 320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2150" h="3205">
                          <a:moveTo>
                            <a:pt x="266" y="144"/>
                          </a:moveTo>
                          <a:lnTo>
                            <a:pt x="311" y="0"/>
                          </a:lnTo>
                          <a:lnTo>
                            <a:pt x="667" y="179"/>
                          </a:lnTo>
                          <a:lnTo>
                            <a:pt x="630" y="291"/>
                          </a:lnTo>
                          <a:lnTo>
                            <a:pt x="679" y="400"/>
                          </a:lnTo>
                          <a:lnTo>
                            <a:pt x="736" y="503"/>
                          </a:lnTo>
                          <a:lnTo>
                            <a:pt x="815" y="680"/>
                          </a:lnTo>
                          <a:lnTo>
                            <a:pt x="919" y="830"/>
                          </a:lnTo>
                          <a:lnTo>
                            <a:pt x="950" y="918"/>
                          </a:lnTo>
                          <a:lnTo>
                            <a:pt x="957" y="976"/>
                          </a:lnTo>
                          <a:lnTo>
                            <a:pt x="955" y="1044"/>
                          </a:lnTo>
                          <a:lnTo>
                            <a:pt x="941" y="1106"/>
                          </a:lnTo>
                          <a:lnTo>
                            <a:pt x="927" y="1161"/>
                          </a:lnTo>
                          <a:lnTo>
                            <a:pt x="927" y="1227"/>
                          </a:lnTo>
                          <a:lnTo>
                            <a:pt x="1265" y="1314"/>
                          </a:lnTo>
                          <a:lnTo>
                            <a:pt x="1456" y="1336"/>
                          </a:lnTo>
                          <a:lnTo>
                            <a:pt x="1594" y="1326"/>
                          </a:lnTo>
                          <a:lnTo>
                            <a:pt x="1613" y="1377"/>
                          </a:lnTo>
                          <a:lnTo>
                            <a:pt x="1627" y="1433"/>
                          </a:lnTo>
                          <a:lnTo>
                            <a:pt x="1637" y="1495"/>
                          </a:lnTo>
                          <a:lnTo>
                            <a:pt x="1496" y="1543"/>
                          </a:lnTo>
                          <a:lnTo>
                            <a:pt x="1336" y="1563"/>
                          </a:lnTo>
                          <a:lnTo>
                            <a:pt x="1203" y="1563"/>
                          </a:lnTo>
                          <a:lnTo>
                            <a:pt x="1042" y="1582"/>
                          </a:lnTo>
                          <a:lnTo>
                            <a:pt x="940" y="1563"/>
                          </a:lnTo>
                          <a:lnTo>
                            <a:pt x="940" y="1702"/>
                          </a:lnTo>
                          <a:lnTo>
                            <a:pt x="909" y="1779"/>
                          </a:lnTo>
                          <a:lnTo>
                            <a:pt x="922" y="1855"/>
                          </a:lnTo>
                          <a:lnTo>
                            <a:pt x="912" y="1910"/>
                          </a:lnTo>
                          <a:lnTo>
                            <a:pt x="968" y="1915"/>
                          </a:lnTo>
                          <a:lnTo>
                            <a:pt x="1003" y="1940"/>
                          </a:lnTo>
                          <a:lnTo>
                            <a:pt x="1095" y="1955"/>
                          </a:lnTo>
                          <a:lnTo>
                            <a:pt x="1163" y="2002"/>
                          </a:lnTo>
                          <a:lnTo>
                            <a:pt x="1231" y="2021"/>
                          </a:lnTo>
                          <a:lnTo>
                            <a:pt x="1661" y="2175"/>
                          </a:lnTo>
                          <a:lnTo>
                            <a:pt x="1805" y="2232"/>
                          </a:lnTo>
                          <a:lnTo>
                            <a:pt x="1897" y="2271"/>
                          </a:lnTo>
                          <a:lnTo>
                            <a:pt x="1958" y="2366"/>
                          </a:lnTo>
                          <a:lnTo>
                            <a:pt x="2029" y="2512"/>
                          </a:lnTo>
                          <a:lnTo>
                            <a:pt x="2105" y="2753"/>
                          </a:lnTo>
                          <a:lnTo>
                            <a:pt x="2150" y="3141"/>
                          </a:lnTo>
                          <a:lnTo>
                            <a:pt x="1941" y="3205"/>
                          </a:lnTo>
                          <a:lnTo>
                            <a:pt x="1772" y="3197"/>
                          </a:lnTo>
                          <a:lnTo>
                            <a:pt x="1643" y="3165"/>
                          </a:lnTo>
                          <a:lnTo>
                            <a:pt x="1539" y="3125"/>
                          </a:lnTo>
                          <a:lnTo>
                            <a:pt x="1555" y="2964"/>
                          </a:lnTo>
                          <a:lnTo>
                            <a:pt x="1603" y="2827"/>
                          </a:lnTo>
                          <a:lnTo>
                            <a:pt x="1611" y="2770"/>
                          </a:lnTo>
                          <a:lnTo>
                            <a:pt x="1314" y="2754"/>
                          </a:lnTo>
                          <a:lnTo>
                            <a:pt x="1054" y="2680"/>
                          </a:lnTo>
                          <a:lnTo>
                            <a:pt x="687" y="2672"/>
                          </a:lnTo>
                          <a:lnTo>
                            <a:pt x="455" y="2674"/>
                          </a:lnTo>
                          <a:lnTo>
                            <a:pt x="327" y="2680"/>
                          </a:lnTo>
                          <a:lnTo>
                            <a:pt x="180" y="2642"/>
                          </a:lnTo>
                          <a:lnTo>
                            <a:pt x="129" y="2614"/>
                          </a:lnTo>
                          <a:lnTo>
                            <a:pt x="53" y="2539"/>
                          </a:lnTo>
                          <a:lnTo>
                            <a:pt x="36" y="2482"/>
                          </a:lnTo>
                          <a:lnTo>
                            <a:pt x="14" y="2371"/>
                          </a:lnTo>
                          <a:lnTo>
                            <a:pt x="29" y="2270"/>
                          </a:lnTo>
                          <a:lnTo>
                            <a:pt x="80" y="2095"/>
                          </a:lnTo>
                          <a:lnTo>
                            <a:pt x="145" y="1922"/>
                          </a:lnTo>
                          <a:lnTo>
                            <a:pt x="156" y="1852"/>
                          </a:lnTo>
                          <a:lnTo>
                            <a:pt x="135" y="1805"/>
                          </a:lnTo>
                          <a:lnTo>
                            <a:pt x="141" y="1665"/>
                          </a:lnTo>
                          <a:lnTo>
                            <a:pt x="163" y="1608"/>
                          </a:lnTo>
                          <a:lnTo>
                            <a:pt x="149" y="1482"/>
                          </a:lnTo>
                          <a:lnTo>
                            <a:pt x="101" y="1307"/>
                          </a:lnTo>
                          <a:lnTo>
                            <a:pt x="28" y="1065"/>
                          </a:lnTo>
                          <a:lnTo>
                            <a:pt x="0" y="848"/>
                          </a:lnTo>
                          <a:lnTo>
                            <a:pt x="0" y="666"/>
                          </a:lnTo>
                          <a:lnTo>
                            <a:pt x="18" y="530"/>
                          </a:lnTo>
                          <a:lnTo>
                            <a:pt x="46" y="454"/>
                          </a:lnTo>
                          <a:lnTo>
                            <a:pt x="85" y="359"/>
                          </a:lnTo>
                          <a:lnTo>
                            <a:pt x="131" y="260"/>
                          </a:lnTo>
                          <a:lnTo>
                            <a:pt x="266" y="144"/>
                          </a:lnTo>
                          <a:close/>
                        </a:path>
                      </a:pathLst>
                    </a:custGeom>
                    <a:solidFill>
                      <a:srgbClr val="000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40" name="Freeform 2239"/>
                    <p:cNvSpPr>
                      <a:spLocks/>
                    </p:cNvSpPr>
                    <p:nvPr/>
                  </p:nvSpPr>
                  <p:spPr bwMode="auto">
                    <a:xfrm>
                      <a:off x="1455" y="1323"/>
                      <a:ext cx="115" cy="110"/>
                    </a:xfrm>
                    <a:custGeom>
                      <a:avLst/>
                      <a:gdLst>
                        <a:gd name="T0" fmla="*/ 131 w 1378"/>
                        <a:gd name="T1" fmla="*/ 0 h 1313"/>
                        <a:gd name="T2" fmla="*/ 212 w 1378"/>
                        <a:gd name="T3" fmla="*/ 15 h 1313"/>
                        <a:gd name="T4" fmla="*/ 289 w 1378"/>
                        <a:gd name="T5" fmla="*/ 63 h 1313"/>
                        <a:gd name="T6" fmla="*/ 324 w 1378"/>
                        <a:gd name="T7" fmla="*/ 136 h 1313"/>
                        <a:gd name="T8" fmla="*/ 331 w 1378"/>
                        <a:gd name="T9" fmla="*/ 232 h 1313"/>
                        <a:gd name="T10" fmla="*/ 359 w 1378"/>
                        <a:gd name="T11" fmla="*/ 372 h 1313"/>
                        <a:gd name="T12" fmla="*/ 402 w 1378"/>
                        <a:gd name="T13" fmla="*/ 496 h 1313"/>
                        <a:gd name="T14" fmla="*/ 459 w 1378"/>
                        <a:gd name="T15" fmla="*/ 641 h 1313"/>
                        <a:gd name="T16" fmla="*/ 490 w 1378"/>
                        <a:gd name="T17" fmla="*/ 754 h 1313"/>
                        <a:gd name="T18" fmla="*/ 532 w 1378"/>
                        <a:gd name="T19" fmla="*/ 871 h 1313"/>
                        <a:gd name="T20" fmla="*/ 408 w 1378"/>
                        <a:gd name="T21" fmla="*/ 919 h 1313"/>
                        <a:gd name="T22" fmla="*/ 547 w 1378"/>
                        <a:gd name="T23" fmla="*/ 897 h 1313"/>
                        <a:gd name="T24" fmla="*/ 578 w 1378"/>
                        <a:gd name="T25" fmla="*/ 945 h 1313"/>
                        <a:gd name="T26" fmla="*/ 519 w 1378"/>
                        <a:gd name="T27" fmla="*/ 999 h 1313"/>
                        <a:gd name="T28" fmla="*/ 603 w 1378"/>
                        <a:gd name="T29" fmla="*/ 966 h 1313"/>
                        <a:gd name="T30" fmla="*/ 703 w 1378"/>
                        <a:gd name="T31" fmla="*/ 1003 h 1313"/>
                        <a:gd name="T32" fmla="*/ 832 w 1378"/>
                        <a:gd name="T33" fmla="*/ 1034 h 1313"/>
                        <a:gd name="T34" fmla="*/ 991 w 1378"/>
                        <a:gd name="T35" fmla="*/ 1079 h 1313"/>
                        <a:gd name="T36" fmla="*/ 1112 w 1378"/>
                        <a:gd name="T37" fmla="*/ 1091 h 1313"/>
                        <a:gd name="T38" fmla="*/ 1253 w 1378"/>
                        <a:gd name="T39" fmla="*/ 1106 h 1313"/>
                        <a:gd name="T40" fmla="*/ 1345 w 1378"/>
                        <a:gd name="T41" fmla="*/ 1099 h 1313"/>
                        <a:gd name="T42" fmla="*/ 1361 w 1378"/>
                        <a:gd name="T43" fmla="*/ 1129 h 1313"/>
                        <a:gd name="T44" fmla="*/ 1378 w 1378"/>
                        <a:gd name="T45" fmla="*/ 1191 h 1313"/>
                        <a:gd name="T46" fmla="*/ 1377 w 1378"/>
                        <a:gd name="T47" fmla="*/ 1237 h 1313"/>
                        <a:gd name="T48" fmla="*/ 1281 w 1378"/>
                        <a:gd name="T49" fmla="*/ 1277 h 1313"/>
                        <a:gd name="T50" fmla="*/ 1264 w 1378"/>
                        <a:gd name="T51" fmla="*/ 1241 h 1313"/>
                        <a:gd name="T52" fmla="*/ 1239 w 1378"/>
                        <a:gd name="T53" fmla="*/ 1277 h 1313"/>
                        <a:gd name="T54" fmla="*/ 1098 w 1378"/>
                        <a:gd name="T55" fmla="*/ 1291 h 1313"/>
                        <a:gd name="T56" fmla="*/ 829 w 1378"/>
                        <a:gd name="T57" fmla="*/ 1313 h 1313"/>
                        <a:gd name="T58" fmla="*/ 485 w 1378"/>
                        <a:gd name="T59" fmla="*/ 1250 h 1313"/>
                        <a:gd name="T60" fmla="*/ 406 w 1378"/>
                        <a:gd name="T61" fmla="*/ 1229 h 1313"/>
                        <a:gd name="T62" fmla="*/ 301 w 1378"/>
                        <a:gd name="T63" fmla="*/ 1052 h 1313"/>
                        <a:gd name="T64" fmla="*/ 152 w 1378"/>
                        <a:gd name="T65" fmla="*/ 746 h 1313"/>
                        <a:gd name="T66" fmla="*/ 47 w 1378"/>
                        <a:gd name="T67" fmla="*/ 410 h 1313"/>
                        <a:gd name="T68" fmla="*/ 0 w 1378"/>
                        <a:gd name="T69" fmla="*/ 278 h 1313"/>
                        <a:gd name="T70" fmla="*/ 14 w 1378"/>
                        <a:gd name="T71" fmla="*/ 140 h 1313"/>
                        <a:gd name="T72" fmla="*/ 65 w 1378"/>
                        <a:gd name="T73" fmla="*/ 41 h 1313"/>
                        <a:gd name="T74" fmla="*/ 131 w 1378"/>
                        <a:gd name="T75" fmla="*/ 0 h 13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</a:cxnLst>
                      <a:rect l="0" t="0" r="r" b="b"/>
                      <a:pathLst>
                        <a:path w="1378" h="1313">
                          <a:moveTo>
                            <a:pt x="131" y="0"/>
                          </a:moveTo>
                          <a:lnTo>
                            <a:pt x="212" y="15"/>
                          </a:lnTo>
                          <a:lnTo>
                            <a:pt x="289" y="63"/>
                          </a:lnTo>
                          <a:lnTo>
                            <a:pt x="324" y="136"/>
                          </a:lnTo>
                          <a:lnTo>
                            <a:pt x="331" y="232"/>
                          </a:lnTo>
                          <a:lnTo>
                            <a:pt x="359" y="372"/>
                          </a:lnTo>
                          <a:lnTo>
                            <a:pt x="402" y="496"/>
                          </a:lnTo>
                          <a:lnTo>
                            <a:pt x="459" y="641"/>
                          </a:lnTo>
                          <a:lnTo>
                            <a:pt x="490" y="754"/>
                          </a:lnTo>
                          <a:lnTo>
                            <a:pt x="532" y="871"/>
                          </a:lnTo>
                          <a:lnTo>
                            <a:pt x="408" y="919"/>
                          </a:lnTo>
                          <a:lnTo>
                            <a:pt x="547" y="897"/>
                          </a:lnTo>
                          <a:lnTo>
                            <a:pt x="578" y="945"/>
                          </a:lnTo>
                          <a:lnTo>
                            <a:pt x="519" y="999"/>
                          </a:lnTo>
                          <a:lnTo>
                            <a:pt x="603" y="966"/>
                          </a:lnTo>
                          <a:lnTo>
                            <a:pt x="703" y="1003"/>
                          </a:lnTo>
                          <a:lnTo>
                            <a:pt x="832" y="1034"/>
                          </a:lnTo>
                          <a:lnTo>
                            <a:pt x="991" y="1079"/>
                          </a:lnTo>
                          <a:lnTo>
                            <a:pt x="1112" y="1091"/>
                          </a:lnTo>
                          <a:lnTo>
                            <a:pt x="1253" y="1106"/>
                          </a:lnTo>
                          <a:lnTo>
                            <a:pt x="1345" y="1099"/>
                          </a:lnTo>
                          <a:lnTo>
                            <a:pt x="1361" y="1129"/>
                          </a:lnTo>
                          <a:lnTo>
                            <a:pt x="1378" y="1191"/>
                          </a:lnTo>
                          <a:lnTo>
                            <a:pt x="1377" y="1237"/>
                          </a:lnTo>
                          <a:lnTo>
                            <a:pt x="1281" y="1277"/>
                          </a:lnTo>
                          <a:lnTo>
                            <a:pt x="1264" y="1241"/>
                          </a:lnTo>
                          <a:lnTo>
                            <a:pt x="1239" y="1277"/>
                          </a:lnTo>
                          <a:lnTo>
                            <a:pt x="1098" y="1291"/>
                          </a:lnTo>
                          <a:lnTo>
                            <a:pt x="829" y="1313"/>
                          </a:lnTo>
                          <a:lnTo>
                            <a:pt x="485" y="1250"/>
                          </a:lnTo>
                          <a:lnTo>
                            <a:pt x="406" y="1229"/>
                          </a:lnTo>
                          <a:lnTo>
                            <a:pt x="301" y="1052"/>
                          </a:lnTo>
                          <a:lnTo>
                            <a:pt x="152" y="746"/>
                          </a:lnTo>
                          <a:lnTo>
                            <a:pt x="47" y="410"/>
                          </a:lnTo>
                          <a:lnTo>
                            <a:pt x="0" y="278"/>
                          </a:lnTo>
                          <a:lnTo>
                            <a:pt x="14" y="140"/>
                          </a:lnTo>
                          <a:lnTo>
                            <a:pt x="65" y="41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41" name="Freeform 2240"/>
                    <p:cNvSpPr>
                      <a:spLocks/>
                    </p:cNvSpPr>
                    <p:nvPr/>
                  </p:nvSpPr>
                  <p:spPr bwMode="auto">
                    <a:xfrm>
                      <a:off x="1470" y="1320"/>
                      <a:ext cx="44" cy="85"/>
                    </a:xfrm>
                    <a:custGeom>
                      <a:avLst/>
                      <a:gdLst>
                        <a:gd name="T0" fmla="*/ 71 w 527"/>
                        <a:gd name="T1" fmla="*/ 0 h 1019"/>
                        <a:gd name="T2" fmla="*/ 0 w 527"/>
                        <a:gd name="T3" fmla="*/ 55 h 1019"/>
                        <a:gd name="T4" fmla="*/ 35 w 527"/>
                        <a:gd name="T5" fmla="*/ 77 h 1019"/>
                        <a:gd name="T6" fmla="*/ 85 w 527"/>
                        <a:gd name="T7" fmla="*/ 143 h 1019"/>
                        <a:gd name="T8" fmla="*/ 155 w 527"/>
                        <a:gd name="T9" fmla="*/ 197 h 1019"/>
                        <a:gd name="T10" fmla="*/ 201 w 527"/>
                        <a:gd name="T11" fmla="*/ 374 h 1019"/>
                        <a:gd name="T12" fmla="*/ 243 w 527"/>
                        <a:gd name="T13" fmla="*/ 478 h 1019"/>
                        <a:gd name="T14" fmla="*/ 300 w 527"/>
                        <a:gd name="T15" fmla="*/ 562 h 1019"/>
                        <a:gd name="T16" fmla="*/ 349 w 527"/>
                        <a:gd name="T17" fmla="*/ 635 h 1019"/>
                        <a:gd name="T18" fmla="*/ 280 w 527"/>
                        <a:gd name="T19" fmla="*/ 578 h 1019"/>
                        <a:gd name="T20" fmla="*/ 229 w 527"/>
                        <a:gd name="T21" fmla="*/ 489 h 1019"/>
                        <a:gd name="T22" fmla="*/ 280 w 527"/>
                        <a:gd name="T23" fmla="*/ 628 h 1019"/>
                        <a:gd name="T24" fmla="*/ 321 w 527"/>
                        <a:gd name="T25" fmla="*/ 745 h 1019"/>
                        <a:gd name="T26" fmla="*/ 360 w 527"/>
                        <a:gd name="T27" fmla="*/ 866 h 1019"/>
                        <a:gd name="T28" fmla="*/ 384 w 527"/>
                        <a:gd name="T29" fmla="*/ 927 h 1019"/>
                        <a:gd name="T30" fmla="*/ 413 w 527"/>
                        <a:gd name="T31" fmla="*/ 965 h 1019"/>
                        <a:gd name="T32" fmla="*/ 445 w 527"/>
                        <a:gd name="T33" fmla="*/ 997 h 1019"/>
                        <a:gd name="T34" fmla="*/ 500 w 527"/>
                        <a:gd name="T35" fmla="*/ 1019 h 1019"/>
                        <a:gd name="T36" fmla="*/ 503 w 527"/>
                        <a:gd name="T37" fmla="*/ 953 h 1019"/>
                        <a:gd name="T38" fmla="*/ 509 w 527"/>
                        <a:gd name="T39" fmla="*/ 884 h 1019"/>
                        <a:gd name="T40" fmla="*/ 527 w 527"/>
                        <a:gd name="T41" fmla="*/ 811 h 1019"/>
                        <a:gd name="T42" fmla="*/ 527 w 527"/>
                        <a:gd name="T43" fmla="*/ 738 h 1019"/>
                        <a:gd name="T44" fmla="*/ 502 w 527"/>
                        <a:gd name="T45" fmla="*/ 649 h 1019"/>
                        <a:gd name="T46" fmla="*/ 466 w 527"/>
                        <a:gd name="T47" fmla="*/ 585 h 1019"/>
                        <a:gd name="T48" fmla="*/ 423 w 527"/>
                        <a:gd name="T49" fmla="*/ 541 h 1019"/>
                        <a:gd name="T50" fmla="*/ 367 w 527"/>
                        <a:gd name="T51" fmla="*/ 489 h 1019"/>
                        <a:gd name="T52" fmla="*/ 300 w 527"/>
                        <a:gd name="T53" fmla="*/ 402 h 1019"/>
                        <a:gd name="T54" fmla="*/ 239 w 527"/>
                        <a:gd name="T55" fmla="*/ 300 h 1019"/>
                        <a:gd name="T56" fmla="*/ 293 w 527"/>
                        <a:gd name="T57" fmla="*/ 354 h 1019"/>
                        <a:gd name="T58" fmla="*/ 343 w 527"/>
                        <a:gd name="T59" fmla="*/ 431 h 1019"/>
                        <a:gd name="T60" fmla="*/ 405 w 527"/>
                        <a:gd name="T61" fmla="*/ 507 h 1019"/>
                        <a:gd name="T62" fmla="*/ 346 w 527"/>
                        <a:gd name="T63" fmla="*/ 398 h 1019"/>
                        <a:gd name="T64" fmla="*/ 283 w 527"/>
                        <a:gd name="T65" fmla="*/ 260 h 1019"/>
                        <a:gd name="T66" fmla="*/ 208 w 527"/>
                        <a:gd name="T67" fmla="*/ 106 h 1019"/>
                        <a:gd name="T68" fmla="*/ 169 w 527"/>
                        <a:gd name="T69" fmla="*/ 58 h 1019"/>
                        <a:gd name="T70" fmla="*/ 71 w 527"/>
                        <a:gd name="T71" fmla="*/ 0 h 10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</a:cxnLst>
                      <a:rect l="0" t="0" r="r" b="b"/>
                      <a:pathLst>
                        <a:path w="527" h="1019">
                          <a:moveTo>
                            <a:pt x="71" y="0"/>
                          </a:moveTo>
                          <a:lnTo>
                            <a:pt x="0" y="55"/>
                          </a:lnTo>
                          <a:lnTo>
                            <a:pt x="35" y="77"/>
                          </a:lnTo>
                          <a:lnTo>
                            <a:pt x="85" y="143"/>
                          </a:lnTo>
                          <a:lnTo>
                            <a:pt x="155" y="197"/>
                          </a:lnTo>
                          <a:lnTo>
                            <a:pt x="201" y="374"/>
                          </a:lnTo>
                          <a:lnTo>
                            <a:pt x="243" y="478"/>
                          </a:lnTo>
                          <a:lnTo>
                            <a:pt x="300" y="562"/>
                          </a:lnTo>
                          <a:lnTo>
                            <a:pt x="349" y="635"/>
                          </a:lnTo>
                          <a:lnTo>
                            <a:pt x="280" y="578"/>
                          </a:lnTo>
                          <a:lnTo>
                            <a:pt x="229" y="489"/>
                          </a:lnTo>
                          <a:lnTo>
                            <a:pt x="280" y="628"/>
                          </a:lnTo>
                          <a:lnTo>
                            <a:pt x="321" y="745"/>
                          </a:lnTo>
                          <a:lnTo>
                            <a:pt x="360" y="866"/>
                          </a:lnTo>
                          <a:lnTo>
                            <a:pt x="384" y="927"/>
                          </a:lnTo>
                          <a:lnTo>
                            <a:pt x="413" y="965"/>
                          </a:lnTo>
                          <a:lnTo>
                            <a:pt x="445" y="997"/>
                          </a:lnTo>
                          <a:lnTo>
                            <a:pt x="500" y="1019"/>
                          </a:lnTo>
                          <a:lnTo>
                            <a:pt x="503" y="953"/>
                          </a:lnTo>
                          <a:lnTo>
                            <a:pt x="509" y="884"/>
                          </a:lnTo>
                          <a:lnTo>
                            <a:pt x="527" y="811"/>
                          </a:lnTo>
                          <a:lnTo>
                            <a:pt x="527" y="738"/>
                          </a:lnTo>
                          <a:lnTo>
                            <a:pt x="502" y="649"/>
                          </a:lnTo>
                          <a:lnTo>
                            <a:pt x="466" y="585"/>
                          </a:lnTo>
                          <a:lnTo>
                            <a:pt x="423" y="541"/>
                          </a:lnTo>
                          <a:lnTo>
                            <a:pt x="367" y="489"/>
                          </a:lnTo>
                          <a:lnTo>
                            <a:pt x="300" y="402"/>
                          </a:lnTo>
                          <a:lnTo>
                            <a:pt x="239" y="300"/>
                          </a:lnTo>
                          <a:lnTo>
                            <a:pt x="293" y="354"/>
                          </a:lnTo>
                          <a:lnTo>
                            <a:pt x="343" y="431"/>
                          </a:lnTo>
                          <a:lnTo>
                            <a:pt x="405" y="507"/>
                          </a:lnTo>
                          <a:lnTo>
                            <a:pt x="346" y="398"/>
                          </a:lnTo>
                          <a:lnTo>
                            <a:pt x="283" y="260"/>
                          </a:lnTo>
                          <a:lnTo>
                            <a:pt x="208" y="106"/>
                          </a:lnTo>
                          <a:lnTo>
                            <a:pt x="169" y="58"/>
                          </a:lnTo>
                          <a:lnTo>
                            <a:pt x="71" y="0"/>
                          </a:ln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42" name="Freeform 2241"/>
                    <p:cNvSpPr>
                      <a:spLocks/>
                    </p:cNvSpPr>
                    <p:nvPr/>
                  </p:nvSpPr>
                  <p:spPr bwMode="auto">
                    <a:xfrm>
                      <a:off x="1437" y="1315"/>
                      <a:ext cx="176" cy="252"/>
                    </a:xfrm>
                    <a:custGeom>
                      <a:avLst/>
                      <a:gdLst>
                        <a:gd name="T0" fmla="*/ 319 w 2112"/>
                        <a:gd name="T1" fmla="*/ 138 h 3026"/>
                        <a:gd name="T2" fmla="*/ 231 w 2112"/>
                        <a:gd name="T3" fmla="*/ 368 h 3026"/>
                        <a:gd name="T4" fmla="*/ 190 w 2112"/>
                        <a:gd name="T5" fmla="*/ 682 h 3026"/>
                        <a:gd name="T6" fmla="*/ 226 w 2112"/>
                        <a:gd name="T7" fmla="*/ 577 h 3026"/>
                        <a:gd name="T8" fmla="*/ 308 w 2112"/>
                        <a:gd name="T9" fmla="*/ 744 h 3026"/>
                        <a:gd name="T10" fmla="*/ 315 w 2112"/>
                        <a:gd name="T11" fmla="*/ 1076 h 3026"/>
                        <a:gd name="T12" fmla="*/ 336 w 2112"/>
                        <a:gd name="T13" fmla="*/ 960 h 3026"/>
                        <a:gd name="T14" fmla="*/ 509 w 2112"/>
                        <a:gd name="T15" fmla="*/ 1209 h 3026"/>
                        <a:gd name="T16" fmla="*/ 767 w 2112"/>
                        <a:gd name="T17" fmla="*/ 1394 h 3026"/>
                        <a:gd name="T18" fmla="*/ 770 w 2112"/>
                        <a:gd name="T19" fmla="*/ 1493 h 3026"/>
                        <a:gd name="T20" fmla="*/ 830 w 2112"/>
                        <a:gd name="T21" fmla="*/ 1475 h 3026"/>
                        <a:gd name="T22" fmla="*/ 873 w 2112"/>
                        <a:gd name="T23" fmla="*/ 1618 h 3026"/>
                        <a:gd name="T24" fmla="*/ 883 w 2112"/>
                        <a:gd name="T25" fmla="*/ 1708 h 3026"/>
                        <a:gd name="T26" fmla="*/ 686 w 2112"/>
                        <a:gd name="T27" fmla="*/ 1865 h 3026"/>
                        <a:gd name="T28" fmla="*/ 964 w 2112"/>
                        <a:gd name="T29" fmla="*/ 1796 h 3026"/>
                        <a:gd name="T30" fmla="*/ 798 w 2112"/>
                        <a:gd name="T31" fmla="*/ 1936 h 3026"/>
                        <a:gd name="T32" fmla="*/ 1055 w 2112"/>
                        <a:gd name="T33" fmla="*/ 1829 h 3026"/>
                        <a:gd name="T34" fmla="*/ 1045 w 2112"/>
                        <a:gd name="T35" fmla="*/ 1920 h 3026"/>
                        <a:gd name="T36" fmla="*/ 1145 w 2112"/>
                        <a:gd name="T37" fmla="*/ 1876 h 3026"/>
                        <a:gd name="T38" fmla="*/ 1707 w 2112"/>
                        <a:gd name="T39" fmla="*/ 2077 h 3026"/>
                        <a:gd name="T40" fmla="*/ 1992 w 2112"/>
                        <a:gd name="T41" fmla="*/ 2366 h 3026"/>
                        <a:gd name="T42" fmla="*/ 1911 w 2112"/>
                        <a:gd name="T43" fmla="*/ 3026 h 3026"/>
                        <a:gd name="T44" fmla="*/ 1565 w 2112"/>
                        <a:gd name="T45" fmla="*/ 2825 h 3026"/>
                        <a:gd name="T46" fmla="*/ 1258 w 2112"/>
                        <a:gd name="T47" fmla="*/ 2582 h 3026"/>
                        <a:gd name="T48" fmla="*/ 1396 w 2112"/>
                        <a:gd name="T49" fmla="*/ 2535 h 3026"/>
                        <a:gd name="T50" fmla="*/ 1297 w 2112"/>
                        <a:gd name="T51" fmla="*/ 2509 h 3026"/>
                        <a:gd name="T52" fmla="*/ 1089 w 2112"/>
                        <a:gd name="T53" fmla="*/ 2535 h 3026"/>
                        <a:gd name="T54" fmla="*/ 1498 w 2112"/>
                        <a:gd name="T55" fmla="*/ 2329 h 3026"/>
                        <a:gd name="T56" fmla="*/ 297 w 2112"/>
                        <a:gd name="T57" fmla="*/ 2505 h 3026"/>
                        <a:gd name="T58" fmla="*/ 45 w 2112"/>
                        <a:gd name="T59" fmla="*/ 2374 h 3026"/>
                        <a:gd name="T60" fmla="*/ 39 w 2112"/>
                        <a:gd name="T61" fmla="*/ 2093 h 3026"/>
                        <a:gd name="T62" fmla="*/ 152 w 2112"/>
                        <a:gd name="T63" fmla="*/ 1719 h 3026"/>
                        <a:gd name="T64" fmla="*/ 421 w 2112"/>
                        <a:gd name="T65" fmla="*/ 1899 h 3026"/>
                        <a:gd name="T66" fmla="*/ 259 w 2112"/>
                        <a:gd name="T67" fmla="*/ 1618 h 3026"/>
                        <a:gd name="T68" fmla="*/ 416 w 2112"/>
                        <a:gd name="T69" fmla="*/ 1555 h 3026"/>
                        <a:gd name="T70" fmla="*/ 336 w 2112"/>
                        <a:gd name="T71" fmla="*/ 1406 h 3026"/>
                        <a:gd name="T72" fmla="*/ 247 w 2112"/>
                        <a:gd name="T73" fmla="*/ 1468 h 3026"/>
                        <a:gd name="T74" fmla="*/ 71 w 2112"/>
                        <a:gd name="T75" fmla="*/ 1051 h 3026"/>
                        <a:gd name="T76" fmla="*/ 64 w 2112"/>
                        <a:gd name="T77" fmla="*/ 642 h 3026"/>
                        <a:gd name="T78" fmla="*/ 24 w 2112"/>
                        <a:gd name="T79" fmla="*/ 887 h 3026"/>
                        <a:gd name="T80" fmla="*/ 4 w 2112"/>
                        <a:gd name="T81" fmla="*/ 591 h 3026"/>
                        <a:gd name="T82" fmla="*/ 134 w 2112"/>
                        <a:gd name="T83" fmla="*/ 306 h 3026"/>
                        <a:gd name="T84" fmla="*/ 0 w 2112"/>
                        <a:gd name="T85" fmla="*/ 558 h 3026"/>
                        <a:gd name="T86" fmla="*/ 81 w 2112"/>
                        <a:gd name="T87" fmla="*/ 247 h 3026"/>
                        <a:gd name="T88" fmla="*/ 269 w 2112"/>
                        <a:gd name="T89" fmla="*/ 0 h 30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</a:cxnLst>
                      <a:rect l="0" t="0" r="r" b="b"/>
                      <a:pathLst>
                        <a:path w="2112" h="3026">
                          <a:moveTo>
                            <a:pt x="441" y="54"/>
                          </a:moveTo>
                          <a:lnTo>
                            <a:pt x="381" y="112"/>
                          </a:lnTo>
                          <a:lnTo>
                            <a:pt x="319" y="138"/>
                          </a:lnTo>
                          <a:lnTo>
                            <a:pt x="247" y="228"/>
                          </a:lnTo>
                          <a:lnTo>
                            <a:pt x="234" y="288"/>
                          </a:lnTo>
                          <a:lnTo>
                            <a:pt x="231" y="368"/>
                          </a:lnTo>
                          <a:lnTo>
                            <a:pt x="230" y="442"/>
                          </a:lnTo>
                          <a:lnTo>
                            <a:pt x="212" y="558"/>
                          </a:lnTo>
                          <a:lnTo>
                            <a:pt x="190" y="682"/>
                          </a:lnTo>
                          <a:lnTo>
                            <a:pt x="180" y="813"/>
                          </a:lnTo>
                          <a:lnTo>
                            <a:pt x="212" y="675"/>
                          </a:lnTo>
                          <a:lnTo>
                            <a:pt x="226" y="577"/>
                          </a:lnTo>
                          <a:lnTo>
                            <a:pt x="240" y="510"/>
                          </a:lnTo>
                          <a:lnTo>
                            <a:pt x="269" y="623"/>
                          </a:lnTo>
                          <a:lnTo>
                            <a:pt x="308" y="744"/>
                          </a:lnTo>
                          <a:lnTo>
                            <a:pt x="325" y="817"/>
                          </a:lnTo>
                          <a:lnTo>
                            <a:pt x="318" y="938"/>
                          </a:lnTo>
                          <a:lnTo>
                            <a:pt x="315" y="1076"/>
                          </a:lnTo>
                          <a:lnTo>
                            <a:pt x="322" y="1209"/>
                          </a:lnTo>
                          <a:lnTo>
                            <a:pt x="329" y="1062"/>
                          </a:lnTo>
                          <a:lnTo>
                            <a:pt x="336" y="960"/>
                          </a:lnTo>
                          <a:lnTo>
                            <a:pt x="353" y="872"/>
                          </a:lnTo>
                          <a:lnTo>
                            <a:pt x="438" y="1084"/>
                          </a:lnTo>
                          <a:lnTo>
                            <a:pt x="509" y="1209"/>
                          </a:lnTo>
                          <a:lnTo>
                            <a:pt x="544" y="1259"/>
                          </a:lnTo>
                          <a:lnTo>
                            <a:pt x="594" y="1347"/>
                          </a:lnTo>
                          <a:lnTo>
                            <a:pt x="767" y="1394"/>
                          </a:lnTo>
                          <a:lnTo>
                            <a:pt x="848" y="1406"/>
                          </a:lnTo>
                          <a:lnTo>
                            <a:pt x="823" y="1449"/>
                          </a:lnTo>
                          <a:lnTo>
                            <a:pt x="770" y="1493"/>
                          </a:lnTo>
                          <a:lnTo>
                            <a:pt x="594" y="1595"/>
                          </a:lnTo>
                          <a:lnTo>
                            <a:pt x="742" y="1540"/>
                          </a:lnTo>
                          <a:lnTo>
                            <a:pt x="830" y="1475"/>
                          </a:lnTo>
                          <a:lnTo>
                            <a:pt x="912" y="1416"/>
                          </a:lnTo>
                          <a:lnTo>
                            <a:pt x="905" y="1548"/>
                          </a:lnTo>
                          <a:lnTo>
                            <a:pt x="873" y="1618"/>
                          </a:lnTo>
                          <a:lnTo>
                            <a:pt x="780" y="1665"/>
                          </a:lnTo>
                          <a:lnTo>
                            <a:pt x="880" y="1661"/>
                          </a:lnTo>
                          <a:lnTo>
                            <a:pt x="883" y="1708"/>
                          </a:lnTo>
                          <a:lnTo>
                            <a:pt x="873" y="1753"/>
                          </a:lnTo>
                          <a:lnTo>
                            <a:pt x="830" y="1789"/>
                          </a:lnTo>
                          <a:lnTo>
                            <a:pt x="686" y="1865"/>
                          </a:lnTo>
                          <a:lnTo>
                            <a:pt x="880" y="1796"/>
                          </a:lnTo>
                          <a:lnTo>
                            <a:pt x="926" y="1785"/>
                          </a:lnTo>
                          <a:lnTo>
                            <a:pt x="964" y="1796"/>
                          </a:lnTo>
                          <a:lnTo>
                            <a:pt x="961" y="1832"/>
                          </a:lnTo>
                          <a:lnTo>
                            <a:pt x="915" y="1872"/>
                          </a:lnTo>
                          <a:lnTo>
                            <a:pt x="798" y="1936"/>
                          </a:lnTo>
                          <a:lnTo>
                            <a:pt x="964" y="1872"/>
                          </a:lnTo>
                          <a:lnTo>
                            <a:pt x="1010" y="1818"/>
                          </a:lnTo>
                          <a:lnTo>
                            <a:pt x="1055" y="1829"/>
                          </a:lnTo>
                          <a:lnTo>
                            <a:pt x="1096" y="1848"/>
                          </a:lnTo>
                          <a:lnTo>
                            <a:pt x="1081" y="1888"/>
                          </a:lnTo>
                          <a:lnTo>
                            <a:pt x="1045" y="1920"/>
                          </a:lnTo>
                          <a:lnTo>
                            <a:pt x="961" y="1975"/>
                          </a:lnTo>
                          <a:lnTo>
                            <a:pt x="1081" y="1932"/>
                          </a:lnTo>
                          <a:lnTo>
                            <a:pt x="1145" y="1876"/>
                          </a:lnTo>
                          <a:lnTo>
                            <a:pt x="1225" y="1903"/>
                          </a:lnTo>
                          <a:lnTo>
                            <a:pt x="1484" y="1993"/>
                          </a:lnTo>
                          <a:lnTo>
                            <a:pt x="1707" y="2077"/>
                          </a:lnTo>
                          <a:lnTo>
                            <a:pt x="1868" y="2147"/>
                          </a:lnTo>
                          <a:lnTo>
                            <a:pt x="1926" y="2238"/>
                          </a:lnTo>
                          <a:lnTo>
                            <a:pt x="1992" y="2366"/>
                          </a:lnTo>
                          <a:lnTo>
                            <a:pt x="2070" y="2596"/>
                          </a:lnTo>
                          <a:lnTo>
                            <a:pt x="2112" y="2978"/>
                          </a:lnTo>
                          <a:lnTo>
                            <a:pt x="1911" y="3026"/>
                          </a:lnTo>
                          <a:lnTo>
                            <a:pt x="1742" y="3010"/>
                          </a:lnTo>
                          <a:lnTo>
                            <a:pt x="1549" y="2962"/>
                          </a:lnTo>
                          <a:lnTo>
                            <a:pt x="1565" y="2825"/>
                          </a:lnTo>
                          <a:lnTo>
                            <a:pt x="1637" y="2615"/>
                          </a:lnTo>
                          <a:lnTo>
                            <a:pt x="1315" y="2596"/>
                          </a:lnTo>
                          <a:lnTo>
                            <a:pt x="1258" y="2582"/>
                          </a:lnTo>
                          <a:lnTo>
                            <a:pt x="1447" y="2542"/>
                          </a:lnTo>
                          <a:lnTo>
                            <a:pt x="1752" y="2421"/>
                          </a:lnTo>
                          <a:lnTo>
                            <a:pt x="1396" y="2535"/>
                          </a:lnTo>
                          <a:lnTo>
                            <a:pt x="1233" y="2567"/>
                          </a:lnTo>
                          <a:lnTo>
                            <a:pt x="1117" y="2542"/>
                          </a:lnTo>
                          <a:lnTo>
                            <a:pt x="1297" y="2509"/>
                          </a:lnTo>
                          <a:lnTo>
                            <a:pt x="1670" y="2385"/>
                          </a:lnTo>
                          <a:lnTo>
                            <a:pt x="1264" y="2498"/>
                          </a:lnTo>
                          <a:lnTo>
                            <a:pt x="1089" y="2535"/>
                          </a:lnTo>
                          <a:lnTo>
                            <a:pt x="1060" y="2520"/>
                          </a:lnTo>
                          <a:lnTo>
                            <a:pt x="1222" y="2461"/>
                          </a:lnTo>
                          <a:lnTo>
                            <a:pt x="1498" y="2329"/>
                          </a:lnTo>
                          <a:lnTo>
                            <a:pt x="1177" y="2464"/>
                          </a:lnTo>
                          <a:lnTo>
                            <a:pt x="1010" y="2512"/>
                          </a:lnTo>
                          <a:lnTo>
                            <a:pt x="297" y="2505"/>
                          </a:lnTo>
                          <a:lnTo>
                            <a:pt x="208" y="2482"/>
                          </a:lnTo>
                          <a:lnTo>
                            <a:pt x="127" y="2454"/>
                          </a:lnTo>
                          <a:lnTo>
                            <a:pt x="45" y="2374"/>
                          </a:lnTo>
                          <a:lnTo>
                            <a:pt x="29" y="2285"/>
                          </a:lnTo>
                          <a:lnTo>
                            <a:pt x="21" y="2210"/>
                          </a:lnTo>
                          <a:lnTo>
                            <a:pt x="39" y="2093"/>
                          </a:lnTo>
                          <a:lnTo>
                            <a:pt x="93" y="1943"/>
                          </a:lnTo>
                          <a:lnTo>
                            <a:pt x="134" y="1825"/>
                          </a:lnTo>
                          <a:lnTo>
                            <a:pt x="152" y="1719"/>
                          </a:lnTo>
                          <a:lnTo>
                            <a:pt x="212" y="1705"/>
                          </a:lnTo>
                          <a:lnTo>
                            <a:pt x="266" y="1782"/>
                          </a:lnTo>
                          <a:lnTo>
                            <a:pt x="421" y="1899"/>
                          </a:lnTo>
                          <a:lnTo>
                            <a:pt x="283" y="1771"/>
                          </a:lnTo>
                          <a:lnTo>
                            <a:pt x="240" y="1698"/>
                          </a:lnTo>
                          <a:lnTo>
                            <a:pt x="259" y="1618"/>
                          </a:lnTo>
                          <a:lnTo>
                            <a:pt x="441" y="1566"/>
                          </a:lnTo>
                          <a:lnTo>
                            <a:pt x="572" y="1490"/>
                          </a:lnTo>
                          <a:lnTo>
                            <a:pt x="416" y="1555"/>
                          </a:lnTo>
                          <a:lnTo>
                            <a:pt x="262" y="1591"/>
                          </a:lnTo>
                          <a:lnTo>
                            <a:pt x="269" y="1483"/>
                          </a:lnTo>
                          <a:lnTo>
                            <a:pt x="336" y="1406"/>
                          </a:lnTo>
                          <a:lnTo>
                            <a:pt x="385" y="1285"/>
                          </a:lnTo>
                          <a:lnTo>
                            <a:pt x="322" y="1394"/>
                          </a:lnTo>
                          <a:lnTo>
                            <a:pt x="247" y="1468"/>
                          </a:lnTo>
                          <a:lnTo>
                            <a:pt x="173" y="1457"/>
                          </a:lnTo>
                          <a:lnTo>
                            <a:pt x="131" y="1256"/>
                          </a:lnTo>
                          <a:lnTo>
                            <a:pt x="71" y="1051"/>
                          </a:lnTo>
                          <a:lnTo>
                            <a:pt x="42" y="917"/>
                          </a:lnTo>
                          <a:lnTo>
                            <a:pt x="45" y="791"/>
                          </a:lnTo>
                          <a:lnTo>
                            <a:pt x="64" y="642"/>
                          </a:lnTo>
                          <a:lnTo>
                            <a:pt x="42" y="723"/>
                          </a:lnTo>
                          <a:lnTo>
                            <a:pt x="29" y="813"/>
                          </a:lnTo>
                          <a:lnTo>
                            <a:pt x="24" y="887"/>
                          </a:lnTo>
                          <a:lnTo>
                            <a:pt x="7" y="759"/>
                          </a:lnTo>
                          <a:lnTo>
                            <a:pt x="4" y="660"/>
                          </a:lnTo>
                          <a:lnTo>
                            <a:pt x="4" y="591"/>
                          </a:lnTo>
                          <a:lnTo>
                            <a:pt x="29" y="489"/>
                          </a:lnTo>
                          <a:lnTo>
                            <a:pt x="71" y="394"/>
                          </a:lnTo>
                          <a:lnTo>
                            <a:pt x="134" y="306"/>
                          </a:lnTo>
                          <a:lnTo>
                            <a:pt x="68" y="378"/>
                          </a:lnTo>
                          <a:lnTo>
                            <a:pt x="35" y="442"/>
                          </a:lnTo>
                          <a:lnTo>
                            <a:pt x="0" y="558"/>
                          </a:lnTo>
                          <a:lnTo>
                            <a:pt x="7" y="474"/>
                          </a:lnTo>
                          <a:lnTo>
                            <a:pt x="29" y="368"/>
                          </a:lnTo>
                          <a:lnTo>
                            <a:pt x="81" y="247"/>
                          </a:lnTo>
                          <a:lnTo>
                            <a:pt x="127" y="126"/>
                          </a:lnTo>
                          <a:lnTo>
                            <a:pt x="187" y="69"/>
                          </a:lnTo>
                          <a:lnTo>
                            <a:pt x="269" y="0"/>
                          </a:lnTo>
                          <a:lnTo>
                            <a:pt x="357" y="10"/>
                          </a:lnTo>
                          <a:lnTo>
                            <a:pt x="441" y="54"/>
                          </a:ln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43" name="Freeform 2242"/>
                    <p:cNvSpPr>
                      <a:spLocks/>
                    </p:cNvSpPr>
                    <p:nvPr/>
                  </p:nvSpPr>
                  <p:spPr bwMode="auto">
                    <a:xfrm>
                      <a:off x="1448" y="1437"/>
                      <a:ext cx="9" cy="19"/>
                    </a:xfrm>
                    <a:custGeom>
                      <a:avLst/>
                      <a:gdLst>
                        <a:gd name="T0" fmla="*/ 21 w 102"/>
                        <a:gd name="T1" fmla="*/ 0 h 227"/>
                        <a:gd name="T2" fmla="*/ 98 w 102"/>
                        <a:gd name="T3" fmla="*/ 12 h 227"/>
                        <a:gd name="T4" fmla="*/ 102 w 102"/>
                        <a:gd name="T5" fmla="*/ 102 h 227"/>
                        <a:gd name="T6" fmla="*/ 92 w 102"/>
                        <a:gd name="T7" fmla="*/ 197 h 227"/>
                        <a:gd name="T8" fmla="*/ 17 w 102"/>
                        <a:gd name="T9" fmla="*/ 227 h 227"/>
                        <a:gd name="T10" fmla="*/ 0 w 102"/>
                        <a:gd name="T11" fmla="*/ 190 h 227"/>
                        <a:gd name="T12" fmla="*/ 0 w 102"/>
                        <a:gd name="T13" fmla="*/ 55 h 227"/>
                        <a:gd name="T14" fmla="*/ 21 w 102"/>
                        <a:gd name="T15" fmla="*/ 0 h 2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02" h="227">
                          <a:moveTo>
                            <a:pt x="21" y="0"/>
                          </a:moveTo>
                          <a:lnTo>
                            <a:pt x="98" y="12"/>
                          </a:lnTo>
                          <a:lnTo>
                            <a:pt x="102" y="102"/>
                          </a:lnTo>
                          <a:lnTo>
                            <a:pt x="92" y="197"/>
                          </a:lnTo>
                          <a:lnTo>
                            <a:pt x="17" y="227"/>
                          </a:lnTo>
                          <a:lnTo>
                            <a:pt x="0" y="190"/>
                          </a:lnTo>
                          <a:lnTo>
                            <a:pt x="0" y="55"/>
                          </a:lnTo>
                          <a:lnTo>
                            <a:pt x="21" y="0"/>
                          </a:lnTo>
                          <a:close/>
                        </a:path>
                      </a:pathLst>
                    </a:custGeom>
                    <a:solidFill>
                      <a:srgbClr val="00404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44" name="Freeform 2243"/>
                    <p:cNvSpPr>
                      <a:spLocks/>
                    </p:cNvSpPr>
                    <p:nvPr/>
                  </p:nvSpPr>
                  <p:spPr bwMode="auto">
                    <a:xfrm>
                      <a:off x="1461" y="1497"/>
                      <a:ext cx="81" cy="11"/>
                    </a:xfrm>
                    <a:custGeom>
                      <a:avLst/>
                      <a:gdLst>
                        <a:gd name="T0" fmla="*/ 975 w 975"/>
                        <a:gd name="T1" fmla="*/ 0 h 130"/>
                        <a:gd name="T2" fmla="*/ 709 w 975"/>
                        <a:gd name="T3" fmla="*/ 62 h 130"/>
                        <a:gd name="T4" fmla="*/ 508 w 975"/>
                        <a:gd name="T5" fmla="*/ 90 h 130"/>
                        <a:gd name="T6" fmla="*/ 304 w 975"/>
                        <a:gd name="T7" fmla="*/ 109 h 130"/>
                        <a:gd name="T8" fmla="*/ 148 w 975"/>
                        <a:gd name="T9" fmla="*/ 116 h 130"/>
                        <a:gd name="T10" fmla="*/ 0 w 975"/>
                        <a:gd name="T11" fmla="*/ 109 h 130"/>
                        <a:gd name="T12" fmla="*/ 141 w 975"/>
                        <a:gd name="T13" fmla="*/ 130 h 130"/>
                        <a:gd name="T14" fmla="*/ 378 w 975"/>
                        <a:gd name="T15" fmla="*/ 130 h 130"/>
                        <a:gd name="T16" fmla="*/ 632 w 975"/>
                        <a:gd name="T17" fmla="*/ 94 h 130"/>
                        <a:gd name="T18" fmla="*/ 762 w 975"/>
                        <a:gd name="T19" fmla="*/ 69 h 130"/>
                        <a:gd name="T20" fmla="*/ 975 w 975"/>
                        <a:gd name="T21" fmla="*/ 0 h 1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975" h="130">
                          <a:moveTo>
                            <a:pt x="975" y="0"/>
                          </a:moveTo>
                          <a:lnTo>
                            <a:pt x="709" y="62"/>
                          </a:lnTo>
                          <a:lnTo>
                            <a:pt x="508" y="90"/>
                          </a:lnTo>
                          <a:lnTo>
                            <a:pt x="304" y="109"/>
                          </a:lnTo>
                          <a:lnTo>
                            <a:pt x="148" y="116"/>
                          </a:lnTo>
                          <a:lnTo>
                            <a:pt x="0" y="109"/>
                          </a:lnTo>
                          <a:lnTo>
                            <a:pt x="141" y="130"/>
                          </a:lnTo>
                          <a:lnTo>
                            <a:pt x="378" y="130"/>
                          </a:lnTo>
                          <a:lnTo>
                            <a:pt x="632" y="94"/>
                          </a:lnTo>
                          <a:lnTo>
                            <a:pt x="762" y="69"/>
                          </a:lnTo>
                          <a:lnTo>
                            <a:pt x="975" y="0"/>
                          </a:lnTo>
                          <a:close/>
                        </a:path>
                      </a:pathLst>
                    </a:custGeom>
                    <a:solidFill>
                      <a:srgbClr val="00202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45" name="Freeform 2244"/>
                    <p:cNvSpPr>
                      <a:spLocks/>
                    </p:cNvSpPr>
                    <p:nvPr/>
                  </p:nvSpPr>
                  <p:spPr bwMode="auto">
                    <a:xfrm>
                      <a:off x="1445" y="1232"/>
                      <a:ext cx="71" cy="103"/>
                    </a:xfrm>
                    <a:custGeom>
                      <a:avLst/>
                      <a:gdLst>
                        <a:gd name="T0" fmla="*/ 462 w 844"/>
                        <a:gd name="T1" fmla="*/ 479 h 1227"/>
                        <a:gd name="T2" fmla="*/ 435 w 844"/>
                        <a:gd name="T3" fmla="*/ 422 h 1227"/>
                        <a:gd name="T4" fmla="*/ 400 w 844"/>
                        <a:gd name="T5" fmla="*/ 416 h 1227"/>
                        <a:gd name="T6" fmla="*/ 369 w 844"/>
                        <a:gd name="T7" fmla="*/ 427 h 1227"/>
                        <a:gd name="T8" fmla="*/ 353 w 844"/>
                        <a:gd name="T9" fmla="*/ 462 h 1227"/>
                        <a:gd name="T10" fmla="*/ 347 w 844"/>
                        <a:gd name="T11" fmla="*/ 494 h 1227"/>
                        <a:gd name="T12" fmla="*/ 357 w 844"/>
                        <a:gd name="T13" fmla="*/ 572 h 1227"/>
                        <a:gd name="T14" fmla="*/ 374 w 844"/>
                        <a:gd name="T15" fmla="*/ 611 h 1227"/>
                        <a:gd name="T16" fmla="*/ 395 w 844"/>
                        <a:gd name="T17" fmla="*/ 656 h 1227"/>
                        <a:gd name="T18" fmla="*/ 416 w 844"/>
                        <a:gd name="T19" fmla="*/ 711 h 1227"/>
                        <a:gd name="T20" fmla="*/ 443 w 844"/>
                        <a:gd name="T21" fmla="*/ 795 h 1227"/>
                        <a:gd name="T22" fmla="*/ 464 w 844"/>
                        <a:gd name="T23" fmla="*/ 904 h 1227"/>
                        <a:gd name="T24" fmla="*/ 503 w 844"/>
                        <a:gd name="T25" fmla="*/ 977 h 1227"/>
                        <a:gd name="T26" fmla="*/ 542 w 844"/>
                        <a:gd name="T27" fmla="*/ 1073 h 1227"/>
                        <a:gd name="T28" fmla="*/ 561 w 844"/>
                        <a:gd name="T29" fmla="*/ 1152 h 1227"/>
                        <a:gd name="T30" fmla="*/ 567 w 844"/>
                        <a:gd name="T31" fmla="*/ 1227 h 1227"/>
                        <a:gd name="T32" fmla="*/ 474 w 844"/>
                        <a:gd name="T33" fmla="*/ 1113 h 1227"/>
                        <a:gd name="T34" fmla="*/ 372 w 844"/>
                        <a:gd name="T35" fmla="*/ 1045 h 1227"/>
                        <a:gd name="T36" fmla="*/ 314 w 844"/>
                        <a:gd name="T37" fmla="*/ 1010 h 1227"/>
                        <a:gd name="T38" fmla="*/ 242 w 844"/>
                        <a:gd name="T39" fmla="*/ 985 h 1227"/>
                        <a:gd name="T40" fmla="*/ 163 w 844"/>
                        <a:gd name="T41" fmla="*/ 989 h 1227"/>
                        <a:gd name="T42" fmla="*/ 81 w 844"/>
                        <a:gd name="T43" fmla="*/ 1038 h 1227"/>
                        <a:gd name="T44" fmla="*/ 3 w 844"/>
                        <a:gd name="T45" fmla="*/ 1122 h 1227"/>
                        <a:gd name="T46" fmla="*/ 0 w 844"/>
                        <a:gd name="T47" fmla="*/ 1052 h 1227"/>
                        <a:gd name="T48" fmla="*/ 42 w 844"/>
                        <a:gd name="T49" fmla="*/ 963 h 1227"/>
                        <a:gd name="T50" fmla="*/ 96 w 844"/>
                        <a:gd name="T51" fmla="*/ 853 h 1227"/>
                        <a:gd name="T52" fmla="*/ 119 w 844"/>
                        <a:gd name="T53" fmla="*/ 778 h 1227"/>
                        <a:gd name="T54" fmla="*/ 123 w 844"/>
                        <a:gd name="T55" fmla="*/ 700 h 1227"/>
                        <a:gd name="T56" fmla="*/ 109 w 844"/>
                        <a:gd name="T57" fmla="*/ 639 h 1227"/>
                        <a:gd name="T58" fmla="*/ 78 w 844"/>
                        <a:gd name="T59" fmla="*/ 593 h 1227"/>
                        <a:gd name="T60" fmla="*/ 54 w 844"/>
                        <a:gd name="T61" fmla="*/ 518 h 1227"/>
                        <a:gd name="T62" fmla="*/ 47 w 844"/>
                        <a:gd name="T63" fmla="*/ 465 h 1227"/>
                        <a:gd name="T64" fmla="*/ 30 w 844"/>
                        <a:gd name="T65" fmla="*/ 401 h 1227"/>
                        <a:gd name="T66" fmla="*/ 27 w 844"/>
                        <a:gd name="T67" fmla="*/ 322 h 1227"/>
                        <a:gd name="T68" fmla="*/ 40 w 844"/>
                        <a:gd name="T69" fmla="*/ 262 h 1227"/>
                        <a:gd name="T70" fmla="*/ 65 w 844"/>
                        <a:gd name="T71" fmla="*/ 209 h 1227"/>
                        <a:gd name="T72" fmla="*/ 91 w 844"/>
                        <a:gd name="T73" fmla="*/ 141 h 1227"/>
                        <a:gd name="T74" fmla="*/ 140 w 844"/>
                        <a:gd name="T75" fmla="*/ 81 h 1227"/>
                        <a:gd name="T76" fmla="*/ 194 w 844"/>
                        <a:gd name="T77" fmla="*/ 44 h 1227"/>
                        <a:gd name="T78" fmla="*/ 273 w 844"/>
                        <a:gd name="T79" fmla="*/ 21 h 1227"/>
                        <a:gd name="T80" fmla="*/ 357 w 844"/>
                        <a:gd name="T81" fmla="*/ 2 h 1227"/>
                        <a:gd name="T82" fmla="*/ 498 w 844"/>
                        <a:gd name="T83" fmla="*/ 0 h 1227"/>
                        <a:gd name="T84" fmla="*/ 572 w 844"/>
                        <a:gd name="T85" fmla="*/ 9 h 1227"/>
                        <a:gd name="T86" fmla="*/ 648 w 844"/>
                        <a:gd name="T87" fmla="*/ 31 h 1227"/>
                        <a:gd name="T88" fmla="*/ 718 w 844"/>
                        <a:gd name="T89" fmla="*/ 58 h 1227"/>
                        <a:gd name="T90" fmla="*/ 764 w 844"/>
                        <a:gd name="T91" fmla="*/ 100 h 1227"/>
                        <a:gd name="T92" fmla="*/ 817 w 844"/>
                        <a:gd name="T93" fmla="*/ 151 h 1227"/>
                        <a:gd name="T94" fmla="*/ 841 w 844"/>
                        <a:gd name="T95" fmla="*/ 230 h 1227"/>
                        <a:gd name="T96" fmla="*/ 844 w 844"/>
                        <a:gd name="T97" fmla="*/ 297 h 1227"/>
                        <a:gd name="T98" fmla="*/ 824 w 844"/>
                        <a:gd name="T99" fmla="*/ 354 h 1227"/>
                        <a:gd name="T100" fmla="*/ 769 w 844"/>
                        <a:gd name="T101" fmla="*/ 297 h 1227"/>
                        <a:gd name="T102" fmla="*/ 697 w 844"/>
                        <a:gd name="T103" fmla="*/ 266 h 1227"/>
                        <a:gd name="T104" fmla="*/ 602 w 844"/>
                        <a:gd name="T105" fmla="*/ 251 h 1227"/>
                        <a:gd name="T106" fmla="*/ 612 w 844"/>
                        <a:gd name="T107" fmla="*/ 330 h 1227"/>
                        <a:gd name="T108" fmla="*/ 564 w 844"/>
                        <a:gd name="T109" fmla="*/ 351 h 1227"/>
                        <a:gd name="T110" fmla="*/ 551 w 844"/>
                        <a:gd name="T111" fmla="*/ 398 h 1227"/>
                        <a:gd name="T112" fmla="*/ 476 w 844"/>
                        <a:gd name="T113" fmla="*/ 415 h 1227"/>
                        <a:gd name="T114" fmla="*/ 462 w 844"/>
                        <a:gd name="T115" fmla="*/ 479 h 12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844" h="1227">
                          <a:moveTo>
                            <a:pt x="462" y="479"/>
                          </a:moveTo>
                          <a:lnTo>
                            <a:pt x="435" y="422"/>
                          </a:lnTo>
                          <a:lnTo>
                            <a:pt x="400" y="416"/>
                          </a:lnTo>
                          <a:lnTo>
                            <a:pt x="369" y="427"/>
                          </a:lnTo>
                          <a:lnTo>
                            <a:pt x="353" y="462"/>
                          </a:lnTo>
                          <a:lnTo>
                            <a:pt x="347" y="494"/>
                          </a:lnTo>
                          <a:lnTo>
                            <a:pt x="357" y="572"/>
                          </a:lnTo>
                          <a:lnTo>
                            <a:pt x="374" y="611"/>
                          </a:lnTo>
                          <a:lnTo>
                            <a:pt x="395" y="656"/>
                          </a:lnTo>
                          <a:lnTo>
                            <a:pt x="416" y="711"/>
                          </a:lnTo>
                          <a:lnTo>
                            <a:pt x="443" y="795"/>
                          </a:lnTo>
                          <a:lnTo>
                            <a:pt x="464" y="904"/>
                          </a:lnTo>
                          <a:lnTo>
                            <a:pt x="503" y="977"/>
                          </a:lnTo>
                          <a:lnTo>
                            <a:pt x="542" y="1073"/>
                          </a:lnTo>
                          <a:lnTo>
                            <a:pt x="561" y="1152"/>
                          </a:lnTo>
                          <a:lnTo>
                            <a:pt x="567" y="1227"/>
                          </a:lnTo>
                          <a:lnTo>
                            <a:pt x="474" y="1113"/>
                          </a:lnTo>
                          <a:lnTo>
                            <a:pt x="372" y="1045"/>
                          </a:lnTo>
                          <a:lnTo>
                            <a:pt x="314" y="1010"/>
                          </a:lnTo>
                          <a:lnTo>
                            <a:pt x="242" y="985"/>
                          </a:lnTo>
                          <a:lnTo>
                            <a:pt x="163" y="989"/>
                          </a:lnTo>
                          <a:lnTo>
                            <a:pt x="81" y="1038"/>
                          </a:lnTo>
                          <a:lnTo>
                            <a:pt x="3" y="1122"/>
                          </a:lnTo>
                          <a:lnTo>
                            <a:pt x="0" y="1052"/>
                          </a:lnTo>
                          <a:lnTo>
                            <a:pt x="42" y="963"/>
                          </a:lnTo>
                          <a:lnTo>
                            <a:pt x="96" y="853"/>
                          </a:lnTo>
                          <a:lnTo>
                            <a:pt x="119" y="778"/>
                          </a:lnTo>
                          <a:lnTo>
                            <a:pt x="123" y="700"/>
                          </a:lnTo>
                          <a:lnTo>
                            <a:pt x="109" y="639"/>
                          </a:lnTo>
                          <a:lnTo>
                            <a:pt x="78" y="593"/>
                          </a:lnTo>
                          <a:lnTo>
                            <a:pt x="54" y="518"/>
                          </a:lnTo>
                          <a:lnTo>
                            <a:pt x="47" y="465"/>
                          </a:lnTo>
                          <a:lnTo>
                            <a:pt x="30" y="401"/>
                          </a:lnTo>
                          <a:lnTo>
                            <a:pt x="27" y="322"/>
                          </a:lnTo>
                          <a:lnTo>
                            <a:pt x="40" y="262"/>
                          </a:lnTo>
                          <a:lnTo>
                            <a:pt x="65" y="209"/>
                          </a:lnTo>
                          <a:lnTo>
                            <a:pt x="91" y="141"/>
                          </a:lnTo>
                          <a:lnTo>
                            <a:pt x="140" y="81"/>
                          </a:lnTo>
                          <a:lnTo>
                            <a:pt x="194" y="44"/>
                          </a:lnTo>
                          <a:lnTo>
                            <a:pt x="273" y="21"/>
                          </a:lnTo>
                          <a:lnTo>
                            <a:pt x="357" y="2"/>
                          </a:lnTo>
                          <a:lnTo>
                            <a:pt x="498" y="0"/>
                          </a:lnTo>
                          <a:lnTo>
                            <a:pt x="572" y="9"/>
                          </a:lnTo>
                          <a:lnTo>
                            <a:pt x="648" y="31"/>
                          </a:lnTo>
                          <a:lnTo>
                            <a:pt x="718" y="58"/>
                          </a:lnTo>
                          <a:lnTo>
                            <a:pt x="764" y="100"/>
                          </a:lnTo>
                          <a:lnTo>
                            <a:pt x="817" y="151"/>
                          </a:lnTo>
                          <a:lnTo>
                            <a:pt x="841" y="230"/>
                          </a:lnTo>
                          <a:lnTo>
                            <a:pt x="844" y="297"/>
                          </a:lnTo>
                          <a:lnTo>
                            <a:pt x="824" y="354"/>
                          </a:lnTo>
                          <a:lnTo>
                            <a:pt x="769" y="297"/>
                          </a:lnTo>
                          <a:lnTo>
                            <a:pt x="697" y="266"/>
                          </a:lnTo>
                          <a:lnTo>
                            <a:pt x="602" y="251"/>
                          </a:lnTo>
                          <a:lnTo>
                            <a:pt x="612" y="330"/>
                          </a:lnTo>
                          <a:lnTo>
                            <a:pt x="564" y="351"/>
                          </a:lnTo>
                          <a:lnTo>
                            <a:pt x="551" y="398"/>
                          </a:lnTo>
                          <a:lnTo>
                            <a:pt x="476" y="415"/>
                          </a:lnTo>
                          <a:lnTo>
                            <a:pt x="462" y="479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46" name="Freeform 2245"/>
                    <p:cNvSpPr>
                      <a:spLocks/>
                    </p:cNvSpPr>
                    <p:nvPr/>
                  </p:nvSpPr>
                  <p:spPr bwMode="auto">
                    <a:xfrm>
                      <a:off x="1393" y="1385"/>
                      <a:ext cx="99" cy="147"/>
                    </a:xfrm>
                    <a:custGeom>
                      <a:avLst/>
                      <a:gdLst>
                        <a:gd name="T0" fmla="*/ 659 w 1189"/>
                        <a:gd name="T1" fmla="*/ 256 h 1766"/>
                        <a:gd name="T2" fmla="*/ 442 w 1189"/>
                        <a:gd name="T3" fmla="*/ 238 h 1766"/>
                        <a:gd name="T4" fmla="*/ 310 w 1189"/>
                        <a:gd name="T5" fmla="*/ 200 h 1766"/>
                        <a:gd name="T6" fmla="*/ 266 w 1189"/>
                        <a:gd name="T7" fmla="*/ 133 h 1766"/>
                        <a:gd name="T8" fmla="*/ 266 w 1189"/>
                        <a:gd name="T9" fmla="*/ 75 h 1766"/>
                        <a:gd name="T10" fmla="*/ 233 w 1189"/>
                        <a:gd name="T11" fmla="*/ 27 h 1766"/>
                        <a:gd name="T12" fmla="*/ 109 w 1189"/>
                        <a:gd name="T13" fmla="*/ 0 h 1766"/>
                        <a:gd name="T14" fmla="*/ 0 w 1189"/>
                        <a:gd name="T15" fmla="*/ 8 h 1766"/>
                        <a:gd name="T16" fmla="*/ 135 w 1189"/>
                        <a:gd name="T17" fmla="*/ 1377 h 1766"/>
                        <a:gd name="T18" fmla="*/ 233 w 1189"/>
                        <a:gd name="T19" fmla="*/ 1501 h 1766"/>
                        <a:gd name="T20" fmla="*/ 352 w 1189"/>
                        <a:gd name="T21" fmla="*/ 1624 h 1766"/>
                        <a:gd name="T22" fmla="*/ 526 w 1189"/>
                        <a:gd name="T23" fmla="*/ 1720 h 1766"/>
                        <a:gd name="T24" fmla="*/ 729 w 1189"/>
                        <a:gd name="T25" fmla="*/ 1749 h 1766"/>
                        <a:gd name="T26" fmla="*/ 998 w 1189"/>
                        <a:gd name="T27" fmla="*/ 1766 h 1766"/>
                        <a:gd name="T28" fmla="*/ 1155 w 1189"/>
                        <a:gd name="T29" fmla="*/ 1740 h 1766"/>
                        <a:gd name="T30" fmla="*/ 1189 w 1189"/>
                        <a:gd name="T31" fmla="*/ 1643 h 1766"/>
                        <a:gd name="T32" fmla="*/ 1172 w 1189"/>
                        <a:gd name="T33" fmla="*/ 1520 h 1766"/>
                        <a:gd name="T34" fmla="*/ 1060 w 1189"/>
                        <a:gd name="T35" fmla="*/ 1137 h 1766"/>
                        <a:gd name="T36" fmla="*/ 962 w 1189"/>
                        <a:gd name="T37" fmla="*/ 754 h 1766"/>
                        <a:gd name="T38" fmla="*/ 922 w 1189"/>
                        <a:gd name="T39" fmla="*/ 469 h 1766"/>
                        <a:gd name="T40" fmla="*/ 922 w 1189"/>
                        <a:gd name="T41" fmla="*/ 390 h 1766"/>
                        <a:gd name="T42" fmla="*/ 859 w 1189"/>
                        <a:gd name="T43" fmla="*/ 287 h 1766"/>
                        <a:gd name="T44" fmla="*/ 789 w 1189"/>
                        <a:gd name="T45" fmla="*/ 256 h 1766"/>
                        <a:gd name="T46" fmla="*/ 659 w 1189"/>
                        <a:gd name="T47" fmla="*/ 256 h 17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1189" h="1766">
                          <a:moveTo>
                            <a:pt x="659" y="256"/>
                          </a:moveTo>
                          <a:lnTo>
                            <a:pt x="442" y="238"/>
                          </a:lnTo>
                          <a:lnTo>
                            <a:pt x="310" y="200"/>
                          </a:lnTo>
                          <a:lnTo>
                            <a:pt x="266" y="133"/>
                          </a:lnTo>
                          <a:lnTo>
                            <a:pt x="266" y="75"/>
                          </a:lnTo>
                          <a:lnTo>
                            <a:pt x="233" y="27"/>
                          </a:lnTo>
                          <a:lnTo>
                            <a:pt x="109" y="0"/>
                          </a:lnTo>
                          <a:lnTo>
                            <a:pt x="0" y="8"/>
                          </a:lnTo>
                          <a:lnTo>
                            <a:pt x="135" y="1377"/>
                          </a:lnTo>
                          <a:lnTo>
                            <a:pt x="233" y="1501"/>
                          </a:lnTo>
                          <a:lnTo>
                            <a:pt x="352" y="1624"/>
                          </a:lnTo>
                          <a:lnTo>
                            <a:pt x="526" y="1720"/>
                          </a:lnTo>
                          <a:lnTo>
                            <a:pt x="729" y="1749"/>
                          </a:lnTo>
                          <a:lnTo>
                            <a:pt x="998" y="1766"/>
                          </a:lnTo>
                          <a:lnTo>
                            <a:pt x="1155" y="1740"/>
                          </a:lnTo>
                          <a:lnTo>
                            <a:pt x="1189" y="1643"/>
                          </a:lnTo>
                          <a:lnTo>
                            <a:pt x="1172" y="1520"/>
                          </a:lnTo>
                          <a:lnTo>
                            <a:pt x="1060" y="1137"/>
                          </a:lnTo>
                          <a:lnTo>
                            <a:pt x="962" y="754"/>
                          </a:lnTo>
                          <a:lnTo>
                            <a:pt x="922" y="469"/>
                          </a:lnTo>
                          <a:lnTo>
                            <a:pt x="922" y="390"/>
                          </a:lnTo>
                          <a:lnTo>
                            <a:pt x="859" y="287"/>
                          </a:lnTo>
                          <a:lnTo>
                            <a:pt x="789" y="256"/>
                          </a:lnTo>
                          <a:lnTo>
                            <a:pt x="659" y="256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47" name="Freeform 2246"/>
                    <p:cNvSpPr>
                      <a:spLocks/>
                    </p:cNvSpPr>
                    <p:nvPr/>
                  </p:nvSpPr>
                  <p:spPr bwMode="auto">
                    <a:xfrm>
                      <a:off x="1395" y="1392"/>
                      <a:ext cx="86" cy="135"/>
                    </a:xfrm>
                    <a:custGeom>
                      <a:avLst/>
                      <a:gdLst>
                        <a:gd name="T0" fmla="*/ 669 w 1029"/>
                        <a:gd name="T1" fmla="*/ 324 h 1624"/>
                        <a:gd name="T2" fmla="*/ 480 w 1029"/>
                        <a:gd name="T3" fmla="*/ 315 h 1624"/>
                        <a:gd name="T4" fmla="*/ 277 w 1029"/>
                        <a:gd name="T5" fmla="*/ 278 h 1624"/>
                        <a:gd name="T6" fmla="*/ 158 w 1029"/>
                        <a:gd name="T7" fmla="*/ 210 h 1624"/>
                        <a:gd name="T8" fmla="*/ 86 w 1029"/>
                        <a:gd name="T9" fmla="*/ 152 h 1624"/>
                        <a:gd name="T10" fmla="*/ 0 w 1029"/>
                        <a:gd name="T11" fmla="*/ 0 h 1624"/>
                        <a:gd name="T12" fmla="*/ 129 w 1029"/>
                        <a:gd name="T13" fmla="*/ 1252 h 1624"/>
                        <a:gd name="T14" fmla="*/ 217 w 1029"/>
                        <a:gd name="T15" fmla="*/ 1366 h 1624"/>
                        <a:gd name="T16" fmla="*/ 313 w 1029"/>
                        <a:gd name="T17" fmla="*/ 1472 h 1624"/>
                        <a:gd name="T18" fmla="*/ 436 w 1029"/>
                        <a:gd name="T19" fmla="*/ 1547 h 1624"/>
                        <a:gd name="T20" fmla="*/ 539 w 1029"/>
                        <a:gd name="T21" fmla="*/ 1586 h 1624"/>
                        <a:gd name="T22" fmla="*/ 669 w 1029"/>
                        <a:gd name="T23" fmla="*/ 1606 h 1624"/>
                        <a:gd name="T24" fmla="*/ 794 w 1029"/>
                        <a:gd name="T25" fmla="*/ 1624 h 1624"/>
                        <a:gd name="T26" fmla="*/ 932 w 1029"/>
                        <a:gd name="T27" fmla="*/ 1624 h 1624"/>
                        <a:gd name="T28" fmla="*/ 992 w 1029"/>
                        <a:gd name="T29" fmla="*/ 1606 h 1624"/>
                        <a:gd name="T30" fmla="*/ 1029 w 1029"/>
                        <a:gd name="T31" fmla="*/ 1547 h 1624"/>
                        <a:gd name="T32" fmla="*/ 1013 w 1029"/>
                        <a:gd name="T33" fmla="*/ 1453 h 1624"/>
                        <a:gd name="T34" fmla="*/ 922 w 1029"/>
                        <a:gd name="T35" fmla="*/ 1232 h 1624"/>
                        <a:gd name="T36" fmla="*/ 775 w 1029"/>
                        <a:gd name="T37" fmla="*/ 486 h 1624"/>
                        <a:gd name="T38" fmla="*/ 748 w 1029"/>
                        <a:gd name="T39" fmla="*/ 383 h 1624"/>
                        <a:gd name="T40" fmla="*/ 669 w 1029"/>
                        <a:gd name="T41" fmla="*/ 324 h 16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029" h="1624">
                          <a:moveTo>
                            <a:pt x="669" y="324"/>
                          </a:moveTo>
                          <a:lnTo>
                            <a:pt x="480" y="315"/>
                          </a:lnTo>
                          <a:lnTo>
                            <a:pt x="277" y="278"/>
                          </a:lnTo>
                          <a:lnTo>
                            <a:pt x="158" y="210"/>
                          </a:lnTo>
                          <a:lnTo>
                            <a:pt x="86" y="152"/>
                          </a:lnTo>
                          <a:lnTo>
                            <a:pt x="0" y="0"/>
                          </a:lnTo>
                          <a:lnTo>
                            <a:pt x="129" y="1252"/>
                          </a:lnTo>
                          <a:lnTo>
                            <a:pt x="217" y="1366"/>
                          </a:lnTo>
                          <a:lnTo>
                            <a:pt x="313" y="1472"/>
                          </a:lnTo>
                          <a:lnTo>
                            <a:pt x="436" y="1547"/>
                          </a:lnTo>
                          <a:lnTo>
                            <a:pt x="539" y="1586"/>
                          </a:lnTo>
                          <a:lnTo>
                            <a:pt x="669" y="1606"/>
                          </a:lnTo>
                          <a:lnTo>
                            <a:pt x="794" y="1624"/>
                          </a:lnTo>
                          <a:lnTo>
                            <a:pt x="932" y="1624"/>
                          </a:lnTo>
                          <a:lnTo>
                            <a:pt x="992" y="1606"/>
                          </a:lnTo>
                          <a:lnTo>
                            <a:pt x="1029" y="1547"/>
                          </a:lnTo>
                          <a:lnTo>
                            <a:pt x="1013" y="1453"/>
                          </a:lnTo>
                          <a:lnTo>
                            <a:pt x="922" y="1232"/>
                          </a:lnTo>
                          <a:lnTo>
                            <a:pt x="775" y="486"/>
                          </a:lnTo>
                          <a:lnTo>
                            <a:pt x="748" y="383"/>
                          </a:lnTo>
                          <a:lnTo>
                            <a:pt x="669" y="324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48" name="Freeform 2247"/>
                    <p:cNvSpPr>
                      <a:spLocks/>
                    </p:cNvSpPr>
                    <p:nvPr/>
                  </p:nvSpPr>
                  <p:spPr bwMode="auto">
                    <a:xfrm>
                      <a:off x="1396" y="1673"/>
                      <a:ext cx="76" cy="39"/>
                    </a:xfrm>
                    <a:custGeom>
                      <a:avLst/>
                      <a:gdLst>
                        <a:gd name="T0" fmla="*/ 366 w 904"/>
                        <a:gd name="T1" fmla="*/ 15 h 465"/>
                        <a:gd name="T2" fmla="*/ 358 w 904"/>
                        <a:gd name="T3" fmla="*/ 136 h 465"/>
                        <a:gd name="T4" fmla="*/ 596 w 904"/>
                        <a:gd name="T5" fmla="*/ 249 h 465"/>
                        <a:gd name="T6" fmla="*/ 794 w 904"/>
                        <a:gd name="T7" fmla="*/ 297 h 465"/>
                        <a:gd name="T8" fmla="*/ 904 w 904"/>
                        <a:gd name="T9" fmla="*/ 345 h 465"/>
                        <a:gd name="T10" fmla="*/ 897 w 904"/>
                        <a:gd name="T11" fmla="*/ 410 h 465"/>
                        <a:gd name="T12" fmla="*/ 755 w 904"/>
                        <a:gd name="T13" fmla="*/ 450 h 465"/>
                        <a:gd name="T14" fmla="*/ 541 w 904"/>
                        <a:gd name="T15" fmla="*/ 465 h 465"/>
                        <a:gd name="T16" fmla="*/ 358 w 904"/>
                        <a:gd name="T17" fmla="*/ 434 h 465"/>
                        <a:gd name="T18" fmla="*/ 247 w 904"/>
                        <a:gd name="T19" fmla="*/ 402 h 465"/>
                        <a:gd name="T20" fmla="*/ 240 w 904"/>
                        <a:gd name="T21" fmla="*/ 438 h 465"/>
                        <a:gd name="T22" fmla="*/ 96 w 904"/>
                        <a:gd name="T23" fmla="*/ 434 h 465"/>
                        <a:gd name="T24" fmla="*/ 9 w 904"/>
                        <a:gd name="T25" fmla="*/ 418 h 465"/>
                        <a:gd name="T26" fmla="*/ 9 w 904"/>
                        <a:gd name="T27" fmla="*/ 353 h 465"/>
                        <a:gd name="T28" fmla="*/ 0 w 904"/>
                        <a:gd name="T29" fmla="*/ 317 h 465"/>
                        <a:gd name="T30" fmla="*/ 0 w 904"/>
                        <a:gd name="T31" fmla="*/ 226 h 465"/>
                        <a:gd name="T32" fmla="*/ 25 w 904"/>
                        <a:gd name="T33" fmla="*/ 176 h 465"/>
                        <a:gd name="T34" fmla="*/ 70 w 904"/>
                        <a:gd name="T35" fmla="*/ 121 h 465"/>
                        <a:gd name="T36" fmla="*/ 80 w 904"/>
                        <a:gd name="T37" fmla="*/ 0 h 465"/>
                        <a:gd name="T38" fmla="*/ 366 w 904"/>
                        <a:gd name="T39" fmla="*/ 15 h 4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904" h="465">
                          <a:moveTo>
                            <a:pt x="366" y="15"/>
                          </a:moveTo>
                          <a:lnTo>
                            <a:pt x="358" y="136"/>
                          </a:lnTo>
                          <a:lnTo>
                            <a:pt x="596" y="249"/>
                          </a:lnTo>
                          <a:lnTo>
                            <a:pt x="794" y="297"/>
                          </a:lnTo>
                          <a:lnTo>
                            <a:pt x="904" y="345"/>
                          </a:lnTo>
                          <a:lnTo>
                            <a:pt x="897" y="410"/>
                          </a:lnTo>
                          <a:lnTo>
                            <a:pt x="755" y="450"/>
                          </a:lnTo>
                          <a:lnTo>
                            <a:pt x="541" y="465"/>
                          </a:lnTo>
                          <a:lnTo>
                            <a:pt x="358" y="434"/>
                          </a:lnTo>
                          <a:lnTo>
                            <a:pt x="247" y="402"/>
                          </a:lnTo>
                          <a:lnTo>
                            <a:pt x="240" y="438"/>
                          </a:lnTo>
                          <a:lnTo>
                            <a:pt x="96" y="434"/>
                          </a:lnTo>
                          <a:lnTo>
                            <a:pt x="9" y="418"/>
                          </a:lnTo>
                          <a:lnTo>
                            <a:pt x="9" y="353"/>
                          </a:lnTo>
                          <a:lnTo>
                            <a:pt x="0" y="317"/>
                          </a:lnTo>
                          <a:lnTo>
                            <a:pt x="0" y="226"/>
                          </a:lnTo>
                          <a:lnTo>
                            <a:pt x="25" y="176"/>
                          </a:lnTo>
                          <a:lnTo>
                            <a:pt x="70" y="121"/>
                          </a:lnTo>
                          <a:lnTo>
                            <a:pt x="80" y="0"/>
                          </a:lnTo>
                          <a:lnTo>
                            <a:pt x="366" y="15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49" name="Freeform 2248"/>
                    <p:cNvSpPr>
                      <a:spLocks/>
                    </p:cNvSpPr>
                    <p:nvPr/>
                  </p:nvSpPr>
                  <p:spPr bwMode="auto">
                    <a:xfrm>
                      <a:off x="1422" y="1687"/>
                      <a:ext cx="22" cy="12"/>
                    </a:xfrm>
                    <a:custGeom>
                      <a:avLst/>
                      <a:gdLst>
                        <a:gd name="T0" fmla="*/ 69 w 274"/>
                        <a:gd name="T1" fmla="*/ 0 h 148"/>
                        <a:gd name="T2" fmla="*/ 0 w 274"/>
                        <a:gd name="T3" fmla="*/ 78 h 148"/>
                        <a:gd name="T4" fmla="*/ 245 w 274"/>
                        <a:gd name="T5" fmla="*/ 148 h 148"/>
                        <a:gd name="T6" fmla="*/ 274 w 274"/>
                        <a:gd name="T7" fmla="*/ 94 h 148"/>
                        <a:gd name="T8" fmla="*/ 69 w 274"/>
                        <a:gd name="T9" fmla="*/ 0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74" h="148">
                          <a:moveTo>
                            <a:pt x="69" y="0"/>
                          </a:moveTo>
                          <a:lnTo>
                            <a:pt x="0" y="78"/>
                          </a:lnTo>
                          <a:lnTo>
                            <a:pt x="245" y="148"/>
                          </a:lnTo>
                          <a:lnTo>
                            <a:pt x="274" y="94"/>
                          </a:lnTo>
                          <a:lnTo>
                            <a:pt x="69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50" name="Freeform 2249"/>
                    <p:cNvSpPr>
                      <a:spLocks/>
                    </p:cNvSpPr>
                    <p:nvPr/>
                  </p:nvSpPr>
                  <p:spPr bwMode="auto">
                    <a:xfrm>
                      <a:off x="1444" y="1696"/>
                      <a:ext cx="26" cy="7"/>
                    </a:xfrm>
                    <a:custGeom>
                      <a:avLst/>
                      <a:gdLst>
                        <a:gd name="T0" fmla="*/ 36 w 309"/>
                        <a:gd name="T1" fmla="*/ 0 h 90"/>
                        <a:gd name="T2" fmla="*/ 0 w 309"/>
                        <a:gd name="T3" fmla="*/ 42 h 90"/>
                        <a:gd name="T4" fmla="*/ 151 w 309"/>
                        <a:gd name="T5" fmla="*/ 81 h 90"/>
                        <a:gd name="T6" fmla="*/ 223 w 309"/>
                        <a:gd name="T7" fmla="*/ 90 h 90"/>
                        <a:gd name="T8" fmla="*/ 309 w 309"/>
                        <a:gd name="T9" fmla="*/ 84 h 90"/>
                        <a:gd name="T10" fmla="*/ 217 w 309"/>
                        <a:gd name="T11" fmla="*/ 39 h 90"/>
                        <a:gd name="T12" fmla="*/ 36 w 309"/>
                        <a:gd name="T13" fmla="*/ 0 h 9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09" h="90">
                          <a:moveTo>
                            <a:pt x="36" y="0"/>
                          </a:moveTo>
                          <a:lnTo>
                            <a:pt x="0" y="42"/>
                          </a:lnTo>
                          <a:lnTo>
                            <a:pt x="151" y="81"/>
                          </a:lnTo>
                          <a:lnTo>
                            <a:pt x="223" y="90"/>
                          </a:lnTo>
                          <a:lnTo>
                            <a:pt x="309" y="84"/>
                          </a:lnTo>
                          <a:lnTo>
                            <a:pt x="217" y="39"/>
                          </a:lnTo>
                          <a:lnTo>
                            <a:pt x="36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51" name="Freeform 2250"/>
                    <p:cNvSpPr>
                      <a:spLocks/>
                    </p:cNvSpPr>
                    <p:nvPr/>
                  </p:nvSpPr>
                  <p:spPr bwMode="auto">
                    <a:xfrm>
                      <a:off x="1397" y="1687"/>
                      <a:ext cx="73" cy="23"/>
                    </a:xfrm>
                    <a:custGeom>
                      <a:avLst/>
                      <a:gdLst>
                        <a:gd name="T0" fmla="*/ 877 w 877"/>
                        <a:gd name="T1" fmla="*/ 236 h 278"/>
                        <a:gd name="T2" fmla="*/ 877 w 877"/>
                        <a:gd name="T3" fmla="*/ 193 h 278"/>
                        <a:gd name="T4" fmla="*/ 764 w 877"/>
                        <a:gd name="T5" fmla="*/ 205 h 278"/>
                        <a:gd name="T6" fmla="*/ 577 w 877"/>
                        <a:gd name="T7" fmla="*/ 178 h 278"/>
                        <a:gd name="T8" fmla="*/ 473 w 877"/>
                        <a:gd name="T9" fmla="*/ 154 h 278"/>
                        <a:gd name="T10" fmla="*/ 270 w 877"/>
                        <a:gd name="T11" fmla="*/ 88 h 278"/>
                        <a:gd name="T12" fmla="*/ 182 w 877"/>
                        <a:gd name="T13" fmla="*/ 78 h 278"/>
                        <a:gd name="T14" fmla="*/ 95 w 877"/>
                        <a:gd name="T15" fmla="*/ 45 h 278"/>
                        <a:gd name="T16" fmla="*/ 51 w 877"/>
                        <a:gd name="T17" fmla="*/ 0 h 278"/>
                        <a:gd name="T18" fmla="*/ 0 w 877"/>
                        <a:gd name="T19" fmla="*/ 57 h 278"/>
                        <a:gd name="T20" fmla="*/ 0 w 877"/>
                        <a:gd name="T21" fmla="*/ 175 h 278"/>
                        <a:gd name="T22" fmla="*/ 65 w 877"/>
                        <a:gd name="T23" fmla="*/ 193 h 278"/>
                        <a:gd name="T24" fmla="*/ 223 w 877"/>
                        <a:gd name="T25" fmla="*/ 214 h 278"/>
                        <a:gd name="T26" fmla="*/ 285 w 877"/>
                        <a:gd name="T27" fmla="*/ 223 h 278"/>
                        <a:gd name="T28" fmla="*/ 390 w 877"/>
                        <a:gd name="T29" fmla="*/ 260 h 278"/>
                        <a:gd name="T30" fmla="*/ 508 w 877"/>
                        <a:gd name="T31" fmla="*/ 278 h 278"/>
                        <a:gd name="T32" fmla="*/ 592 w 877"/>
                        <a:gd name="T33" fmla="*/ 278 h 278"/>
                        <a:gd name="T34" fmla="*/ 725 w 877"/>
                        <a:gd name="T35" fmla="*/ 278 h 278"/>
                        <a:gd name="T36" fmla="*/ 877 w 877"/>
                        <a:gd name="T37" fmla="*/ 236 h 2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877" h="278">
                          <a:moveTo>
                            <a:pt x="877" y="236"/>
                          </a:moveTo>
                          <a:lnTo>
                            <a:pt x="877" y="193"/>
                          </a:lnTo>
                          <a:lnTo>
                            <a:pt x="764" y="205"/>
                          </a:lnTo>
                          <a:lnTo>
                            <a:pt x="577" y="178"/>
                          </a:lnTo>
                          <a:lnTo>
                            <a:pt x="473" y="154"/>
                          </a:lnTo>
                          <a:lnTo>
                            <a:pt x="270" y="88"/>
                          </a:lnTo>
                          <a:lnTo>
                            <a:pt x="182" y="78"/>
                          </a:lnTo>
                          <a:lnTo>
                            <a:pt x="95" y="45"/>
                          </a:lnTo>
                          <a:lnTo>
                            <a:pt x="51" y="0"/>
                          </a:lnTo>
                          <a:lnTo>
                            <a:pt x="0" y="57"/>
                          </a:lnTo>
                          <a:lnTo>
                            <a:pt x="0" y="175"/>
                          </a:lnTo>
                          <a:lnTo>
                            <a:pt x="65" y="193"/>
                          </a:lnTo>
                          <a:lnTo>
                            <a:pt x="223" y="214"/>
                          </a:lnTo>
                          <a:lnTo>
                            <a:pt x="285" y="223"/>
                          </a:lnTo>
                          <a:lnTo>
                            <a:pt x="390" y="260"/>
                          </a:lnTo>
                          <a:lnTo>
                            <a:pt x="508" y="278"/>
                          </a:lnTo>
                          <a:lnTo>
                            <a:pt x="592" y="278"/>
                          </a:lnTo>
                          <a:lnTo>
                            <a:pt x="725" y="278"/>
                          </a:lnTo>
                          <a:lnTo>
                            <a:pt x="877" y="236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52" name="Freeform 2251"/>
                    <p:cNvSpPr>
                      <a:spLocks/>
                    </p:cNvSpPr>
                    <p:nvPr/>
                  </p:nvSpPr>
                  <p:spPr bwMode="auto">
                    <a:xfrm>
                      <a:off x="1402" y="1674"/>
                      <a:ext cx="24" cy="19"/>
                    </a:xfrm>
                    <a:custGeom>
                      <a:avLst/>
                      <a:gdLst>
                        <a:gd name="T0" fmla="*/ 282 w 291"/>
                        <a:gd name="T1" fmla="*/ 15 h 226"/>
                        <a:gd name="T2" fmla="*/ 274 w 291"/>
                        <a:gd name="T3" fmla="*/ 127 h 226"/>
                        <a:gd name="T4" fmla="*/ 291 w 291"/>
                        <a:gd name="T5" fmla="*/ 151 h 226"/>
                        <a:gd name="T6" fmla="*/ 225 w 291"/>
                        <a:gd name="T7" fmla="*/ 226 h 226"/>
                        <a:gd name="T8" fmla="*/ 137 w 291"/>
                        <a:gd name="T9" fmla="*/ 226 h 226"/>
                        <a:gd name="T10" fmla="*/ 35 w 291"/>
                        <a:gd name="T11" fmla="*/ 193 h 226"/>
                        <a:gd name="T12" fmla="*/ 0 w 291"/>
                        <a:gd name="T13" fmla="*/ 148 h 226"/>
                        <a:gd name="T14" fmla="*/ 20 w 291"/>
                        <a:gd name="T15" fmla="*/ 118 h 226"/>
                        <a:gd name="T16" fmla="*/ 26 w 291"/>
                        <a:gd name="T17" fmla="*/ 0 h 226"/>
                        <a:gd name="T18" fmla="*/ 282 w 291"/>
                        <a:gd name="T19" fmla="*/ 15 h 2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91" h="226">
                          <a:moveTo>
                            <a:pt x="282" y="15"/>
                          </a:moveTo>
                          <a:lnTo>
                            <a:pt x="274" y="127"/>
                          </a:lnTo>
                          <a:lnTo>
                            <a:pt x="291" y="151"/>
                          </a:lnTo>
                          <a:lnTo>
                            <a:pt x="225" y="226"/>
                          </a:lnTo>
                          <a:lnTo>
                            <a:pt x="137" y="226"/>
                          </a:lnTo>
                          <a:lnTo>
                            <a:pt x="35" y="193"/>
                          </a:lnTo>
                          <a:lnTo>
                            <a:pt x="0" y="148"/>
                          </a:lnTo>
                          <a:lnTo>
                            <a:pt x="20" y="118"/>
                          </a:lnTo>
                          <a:lnTo>
                            <a:pt x="26" y="0"/>
                          </a:lnTo>
                          <a:lnTo>
                            <a:pt x="282" y="15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53" name="Freeform 2252"/>
                    <p:cNvSpPr>
                      <a:spLocks/>
                    </p:cNvSpPr>
                    <p:nvPr/>
                  </p:nvSpPr>
                  <p:spPr bwMode="auto">
                    <a:xfrm>
                      <a:off x="1398" y="1614"/>
                      <a:ext cx="31" cy="69"/>
                    </a:xfrm>
                    <a:custGeom>
                      <a:avLst/>
                      <a:gdLst>
                        <a:gd name="T0" fmla="*/ 30 w 380"/>
                        <a:gd name="T1" fmla="*/ 18 h 822"/>
                        <a:gd name="T2" fmla="*/ 6 w 380"/>
                        <a:gd name="T3" fmla="*/ 296 h 822"/>
                        <a:gd name="T4" fmla="*/ 12 w 380"/>
                        <a:gd name="T5" fmla="*/ 526 h 822"/>
                        <a:gd name="T6" fmla="*/ 0 w 380"/>
                        <a:gd name="T7" fmla="*/ 785 h 822"/>
                        <a:gd name="T8" fmla="*/ 187 w 380"/>
                        <a:gd name="T9" fmla="*/ 822 h 822"/>
                        <a:gd name="T10" fmla="*/ 368 w 380"/>
                        <a:gd name="T11" fmla="*/ 822 h 822"/>
                        <a:gd name="T12" fmla="*/ 380 w 380"/>
                        <a:gd name="T13" fmla="*/ 0 h 822"/>
                        <a:gd name="T14" fmla="*/ 30 w 380"/>
                        <a:gd name="T15" fmla="*/ 18 h 8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380" h="822">
                          <a:moveTo>
                            <a:pt x="30" y="18"/>
                          </a:moveTo>
                          <a:lnTo>
                            <a:pt x="6" y="296"/>
                          </a:lnTo>
                          <a:lnTo>
                            <a:pt x="12" y="526"/>
                          </a:lnTo>
                          <a:lnTo>
                            <a:pt x="0" y="785"/>
                          </a:lnTo>
                          <a:lnTo>
                            <a:pt x="187" y="822"/>
                          </a:lnTo>
                          <a:lnTo>
                            <a:pt x="368" y="822"/>
                          </a:lnTo>
                          <a:lnTo>
                            <a:pt x="380" y="0"/>
                          </a:lnTo>
                          <a:lnTo>
                            <a:pt x="30" y="18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54" name="Freeform 2253"/>
                    <p:cNvSpPr>
                      <a:spLocks/>
                    </p:cNvSpPr>
                    <p:nvPr/>
                  </p:nvSpPr>
                  <p:spPr bwMode="auto">
                    <a:xfrm>
                      <a:off x="1400" y="1615"/>
                      <a:ext cx="28" cy="66"/>
                    </a:xfrm>
                    <a:custGeom>
                      <a:avLst/>
                      <a:gdLst>
                        <a:gd name="T0" fmla="*/ 30 w 332"/>
                        <a:gd name="T1" fmla="*/ 24 h 791"/>
                        <a:gd name="T2" fmla="*/ 0 w 332"/>
                        <a:gd name="T3" fmla="*/ 260 h 791"/>
                        <a:gd name="T4" fmla="*/ 6 w 332"/>
                        <a:gd name="T5" fmla="*/ 447 h 791"/>
                        <a:gd name="T6" fmla="*/ 6 w 332"/>
                        <a:gd name="T7" fmla="*/ 737 h 791"/>
                        <a:gd name="T8" fmla="*/ 169 w 332"/>
                        <a:gd name="T9" fmla="*/ 791 h 791"/>
                        <a:gd name="T10" fmla="*/ 314 w 332"/>
                        <a:gd name="T11" fmla="*/ 791 h 791"/>
                        <a:gd name="T12" fmla="*/ 332 w 332"/>
                        <a:gd name="T13" fmla="*/ 0 h 791"/>
                        <a:gd name="T14" fmla="*/ 30 w 332"/>
                        <a:gd name="T15" fmla="*/ 24 h 7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332" h="791">
                          <a:moveTo>
                            <a:pt x="30" y="24"/>
                          </a:moveTo>
                          <a:lnTo>
                            <a:pt x="0" y="260"/>
                          </a:lnTo>
                          <a:lnTo>
                            <a:pt x="6" y="447"/>
                          </a:lnTo>
                          <a:lnTo>
                            <a:pt x="6" y="737"/>
                          </a:lnTo>
                          <a:lnTo>
                            <a:pt x="169" y="791"/>
                          </a:lnTo>
                          <a:lnTo>
                            <a:pt x="314" y="791"/>
                          </a:lnTo>
                          <a:lnTo>
                            <a:pt x="332" y="0"/>
                          </a:lnTo>
                          <a:lnTo>
                            <a:pt x="30" y="24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55" name="Freeform 2254"/>
                    <p:cNvSpPr>
                      <a:spLocks/>
                    </p:cNvSpPr>
                    <p:nvPr/>
                  </p:nvSpPr>
                  <p:spPr bwMode="auto">
                    <a:xfrm>
                      <a:off x="1414" y="1684"/>
                      <a:ext cx="77" cy="39"/>
                    </a:xfrm>
                    <a:custGeom>
                      <a:avLst/>
                      <a:gdLst>
                        <a:gd name="T0" fmla="*/ 372 w 918"/>
                        <a:gd name="T1" fmla="*/ 16 h 467"/>
                        <a:gd name="T2" fmla="*/ 364 w 918"/>
                        <a:gd name="T3" fmla="*/ 137 h 467"/>
                        <a:gd name="T4" fmla="*/ 605 w 918"/>
                        <a:gd name="T5" fmla="*/ 249 h 467"/>
                        <a:gd name="T6" fmla="*/ 806 w 918"/>
                        <a:gd name="T7" fmla="*/ 298 h 467"/>
                        <a:gd name="T8" fmla="*/ 918 w 918"/>
                        <a:gd name="T9" fmla="*/ 346 h 467"/>
                        <a:gd name="T10" fmla="*/ 910 w 918"/>
                        <a:gd name="T11" fmla="*/ 411 h 467"/>
                        <a:gd name="T12" fmla="*/ 766 w 918"/>
                        <a:gd name="T13" fmla="*/ 451 h 467"/>
                        <a:gd name="T14" fmla="*/ 549 w 918"/>
                        <a:gd name="T15" fmla="*/ 467 h 467"/>
                        <a:gd name="T16" fmla="*/ 364 w 918"/>
                        <a:gd name="T17" fmla="*/ 435 h 467"/>
                        <a:gd name="T18" fmla="*/ 251 w 918"/>
                        <a:gd name="T19" fmla="*/ 402 h 467"/>
                        <a:gd name="T20" fmla="*/ 244 w 918"/>
                        <a:gd name="T21" fmla="*/ 439 h 467"/>
                        <a:gd name="T22" fmla="*/ 98 w 918"/>
                        <a:gd name="T23" fmla="*/ 435 h 467"/>
                        <a:gd name="T24" fmla="*/ 10 w 918"/>
                        <a:gd name="T25" fmla="*/ 419 h 467"/>
                        <a:gd name="T26" fmla="*/ 10 w 918"/>
                        <a:gd name="T27" fmla="*/ 354 h 467"/>
                        <a:gd name="T28" fmla="*/ 0 w 918"/>
                        <a:gd name="T29" fmla="*/ 318 h 467"/>
                        <a:gd name="T30" fmla="*/ 0 w 918"/>
                        <a:gd name="T31" fmla="*/ 227 h 467"/>
                        <a:gd name="T32" fmla="*/ 26 w 918"/>
                        <a:gd name="T33" fmla="*/ 177 h 467"/>
                        <a:gd name="T34" fmla="*/ 72 w 918"/>
                        <a:gd name="T35" fmla="*/ 122 h 467"/>
                        <a:gd name="T36" fmla="*/ 82 w 918"/>
                        <a:gd name="T37" fmla="*/ 0 h 467"/>
                        <a:gd name="T38" fmla="*/ 372 w 918"/>
                        <a:gd name="T39" fmla="*/ 16 h 4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918" h="467">
                          <a:moveTo>
                            <a:pt x="372" y="16"/>
                          </a:moveTo>
                          <a:lnTo>
                            <a:pt x="364" y="137"/>
                          </a:lnTo>
                          <a:lnTo>
                            <a:pt x="605" y="249"/>
                          </a:lnTo>
                          <a:lnTo>
                            <a:pt x="806" y="298"/>
                          </a:lnTo>
                          <a:lnTo>
                            <a:pt x="918" y="346"/>
                          </a:lnTo>
                          <a:lnTo>
                            <a:pt x="910" y="411"/>
                          </a:lnTo>
                          <a:lnTo>
                            <a:pt x="766" y="451"/>
                          </a:lnTo>
                          <a:lnTo>
                            <a:pt x="549" y="467"/>
                          </a:lnTo>
                          <a:lnTo>
                            <a:pt x="364" y="435"/>
                          </a:lnTo>
                          <a:lnTo>
                            <a:pt x="251" y="402"/>
                          </a:lnTo>
                          <a:lnTo>
                            <a:pt x="244" y="439"/>
                          </a:lnTo>
                          <a:lnTo>
                            <a:pt x="98" y="435"/>
                          </a:lnTo>
                          <a:lnTo>
                            <a:pt x="10" y="419"/>
                          </a:lnTo>
                          <a:lnTo>
                            <a:pt x="10" y="354"/>
                          </a:lnTo>
                          <a:lnTo>
                            <a:pt x="0" y="318"/>
                          </a:lnTo>
                          <a:lnTo>
                            <a:pt x="0" y="227"/>
                          </a:lnTo>
                          <a:lnTo>
                            <a:pt x="26" y="177"/>
                          </a:lnTo>
                          <a:lnTo>
                            <a:pt x="72" y="122"/>
                          </a:lnTo>
                          <a:lnTo>
                            <a:pt x="82" y="0"/>
                          </a:lnTo>
                          <a:lnTo>
                            <a:pt x="372" y="16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56" name="Freeform 2255"/>
                    <p:cNvSpPr>
                      <a:spLocks/>
                    </p:cNvSpPr>
                    <p:nvPr/>
                  </p:nvSpPr>
                  <p:spPr bwMode="auto">
                    <a:xfrm>
                      <a:off x="1440" y="1698"/>
                      <a:ext cx="23" cy="12"/>
                    </a:xfrm>
                    <a:custGeom>
                      <a:avLst/>
                      <a:gdLst>
                        <a:gd name="T0" fmla="*/ 70 w 278"/>
                        <a:gd name="T1" fmla="*/ 0 h 148"/>
                        <a:gd name="T2" fmla="*/ 0 w 278"/>
                        <a:gd name="T3" fmla="*/ 78 h 148"/>
                        <a:gd name="T4" fmla="*/ 248 w 278"/>
                        <a:gd name="T5" fmla="*/ 148 h 148"/>
                        <a:gd name="T6" fmla="*/ 278 w 278"/>
                        <a:gd name="T7" fmla="*/ 93 h 148"/>
                        <a:gd name="T8" fmla="*/ 70 w 278"/>
                        <a:gd name="T9" fmla="*/ 0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78" h="148">
                          <a:moveTo>
                            <a:pt x="70" y="0"/>
                          </a:moveTo>
                          <a:lnTo>
                            <a:pt x="0" y="78"/>
                          </a:lnTo>
                          <a:lnTo>
                            <a:pt x="248" y="148"/>
                          </a:lnTo>
                          <a:lnTo>
                            <a:pt x="278" y="93"/>
                          </a:lnTo>
                          <a:lnTo>
                            <a:pt x="70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57" name="Freeform 2256"/>
                    <p:cNvSpPr>
                      <a:spLocks/>
                    </p:cNvSpPr>
                    <p:nvPr/>
                  </p:nvSpPr>
                  <p:spPr bwMode="auto">
                    <a:xfrm>
                      <a:off x="1463" y="1707"/>
                      <a:ext cx="26" cy="7"/>
                    </a:xfrm>
                    <a:custGeom>
                      <a:avLst/>
                      <a:gdLst>
                        <a:gd name="T0" fmla="*/ 36 w 313"/>
                        <a:gd name="T1" fmla="*/ 0 h 90"/>
                        <a:gd name="T2" fmla="*/ 0 w 313"/>
                        <a:gd name="T3" fmla="*/ 42 h 90"/>
                        <a:gd name="T4" fmla="*/ 154 w 313"/>
                        <a:gd name="T5" fmla="*/ 81 h 90"/>
                        <a:gd name="T6" fmla="*/ 226 w 313"/>
                        <a:gd name="T7" fmla="*/ 90 h 90"/>
                        <a:gd name="T8" fmla="*/ 313 w 313"/>
                        <a:gd name="T9" fmla="*/ 84 h 90"/>
                        <a:gd name="T10" fmla="*/ 220 w 313"/>
                        <a:gd name="T11" fmla="*/ 39 h 90"/>
                        <a:gd name="T12" fmla="*/ 36 w 313"/>
                        <a:gd name="T13" fmla="*/ 0 h 9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13" h="90">
                          <a:moveTo>
                            <a:pt x="36" y="0"/>
                          </a:moveTo>
                          <a:lnTo>
                            <a:pt x="0" y="42"/>
                          </a:lnTo>
                          <a:lnTo>
                            <a:pt x="154" y="81"/>
                          </a:lnTo>
                          <a:lnTo>
                            <a:pt x="226" y="90"/>
                          </a:lnTo>
                          <a:lnTo>
                            <a:pt x="313" y="84"/>
                          </a:lnTo>
                          <a:lnTo>
                            <a:pt x="220" y="39"/>
                          </a:lnTo>
                          <a:lnTo>
                            <a:pt x="36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58" name="Freeform 2257"/>
                    <p:cNvSpPr>
                      <a:spLocks/>
                    </p:cNvSpPr>
                    <p:nvPr/>
                  </p:nvSpPr>
                  <p:spPr bwMode="auto">
                    <a:xfrm>
                      <a:off x="1415" y="1698"/>
                      <a:ext cx="74" cy="23"/>
                    </a:xfrm>
                    <a:custGeom>
                      <a:avLst/>
                      <a:gdLst>
                        <a:gd name="T0" fmla="*/ 889 w 889"/>
                        <a:gd name="T1" fmla="*/ 235 h 278"/>
                        <a:gd name="T2" fmla="*/ 889 w 889"/>
                        <a:gd name="T3" fmla="*/ 193 h 278"/>
                        <a:gd name="T4" fmla="*/ 775 w 889"/>
                        <a:gd name="T5" fmla="*/ 205 h 278"/>
                        <a:gd name="T6" fmla="*/ 585 w 889"/>
                        <a:gd name="T7" fmla="*/ 178 h 278"/>
                        <a:gd name="T8" fmla="*/ 479 w 889"/>
                        <a:gd name="T9" fmla="*/ 154 h 278"/>
                        <a:gd name="T10" fmla="*/ 274 w 889"/>
                        <a:gd name="T11" fmla="*/ 87 h 278"/>
                        <a:gd name="T12" fmla="*/ 184 w 889"/>
                        <a:gd name="T13" fmla="*/ 78 h 278"/>
                        <a:gd name="T14" fmla="*/ 96 w 889"/>
                        <a:gd name="T15" fmla="*/ 45 h 278"/>
                        <a:gd name="T16" fmla="*/ 51 w 889"/>
                        <a:gd name="T17" fmla="*/ 0 h 278"/>
                        <a:gd name="T18" fmla="*/ 0 w 889"/>
                        <a:gd name="T19" fmla="*/ 57 h 278"/>
                        <a:gd name="T20" fmla="*/ 0 w 889"/>
                        <a:gd name="T21" fmla="*/ 175 h 278"/>
                        <a:gd name="T22" fmla="*/ 66 w 889"/>
                        <a:gd name="T23" fmla="*/ 193 h 278"/>
                        <a:gd name="T24" fmla="*/ 226 w 889"/>
                        <a:gd name="T25" fmla="*/ 214 h 278"/>
                        <a:gd name="T26" fmla="*/ 289 w 889"/>
                        <a:gd name="T27" fmla="*/ 223 h 278"/>
                        <a:gd name="T28" fmla="*/ 395 w 889"/>
                        <a:gd name="T29" fmla="*/ 260 h 278"/>
                        <a:gd name="T30" fmla="*/ 516 w 889"/>
                        <a:gd name="T31" fmla="*/ 278 h 278"/>
                        <a:gd name="T32" fmla="*/ 600 w 889"/>
                        <a:gd name="T33" fmla="*/ 278 h 278"/>
                        <a:gd name="T34" fmla="*/ 736 w 889"/>
                        <a:gd name="T35" fmla="*/ 278 h 278"/>
                        <a:gd name="T36" fmla="*/ 889 w 889"/>
                        <a:gd name="T37" fmla="*/ 235 h 2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889" h="278">
                          <a:moveTo>
                            <a:pt x="889" y="235"/>
                          </a:moveTo>
                          <a:lnTo>
                            <a:pt x="889" y="193"/>
                          </a:lnTo>
                          <a:lnTo>
                            <a:pt x="775" y="205"/>
                          </a:lnTo>
                          <a:lnTo>
                            <a:pt x="585" y="178"/>
                          </a:lnTo>
                          <a:lnTo>
                            <a:pt x="479" y="154"/>
                          </a:lnTo>
                          <a:lnTo>
                            <a:pt x="274" y="87"/>
                          </a:lnTo>
                          <a:lnTo>
                            <a:pt x="184" y="78"/>
                          </a:lnTo>
                          <a:lnTo>
                            <a:pt x="96" y="45"/>
                          </a:lnTo>
                          <a:lnTo>
                            <a:pt x="51" y="0"/>
                          </a:lnTo>
                          <a:lnTo>
                            <a:pt x="0" y="57"/>
                          </a:lnTo>
                          <a:lnTo>
                            <a:pt x="0" y="175"/>
                          </a:lnTo>
                          <a:lnTo>
                            <a:pt x="66" y="193"/>
                          </a:lnTo>
                          <a:lnTo>
                            <a:pt x="226" y="214"/>
                          </a:lnTo>
                          <a:lnTo>
                            <a:pt x="289" y="223"/>
                          </a:lnTo>
                          <a:lnTo>
                            <a:pt x="395" y="260"/>
                          </a:lnTo>
                          <a:lnTo>
                            <a:pt x="516" y="278"/>
                          </a:lnTo>
                          <a:lnTo>
                            <a:pt x="600" y="278"/>
                          </a:lnTo>
                          <a:lnTo>
                            <a:pt x="736" y="278"/>
                          </a:lnTo>
                          <a:lnTo>
                            <a:pt x="889" y="235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59" name="Freeform 2258"/>
                    <p:cNvSpPr>
                      <a:spLocks/>
                    </p:cNvSpPr>
                    <p:nvPr/>
                  </p:nvSpPr>
                  <p:spPr bwMode="auto">
                    <a:xfrm>
                      <a:off x="1420" y="1685"/>
                      <a:ext cx="25" cy="19"/>
                    </a:xfrm>
                    <a:custGeom>
                      <a:avLst/>
                      <a:gdLst>
                        <a:gd name="T0" fmla="*/ 287 w 296"/>
                        <a:gd name="T1" fmla="*/ 15 h 226"/>
                        <a:gd name="T2" fmla="*/ 278 w 296"/>
                        <a:gd name="T3" fmla="*/ 127 h 226"/>
                        <a:gd name="T4" fmla="*/ 296 w 296"/>
                        <a:gd name="T5" fmla="*/ 151 h 226"/>
                        <a:gd name="T6" fmla="*/ 229 w 296"/>
                        <a:gd name="T7" fmla="*/ 226 h 226"/>
                        <a:gd name="T8" fmla="*/ 139 w 296"/>
                        <a:gd name="T9" fmla="*/ 226 h 226"/>
                        <a:gd name="T10" fmla="*/ 36 w 296"/>
                        <a:gd name="T11" fmla="*/ 193 h 226"/>
                        <a:gd name="T12" fmla="*/ 0 w 296"/>
                        <a:gd name="T13" fmla="*/ 148 h 226"/>
                        <a:gd name="T14" fmla="*/ 21 w 296"/>
                        <a:gd name="T15" fmla="*/ 118 h 226"/>
                        <a:gd name="T16" fmla="*/ 27 w 296"/>
                        <a:gd name="T17" fmla="*/ 0 h 226"/>
                        <a:gd name="T18" fmla="*/ 287 w 296"/>
                        <a:gd name="T19" fmla="*/ 15 h 2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96" h="226">
                          <a:moveTo>
                            <a:pt x="287" y="15"/>
                          </a:moveTo>
                          <a:lnTo>
                            <a:pt x="278" y="127"/>
                          </a:lnTo>
                          <a:lnTo>
                            <a:pt x="296" y="151"/>
                          </a:lnTo>
                          <a:lnTo>
                            <a:pt x="229" y="226"/>
                          </a:lnTo>
                          <a:lnTo>
                            <a:pt x="139" y="226"/>
                          </a:lnTo>
                          <a:lnTo>
                            <a:pt x="36" y="193"/>
                          </a:lnTo>
                          <a:lnTo>
                            <a:pt x="0" y="148"/>
                          </a:lnTo>
                          <a:lnTo>
                            <a:pt x="21" y="118"/>
                          </a:lnTo>
                          <a:lnTo>
                            <a:pt x="27" y="0"/>
                          </a:lnTo>
                          <a:lnTo>
                            <a:pt x="287" y="15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60" name="Oval 225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63" y="1670"/>
                      <a:ext cx="99" cy="49"/>
                    </a:xfrm>
                    <a:prstGeom prst="ellipse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61" name="Rectangle 226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99" y="1611"/>
                      <a:ext cx="25" cy="69"/>
                    </a:xfrm>
                    <a:prstGeom prst="rect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62" name="Freeform 2261"/>
                    <p:cNvSpPr>
                      <a:spLocks/>
                    </p:cNvSpPr>
                    <p:nvPr/>
                  </p:nvSpPr>
                  <p:spPr bwMode="auto">
                    <a:xfrm>
                      <a:off x="1278" y="1317"/>
                      <a:ext cx="67" cy="80"/>
                    </a:xfrm>
                    <a:custGeom>
                      <a:avLst/>
                      <a:gdLst>
                        <a:gd name="T0" fmla="*/ 546 w 800"/>
                        <a:gd name="T1" fmla="*/ 71 h 949"/>
                        <a:gd name="T2" fmla="*/ 597 w 800"/>
                        <a:gd name="T3" fmla="*/ 100 h 949"/>
                        <a:gd name="T4" fmla="*/ 633 w 800"/>
                        <a:gd name="T5" fmla="*/ 122 h 949"/>
                        <a:gd name="T6" fmla="*/ 677 w 800"/>
                        <a:gd name="T7" fmla="*/ 172 h 949"/>
                        <a:gd name="T8" fmla="*/ 707 w 800"/>
                        <a:gd name="T9" fmla="*/ 248 h 949"/>
                        <a:gd name="T10" fmla="*/ 720 w 800"/>
                        <a:gd name="T11" fmla="*/ 289 h 949"/>
                        <a:gd name="T12" fmla="*/ 717 w 800"/>
                        <a:gd name="T13" fmla="*/ 336 h 949"/>
                        <a:gd name="T14" fmla="*/ 702 w 800"/>
                        <a:gd name="T15" fmla="*/ 376 h 949"/>
                        <a:gd name="T16" fmla="*/ 725 w 800"/>
                        <a:gd name="T17" fmla="*/ 406 h 949"/>
                        <a:gd name="T18" fmla="*/ 766 w 800"/>
                        <a:gd name="T19" fmla="*/ 469 h 949"/>
                        <a:gd name="T20" fmla="*/ 795 w 800"/>
                        <a:gd name="T21" fmla="*/ 532 h 949"/>
                        <a:gd name="T22" fmla="*/ 800 w 800"/>
                        <a:gd name="T23" fmla="*/ 564 h 949"/>
                        <a:gd name="T24" fmla="*/ 788 w 800"/>
                        <a:gd name="T25" fmla="*/ 595 h 949"/>
                        <a:gd name="T26" fmla="*/ 773 w 800"/>
                        <a:gd name="T27" fmla="*/ 605 h 949"/>
                        <a:gd name="T28" fmla="*/ 745 w 800"/>
                        <a:gd name="T29" fmla="*/ 609 h 949"/>
                        <a:gd name="T30" fmla="*/ 722 w 800"/>
                        <a:gd name="T31" fmla="*/ 617 h 949"/>
                        <a:gd name="T32" fmla="*/ 725 w 800"/>
                        <a:gd name="T33" fmla="*/ 655 h 949"/>
                        <a:gd name="T34" fmla="*/ 742 w 800"/>
                        <a:gd name="T35" fmla="*/ 690 h 949"/>
                        <a:gd name="T36" fmla="*/ 720 w 800"/>
                        <a:gd name="T37" fmla="*/ 725 h 949"/>
                        <a:gd name="T38" fmla="*/ 722 w 800"/>
                        <a:gd name="T39" fmla="*/ 759 h 949"/>
                        <a:gd name="T40" fmla="*/ 705 w 800"/>
                        <a:gd name="T41" fmla="*/ 775 h 949"/>
                        <a:gd name="T42" fmla="*/ 693 w 800"/>
                        <a:gd name="T43" fmla="*/ 787 h 949"/>
                        <a:gd name="T44" fmla="*/ 686 w 800"/>
                        <a:gd name="T45" fmla="*/ 841 h 949"/>
                        <a:gd name="T46" fmla="*/ 666 w 800"/>
                        <a:gd name="T47" fmla="*/ 866 h 949"/>
                        <a:gd name="T48" fmla="*/ 623 w 800"/>
                        <a:gd name="T49" fmla="*/ 880 h 949"/>
                        <a:gd name="T50" fmla="*/ 586 w 800"/>
                        <a:gd name="T51" fmla="*/ 880 h 949"/>
                        <a:gd name="T52" fmla="*/ 549 w 800"/>
                        <a:gd name="T53" fmla="*/ 882 h 949"/>
                        <a:gd name="T54" fmla="*/ 518 w 800"/>
                        <a:gd name="T55" fmla="*/ 883 h 949"/>
                        <a:gd name="T56" fmla="*/ 522 w 800"/>
                        <a:gd name="T57" fmla="*/ 949 h 949"/>
                        <a:gd name="T58" fmla="*/ 91 w 800"/>
                        <a:gd name="T59" fmla="*/ 806 h 949"/>
                        <a:gd name="T60" fmla="*/ 127 w 800"/>
                        <a:gd name="T61" fmla="*/ 723 h 949"/>
                        <a:gd name="T62" fmla="*/ 117 w 800"/>
                        <a:gd name="T63" fmla="*/ 658 h 949"/>
                        <a:gd name="T64" fmla="*/ 0 w 800"/>
                        <a:gd name="T65" fmla="*/ 539 h 949"/>
                        <a:gd name="T66" fmla="*/ 0 w 800"/>
                        <a:gd name="T67" fmla="*/ 216 h 949"/>
                        <a:gd name="T68" fmla="*/ 80 w 800"/>
                        <a:gd name="T69" fmla="*/ 128 h 949"/>
                        <a:gd name="T70" fmla="*/ 179 w 800"/>
                        <a:gd name="T71" fmla="*/ 82 h 949"/>
                        <a:gd name="T72" fmla="*/ 245 w 800"/>
                        <a:gd name="T73" fmla="*/ 8 h 949"/>
                        <a:gd name="T74" fmla="*/ 320 w 800"/>
                        <a:gd name="T75" fmla="*/ 0 h 949"/>
                        <a:gd name="T76" fmla="*/ 415 w 800"/>
                        <a:gd name="T77" fmla="*/ 21 h 949"/>
                        <a:gd name="T78" fmla="*/ 489 w 800"/>
                        <a:gd name="T79" fmla="*/ 38 h 949"/>
                        <a:gd name="T80" fmla="*/ 546 w 800"/>
                        <a:gd name="T81" fmla="*/ 71 h 9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</a:cxnLst>
                      <a:rect l="0" t="0" r="r" b="b"/>
                      <a:pathLst>
                        <a:path w="800" h="949">
                          <a:moveTo>
                            <a:pt x="546" y="71"/>
                          </a:moveTo>
                          <a:lnTo>
                            <a:pt x="597" y="100"/>
                          </a:lnTo>
                          <a:lnTo>
                            <a:pt x="633" y="122"/>
                          </a:lnTo>
                          <a:lnTo>
                            <a:pt x="677" y="172"/>
                          </a:lnTo>
                          <a:lnTo>
                            <a:pt x="707" y="248"/>
                          </a:lnTo>
                          <a:lnTo>
                            <a:pt x="720" y="289"/>
                          </a:lnTo>
                          <a:lnTo>
                            <a:pt x="717" y="336"/>
                          </a:lnTo>
                          <a:lnTo>
                            <a:pt x="702" y="376"/>
                          </a:lnTo>
                          <a:lnTo>
                            <a:pt x="725" y="406"/>
                          </a:lnTo>
                          <a:lnTo>
                            <a:pt x="766" y="469"/>
                          </a:lnTo>
                          <a:lnTo>
                            <a:pt x="795" y="532"/>
                          </a:lnTo>
                          <a:lnTo>
                            <a:pt x="800" y="564"/>
                          </a:lnTo>
                          <a:lnTo>
                            <a:pt x="788" y="595"/>
                          </a:lnTo>
                          <a:lnTo>
                            <a:pt x="773" y="605"/>
                          </a:lnTo>
                          <a:lnTo>
                            <a:pt x="745" y="609"/>
                          </a:lnTo>
                          <a:lnTo>
                            <a:pt x="722" y="617"/>
                          </a:lnTo>
                          <a:lnTo>
                            <a:pt x="725" y="655"/>
                          </a:lnTo>
                          <a:lnTo>
                            <a:pt x="742" y="690"/>
                          </a:lnTo>
                          <a:lnTo>
                            <a:pt x="720" y="725"/>
                          </a:lnTo>
                          <a:lnTo>
                            <a:pt x="722" y="759"/>
                          </a:lnTo>
                          <a:lnTo>
                            <a:pt x="705" y="775"/>
                          </a:lnTo>
                          <a:lnTo>
                            <a:pt x="693" y="787"/>
                          </a:lnTo>
                          <a:lnTo>
                            <a:pt x="686" y="841"/>
                          </a:lnTo>
                          <a:lnTo>
                            <a:pt x="666" y="866"/>
                          </a:lnTo>
                          <a:lnTo>
                            <a:pt x="623" y="880"/>
                          </a:lnTo>
                          <a:lnTo>
                            <a:pt x="586" y="880"/>
                          </a:lnTo>
                          <a:lnTo>
                            <a:pt x="549" y="882"/>
                          </a:lnTo>
                          <a:lnTo>
                            <a:pt x="518" y="883"/>
                          </a:lnTo>
                          <a:lnTo>
                            <a:pt x="522" y="949"/>
                          </a:lnTo>
                          <a:lnTo>
                            <a:pt x="91" y="806"/>
                          </a:lnTo>
                          <a:lnTo>
                            <a:pt x="127" y="723"/>
                          </a:lnTo>
                          <a:lnTo>
                            <a:pt x="117" y="658"/>
                          </a:lnTo>
                          <a:lnTo>
                            <a:pt x="0" y="539"/>
                          </a:lnTo>
                          <a:lnTo>
                            <a:pt x="0" y="216"/>
                          </a:lnTo>
                          <a:lnTo>
                            <a:pt x="80" y="128"/>
                          </a:lnTo>
                          <a:lnTo>
                            <a:pt x="179" y="82"/>
                          </a:lnTo>
                          <a:lnTo>
                            <a:pt x="245" y="8"/>
                          </a:lnTo>
                          <a:lnTo>
                            <a:pt x="320" y="0"/>
                          </a:lnTo>
                          <a:lnTo>
                            <a:pt x="415" y="21"/>
                          </a:lnTo>
                          <a:lnTo>
                            <a:pt x="489" y="38"/>
                          </a:lnTo>
                          <a:lnTo>
                            <a:pt x="546" y="71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63" name="Freeform 2262"/>
                    <p:cNvSpPr>
                      <a:spLocks/>
                    </p:cNvSpPr>
                    <p:nvPr/>
                  </p:nvSpPr>
                  <p:spPr bwMode="auto">
                    <a:xfrm>
                      <a:off x="1274" y="1313"/>
                      <a:ext cx="59" cy="60"/>
                    </a:xfrm>
                    <a:custGeom>
                      <a:avLst/>
                      <a:gdLst>
                        <a:gd name="T0" fmla="*/ 586 w 717"/>
                        <a:gd name="T1" fmla="*/ 157 h 718"/>
                        <a:gd name="T2" fmla="*/ 547 w 717"/>
                        <a:gd name="T3" fmla="*/ 171 h 718"/>
                        <a:gd name="T4" fmla="*/ 516 w 717"/>
                        <a:gd name="T5" fmla="*/ 188 h 718"/>
                        <a:gd name="T6" fmla="*/ 480 w 717"/>
                        <a:gd name="T7" fmla="*/ 236 h 718"/>
                        <a:gd name="T8" fmla="*/ 485 w 717"/>
                        <a:gd name="T9" fmla="*/ 282 h 718"/>
                        <a:gd name="T10" fmla="*/ 500 w 717"/>
                        <a:gd name="T11" fmla="*/ 314 h 718"/>
                        <a:gd name="T12" fmla="*/ 522 w 717"/>
                        <a:gd name="T13" fmla="*/ 365 h 718"/>
                        <a:gd name="T14" fmla="*/ 516 w 717"/>
                        <a:gd name="T15" fmla="*/ 409 h 718"/>
                        <a:gd name="T16" fmla="*/ 508 w 717"/>
                        <a:gd name="T17" fmla="*/ 475 h 718"/>
                        <a:gd name="T18" fmla="*/ 448 w 717"/>
                        <a:gd name="T19" fmla="*/ 473 h 718"/>
                        <a:gd name="T20" fmla="*/ 449 w 717"/>
                        <a:gd name="T21" fmla="*/ 407 h 718"/>
                        <a:gd name="T22" fmla="*/ 422 w 717"/>
                        <a:gd name="T23" fmla="*/ 376 h 718"/>
                        <a:gd name="T24" fmla="*/ 367 w 717"/>
                        <a:gd name="T25" fmla="*/ 376 h 718"/>
                        <a:gd name="T26" fmla="*/ 313 w 717"/>
                        <a:gd name="T27" fmla="*/ 390 h 718"/>
                        <a:gd name="T28" fmla="*/ 297 w 717"/>
                        <a:gd name="T29" fmla="*/ 435 h 718"/>
                        <a:gd name="T30" fmla="*/ 290 w 717"/>
                        <a:gd name="T31" fmla="*/ 499 h 718"/>
                        <a:gd name="T32" fmla="*/ 297 w 717"/>
                        <a:gd name="T33" fmla="*/ 546 h 718"/>
                        <a:gd name="T34" fmla="*/ 297 w 717"/>
                        <a:gd name="T35" fmla="*/ 580 h 718"/>
                        <a:gd name="T36" fmla="*/ 295 w 717"/>
                        <a:gd name="T37" fmla="*/ 619 h 718"/>
                        <a:gd name="T38" fmla="*/ 259 w 717"/>
                        <a:gd name="T39" fmla="*/ 655 h 718"/>
                        <a:gd name="T40" fmla="*/ 234 w 717"/>
                        <a:gd name="T41" fmla="*/ 675 h 718"/>
                        <a:gd name="T42" fmla="*/ 168 w 717"/>
                        <a:gd name="T43" fmla="*/ 718 h 718"/>
                        <a:gd name="T44" fmla="*/ 49 w 717"/>
                        <a:gd name="T45" fmla="*/ 592 h 718"/>
                        <a:gd name="T46" fmla="*/ 15 w 717"/>
                        <a:gd name="T47" fmla="*/ 488 h 718"/>
                        <a:gd name="T48" fmla="*/ 0 w 717"/>
                        <a:gd name="T49" fmla="*/ 323 h 718"/>
                        <a:gd name="T50" fmla="*/ 10 w 717"/>
                        <a:gd name="T51" fmla="*/ 215 h 718"/>
                        <a:gd name="T52" fmla="*/ 51 w 717"/>
                        <a:gd name="T53" fmla="*/ 111 h 718"/>
                        <a:gd name="T54" fmla="*/ 85 w 717"/>
                        <a:gd name="T55" fmla="*/ 76 h 718"/>
                        <a:gd name="T56" fmla="*/ 137 w 717"/>
                        <a:gd name="T57" fmla="*/ 36 h 718"/>
                        <a:gd name="T58" fmla="*/ 221 w 717"/>
                        <a:gd name="T59" fmla="*/ 8 h 718"/>
                        <a:gd name="T60" fmla="*/ 412 w 717"/>
                        <a:gd name="T61" fmla="*/ 0 h 718"/>
                        <a:gd name="T62" fmla="*/ 519 w 717"/>
                        <a:gd name="T63" fmla="*/ 15 h 718"/>
                        <a:gd name="T64" fmla="*/ 633 w 717"/>
                        <a:gd name="T65" fmla="*/ 43 h 718"/>
                        <a:gd name="T66" fmla="*/ 710 w 717"/>
                        <a:gd name="T67" fmla="*/ 87 h 718"/>
                        <a:gd name="T68" fmla="*/ 717 w 717"/>
                        <a:gd name="T69" fmla="*/ 140 h 718"/>
                        <a:gd name="T70" fmla="*/ 675 w 717"/>
                        <a:gd name="T71" fmla="*/ 168 h 718"/>
                        <a:gd name="T72" fmla="*/ 586 w 717"/>
                        <a:gd name="T73" fmla="*/ 157 h 7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717" h="718">
                          <a:moveTo>
                            <a:pt x="586" y="157"/>
                          </a:moveTo>
                          <a:lnTo>
                            <a:pt x="547" y="171"/>
                          </a:lnTo>
                          <a:lnTo>
                            <a:pt x="516" y="188"/>
                          </a:lnTo>
                          <a:lnTo>
                            <a:pt x="480" y="236"/>
                          </a:lnTo>
                          <a:lnTo>
                            <a:pt x="485" y="282"/>
                          </a:lnTo>
                          <a:lnTo>
                            <a:pt x="500" y="314"/>
                          </a:lnTo>
                          <a:lnTo>
                            <a:pt x="522" y="365"/>
                          </a:lnTo>
                          <a:lnTo>
                            <a:pt x="516" y="409"/>
                          </a:lnTo>
                          <a:lnTo>
                            <a:pt x="508" y="475"/>
                          </a:lnTo>
                          <a:lnTo>
                            <a:pt x="448" y="473"/>
                          </a:lnTo>
                          <a:lnTo>
                            <a:pt x="449" y="407"/>
                          </a:lnTo>
                          <a:lnTo>
                            <a:pt x="422" y="376"/>
                          </a:lnTo>
                          <a:lnTo>
                            <a:pt x="367" y="376"/>
                          </a:lnTo>
                          <a:lnTo>
                            <a:pt x="313" y="390"/>
                          </a:lnTo>
                          <a:lnTo>
                            <a:pt x="297" y="435"/>
                          </a:lnTo>
                          <a:lnTo>
                            <a:pt x="290" y="499"/>
                          </a:lnTo>
                          <a:lnTo>
                            <a:pt x="297" y="546"/>
                          </a:lnTo>
                          <a:lnTo>
                            <a:pt x="297" y="580"/>
                          </a:lnTo>
                          <a:lnTo>
                            <a:pt x="295" y="619"/>
                          </a:lnTo>
                          <a:lnTo>
                            <a:pt x="259" y="655"/>
                          </a:lnTo>
                          <a:lnTo>
                            <a:pt x="234" y="675"/>
                          </a:lnTo>
                          <a:lnTo>
                            <a:pt x="168" y="718"/>
                          </a:lnTo>
                          <a:lnTo>
                            <a:pt x="49" y="592"/>
                          </a:lnTo>
                          <a:lnTo>
                            <a:pt x="15" y="488"/>
                          </a:lnTo>
                          <a:lnTo>
                            <a:pt x="0" y="323"/>
                          </a:lnTo>
                          <a:lnTo>
                            <a:pt x="10" y="215"/>
                          </a:lnTo>
                          <a:lnTo>
                            <a:pt x="51" y="111"/>
                          </a:lnTo>
                          <a:lnTo>
                            <a:pt x="85" y="76"/>
                          </a:lnTo>
                          <a:lnTo>
                            <a:pt x="137" y="36"/>
                          </a:lnTo>
                          <a:lnTo>
                            <a:pt x="221" y="8"/>
                          </a:lnTo>
                          <a:lnTo>
                            <a:pt x="412" y="0"/>
                          </a:lnTo>
                          <a:lnTo>
                            <a:pt x="519" y="15"/>
                          </a:lnTo>
                          <a:lnTo>
                            <a:pt x="633" y="43"/>
                          </a:lnTo>
                          <a:lnTo>
                            <a:pt x="710" y="87"/>
                          </a:lnTo>
                          <a:lnTo>
                            <a:pt x="717" y="140"/>
                          </a:lnTo>
                          <a:lnTo>
                            <a:pt x="675" y="168"/>
                          </a:lnTo>
                          <a:lnTo>
                            <a:pt x="586" y="157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64" name="Freeform 2263"/>
                    <p:cNvSpPr>
                      <a:spLocks/>
                    </p:cNvSpPr>
                    <p:nvPr/>
                  </p:nvSpPr>
                  <p:spPr bwMode="auto">
                    <a:xfrm>
                      <a:off x="1275" y="1315"/>
                      <a:ext cx="57" cy="56"/>
                    </a:xfrm>
                    <a:custGeom>
                      <a:avLst/>
                      <a:gdLst>
                        <a:gd name="T0" fmla="*/ 675 w 675"/>
                        <a:gd name="T1" fmla="*/ 73 h 672"/>
                        <a:gd name="T2" fmla="*/ 612 w 675"/>
                        <a:gd name="T3" fmla="*/ 119 h 672"/>
                        <a:gd name="T4" fmla="*/ 475 w 675"/>
                        <a:gd name="T5" fmla="*/ 107 h 672"/>
                        <a:gd name="T6" fmla="*/ 370 w 675"/>
                        <a:gd name="T7" fmla="*/ 89 h 672"/>
                        <a:gd name="T8" fmla="*/ 395 w 675"/>
                        <a:gd name="T9" fmla="*/ 104 h 672"/>
                        <a:gd name="T10" fmla="*/ 466 w 675"/>
                        <a:gd name="T11" fmla="*/ 125 h 672"/>
                        <a:gd name="T12" fmla="*/ 453 w 675"/>
                        <a:gd name="T13" fmla="*/ 140 h 672"/>
                        <a:gd name="T14" fmla="*/ 408 w 675"/>
                        <a:gd name="T15" fmla="*/ 140 h 672"/>
                        <a:gd name="T16" fmla="*/ 331 w 675"/>
                        <a:gd name="T17" fmla="*/ 122 h 672"/>
                        <a:gd name="T18" fmla="*/ 368 w 675"/>
                        <a:gd name="T19" fmla="*/ 144 h 672"/>
                        <a:gd name="T20" fmla="*/ 425 w 675"/>
                        <a:gd name="T21" fmla="*/ 176 h 672"/>
                        <a:gd name="T22" fmla="*/ 368 w 675"/>
                        <a:gd name="T23" fmla="*/ 179 h 672"/>
                        <a:gd name="T24" fmla="*/ 395 w 675"/>
                        <a:gd name="T25" fmla="*/ 203 h 672"/>
                        <a:gd name="T26" fmla="*/ 422 w 675"/>
                        <a:gd name="T27" fmla="*/ 248 h 672"/>
                        <a:gd name="T28" fmla="*/ 395 w 675"/>
                        <a:gd name="T29" fmla="*/ 244 h 672"/>
                        <a:gd name="T30" fmla="*/ 305 w 675"/>
                        <a:gd name="T31" fmla="*/ 235 h 672"/>
                        <a:gd name="T32" fmla="*/ 440 w 675"/>
                        <a:gd name="T33" fmla="*/ 281 h 672"/>
                        <a:gd name="T34" fmla="*/ 478 w 675"/>
                        <a:gd name="T35" fmla="*/ 326 h 672"/>
                        <a:gd name="T36" fmla="*/ 381 w 675"/>
                        <a:gd name="T37" fmla="*/ 288 h 672"/>
                        <a:gd name="T38" fmla="*/ 415 w 675"/>
                        <a:gd name="T39" fmla="*/ 310 h 672"/>
                        <a:gd name="T40" fmla="*/ 480 w 675"/>
                        <a:gd name="T41" fmla="*/ 349 h 672"/>
                        <a:gd name="T42" fmla="*/ 437 w 675"/>
                        <a:gd name="T43" fmla="*/ 352 h 672"/>
                        <a:gd name="T44" fmla="*/ 329 w 675"/>
                        <a:gd name="T45" fmla="*/ 334 h 672"/>
                        <a:gd name="T46" fmla="*/ 233 w 675"/>
                        <a:gd name="T47" fmla="*/ 340 h 672"/>
                        <a:gd name="T48" fmla="*/ 201 w 675"/>
                        <a:gd name="T49" fmla="*/ 349 h 672"/>
                        <a:gd name="T50" fmla="*/ 267 w 675"/>
                        <a:gd name="T51" fmla="*/ 392 h 672"/>
                        <a:gd name="T52" fmla="*/ 148 w 675"/>
                        <a:gd name="T53" fmla="*/ 356 h 672"/>
                        <a:gd name="T54" fmla="*/ 184 w 675"/>
                        <a:gd name="T55" fmla="*/ 392 h 672"/>
                        <a:gd name="T56" fmla="*/ 267 w 675"/>
                        <a:gd name="T57" fmla="*/ 419 h 672"/>
                        <a:gd name="T58" fmla="*/ 208 w 675"/>
                        <a:gd name="T59" fmla="*/ 437 h 672"/>
                        <a:gd name="T60" fmla="*/ 190 w 675"/>
                        <a:gd name="T61" fmla="*/ 445 h 672"/>
                        <a:gd name="T62" fmla="*/ 264 w 675"/>
                        <a:gd name="T63" fmla="*/ 461 h 672"/>
                        <a:gd name="T64" fmla="*/ 211 w 675"/>
                        <a:gd name="T65" fmla="*/ 503 h 672"/>
                        <a:gd name="T66" fmla="*/ 214 w 675"/>
                        <a:gd name="T67" fmla="*/ 522 h 672"/>
                        <a:gd name="T68" fmla="*/ 267 w 675"/>
                        <a:gd name="T69" fmla="*/ 575 h 672"/>
                        <a:gd name="T70" fmla="*/ 208 w 675"/>
                        <a:gd name="T71" fmla="*/ 572 h 672"/>
                        <a:gd name="T72" fmla="*/ 143 w 675"/>
                        <a:gd name="T73" fmla="*/ 479 h 672"/>
                        <a:gd name="T74" fmla="*/ 190 w 675"/>
                        <a:gd name="T75" fmla="*/ 575 h 672"/>
                        <a:gd name="T76" fmla="*/ 201 w 675"/>
                        <a:gd name="T77" fmla="*/ 656 h 672"/>
                        <a:gd name="T78" fmla="*/ 125 w 675"/>
                        <a:gd name="T79" fmla="*/ 572 h 672"/>
                        <a:gd name="T80" fmla="*/ 120 w 675"/>
                        <a:gd name="T81" fmla="*/ 595 h 672"/>
                        <a:gd name="T82" fmla="*/ 179 w 675"/>
                        <a:gd name="T83" fmla="*/ 659 h 672"/>
                        <a:gd name="T84" fmla="*/ 94 w 675"/>
                        <a:gd name="T85" fmla="*/ 624 h 672"/>
                        <a:gd name="T86" fmla="*/ 22 w 675"/>
                        <a:gd name="T87" fmla="*/ 487 h 672"/>
                        <a:gd name="T88" fmla="*/ 0 w 675"/>
                        <a:gd name="T89" fmla="*/ 307 h 672"/>
                        <a:gd name="T90" fmla="*/ 50 w 675"/>
                        <a:gd name="T91" fmla="*/ 235 h 672"/>
                        <a:gd name="T92" fmla="*/ 214 w 675"/>
                        <a:gd name="T93" fmla="*/ 285 h 672"/>
                        <a:gd name="T94" fmla="*/ 91 w 675"/>
                        <a:gd name="T95" fmla="*/ 228 h 672"/>
                        <a:gd name="T96" fmla="*/ 24 w 675"/>
                        <a:gd name="T97" fmla="*/ 150 h 672"/>
                        <a:gd name="T98" fmla="*/ 133 w 675"/>
                        <a:gd name="T99" fmla="*/ 122 h 672"/>
                        <a:gd name="T100" fmla="*/ 140 w 675"/>
                        <a:gd name="T101" fmla="*/ 107 h 672"/>
                        <a:gd name="T102" fmla="*/ 123 w 675"/>
                        <a:gd name="T103" fmla="*/ 28 h 672"/>
                        <a:gd name="T104" fmla="*/ 280 w 675"/>
                        <a:gd name="T105" fmla="*/ 0 h 672"/>
                        <a:gd name="T106" fmla="*/ 508 w 675"/>
                        <a:gd name="T107" fmla="*/ 15 h 6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</a:cxnLst>
                      <a:rect l="0" t="0" r="r" b="b"/>
                      <a:pathLst>
                        <a:path w="675" h="672">
                          <a:moveTo>
                            <a:pt x="641" y="53"/>
                          </a:moveTo>
                          <a:lnTo>
                            <a:pt x="675" y="73"/>
                          </a:lnTo>
                          <a:lnTo>
                            <a:pt x="665" y="130"/>
                          </a:lnTo>
                          <a:lnTo>
                            <a:pt x="612" y="119"/>
                          </a:lnTo>
                          <a:lnTo>
                            <a:pt x="512" y="125"/>
                          </a:lnTo>
                          <a:lnTo>
                            <a:pt x="475" y="107"/>
                          </a:lnTo>
                          <a:lnTo>
                            <a:pt x="419" y="93"/>
                          </a:lnTo>
                          <a:lnTo>
                            <a:pt x="370" y="89"/>
                          </a:lnTo>
                          <a:lnTo>
                            <a:pt x="312" y="93"/>
                          </a:lnTo>
                          <a:lnTo>
                            <a:pt x="395" y="104"/>
                          </a:lnTo>
                          <a:lnTo>
                            <a:pt x="437" y="114"/>
                          </a:lnTo>
                          <a:lnTo>
                            <a:pt x="466" y="125"/>
                          </a:lnTo>
                          <a:lnTo>
                            <a:pt x="475" y="130"/>
                          </a:lnTo>
                          <a:lnTo>
                            <a:pt x="453" y="140"/>
                          </a:lnTo>
                          <a:lnTo>
                            <a:pt x="437" y="157"/>
                          </a:lnTo>
                          <a:lnTo>
                            <a:pt x="408" y="140"/>
                          </a:lnTo>
                          <a:lnTo>
                            <a:pt x="384" y="133"/>
                          </a:lnTo>
                          <a:lnTo>
                            <a:pt x="331" y="122"/>
                          </a:lnTo>
                          <a:lnTo>
                            <a:pt x="315" y="122"/>
                          </a:lnTo>
                          <a:lnTo>
                            <a:pt x="368" y="144"/>
                          </a:lnTo>
                          <a:lnTo>
                            <a:pt x="405" y="160"/>
                          </a:lnTo>
                          <a:lnTo>
                            <a:pt x="425" y="176"/>
                          </a:lnTo>
                          <a:lnTo>
                            <a:pt x="408" y="192"/>
                          </a:lnTo>
                          <a:lnTo>
                            <a:pt x="368" y="179"/>
                          </a:lnTo>
                          <a:lnTo>
                            <a:pt x="331" y="172"/>
                          </a:lnTo>
                          <a:lnTo>
                            <a:pt x="395" y="203"/>
                          </a:lnTo>
                          <a:lnTo>
                            <a:pt x="415" y="218"/>
                          </a:lnTo>
                          <a:lnTo>
                            <a:pt x="422" y="248"/>
                          </a:lnTo>
                          <a:lnTo>
                            <a:pt x="433" y="263"/>
                          </a:lnTo>
                          <a:lnTo>
                            <a:pt x="395" y="244"/>
                          </a:lnTo>
                          <a:lnTo>
                            <a:pt x="360" y="238"/>
                          </a:lnTo>
                          <a:lnTo>
                            <a:pt x="305" y="235"/>
                          </a:lnTo>
                          <a:lnTo>
                            <a:pt x="388" y="260"/>
                          </a:lnTo>
                          <a:lnTo>
                            <a:pt x="440" y="281"/>
                          </a:lnTo>
                          <a:lnTo>
                            <a:pt x="475" y="299"/>
                          </a:lnTo>
                          <a:lnTo>
                            <a:pt x="478" y="326"/>
                          </a:lnTo>
                          <a:lnTo>
                            <a:pt x="437" y="307"/>
                          </a:lnTo>
                          <a:lnTo>
                            <a:pt x="381" y="288"/>
                          </a:lnTo>
                          <a:lnTo>
                            <a:pt x="353" y="288"/>
                          </a:lnTo>
                          <a:lnTo>
                            <a:pt x="415" y="310"/>
                          </a:lnTo>
                          <a:lnTo>
                            <a:pt x="463" y="330"/>
                          </a:lnTo>
                          <a:lnTo>
                            <a:pt x="480" y="349"/>
                          </a:lnTo>
                          <a:lnTo>
                            <a:pt x="475" y="366"/>
                          </a:lnTo>
                          <a:lnTo>
                            <a:pt x="437" y="352"/>
                          </a:lnTo>
                          <a:lnTo>
                            <a:pt x="402" y="337"/>
                          </a:lnTo>
                          <a:lnTo>
                            <a:pt x="329" y="334"/>
                          </a:lnTo>
                          <a:lnTo>
                            <a:pt x="300" y="337"/>
                          </a:lnTo>
                          <a:lnTo>
                            <a:pt x="233" y="340"/>
                          </a:lnTo>
                          <a:lnTo>
                            <a:pt x="152" y="330"/>
                          </a:lnTo>
                          <a:lnTo>
                            <a:pt x="201" y="349"/>
                          </a:lnTo>
                          <a:lnTo>
                            <a:pt x="283" y="362"/>
                          </a:lnTo>
                          <a:lnTo>
                            <a:pt x="267" y="392"/>
                          </a:lnTo>
                          <a:lnTo>
                            <a:pt x="208" y="376"/>
                          </a:lnTo>
                          <a:lnTo>
                            <a:pt x="148" y="356"/>
                          </a:lnTo>
                          <a:lnTo>
                            <a:pt x="112" y="337"/>
                          </a:lnTo>
                          <a:lnTo>
                            <a:pt x="184" y="392"/>
                          </a:lnTo>
                          <a:lnTo>
                            <a:pt x="229" y="405"/>
                          </a:lnTo>
                          <a:lnTo>
                            <a:pt x="267" y="419"/>
                          </a:lnTo>
                          <a:lnTo>
                            <a:pt x="264" y="447"/>
                          </a:lnTo>
                          <a:lnTo>
                            <a:pt x="208" y="437"/>
                          </a:lnTo>
                          <a:lnTo>
                            <a:pt x="163" y="425"/>
                          </a:lnTo>
                          <a:lnTo>
                            <a:pt x="190" y="445"/>
                          </a:lnTo>
                          <a:lnTo>
                            <a:pt x="239" y="457"/>
                          </a:lnTo>
                          <a:lnTo>
                            <a:pt x="264" y="461"/>
                          </a:lnTo>
                          <a:lnTo>
                            <a:pt x="264" y="525"/>
                          </a:lnTo>
                          <a:lnTo>
                            <a:pt x="211" y="503"/>
                          </a:lnTo>
                          <a:lnTo>
                            <a:pt x="170" y="487"/>
                          </a:lnTo>
                          <a:lnTo>
                            <a:pt x="214" y="522"/>
                          </a:lnTo>
                          <a:lnTo>
                            <a:pt x="270" y="546"/>
                          </a:lnTo>
                          <a:lnTo>
                            <a:pt x="267" y="575"/>
                          </a:lnTo>
                          <a:lnTo>
                            <a:pt x="236" y="608"/>
                          </a:lnTo>
                          <a:lnTo>
                            <a:pt x="208" y="572"/>
                          </a:lnTo>
                          <a:lnTo>
                            <a:pt x="170" y="525"/>
                          </a:lnTo>
                          <a:lnTo>
                            <a:pt x="143" y="479"/>
                          </a:lnTo>
                          <a:lnTo>
                            <a:pt x="170" y="549"/>
                          </a:lnTo>
                          <a:lnTo>
                            <a:pt x="190" y="575"/>
                          </a:lnTo>
                          <a:lnTo>
                            <a:pt x="229" y="624"/>
                          </a:lnTo>
                          <a:lnTo>
                            <a:pt x="201" y="656"/>
                          </a:lnTo>
                          <a:lnTo>
                            <a:pt x="155" y="618"/>
                          </a:lnTo>
                          <a:lnTo>
                            <a:pt x="125" y="572"/>
                          </a:lnTo>
                          <a:lnTo>
                            <a:pt x="94" y="522"/>
                          </a:lnTo>
                          <a:lnTo>
                            <a:pt x="120" y="595"/>
                          </a:lnTo>
                          <a:lnTo>
                            <a:pt x="148" y="627"/>
                          </a:lnTo>
                          <a:lnTo>
                            <a:pt x="179" y="659"/>
                          </a:lnTo>
                          <a:lnTo>
                            <a:pt x="152" y="672"/>
                          </a:lnTo>
                          <a:lnTo>
                            <a:pt x="94" y="624"/>
                          </a:lnTo>
                          <a:lnTo>
                            <a:pt x="42" y="546"/>
                          </a:lnTo>
                          <a:lnTo>
                            <a:pt x="22" y="487"/>
                          </a:lnTo>
                          <a:lnTo>
                            <a:pt x="9" y="383"/>
                          </a:lnTo>
                          <a:lnTo>
                            <a:pt x="0" y="307"/>
                          </a:lnTo>
                          <a:lnTo>
                            <a:pt x="3" y="232"/>
                          </a:lnTo>
                          <a:lnTo>
                            <a:pt x="50" y="235"/>
                          </a:lnTo>
                          <a:lnTo>
                            <a:pt x="115" y="260"/>
                          </a:lnTo>
                          <a:lnTo>
                            <a:pt x="214" y="285"/>
                          </a:lnTo>
                          <a:lnTo>
                            <a:pt x="125" y="248"/>
                          </a:lnTo>
                          <a:lnTo>
                            <a:pt x="91" y="228"/>
                          </a:lnTo>
                          <a:lnTo>
                            <a:pt x="11" y="199"/>
                          </a:lnTo>
                          <a:lnTo>
                            <a:pt x="24" y="150"/>
                          </a:lnTo>
                          <a:lnTo>
                            <a:pt x="48" y="97"/>
                          </a:lnTo>
                          <a:lnTo>
                            <a:pt x="133" y="122"/>
                          </a:lnTo>
                          <a:lnTo>
                            <a:pt x="198" y="153"/>
                          </a:lnTo>
                          <a:lnTo>
                            <a:pt x="140" y="107"/>
                          </a:lnTo>
                          <a:lnTo>
                            <a:pt x="61" y="80"/>
                          </a:lnTo>
                          <a:lnTo>
                            <a:pt x="123" y="28"/>
                          </a:lnTo>
                          <a:lnTo>
                            <a:pt x="170" y="10"/>
                          </a:lnTo>
                          <a:lnTo>
                            <a:pt x="280" y="0"/>
                          </a:lnTo>
                          <a:lnTo>
                            <a:pt x="413" y="4"/>
                          </a:lnTo>
                          <a:lnTo>
                            <a:pt x="508" y="15"/>
                          </a:lnTo>
                          <a:lnTo>
                            <a:pt x="641" y="53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65" name="Freeform 2264"/>
                    <p:cNvSpPr>
                      <a:spLocks/>
                    </p:cNvSpPr>
                    <p:nvPr/>
                  </p:nvSpPr>
                  <p:spPr bwMode="auto">
                    <a:xfrm>
                      <a:off x="1338" y="1366"/>
                      <a:ext cx="4" cy="1"/>
                    </a:xfrm>
                    <a:custGeom>
                      <a:avLst/>
                      <a:gdLst>
                        <a:gd name="T0" fmla="*/ 48 w 48"/>
                        <a:gd name="T1" fmla="*/ 5 h 13"/>
                        <a:gd name="T2" fmla="*/ 39 w 48"/>
                        <a:gd name="T3" fmla="*/ 11 h 13"/>
                        <a:gd name="T4" fmla="*/ 13 w 48"/>
                        <a:gd name="T5" fmla="*/ 8 h 13"/>
                        <a:gd name="T6" fmla="*/ 3 w 48"/>
                        <a:gd name="T7" fmla="*/ 13 h 13"/>
                        <a:gd name="T8" fmla="*/ 0 w 48"/>
                        <a:gd name="T9" fmla="*/ 4 h 13"/>
                        <a:gd name="T10" fmla="*/ 14 w 48"/>
                        <a:gd name="T11" fmla="*/ 0 h 13"/>
                        <a:gd name="T12" fmla="*/ 48 w 48"/>
                        <a:gd name="T13" fmla="*/ 5 h 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48" h="13">
                          <a:moveTo>
                            <a:pt x="48" y="5"/>
                          </a:moveTo>
                          <a:lnTo>
                            <a:pt x="39" y="11"/>
                          </a:lnTo>
                          <a:lnTo>
                            <a:pt x="13" y="8"/>
                          </a:lnTo>
                          <a:lnTo>
                            <a:pt x="3" y="13"/>
                          </a:lnTo>
                          <a:lnTo>
                            <a:pt x="0" y="4"/>
                          </a:lnTo>
                          <a:lnTo>
                            <a:pt x="14" y="0"/>
                          </a:lnTo>
                          <a:lnTo>
                            <a:pt x="48" y="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66" name="Freeform 2265"/>
                    <p:cNvSpPr>
                      <a:spLocks/>
                    </p:cNvSpPr>
                    <p:nvPr/>
                  </p:nvSpPr>
                  <p:spPr bwMode="auto">
                    <a:xfrm>
                      <a:off x="1335" y="1363"/>
                      <a:ext cx="2" cy="4"/>
                    </a:xfrm>
                    <a:custGeom>
                      <a:avLst/>
                      <a:gdLst>
                        <a:gd name="T0" fmla="*/ 26 w 29"/>
                        <a:gd name="T1" fmla="*/ 0 h 44"/>
                        <a:gd name="T2" fmla="*/ 12 w 29"/>
                        <a:gd name="T3" fmla="*/ 9 h 44"/>
                        <a:gd name="T4" fmla="*/ 9 w 29"/>
                        <a:gd name="T5" fmla="*/ 26 h 44"/>
                        <a:gd name="T6" fmla="*/ 29 w 29"/>
                        <a:gd name="T7" fmla="*/ 44 h 44"/>
                        <a:gd name="T8" fmla="*/ 6 w 29"/>
                        <a:gd name="T9" fmla="*/ 41 h 44"/>
                        <a:gd name="T10" fmla="*/ 0 w 29"/>
                        <a:gd name="T11" fmla="*/ 23 h 44"/>
                        <a:gd name="T12" fmla="*/ 5 w 29"/>
                        <a:gd name="T13" fmla="*/ 4 h 44"/>
                        <a:gd name="T14" fmla="*/ 26 w 29"/>
                        <a:gd name="T15" fmla="*/ 0 h 4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29" h="44">
                          <a:moveTo>
                            <a:pt x="26" y="0"/>
                          </a:moveTo>
                          <a:lnTo>
                            <a:pt x="12" y="9"/>
                          </a:lnTo>
                          <a:lnTo>
                            <a:pt x="9" y="26"/>
                          </a:lnTo>
                          <a:lnTo>
                            <a:pt x="29" y="44"/>
                          </a:lnTo>
                          <a:lnTo>
                            <a:pt x="6" y="41"/>
                          </a:lnTo>
                          <a:lnTo>
                            <a:pt x="0" y="23"/>
                          </a:lnTo>
                          <a:lnTo>
                            <a:pt x="5" y="4"/>
                          </a:lnTo>
                          <a:lnTo>
                            <a:pt x="2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67" name="Freeform 2266"/>
                    <p:cNvSpPr>
                      <a:spLocks/>
                    </p:cNvSpPr>
                    <p:nvPr/>
                  </p:nvSpPr>
                  <p:spPr bwMode="auto">
                    <a:xfrm>
                      <a:off x="1327" y="1349"/>
                      <a:ext cx="7" cy="5"/>
                    </a:xfrm>
                    <a:custGeom>
                      <a:avLst/>
                      <a:gdLst>
                        <a:gd name="T0" fmla="*/ 89 w 89"/>
                        <a:gd name="T1" fmla="*/ 0 h 60"/>
                        <a:gd name="T2" fmla="*/ 78 w 89"/>
                        <a:gd name="T3" fmla="*/ 8 h 60"/>
                        <a:gd name="T4" fmla="*/ 70 w 89"/>
                        <a:gd name="T5" fmla="*/ 33 h 60"/>
                        <a:gd name="T6" fmla="*/ 74 w 89"/>
                        <a:gd name="T7" fmla="*/ 41 h 60"/>
                        <a:gd name="T8" fmla="*/ 74 w 89"/>
                        <a:gd name="T9" fmla="*/ 48 h 60"/>
                        <a:gd name="T10" fmla="*/ 79 w 89"/>
                        <a:gd name="T11" fmla="*/ 60 h 60"/>
                        <a:gd name="T12" fmla="*/ 67 w 89"/>
                        <a:gd name="T13" fmla="*/ 40 h 60"/>
                        <a:gd name="T14" fmla="*/ 50 w 89"/>
                        <a:gd name="T15" fmla="*/ 40 h 60"/>
                        <a:gd name="T16" fmla="*/ 31 w 89"/>
                        <a:gd name="T17" fmla="*/ 33 h 60"/>
                        <a:gd name="T18" fmla="*/ 0 w 89"/>
                        <a:gd name="T19" fmla="*/ 31 h 60"/>
                        <a:gd name="T20" fmla="*/ 31 w 89"/>
                        <a:gd name="T21" fmla="*/ 10 h 60"/>
                        <a:gd name="T22" fmla="*/ 89 w 89"/>
                        <a:gd name="T23" fmla="*/ 0 h 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89" h="60">
                          <a:moveTo>
                            <a:pt x="89" y="0"/>
                          </a:moveTo>
                          <a:lnTo>
                            <a:pt x="78" y="8"/>
                          </a:lnTo>
                          <a:lnTo>
                            <a:pt x="70" y="33"/>
                          </a:lnTo>
                          <a:lnTo>
                            <a:pt x="74" y="41"/>
                          </a:lnTo>
                          <a:lnTo>
                            <a:pt x="74" y="48"/>
                          </a:lnTo>
                          <a:lnTo>
                            <a:pt x="79" y="60"/>
                          </a:lnTo>
                          <a:lnTo>
                            <a:pt x="67" y="40"/>
                          </a:lnTo>
                          <a:lnTo>
                            <a:pt x="50" y="40"/>
                          </a:lnTo>
                          <a:lnTo>
                            <a:pt x="31" y="33"/>
                          </a:lnTo>
                          <a:lnTo>
                            <a:pt x="0" y="31"/>
                          </a:lnTo>
                          <a:lnTo>
                            <a:pt x="31" y="10"/>
                          </a:lnTo>
                          <a:lnTo>
                            <a:pt x="8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68" name="Freeform 2267"/>
                    <p:cNvSpPr>
                      <a:spLocks/>
                    </p:cNvSpPr>
                    <p:nvPr/>
                  </p:nvSpPr>
                  <p:spPr bwMode="auto">
                    <a:xfrm>
                      <a:off x="1321" y="1343"/>
                      <a:ext cx="15" cy="3"/>
                    </a:xfrm>
                    <a:custGeom>
                      <a:avLst/>
                      <a:gdLst>
                        <a:gd name="T0" fmla="*/ 177 w 177"/>
                        <a:gd name="T1" fmla="*/ 20 h 38"/>
                        <a:gd name="T2" fmla="*/ 170 w 177"/>
                        <a:gd name="T3" fmla="*/ 34 h 38"/>
                        <a:gd name="T4" fmla="*/ 151 w 177"/>
                        <a:gd name="T5" fmla="*/ 38 h 38"/>
                        <a:gd name="T6" fmla="*/ 123 w 177"/>
                        <a:gd name="T7" fmla="*/ 27 h 38"/>
                        <a:gd name="T8" fmla="*/ 88 w 177"/>
                        <a:gd name="T9" fmla="*/ 20 h 38"/>
                        <a:gd name="T10" fmla="*/ 29 w 177"/>
                        <a:gd name="T11" fmla="*/ 20 h 38"/>
                        <a:gd name="T12" fmla="*/ 0 w 177"/>
                        <a:gd name="T13" fmla="*/ 22 h 38"/>
                        <a:gd name="T14" fmla="*/ 46 w 177"/>
                        <a:gd name="T15" fmla="*/ 10 h 38"/>
                        <a:gd name="T16" fmla="*/ 77 w 177"/>
                        <a:gd name="T17" fmla="*/ 5 h 38"/>
                        <a:gd name="T18" fmla="*/ 73 w 177"/>
                        <a:gd name="T19" fmla="*/ 0 h 38"/>
                        <a:gd name="T20" fmla="*/ 102 w 177"/>
                        <a:gd name="T21" fmla="*/ 7 h 38"/>
                        <a:gd name="T22" fmla="*/ 99 w 177"/>
                        <a:gd name="T23" fmla="*/ 3 h 38"/>
                        <a:gd name="T24" fmla="*/ 125 w 177"/>
                        <a:gd name="T25" fmla="*/ 10 h 38"/>
                        <a:gd name="T26" fmla="*/ 148 w 177"/>
                        <a:gd name="T27" fmla="*/ 10 h 38"/>
                        <a:gd name="T28" fmla="*/ 177 w 177"/>
                        <a:gd name="T29" fmla="*/ 20 h 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77" h="38">
                          <a:moveTo>
                            <a:pt x="177" y="20"/>
                          </a:moveTo>
                          <a:lnTo>
                            <a:pt x="170" y="34"/>
                          </a:lnTo>
                          <a:lnTo>
                            <a:pt x="151" y="38"/>
                          </a:lnTo>
                          <a:lnTo>
                            <a:pt x="123" y="27"/>
                          </a:lnTo>
                          <a:lnTo>
                            <a:pt x="88" y="20"/>
                          </a:lnTo>
                          <a:lnTo>
                            <a:pt x="29" y="20"/>
                          </a:lnTo>
                          <a:lnTo>
                            <a:pt x="0" y="22"/>
                          </a:lnTo>
                          <a:lnTo>
                            <a:pt x="46" y="10"/>
                          </a:lnTo>
                          <a:lnTo>
                            <a:pt x="77" y="5"/>
                          </a:lnTo>
                          <a:lnTo>
                            <a:pt x="73" y="0"/>
                          </a:lnTo>
                          <a:lnTo>
                            <a:pt x="102" y="7"/>
                          </a:lnTo>
                          <a:lnTo>
                            <a:pt x="99" y="3"/>
                          </a:lnTo>
                          <a:lnTo>
                            <a:pt x="125" y="10"/>
                          </a:lnTo>
                          <a:lnTo>
                            <a:pt x="148" y="10"/>
                          </a:lnTo>
                          <a:lnTo>
                            <a:pt x="177" y="2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69" name="Freeform 2268"/>
                    <p:cNvSpPr>
                      <a:spLocks/>
                    </p:cNvSpPr>
                    <p:nvPr/>
                  </p:nvSpPr>
                  <p:spPr bwMode="auto">
                    <a:xfrm>
                      <a:off x="1301" y="1349"/>
                      <a:ext cx="8" cy="14"/>
                    </a:xfrm>
                    <a:custGeom>
                      <a:avLst/>
                      <a:gdLst>
                        <a:gd name="T0" fmla="*/ 88 w 88"/>
                        <a:gd name="T1" fmla="*/ 31 h 168"/>
                        <a:gd name="T2" fmla="*/ 61 w 88"/>
                        <a:gd name="T3" fmla="*/ 12 h 168"/>
                        <a:gd name="T4" fmla="*/ 29 w 88"/>
                        <a:gd name="T5" fmla="*/ 17 h 168"/>
                        <a:gd name="T6" fmla="*/ 12 w 88"/>
                        <a:gd name="T7" fmla="*/ 45 h 168"/>
                        <a:gd name="T8" fmla="*/ 8 w 88"/>
                        <a:gd name="T9" fmla="*/ 82 h 168"/>
                        <a:gd name="T10" fmla="*/ 12 w 88"/>
                        <a:gd name="T11" fmla="*/ 111 h 168"/>
                        <a:gd name="T12" fmla="*/ 22 w 88"/>
                        <a:gd name="T13" fmla="*/ 135 h 168"/>
                        <a:gd name="T14" fmla="*/ 38 w 88"/>
                        <a:gd name="T15" fmla="*/ 97 h 168"/>
                        <a:gd name="T16" fmla="*/ 54 w 88"/>
                        <a:gd name="T17" fmla="*/ 78 h 168"/>
                        <a:gd name="T18" fmla="*/ 83 w 88"/>
                        <a:gd name="T19" fmla="*/ 63 h 168"/>
                        <a:gd name="T20" fmla="*/ 60 w 88"/>
                        <a:gd name="T21" fmla="*/ 94 h 168"/>
                        <a:gd name="T22" fmla="*/ 35 w 88"/>
                        <a:gd name="T23" fmla="*/ 117 h 168"/>
                        <a:gd name="T24" fmla="*/ 33 w 88"/>
                        <a:gd name="T25" fmla="*/ 141 h 168"/>
                        <a:gd name="T26" fmla="*/ 43 w 88"/>
                        <a:gd name="T27" fmla="*/ 165 h 168"/>
                        <a:gd name="T28" fmla="*/ 57 w 88"/>
                        <a:gd name="T29" fmla="*/ 168 h 168"/>
                        <a:gd name="T30" fmla="*/ 19 w 88"/>
                        <a:gd name="T31" fmla="*/ 161 h 168"/>
                        <a:gd name="T32" fmla="*/ 1 w 88"/>
                        <a:gd name="T33" fmla="*/ 124 h 168"/>
                        <a:gd name="T34" fmla="*/ 0 w 88"/>
                        <a:gd name="T35" fmla="*/ 78 h 168"/>
                        <a:gd name="T36" fmla="*/ 1 w 88"/>
                        <a:gd name="T37" fmla="*/ 35 h 168"/>
                        <a:gd name="T38" fmla="*/ 22 w 88"/>
                        <a:gd name="T39" fmla="*/ 7 h 168"/>
                        <a:gd name="T40" fmla="*/ 50 w 88"/>
                        <a:gd name="T41" fmla="*/ 0 h 168"/>
                        <a:gd name="T42" fmla="*/ 76 w 88"/>
                        <a:gd name="T43" fmla="*/ 4 h 168"/>
                        <a:gd name="T44" fmla="*/ 88 w 88"/>
                        <a:gd name="T45" fmla="*/ 31 h 1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88" h="168">
                          <a:moveTo>
                            <a:pt x="88" y="31"/>
                          </a:moveTo>
                          <a:lnTo>
                            <a:pt x="61" y="12"/>
                          </a:lnTo>
                          <a:lnTo>
                            <a:pt x="29" y="17"/>
                          </a:lnTo>
                          <a:lnTo>
                            <a:pt x="12" y="45"/>
                          </a:lnTo>
                          <a:lnTo>
                            <a:pt x="8" y="82"/>
                          </a:lnTo>
                          <a:lnTo>
                            <a:pt x="12" y="111"/>
                          </a:lnTo>
                          <a:lnTo>
                            <a:pt x="22" y="135"/>
                          </a:lnTo>
                          <a:lnTo>
                            <a:pt x="38" y="97"/>
                          </a:lnTo>
                          <a:lnTo>
                            <a:pt x="54" y="78"/>
                          </a:lnTo>
                          <a:lnTo>
                            <a:pt x="83" y="63"/>
                          </a:lnTo>
                          <a:lnTo>
                            <a:pt x="60" y="94"/>
                          </a:lnTo>
                          <a:lnTo>
                            <a:pt x="35" y="117"/>
                          </a:lnTo>
                          <a:lnTo>
                            <a:pt x="33" y="141"/>
                          </a:lnTo>
                          <a:lnTo>
                            <a:pt x="43" y="165"/>
                          </a:lnTo>
                          <a:lnTo>
                            <a:pt x="57" y="168"/>
                          </a:lnTo>
                          <a:lnTo>
                            <a:pt x="19" y="161"/>
                          </a:lnTo>
                          <a:lnTo>
                            <a:pt x="1" y="124"/>
                          </a:lnTo>
                          <a:lnTo>
                            <a:pt x="0" y="78"/>
                          </a:lnTo>
                          <a:lnTo>
                            <a:pt x="1" y="35"/>
                          </a:lnTo>
                          <a:lnTo>
                            <a:pt x="22" y="7"/>
                          </a:lnTo>
                          <a:lnTo>
                            <a:pt x="50" y="0"/>
                          </a:lnTo>
                          <a:lnTo>
                            <a:pt x="76" y="4"/>
                          </a:lnTo>
                          <a:lnTo>
                            <a:pt x="88" y="3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70" name="Freeform 2269"/>
                    <p:cNvSpPr>
                      <a:spLocks/>
                    </p:cNvSpPr>
                    <p:nvPr/>
                  </p:nvSpPr>
                  <p:spPr bwMode="auto">
                    <a:xfrm>
                      <a:off x="1299" y="1347"/>
                      <a:ext cx="12" cy="19"/>
                    </a:xfrm>
                    <a:custGeom>
                      <a:avLst/>
                      <a:gdLst>
                        <a:gd name="T0" fmla="*/ 144 w 144"/>
                        <a:gd name="T1" fmla="*/ 55 h 229"/>
                        <a:gd name="T2" fmla="*/ 124 w 144"/>
                        <a:gd name="T3" fmla="*/ 19 h 229"/>
                        <a:gd name="T4" fmla="*/ 85 w 144"/>
                        <a:gd name="T5" fmla="*/ 10 h 229"/>
                        <a:gd name="T6" fmla="*/ 39 w 144"/>
                        <a:gd name="T7" fmla="*/ 17 h 229"/>
                        <a:gd name="T8" fmla="*/ 22 w 144"/>
                        <a:gd name="T9" fmla="*/ 37 h 229"/>
                        <a:gd name="T10" fmla="*/ 11 w 144"/>
                        <a:gd name="T11" fmla="*/ 72 h 229"/>
                        <a:gd name="T12" fmla="*/ 11 w 144"/>
                        <a:gd name="T13" fmla="*/ 98 h 229"/>
                        <a:gd name="T14" fmla="*/ 18 w 144"/>
                        <a:gd name="T15" fmla="*/ 118 h 229"/>
                        <a:gd name="T16" fmla="*/ 18 w 144"/>
                        <a:gd name="T17" fmla="*/ 144 h 229"/>
                        <a:gd name="T18" fmla="*/ 24 w 144"/>
                        <a:gd name="T19" fmla="*/ 177 h 229"/>
                        <a:gd name="T20" fmla="*/ 56 w 144"/>
                        <a:gd name="T21" fmla="*/ 209 h 229"/>
                        <a:gd name="T22" fmla="*/ 93 w 144"/>
                        <a:gd name="T23" fmla="*/ 207 h 229"/>
                        <a:gd name="T24" fmla="*/ 124 w 144"/>
                        <a:gd name="T25" fmla="*/ 196 h 229"/>
                        <a:gd name="T26" fmla="*/ 124 w 144"/>
                        <a:gd name="T27" fmla="*/ 216 h 229"/>
                        <a:gd name="T28" fmla="*/ 93 w 144"/>
                        <a:gd name="T29" fmla="*/ 229 h 229"/>
                        <a:gd name="T30" fmla="*/ 59 w 144"/>
                        <a:gd name="T31" fmla="*/ 223 h 229"/>
                        <a:gd name="T32" fmla="*/ 31 w 144"/>
                        <a:gd name="T33" fmla="*/ 212 h 229"/>
                        <a:gd name="T34" fmla="*/ 10 w 144"/>
                        <a:gd name="T35" fmla="*/ 180 h 229"/>
                        <a:gd name="T36" fmla="*/ 8 w 144"/>
                        <a:gd name="T37" fmla="*/ 127 h 229"/>
                        <a:gd name="T38" fmla="*/ 0 w 144"/>
                        <a:gd name="T39" fmla="*/ 91 h 229"/>
                        <a:gd name="T40" fmla="*/ 0 w 144"/>
                        <a:gd name="T41" fmla="*/ 62 h 229"/>
                        <a:gd name="T42" fmla="*/ 13 w 144"/>
                        <a:gd name="T43" fmla="*/ 33 h 229"/>
                        <a:gd name="T44" fmla="*/ 30 w 144"/>
                        <a:gd name="T45" fmla="*/ 10 h 229"/>
                        <a:gd name="T46" fmla="*/ 67 w 144"/>
                        <a:gd name="T47" fmla="*/ 0 h 229"/>
                        <a:gd name="T48" fmla="*/ 124 w 144"/>
                        <a:gd name="T49" fmla="*/ 7 h 229"/>
                        <a:gd name="T50" fmla="*/ 141 w 144"/>
                        <a:gd name="T51" fmla="*/ 19 h 229"/>
                        <a:gd name="T52" fmla="*/ 144 w 144"/>
                        <a:gd name="T53" fmla="*/ 55 h 2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144" h="229">
                          <a:moveTo>
                            <a:pt x="144" y="55"/>
                          </a:moveTo>
                          <a:lnTo>
                            <a:pt x="124" y="19"/>
                          </a:lnTo>
                          <a:lnTo>
                            <a:pt x="85" y="10"/>
                          </a:lnTo>
                          <a:lnTo>
                            <a:pt x="39" y="17"/>
                          </a:lnTo>
                          <a:lnTo>
                            <a:pt x="22" y="37"/>
                          </a:lnTo>
                          <a:lnTo>
                            <a:pt x="11" y="72"/>
                          </a:lnTo>
                          <a:lnTo>
                            <a:pt x="11" y="98"/>
                          </a:lnTo>
                          <a:lnTo>
                            <a:pt x="18" y="118"/>
                          </a:lnTo>
                          <a:lnTo>
                            <a:pt x="18" y="144"/>
                          </a:lnTo>
                          <a:lnTo>
                            <a:pt x="24" y="177"/>
                          </a:lnTo>
                          <a:lnTo>
                            <a:pt x="56" y="209"/>
                          </a:lnTo>
                          <a:lnTo>
                            <a:pt x="93" y="207"/>
                          </a:lnTo>
                          <a:lnTo>
                            <a:pt x="124" y="196"/>
                          </a:lnTo>
                          <a:lnTo>
                            <a:pt x="124" y="216"/>
                          </a:lnTo>
                          <a:lnTo>
                            <a:pt x="93" y="229"/>
                          </a:lnTo>
                          <a:lnTo>
                            <a:pt x="59" y="223"/>
                          </a:lnTo>
                          <a:lnTo>
                            <a:pt x="31" y="212"/>
                          </a:lnTo>
                          <a:lnTo>
                            <a:pt x="10" y="180"/>
                          </a:lnTo>
                          <a:lnTo>
                            <a:pt x="8" y="127"/>
                          </a:lnTo>
                          <a:lnTo>
                            <a:pt x="0" y="91"/>
                          </a:lnTo>
                          <a:lnTo>
                            <a:pt x="0" y="62"/>
                          </a:lnTo>
                          <a:lnTo>
                            <a:pt x="13" y="33"/>
                          </a:lnTo>
                          <a:lnTo>
                            <a:pt x="30" y="10"/>
                          </a:lnTo>
                          <a:lnTo>
                            <a:pt x="67" y="0"/>
                          </a:lnTo>
                          <a:lnTo>
                            <a:pt x="124" y="7"/>
                          </a:lnTo>
                          <a:lnTo>
                            <a:pt x="141" y="19"/>
                          </a:lnTo>
                          <a:lnTo>
                            <a:pt x="144" y="5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71" name="Freeform 2270"/>
                    <p:cNvSpPr>
                      <a:spLocks/>
                    </p:cNvSpPr>
                    <p:nvPr/>
                  </p:nvSpPr>
                  <p:spPr bwMode="auto">
                    <a:xfrm>
                      <a:off x="1334" y="1375"/>
                      <a:ext cx="5" cy="3"/>
                    </a:xfrm>
                    <a:custGeom>
                      <a:avLst/>
                      <a:gdLst>
                        <a:gd name="T0" fmla="*/ 63 w 63"/>
                        <a:gd name="T1" fmla="*/ 0 h 35"/>
                        <a:gd name="T2" fmla="*/ 45 w 63"/>
                        <a:gd name="T3" fmla="*/ 12 h 35"/>
                        <a:gd name="T4" fmla="*/ 29 w 63"/>
                        <a:gd name="T5" fmla="*/ 19 h 35"/>
                        <a:gd name="T6" fmla="*/ 12 w 63"/>
                        <a:gd name="T7" fmla="*/ 25 h 35"/>
                        <a:gd name="T8" fmla="*/ 0 w 63"/>
                        <a:gd name="T9" fmla="*/ 35 h 35"/>
                        <a:gd name="T10" fmla="*/ 19 w 63"/>
                        <a:gd name="T11" fmla="*/ 32 h 35"/>
                        <a:gd name="T12" fmla="*/ 45 w 63"/>
                        <a:gd name="T13" fmla="*/ 29 h 35"/>
                        <a:gd name="T14" fmla="*/ 63 w 63"/>
                        <a:gd name="T15" fmla="*/ 0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63" h="35">
                          <a:moveTo>
                            <a:pt x="63" y="0"/>
                          </a:moveTo>
                          <a:lnTo>
                            <a:pt x="45" y="12"/>
                          </a:lnTo>
                          <a:lnTo>
                            <a:pt x="29" y="19"/>
                          </a:lnTo>
                          <a:lnTo>
                            <a:pt x="12" y="25"/>
                          </a:lnTo>
                          <a:lnTo>
                            <a:pt x="0" y="35"/>
                          </a:lnTo>
                          <a:lnTo>
                            <a:pt x="19" y="32"/>
                          </a:lnTo>
                          <a:lnTo>
                            <a:pt x="45" y="29"/>
                          </a:lnTo>
                          <a:lnTo>
                            <a:pt x="63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72" name="Freeform 2271"/>
                    <p:cNvSpPr>
                      <a:spLocks/>
                    </p:cNvSpPr>
                    <p:nvPr/>
                  </p:nvSpPr>
                  <p:spPr bwMode="auto">
                    <a:xfrm>
                      <a:off x="1328" y="1353"/>
                      <a:ext cx="5" cy="2"/>
                    </a:xfrm>
                    <a:custGeom>
                      <a:avLst/>
                      <a:gdLst>
                        <a:gd name="T0" fmla="*/ 60 w 60"/>
                        <a:gd name="T1" fmla="*/ 0 h 25"/>
                        <a:gd name="T2" fmla="*/ 47 w 60"/>
                        <a:gd name="T3" fmla="*/ 10 h 25"/>
                        <a:gd name="T4" fmla="*/ 17 w 60"/>
                        <a:gd name="T5" fmla="*/ 21 h 25"/>
                        <a:gd name="T6" fmla="*/ 0 w 60"/>
                        <a:gd name="T7" fmla="*/ 24 h 25"/>
                        <a:gd name="T8" fmla="*/ 24 w 60"/>
                        <a:gd name="T9" fmla="*/ 25 h 25"/>
                        <a:gd name="T10" fmla="*/ 50 w 60"/>
                        <a:gd name="T11" fmla="*/ 15 h 25"/>
                        <a:gd name="T12" fmla="*/ 60 w 60"/>
                        <a:gd name="T13" fmla="*/ 0 h 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0" h="25">
                          <a:moveTo>
                            <a:pt x="60" y="0"/>
                          </a:moveTo>
                          <a:lnTo>
                            <a:pt x="47" y="10"/>
                          </a:lnTo>
                          <a:lnTo>
                            <a:pt x="17" y="21"/>
                          </a:lnTo>
                          <a:lnTo>
                            <a:pt x="0" y="24"/>
                          </a:lnTo>
                          <a:lnTo>
                            <a:pt x="24" y="25"/>
                          </a:lnTo>
                          <a:lnTo>
                            <a:pt x="50" y="15"/>
                          </a:lnTo>
                          <a:lnTo>
                            <a:pt x="6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73" name="Freeform 2272"/>
                    <p:cNvSpPr>
                      <a:spLocks/>
                    </p:cNvSpPr>
                    <p:nvPr/>
                  </p:nvSpPr>
                  <p:spPr bwMode="auto">
                    <a:xfrm>
                      <a:off x="1328" y="1348"/>
                      <a:ext cx="7" cy="1"/>
                    </a:xfrm>
                    <a:custGeom>
                      <a:avLst/>
                      <a:gdLst>
                        <a:gd name="T0" fmla="*/ 73 w 73"/>
                        <a:gd name="T1" fmla="*/ 1 h 16"/>
                        <a:gd name="T2" fmla="*/ 36 w 73"/>
                        <a:gd name="T3" fmla="*/ 0 h 16"/>
                        <a:gd name="T4" fmla="*/ 0 w 73"/>
                        <a:gd name="T5" fmla="*/ 16 h 16"/>
                        <a:gd name="T6" fmla="*/ 40 w 73"/>
                        <a:gd name="T7" fmla="*/ 5 h 16"/>
                        <a:gd name="T8" fmla="*/ 73 w 73"/>
                        <a:gd name="T9" fmla="*/ 1 h 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3" h="16">
                          <a:moveTo>
                            <a:pt x="73" y="1"/>
                          </a:moveTo>
                          <a:lnTo>
                            <a:pt x="36" y="0"/>
                          </a:lnTo>
                          <a:lnTo>
                            <a:pt x="0" y="16"/>
                          </a:lnTo>
                          <a:lnTo>
                            <a:pt x="40" y="5"/>
                          </a:lnTo>
                          <a:lnTo>
                            <a:pt x="73" y="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74" name="Freeform 2273"/>
                    <p:cNvSpPr>
                      <a:spLocks/>
                    </p:cNvSpPr>
                    <p:nvPr/>
                  </p:nvSpPr>
                  <p:spPr bwMode="auto">
                    <a:xfrm>
                      <a:off x="1323" y="1351"/>
                      <a:ext cx="3" cy="2"/>
                    </a:xfrm>
                    <a:custGeom>
                      <a:avLst/>
                      <a:gdLst>
                        <a:gd name="T0" fmla="*/ 44 w 44"/>
                        <a:gd name="T1" fmla="*/ 8 h 26"/>
                        <a:gd name="T2" fmla="*/ 29 w 44"/>
                        <a:gd name="T3" fmla="*/ 21 h 26"/>
                        <a:gd name="T4" fmla="*/ 12 w 44"/>
                        <a:gd name="T5" fmla="*/ 26 h 26"/>
                        <a:gd name="T6" fmla="*/ 32 w 44"/>
                        <a:gd name="T7" fmla="*/ 15 h 26"/>
                        <a:gd name="T8" fmla="*/ 22 w 44"/>
                        <a:gd name="T9" fmla="*/ 13 h 26"/>
                        <a:gd name="T10" fmla="*/ 2 w 44"/>
                        <a:gd name="T11" fmla="*/ 7 h 26"/>
                        <a:gd name="T12" fmla="*/ 32 w 44"/>
                        <a:gd name="T13" fmla="*/ 11 h 26"/>
                        <a:gd name="T14" fmla="*/ 22 w 44"/>
                        <a:gd name="T15" fmla="*/ 5 h 26"/>
                        <a:gd name="T16" fmla="*/ 0 w 44"/>
                        <a:gd name="T17" fmla="*/ 0 h 26"/>
                        <a:gd name="T18" fmla="*/ 44 w 44"/>
                        <a:gd name="T19" fmla="*/ 8 h 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44" h="26">
                          <a:moveTo>
                            <a:pt x="44" y="8"/>
                          </a:moveTo>
                          <a:lnTo>
                            <a:pt x="29" y="21"/>
                          </a:lnTo>
                          <a:lnTo>
                            <a:pt x="12" y="26"/>
                          </a:lnTo>
                          <a:lnTo>
                            <a:pt x="32" y="15"/>
                          </a:lnTo>
                          <a:lnTo>
                            <a:pt x="22" y="13"/>
                          </a:lnTo>
                          <a:lnTo>
                            <a:pt x="2" y="7"/>
                          </a:lnTo>
                          <a:lnTo>
                            <a:pt x="32" y="11"/>
                          </a:lnTo>
                          <a:lnTo>
                            <a:pt x="22" y="5"/>
                          </a:lnTo>
                          <a:lnTo>
                            <a:pt x="0" y="0"/>
                          </a:lnTo>
                          <a:lnTo>
                            <a:pt x="44" y="8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75" name="Freeform 2274"/>
                    <p:cNvSpPr>
                      <a:spLocks/>
                    </p:cNvSpPr>
                    <p:nvPr/>
                  </p:nvSpPr>
                  <p:spPr bwMode="auto">
                    <a:xfrm>
                      <a:off x="1332" y="1363"/>
                      <a:ext cx="3" cy="10"/>
                    </a:xfrm>
                    <a:custGeom>
                      <a:avLst/>
                      <a:gdLst>
                        <a:gd name="T0" fmla="*/ 40 w 43"/>
                        <a:gd name="T1" fmla="*/ 0 h 119"/>
                        <a:gd name="T2" fmla="*/ 43 w 43"/>
                        <a:gd name="T3" fmla="*/ 24 h 119"/>
                        <a:gd name="T4" fmla="*/ 18 w 43"/>
                        <a:gd name="T5" fmla="*/ 58 h 119"/>
                        <a:gd name="T6" fmla="*/ 0 w 43"/>
                        <a:gd name="T7" fmla="*/ 119 h 119"/>
                        <a:gd name="T8" fmla="*/ 0 w 43"/>
                        <a:gd name="T9" fmla="*/ 76 h 119"/>
                        <a:gd name="T10" fmla="*/ 7 w 43"/>
                        <a:gd name="T11" fmla="*/ 54 h 119"/>
                        <a:gd name="T12" fmla="*/ 16 w 43"/>
                        <a:gd name="T13" fmla="*/ 29 h 119"/>
                        <a:gd name="T14" fmla="*/ 40 w 43"/>
                        <a:gd name="T15" fmla="*/ 0 h 1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43" h="119">
                          <a:moveTo>
                            <a:pt x="40" y="0"/>
                          </a:moveTo>
                          <a:lnTo>
                            <a:pt x="43" y="24"/>
                          </a:lnTo>
                          <a:lnTo>
                            <a:pt x="18" y="58"/>
                          </a:lnTo>
                          <a:lnTo>
                            <a:pt x="0" y="119"/>
                          </a:lnTo>
                          <a:lnTo>
                            <a:pt x="0" y="76"/>
                          </a:lnTo>
                          <a:lnTo>
                            <a:pt x="7" y="54"/>
                          </a:lnTo>
                          <a:lnTo>
                            <a:pt x="16" y="29"/>
                          </a:lnTo>
                          <a:lnTo>
                            <a:pt x="4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76" name="Freeform 2275"/>
                    <p:cNvSpPr>
                      <a:spLocks/>
                    </p:cNvSpPr>
                    <p:nvPr/>
                  </p:nvSpPr>
                  <p:spPr bwMode="auto">
                    <a:xfrm>
                      <a:off x="1306" y="1371"/>
                      <a:ext cx="11" cy="14"/>
                    </a:xfrm>
                    <a:custGeom>
                      <a:avLst/>
                      <a:gdLst>
                        <a:gd name="T0" fmla="*/ 0 w 123"/>
                        <a:gd name="T1" fmla="*/ 0 h 177"/>
                        <a:gd name="T2" fmla="*/ 10 w 123"/>
                        <a:gd name="T3" fmla="*/ 74 h 177"/>
                        <a:gd name="T4" fmla="*/ 37 w 123"/>
                        <a:gd name="T5" fmla="*/ 120 h 177"/>
                        <a:gd name="T6" fmla="*/ 87 w 123"/>
                        <a:gd name="T7" fmla="*/ 155 h 177"/>
                        <a:gd name="T8" fmla="*/ 123 w 123"/>
                        <a:gd name="T9" fmla="*/ 177 h 177"/>
                        <a:gd name="T10" fmla="*/ 68 w 123"/>
                        <a:gd name="T11" fmla="*/ 158 h 177"/>
                        <a:gd name="T12" fmla="*/ 19 w 123"/>
                        <a:gd name="T13" fmla="*/ 127 h 177"/>
                        <a:gd name="T14" fmla="*/ 0 w 123"/>
                        <a:gd name="T15" fmla="*/ 99 h 177"/>
                        <a:gd name="T16" fmla="*/ 0 w 123"/>
                        <a:gd name="T17" fmla="*/ 0 h 1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23" h="177">
                          <a:moveTo>
                            <a:pt x="0" y="0"/>
                          </a:moveTo>
                          <a:lnTo>
                            <a:pt x="10" y="74"/>
                          </a:lnTo>
                          <a:lnTo>
                            <a:pt x="37" y="120"/>
                          </a:lnTo>
                          <a:lnTo>
                            <a:pt x="87" y="155"/>
                          </a:lnTo>
                          <a:lnTo>
                            <a:pt x="123" y="177"/>
                          </a:lnTo>
                          <a:lnTo>
                            <a:pt x="68" y="158"/>
                          </a:lnTo>
                          <a:lnTo>
                            <a:pt x="19" y="127"/>
                          </a:lnTo>
                          <a:lnTo>
                            <a:pt x="0" y="9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77" name="Freeform 2276"/>
                    <p:cNvSpPr>
                      <a:spLocks/>
                    </p:cNvSpPr>
                    <p:nvPr/>
                  </p:nvSpPr>
                  <p:spPr bwMode="auto">
                    <a:xfrm>
                      <a:off x="1260" y="1583"/>
                      <a:ext cx="151" cy="54"/>
                    </a:xfrm>
                    <a:custGeom>
                      <a:avLst/>
                      <a:gdLst>
                        <a:gd name="T0" fmla="*/ 1812 w 1812"/>
                        <a:gd name="T1" fmla="*/ 343 h 656"/>
                        <a:gd name="T2" fmla="*/ 1802 w 1812"/>
                        <a:gd name="T3" fmla="*/ 545 h 656"/>
                        <a:gd name="T4" fmla="*/ 1204 w 1812"/>
                        <a:gd name="T5" fmla="*/ 656 h 656"/>
                        <a:gd name="T6" fmla="*/ 548 w 1812"/>
                        <a:gd name="T7" fmla="*/ 656 h 656"/>
                        <a:gd name="T8" fmla="*/ 30 w 1812"/>
                        <a:gd name="T9" fmla="*/ 490 h 656"/>
                        <a:gd name="T10" fmla="*/ 0 w 1812"/>
                        <a:gd name="T11" fmla="*/ 18 h 656"/>
                        <a:gd name="T12" fmla="*/ 1022 w 1812"/>
                        <a:gd name="T13" fmla="*/ 0 h 656"/>
                        <a:gd name="T14" fmla="*/ 1812 w 1812"/>
                        <a:gd name="T15" fmla="*/ 343 h 6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812" h="656">
                          <a:moveTo>
                            <a:pt x="1812" y="343"/>
                          </a:moveTo>
                          <a:lnTo>
                            <a:pt x="1802" y="545"/>
                          </a:lnTo>
                          <a:lnTo>
                            <a:pt x="1204" y="656"/>
                          </a:lnTo>
                          <a:lnTo>
                            <a:pt x="548" y="656"/>
                          </a:lnTo>
                          <a:lnTo>
                            <a:pt x="30" y="490"/>
                          </a:lnTo>
                          <a:lnTo>
                            <a:pt x="0" y="18"/>
                          </a:lnTo>
                          <a:lnTo>
                            <a:pt x="1022" y="0"/>
                          </a:lnTo>
                          <a:lnTo>
                            <a:pt x="1812" y="343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78" name="Freeform 2277"/>
                    <p:cNvSpPr>
                      <a:spLocks/>
                    </p:cNvSpPr>
                    <p:nvPr/>
                  </p:nvSpPr>
                  <p:spPr bwMode="auto">
                    <a:xfrm>
                      <a:off x="1263" y="1603"/>
                      <a:ext cx="145" cy="32"/>
                    </a:xfrm>
                    <a:custGeom>
                      <a:avLst/>
                      <a:gdLst>
                        <a:gd name="T0" fmla="*/ 1732 w 1732"/>
                        <a:gd name="T1" fmla="*/ 129 h 379"/>
                        <a:gd name="T2" fmla="*/ 1721 w 1732"/>
                        <a:gd name="T3" fmla="*/ 277 h 379"/>
                        <a:gd name="T4" fmla="*/ 1185 w 1732"/>
                        <a:gd name="T5" fmla="*/ 379 h 379"/>
                        <a:gd name="T6" fmla="*/ 486 w 1732"/>
                        <a:gd name="T7" fmla="*/ 379 h 379"/>
                        <a:gd name="T8" fmla="*/ 0 w 1732"/>
                        <a:gd name="T9" fmla="*/ 204 h 379"/>
                        <a:gd name="T10" fmla="*/ 0 w 1732"/>
                        <a:gd name="T11" fmla="*/ 0 h 379"/>
                        <a:gd name="T12" fmla="*/ 465 w 1732"/>
                        <a:gd name="T13" fmla="*/ 204 h 379"/>
                        <a:gd name="T14" fmla="*/ 1175 w 1732"/>
                        <a:gd name="T15" fmla="*/ 212 h 379"/>
                        <a:gd name="T16" fmla="*/ 1732 w 1732"/>
                        <a:gd name="T17" fmla="*/ 129 h 37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732" h="379">
                          <a:moveTo>
                            <a:pt x="1732" y="129"/>
                          </a:moveTo>
                          <a:lnTo>
                            <a:pt x="1721" y="277"/>
                          </a:lnTo>
                          <a:lnTo>
                            <a:pt x="1185" y="379"/>
                          </a:lnTo>
                          <a:lnTo>
                            <a:pt x="486" y="379"/>
                          </a:lnTo>
                          <a:lnTo>
                            <a:pt x="0" y="204"/>
                          </a:lnTo>
                          <a:lnTo>
                            <a:pt x="0" y="0"/>
                          </a:lnTo>
                          <a:lnTo>
                            <a:pt x="465" y="204"/>
                          </a:lnTo>
                          <a:lnTo>
                            <a:pt x="1175" y="212"/>
                          </a:lnTo>
                          <a:lnTo>
                            <a:pt x="1732" y="129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79" name="Freeform 2278"/>
                    <p:cNvSpPr>
                      <a:spLocks/>
                    </p:cNvSpPr>
                    <p:nvPr/>
                  </p:nvSpPr>
                  <p:spPr bwMode="auto">
                    <a:xfrm>
                      <a:off x="1264" y="1533"/>
                      <a:ext cx="192" cy="157"/>
                    </a:xfrm>
                    <a:custGeom>
                      <a:avLst/>
                      <a:gdLst>
                        <a:gd name="T0" fmla="*/ 1840 w 2306"/>
                        <a:gd name="T1" fmla="*/ 1451 h 1886"/>
                        <a:gd name="T2" fmla="*/ 1848 w 2306"/>
                        <a:gd name="T3" fmla="*/ 1830 h 1886"/>
                        <a:gd name="T4" fmla="*/ 2049 w 2306"/>
                        <a:gd name="T5" fmla="*/ 1886 h 1886"/>
                        <a:gd name="T6" fmla="*/ 2274 w 2306"/>
                        <a:gd name="T7" fmla="*/ 1870 h 1886"/>
                        <a:gd name="T8" fmla="*/ 2287 w 2306"/>
                        <a:gd name="T9" fmla="*/ 1299 h 1886"/>
                        <a:gd name="T10" fmla="*/ 2281 w 2306"/>
                        <a:gd name="T11" fmla="*/ 1016 h 1886"/>
                        <a:gd name="T12" fmla="*/ 2280 w 2306"/>
                        <a:gd name="T13" fmla="*/ 883 h 1886"/>
                        <a:gd name="T14" fmla="*/ 2306 w 2306"/>
                        <a:gd name="T15" fmla="*/ 773 h 1886"/>
                        <a:gd name="T16" fmla="*/ 2306 w 2306"/>
                        <a:gd name="T17" fmla="*/ 682 h 1886"/>
                        <a:gd name="T18" fmla="*/ 2277 w 2306"/>
                        <a:gd name="T19" fmla="*/ 603 h 1886"/>
                        <a:gd name="T20" fmla="*/ 2178 w 2306"/>
                        <a:gd name="T21" fmla="*/ 497 h 1886"/>
                        <a:gd name="T22" fmla="*/ 2058 w 2306"/>
                        <a:gd name="T23" fmla="*/ 434 h 1886"/>
                        <a:gd name="T24" fmla="*/ 1784 w 2306"/>
                        <a:gd name="T25" fmla="*/ 333 h 1886"/>
                        <a:gd name="T26" fmla="*/ 1382 w 2306"/>
                        <a:gd name="T27" fmla="*/ 232 h 1886"/>
                        <a:gd name="T28" fmla="*/ 1302 w 2306"/>
                        <a:gd name="T29" fmla="*/ 226 h 1886"/>
                        <a:gd name="T30" fmla="*/ 1250 w 2306"/>
                        <a:gd name="T31" fmla="*/ 232 h 1886"/>
                        <a:gd name="T32" fmla="*/ 1236 w 2306"/>
                        <a:gd name="T33" fmla="*/ 213 h 1886"/>
                        <a:gd name="T34" fmla="*/ 1215 w 2306"/>
                        <a:gd name="T35" fmla="*/ 190 h 1886"/>
                        <a:gd name="T36" fmla="*/ 1189 w 2306"/>
                        <a:gd name="T37" fmla="*/ 195 h 1886"/>
                        <a:gd name="T38" fmla="*/ 1155 w 2306"/>
                        <a:gd name="T39" fmla="*/ 198 h 1886"/>
                        <a:gd name="T40" fmla="*/ 1140 w 2306"/>
                        <a:gd name="T41" fmla="*/ 155 h 1886"/>
                        <a:gd name="T42" fmla="*/ 1109 w 2306"/>
                        <a:gd name="T43" fmla="*/ 133 h 1886"/>
                        <a:gd name="T44" fmla="*/ 1078 w 2306"/>
                        <a:gd name="T45" fmla="*/ 127 h 1886"/>
                        <a:gd name="T46" fmla="*/ 1036 w 2306"/>
                        <a:gd name="T47" fmla="*/ 127 h 1886"/>
                        <a:gd name="T48" fmla="*/ 1043 w 2306"/>
                        <a:gd name="T49" fmla="*/ 92 h 1886"/>
                        <a:gd name="T50" fmla="*/ 995 w 2306"/>
                        <a:gd name="T51" fmla="*/ 0 h 1886"/>
                        <a:gd name="T52" fmla="*/ 56 w 2306"/>
                        <a:gd name="T53" fmla="*/ 25 h 1886"/>
                        <a:gd name="T54" fmla="*/ 59 w 2306"/>
                        <a:gd name="T55" fmla="*/ 123 h 1886"/>
                        <a:gd name="T56" fmla="*/ 42 w 2306"/>
                        <a:gd name="T57" fmla="*/ 213 h 1886"/>
                        <a:gd name="T58" fmla="*/ 28 w 2306"/>
                        <a:gd name="T59" fmla="*/ 275 h 1886"/>
                        <a:gd name="T60" fmla="*/ 12 w 2306"/>
                        <a:gd name="T61" fmla="*/ 353 h 1886"/>
                        <a:gd name="T62" fmla="*/ 0 w 2306"/>
                        <a:gd name="T63" fmla="*/ 480 h 1886"/>
                        <a:gd name="T64" fmla="*/ 15 w 2306"/>
                        <a:gd name="T65" fmla="*/ 555 h 1886"/>
                        <a:gd name="T66" fmla="*/ 42 w 2306"/>
                        <a:gd name="T67" fmla="*/ 626 h 1886"/>
                        <a:gd name="T68" fmla="*/ 76 w 2306"/>
                        <a:gd name="T69" fmla="*/ 684 h 1886"/>
                        <a:gd name="T70" fmla="*/ 120 w 2306"/>
                        <a:gd name="T71" fmla="*/ 707 h 1886"/>
                        <a:gd name="T72" fmla="*/ 187 w 2306"/>
                        <a:gd name="T73" fmla="*/ 727 h 1886"/>
                        <a:gd name="T74" fmla="*/ 277 w 2306"/>
                        <a:gd name="T75" fmla="*/ 756 h 1886"/>
                        <a:gd name="T76" fmla="*/ 319 w 2306"/>
                        <a:gd name="T77" fmla="*/ 806 h 1886"/>
                        <a:gd name="T78" fmla="*/ 366 w 2306"/>
                        <a:gd name="T79" fmla="*/ 847 h 1886"/>
                        <a:gd name="T80" fmla="*/ 442 w 2306"/>
                        <a:gd name="T81" fmla="*/ 883 h 1886"/>
                        <a:gd name="T82" fmla="*/ 532 w 2306"/>
                        <a:gd name="T83" fmla="*/ 913 h 1886"/>
                        <a:gd name="T84" fmla="*/ 674 w 2306"/>
                        <a:gd name="T85" fmla="*/ 929 h 1886"/>
                        <a:gd name="T86" fmla="*/ 797 w 2306"/>
                        <a:gd name="T87" fmla="*/ 929 h 1886"/>
                        <a:gd name="T88" fmla="*/ 889 w 2306"/>
                        <a:gd name="T89" fmla="*/ 919 h 1886"/>
                        <a:gd name="T90" fmla="*/ 973 w 2306"/>
                        <a:gd name="T91" fmla="*/ 913 h 1886"/>
                        <a:gd name="T92" fmla="*/ 1036 w 2306"/>
                        <a:gd name="T93" fmla="*/ 947 h 1886"/>
                        <a:gd name="T94" fmla="*/ 1159 w 2306"/>
                        <a:gd name="T95" fmla="*/ 940 h 1886"/>
                        <a:gd name="T96" fmla="*/ 1659 w 2306"/>
                        <a:gd name="T97" fmla="*/ 986 h 1886"/>
                        <a:gd name="T98" fmla="*/ 1773 w 2306"/>
                        <a:gd name="T99" fmla="*/ 1011 h 1886"/>
                        <a:gd name="T100" fmla="*/ 1791 w 2306"/>
                        <a:gd name="T101" fmla="*/ 1035 h 1886"/>
                        <a:gd name="T102" fmla="*/ 1863 w 2306"/>
                        <a:gd name="T103" fmla="*/ 1046 h 1886"/>
                        <a:gd name="T104" fmla="*/ 1835 w 2306"/>
                        <a:gd name="T105" fmla="*/ 1094 h 1886"/>
                        <a:gd name="T106" fmla="*/ 1859 w 2306"/>
                        <a:gd name="T107" fmla="*/ 1153 h 1886"/>
                        <a:gd name="T108" fmla="*/ 1840 w 2306"/>
                        <a:gd name="T109" fmla="*/ 1298 h 1886"/>
                        <a:gd name="T110" fmla="*/ 1840 w 2306"/>
                        <a:gd name="T111" fmla="*/ 1451 h 188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2306" h="1886">
                          <a:moveTo>
                            <a:pt x="1840" y="1451"/>
                          </a:moveTo>
                          <a:lnTo>
                            <a:pt x="1848" y="1830"/>
                          </a:lnTo>
                          <a:lnTo>
                            <a:pt x="2049" y="1886"/>
                          </a:lnTo>
                          <a:lnTo>
                            <a:pt x="2274" y="1870"/>
                          </a:lnTo>
                          <a:lnTo>
                            <a:pt x="2287" y="1299"/>
                          </a:lnTo>
                          <a:lnTo>
                            <a:pt x="2281" y="1016"/>
                          </a:lnTo>
                          <a:lnTo>
                            <a:pt x="2280" y="883"/>
                          </a:lnTo>
                          <a:lnTo>
                            <a:pt x="2306" y="773"/>
                          </a:lnTo>
                          <a:lnTo>
                            <a:pt x="2306" y="682"/>
                          </a:lnTo>
                          <a:lnTo>
                            <a:pt x="2277" y="603"/>
                          </a:lnTo>
                          <a:lnTo>
                            <a:pt x="2178" y="497"/>
                          </a:lnTo>
                          <a:lnTo>
                            <a:pt x="2058" y="434"/>
                          </a:lnTo>
                          <a:lnTo>
                            <a:pt x="1784" y="333"/>
                          </a:lnTo>
                          <a:lnTo>
                            <a:pt x="1382" y="232"/>
                          </a:lnTo>
                          <a:lnTo>
                            <a:pt x="1302" y="226"/>
                          </a:lnTo>
                          <a:lnTo>
                            <a:pt x="1250" y="232"/>
                          </a:lnTo>
                          <a:lnTo>
                            <a:pt x="1236" y="213"/>
                          </a:lnTo>
                          <a:lnTo>
                            <a:pt x="1215" y="190"/>
                          </a:lnTo>
                          <a:lnTo>
                            <a:pt x="1189" y="195"/>
                          </a:lnTo>
                          <a:lnTo>
                            <a:pt x="1155" y="198"/>
                          </a:lnTo>
                          <a:lnTo>
                            <a:pt x="1140" y="155"/>
                          </a:lnTo>
                          <a:lnTo>
                            <a:pt x="1109" y="133"/>
                          </a:lnTo>
                          <a:lnTo>
                            <a:pt x="1078" y="127"/>
                          </a:lnTo>
                          <a:lnTo>
                            <a:pt x="1036" y="127"/>
                          </a:lnTo>
                          <a:lnTo>
                            <a:pt x="1043" y="92"/>
                          </a:lnTo>
                          <a:lnTo>
                            <a:pt x="995" y="0"/>
                          </a:lnTo>
                          <a:lnTo>
                            <a:pt x="56" y="25"/>
                          </a:lnTo>
                          <a:lnTo>
                            <a:pt x="59" y="123"/>
                          </a:lnTo>
                          <a:lnTo>
                            <a:pt x="42" y="213"/>
                          </a:lnTo>
                          <a:lnTo>
                            <a:pt x="28" y="275"/>
                          </a:lnTo>
                          <a:lnTo>
                            <a:pt x="12" y="353"/>
                          </a:lnTo>
                          <a:lnTo>
                            <a:pt x="0" y="480"/>
                          </a:lnTo>
                          <a:lnTo>
                            <a:pt x="15" y="555"/>
                          </a:lnTo>
                          <a:lnTo>
                            <a:pt x="42" y="626"/>
                          </a:lnTo>
                          <a:lnTo>
                            <a:pt x="76" y="684"/>
                          </a:lnTo>
                          <a:lnTo>
                            <a:pt x="120" y="707"/>
                          </a:lnTo>
                          <a:lnTo>
                            <a:pt x="187" y="727"/>
                          </a:lnTo>
                          <a:lnTo>
                            <a:pt x="277" y="756"/>
                          </a:lnTo>
                          <a:lnTo>
                            <a:pt x="319" y="806"/>
                          </a:lnTo>
                          <a:lnTo>
                            <a:pt x="366" y="847"/>
                          </a:lnTo>
                          <a:lnTo>
                            <a:pt x="442" y="883"/>
                          </a:lnTo>
                          <a:lnTo>
                            <a:pt x="532" y="913"/>
                          </a:lnTo>
                          <a:lnTo>
                            <a:pt x="674" y="929"/>
                          </a:lnTo>
                          <a:lnTo>
                            <a:pt x="797" y="929"/>
                          </a:lnTo>
                          <a:lnTo>
                            <a:pt x="889" y="919"/>
                          </a:lnTo>
                          <a:lnTo>
                            <a:pt x="973" y="913"/>
                          </a:lnTo>
                          <a:lnTo>
                            <a:pt x="1036" y="947"/>
                          </a:lnTo>
                          <a:lnTo>
                            <a:pt x="1159" y="940"/>
                          </a:lnTo>
                          <a:lnTo>
                            <a:pt x="1659" y="986"/>
                          </a:lnTo>
                          <a:lnTo>
                            <a:pt x="1773" y="1011"/>
                          </a:lnTo>
                          <a:lnTo>
                            <a:pt x="1791" y="1035"/>
                          </a:lnTo>
                          <a:lnTo>
                            <a:pt x="1863" y="1046"/>
                          </a:lnTo>
                          <a:lnTo>
                            <a:pt x="1835" y="1094"/>
                          </a:lnTo>
                          <a:lnTo>
                            <a:pt x="1859" y="1153"/>
                          </a:lnTo>
                          <a:lnTo>
                            <a:pt x="1840" y="1298"/>
                          </a:lnTo>
                          <a:lnTo>
                            <a:pt x="1840" y="1451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80" name="Freeform 2279"/>
                    <p:cNvSpPr>
                      <a:spLocks/>
                    </p:cNvSpPr>
                    <p:nvPr/>
                  </p:nvSpPr>
                  <p:spPr bwMode="auto">
                    <a:xfrm>
                      <a:off x="1266" y="1541"/>
                      <a:ext cx="189" cy="147"/>
                    </a:xfrm>
                    <a:custGeom>
                      <a:avLst/>
                      <a:gdLst>
                        <a:gd name="T0" fmla="*/ 70 w 2262"/>
                        <a:gd name="T1" fmla="*/ 102 h 1769"/>
                        <a:gd name="T2" fmla="*/ 14 w 2262"/>
                        <a:gd name="T3" fmla="*/ 225 h 1769"/>
                        <a:gd name="T4" fmla="*/ 59 w 2262"/>
                        <a:gd name="T5" fmla="*/ 577 h 1769"/>
                        <a:gd name="T6" fmla="*/ 184 w 2262"/>
                        <a:gd name="T7" fmla="*/ 577 h 1769"/>
                        <a:gd name="T8" fmla="*/ 323 w 2262"/>
                        <a:gd name="T9" fmla="*/ 703 h 1769"/>
                        <a:gd name="T10" fmla="*/ 646 w 2262"/>
                        <a:gd name="T11" fmla="*/ 790 h 1769"/>
                        <a:gd name="T12" fmla="*/ 950 w 2262"/>
                        <a:gd name="T13" fmla="*/ 790 h 1769"/>
                        <a:gd name="T14" fmla="*/ 835 w 2262"/>
                        <a:gd name="T15" fmla="*/ 663 h 1769"/>
                        <a:gd name="T16" fmla="*/ 980 w 2262"/>
                        <a:gd name="T17" fmla="*/ 785 h 1769"/>
                        <a:gd name="T18" fmla="*/ 1130 w 2262"/>
                        <a:gd name="T19" fmla="*/ 816 h 1769"/>
                        <a:gd name="T20" fmla="*/ 1029 w 2262"/>
                        <a:gd name="T21" fmla="*/ 735 h 1769"/>
                        <a:gd name="T22" fmla="*/ 1189 w 2262"/>
                        <a:gd name="T23" fmla="*/ 826 h 1769"/>
                        <a:gd name="T24" fmla="*/ 1706 w 2262"/>
                        <a:gd name="T25" fmla="*/ 897 h 1769"/>
                        <a:gd name="T26" fmla="*/ 1847 w 2262"/>
                        <a:gd name="T27" fmla="*/ 942 h 1769"/>
                        <a:gd name="T28" fmla="*/ 1979 w 2262"/>
                        <a:gd name="T29" fmla="*/ 911 h 1769"/>
                        <a:gd name="T30" fmla="*/ 1857 w 2262"/>
                        <a:gd name="T31" fmla="*/ 966 h 1769"/>
                        <a:gd name="T32" fmla="*/ 1850 w 2262"/>
                        <a:gd name="T33" fmla="*/ 1057 h 1769"/>
                        <a:gd name="T34" fmla="*/ 1989 w 2262"/>
                        <a:gd name="T35" fmla="*/ 1745 h 1769"/>
                        <a:gd name="T36" fmla="*/ 2222 w 2262"/>
                        <a:gd name="T37" fmla="*/ 1745 h 1769"/>
                        <a:gd name="T38" fmla="*/ 2262 w 2262"/>
                        <a:gd name="T39" fmla="*/ 689 h 1769"/>
                        <a:gd name="T40" fmla="*/ 2199 w 2262"/>
                        <a:gd name="T41" fmla="*/ 490 h 1769"/>
                        <a:gd name="T42" fmla="*/ 1936 w 2262"/>
                        <a:gd name="T43" fmla="*/ 332 h 1769"/>
                        <a:gd name="T44" fmla="*/ 1372 w 2262"/>
                        <a:gd name="T45" fmla="*/ 162 h 1769"/>
                        <a:gd name="T46" fmla="*/ 1183 w 2262"/>
                        <a:gd name="T47" fmla="*/ 234 h 1769"/>
                        <a:gd name="T48" fmla="*/ 1105 w 2262"/>
                        <a:gd name="T49" fmla="*/ 245 h 1769"/>
                        <a:gd name="T50" fmla="*/ 1200 w 2262"/>
                        <a:gd name="T51" fmla="*/ 148 h 1769"/>
                        <a:gd name="T52" fmla="*/ 1140 w 2262"/>
                        <a:gd name="T53" fmla="*/ 123 h 1769"/>
                        <a:gd name="T54" fmla="*/ 1079 w 2262"/>
                        <a:gd name="T55" fmla="*/ 184 h 1769"/>
                        <a:gd name="T56" fmla="*/ 1074 w 2262"/>
                        <a:gd name="T57" fmla="*/ 152 h 1769"/>
                        <a:gd name="T58" fmla="*/ 1086 w 2262"/>
                        <a:gd name="T59" fmla="*/ 77 h 1769"/>
                        <a:gd name="T60" fmla="*/ 945 w 2262"/>
                        <a:gd name="T61" fmla="*/ 127 h 1769"/>
                        <a:gd name="T62" fmla="*/ 959 w 2262"/>
                        <a:gd name="T63" fmla="*/ 73 h 1769"/>
                        <a:gd name="T64" fmla="*/ 990 w 2262"/>
                        <a:gd name="T65" fmla="*/ 0 h 1769"/>
                        <a:gd name="T66" fmla="*/ 846 w 2262"/>
                        <a:gd name="T67" fmla="*/ 61 h 1769"/>
                        <a:gd name="T68" fmla="*/ 587 w 2262"/>
                        <a:gd name="T69" fmla="*/ 119 h 1769"/>
                        <a:gd name="T70" fmla="*/ 528 w 2262"/>
                        <a:gd name="T71" fmla="*/ 40 h 1769"/>
                        <a:gd name="T72" fmla="*/ 462 w 2262"/>
                        <a:gd name="T73" fmla="*/ 127 h 1769"/>
                        <a:gd name="T74" fmla="*/ 333 w 2262"/>
                        <a:gd name="T75" fmla="*/ 73 h 1769"/>
                        <a:gd name="T76" fmla="*/ 279 w 2262"/>
                        <a:gd name="T77" fmla="*/ 148 h 1769"/>
                        <a:gd name="T78" fmla="*/ 115 w 2262"/>
                        <a:gd name="T79" fmla="*/ 123 h 1769"/>
                        <a:gd name="T80" fmla="*/ 75 w 2262"/>
                        <a:gd name="T81" fmla="*/ 36 h 176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</a:cxnLst>
                      <a:rect l="0" t="0" r="r" b="b"/>
                      <a:pathLst>
                        <a:path w="2262" h="1769">
                          <a:moveTo>
                            <a:pt x="75" y="36"/>
                          </a:moveTo>
                          <a:lnTo>
                            <a:pt x="70" y="102"/>
                          </a:lnTo>
                          <a:lnTo>
                            <a:pt x="44" y="77"/>
                          </a:lnTo>
                          <a:lnTo>
                            <a:pt x="14" y="225"/>
                          </a:lnTo>
                          <a:lnTo>
                            <a:pt x="0" y="398"/>
                          </a:lnTo>
                          <a:lnTo>
                            <a:pt x="59" y="577"/>
                          </a:lnTo>
                          <a:lnTo>
                            <a:pt x="198" y="616"/>
                          </a:lnTo>
                          <a:lnTo>
                            <a:pt x="184" y="577"/>
                          </a:lnTo>
                          <a:lnTo>
                            <a:pt x="257" y="638"/>
                          </a:lnTo>
                          <a:lnTo>
                            <a:pt x="323" y="703"/>
                          </a:lnTo>
                          <a:lnTo>
                            <a:pt x="467" y="775"/>
                          </a:lnTo>
                          <a:lnTo>
                            <a:pt x="646" y="790"/>
                          </a:lnTo>
                          <a:lnTo>
                            <a:pt x="861" y="799"/>
                          </a:lnTo>
                          <a:lnTo>
                            <a:pt x="950" y="790"/>
                          </a:lnTo>
                          <a:lnTo>
                            <a:pt x="869" y="754"/>
                          </a:lnTo>
                          <a:lnTo>
                            <a:pt x="835" y="663"/>
                          </a:lnTo>
                          <a:lnTo>
                            <a:pt x="901" y="739"/>
                          </a:lnTo>
                          <a:lnTo>
                            <a:pt x="980" y="785"/>
                          </a:lnTo>
                          <a:lnTo>
                            <a:pt x="1053" y="826"/>
                          </a:lnTo>
                          <a:lnTo>
                            <a:pt x="1130" y="816"/>
                          </a:lnTo>
                          <a:lnTo>
                            <a:pt x="1079" y="780"/>
                          </a:lnTo>
                          <a:lnTo>
                            <a:pt x="1029" y="735"/>
                          </a:lnTo>
                          <a:lnTo>
                            <a:pt x="1109" y="764"/>
                          </a:lnTo>
                          <a:lnTo>
                            <a:pt x="1189" y="826"/>
                          </a:lnTo>
                          <a:lnTo>
                            <a:pt x="1448" y="857"/>
                          </a:lnTo>
                          <a:lnTo>
                            <a:pt x="1706" y="897"/>
                          </a:lnTo>
                          <a:lnTo>
                            <a:pt x="1816" y="928"/>
                          </a:lnTo>
                          <a:lnTo>
                            <a:pt x="1847" y="942"/>
                          </a:lnTo>
                          <a:lnTo>
                            <a:pt x="1894" y="922"/>
                          </a:lnTo>
                          <a:lnTo>
                            <a:pt x="1979" y="911"/>
                          </a:lnTo>
                          <a:lnTo>
                            <a:pt x="1931" y="938"/>
                          </a:lnTo>
                          <a:lnTo>
                            <a:pt x="1857" y="966"/>
                          </a:lnTo>
                          <a:lnTo>
                            <a:pt x="1826" y="988"/>
                          </a:lnTo>
                          <a:lnTo>
                            <a:pt x="1850" y="1057"/>
                          </a:lnTo>
                          <a:lnTo>
                            <a:pt x="1844" y="1713"/>
                          </a:lnTo>
                          <a:lnTo>
                            <a:pt x="1989" y="1745"/>
                          </a:lnTo>
                          <a:lnTo>
                            <a:pt x="2102" y="1769"/>
                          </a:lnTo>
                          <a:lnTo>
                            <a:pt x="2222" y="1745"/>
                          </a:lnTo>
                          <a:lnTo>
                            <a:pt x="2225" y="874"/>
                          </a:lnTo>
                          <a:lnTo>
                            <a:pt x="2262" y="689"/>
                          </a:lnTo>
                          <a:lnTo>
                            <a:pt x="2256" y="572"/>
                          </a:lnTo>
                          <a:lnTo>
                            <a:pt x="2199" y="490"/>
                          </a:lnTo>
                          <a:lnTo>
                            <a:pt x="2128" y="415"/>
                          </a:lnTo>
                          <a:lnTo>
                            <a:pt x="1936" y="332"/>
                          </a:lnTo>
                          <a:lnTo>
                            <a:pt x="1705" y="250"/>
                          </a:lnTo>
                          <a:lnTo>
                            <a:pt x="1372" y="162"/>
                          </a:lnTo>
                          <a:lnTo>
                            <a:pt x="1238" y="152"/>
                          </a:lnTo>
                          <a:lnTo>
                            <a:pt x="1183" y="234"/>
                          </a:lnTo>
                          <a:lnTo>
                            <a:pt x="1015" y="321"/>
                          </a:lnTo>
                          <a:lnTo>
                            <a:pt x="1105" y="245"/>
                          </a:lnTo>
                          <a:lnTo>
                            <a:pt x="1173" y="204"/>
                          </a:lnTo>
                          <a:lnTo>
                            <a:pt x="1200" y="148"/>
                          </a:lnTo>
                          <a:lnTo>
                            <a:pt x="1189" y="123"/>
                          </a:lnTo>
                          <a:lnTo>
                            <a:pt x="1140" y="123"/>
                          </a:lnTo>
                          <a:lnTo>
                            <a:pt x="1109" y="152"/>
                          </a:lnTo>
                          <a:lnTo>
                            <a:pt x="1079" y="184"/>
                          </a:lnTo>
                          <a:lnTo>
                            <a:pt x="1005" y="215"/>
                          </a:lnTo>
                          <a:lnTo>
                            <a:pt x="1074" y="152"/>
                          </a:lnTo>
                          <a:lnTo>
                            <a:pt x="1105" y="108"/>
                          </a:lnTo>
                          <a:lnTo>
                            <a:pt x="1086" y="77"/>
                          </a:lnTo>
                          <a:lnTo>
                            <a:pt x="1025" y="56"/>
                          </a:lnTo>
                          <a:lnTo>
                            <a:pt x="945" y="127"/>
                          </a:lnTo>
                          <a:lnTo>
                            <a:pt x="869" y="173"/>
                          </a:lnTo>
                          <a:lnTo>
                            <a:pt x="959" y="73"/>
                          </a:lnTo>
                          <a:lnTo>
                            <a:pt x="990" y="30"/>
                          </a:lnTo>
                          <a:lnTo>
                            <a:pt x="990" y="0"/>
                          </a:lnTo>
                          <a:lnTo>
                            <a:pt x="916" y="11"/>
                          </a:lnTo>
                          <a:lnTo>
                            <a:pt x="846" y="61"/>
                          </a:lnTo>
                          <a:lnTo>
                            <a:pt x="800" y="97"/>
                          </a:lnTo>
                          <a:lnTo>
                            <a:pt x="587" y="119"/>
                          </a:lnTo>
                          <a:lnTo>
                            <a:pt x="593" y="61"/>
                          </a:lnTo>
                          <a:lnTo>
                            <a:pt x="528" y="40"/>
                          </a:lnTo>
                          <a:lnTo>
                            <a:pt x="528" y="112"/>
                          </a:lnTo>
                          <a:lnTo>
                            <a:pt x="462" y="127"/>
                          </a:lnTo>
                          <a:lnTo>
                            <a:pt x="323" y="148"/>
                          </a:lnTo>
                          <a:lnTo>
                            <a:pt x="333" y="73"/>
                          </a:lnTo>
                          <a:lnTo>
                            <a:pt x="284" y="73"/>
                          </a:lnTo>
                          <a:lnTo>
                            <a:pt x="279" y="148"/>
                          </a:lnTo>
                          <a:lnTo>
                            <a:pt x="198" y="144"/>
                          </a:lnTo>
                          <a:lnTo>
                            <a:pt x="115" y="123"/>
                          </a:lnTo>
                          <a:lnTo>
                            <a:pt x="109" y="61"/>
                          </a:lnTo>
                          <a:lnTo>
                            <a:pt x="75" y="36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81" name="Freeform 2280"/>
                    <p:cNvSpPr>
                      <a:spLocks/>
                    </p:cNvSpPr>
                    <p:nvPr/>
                  </p:nvSpPr>
                  <p:spPr bwMode="auto">
                    <a:xfrm>
                      <a:off x="1356" y="1588"/>
                      <a:ext cx="78" cy="20"/>
                    </a:xfrm>
                    <a:custGeom>
                      <a:avLst/>
                      <a:gdLst>
                        <a:gd name="T0" fmla="*/ 0 w 935"/>
                        <a:gd name="T1" fmla="*/ 0 h 240"/>
                        <a:gd name="T2" fmla="*/ 240 w 935"/>
                        <a:gd name="T3" fmla="*/ 9 h 240"/>
                        <a:gd name="T4" fmla="*/ 483 w 935"/>
                        <a:gd name="T5" fmla="*/ 71 h 240"/>
                        <a:gd name="T6" fmla="*/ 662 w 935"/>
                        <a:gd name="T7" fmla="*/ 81 h 240"/>
                        <a:gd name="T8" fmla="*/ 811 w 935"/>
                        <a:gd name="T9" fmla="*/ 113 h 240"/>
                        <a:gd name="T10" fmla="*/ 865 w 935"/>
                        <a:gd name="T11" fmla="*/ 193 h 240"/>
                        <a:gd name="T12" fmla="*/ 935 w 935"/>
                        <a:gd name="T13" fmla="*/ 240 h 240"/>
                        <a:gd name="T14" fmla="*/ 865 w 935"/>
                        <a:gd name="T15" fmla="*/ 224 h 240"/>
                        <a:gd name="T16" fmla="*/ 801 w 935"/>
                        <a:gd name="T17" fmla="*/ 132 h 240"/>
                        <a:gd name="T18" fmla="*/ 602 w 935"/>
                        <a:gd name="T19" fmla="*/ 92 h 240"/>
                        <a:gd name="T20" fmla="*/ 483 w 935"/>
                        <a:gd name="T21" fmla="*/ 92 h 240"/>
                        <a:gd name="T22" fmla="*/ 388 w 935"/>
                        <a:gd name="T23" fmla="*/ 71 h 240"/>
                        <a:gd name="T24" fmla="*/ 224 w 935"/>
                        <a:gd name="T25" fmla="*/ 25 h 240"/>
                        <a:gd name="T26" fmla="*/ 0 w 935"/>
                        <a:gd name="T27" fmla="*/ 0 h 2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935" h="240">
                          <a:moveTo>
                            <a:pt x="0" y="0"/>
                          </a:moveTo>
                          <a:lnTo>
                            <a:pt x="240" y="9"/>
                          </a:lnTo>
                          <a:lnTo>
                            <a:pt x="483" y="71"/>
                          </a:lnTo>
                          <a:lnTo>
                            <a:pt x="662" y="81"/>
                          </a:lnTo>
                          <a:lnTo>
                            <a:pt x="811" y="113"/>
                          </a:lnTo>
                          <a:lnTo>
                            <a:pt x="865" y="193"/>
                          </a:lnTo>
                          <a:lnTo>
                            <a:pt x="935" y="240"/>
                          </a:lnTo>
                          <a:lnTo>
                            <a:pt x="865" y="224"/>
                          </a:lnTo>
                          <a:lnTo>
                            <a:pt x="801" y="132"/>
                          </a:lnTo>
                          <a:lnTo>
                            <a:pt x="602" y="92"/>
                          </a:lnTo>
                          <a:lnTo>
                            <a:pt x="483" y="92"/>
                          </a:lnTo>
                          <a:lnTo>
                            <a:pt x="388" y="71"/>
                          </a:lnTo>
                          <a:lnTo>
                            <a:pt x="224" y="2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82" name="Freeform 2281"/>
                    <p:cNvSpPr>
                      <a:spLocks/>
                    </p:cNvSpPr>
                    <p:nvPr/>
                  </p:nvSpPr>
                  <p:spPr bwMode="auto">
                    <a:xfrm>
                      <a:off x="1292" y="1569"/>
                      <a:ext cx="26" cy="5"/>
                    </a:xfrm>
                    <a:custGeom>
                      <a:avLst/>
                      <a:gdLst>
                        <a:gd name="T0" fmla="*/ 0 w 308"/>
                        <a:gd name="T1" fmla="*/ 0 h 57"/>
                        <a:gd name="T2" fmla="*/ 143 w 308"/>
                        <a:gd name="T3" fmla="*/ 57 h 57"/>
                        <a:gd name="T4" fmla="*/ 308 w 308"/>
                        <a:gd name="T5" fmla="*/ 42 h 57"/>
                        <a:gd name="T6" fmla="*/ 0 w 308"/>
                        <a:gd name="T7" fmla="*/ 0 h 5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308" h="57">
                          <a:moveTo>
                            <a:pt x="0" y="0"/>
                          </a:moveTo>
                          <a:lnTo>
                            <a:pt x="143" y="57"/>
                          </a:lnTo>
                          <a:lnTo>
                            <a:pt x="308" y="4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83" name="Freeform 2282"/>
                    <p:cNvSpPr>
                      <a:spLocks/>
                    </p:cNvSpPr>
                    <p:nvPr/>
                  </p:nvSpPr>
                  <p:spPr bwMode="auto">
                    <a:xfrm>
                      <a:off x="1267" y="1562"/>
                      <a:ext cx="16" cy="6"/>
                    </a:xfrm>
                    <a:custGeom>
                      <a:avLst/>
                      <a:gdLst>
                        <a:gd name="T0" fmla="*/ 0 w 187"/>
                        <a:gd name="T1" fmla="*/ 0 h 65"/>
                        <a:gd name="T2" fmla="*/ 48 w 187"/>
                        <a:gd name="T3" fmla="*/ 40 h 65"/>
                        <a:gd name="T4" fmla="*/ 187 w 187"/>
                        <a:gd name="T5" fmla="*/ 60 h 65"/>
                        <a:gd name="T6" fmla="*/ 42 w 187"/>
                        <a:gd name="T7" fmla="*/ 65 h 65"/>
                        <a:gd name="T8" fmla="*/ 0 w 187"/>
                        <a:gd name="T9" fmla="*/ 0 h 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87" h="65">
                          <a:moveTo>
                            <a:pt x="0" y="0"/>
                          </a:moveTo>
                          <a:lnTo>
                            <a:pt x="48" y="40"/>
                          </a:lnTo>
                          <a:lnTo>
                            <a:pt x="187" y="60"/>
                          </a:lnTo>
                          <a:lnTo>
                            <a:pt x="42" y="6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84" name="Freeform 2283"/>
                    <p:cNvSpPr>
                      <a:spLocks/>
                    </p:cNvSpPr>
                    <p:nvPr/>
                  </p:nvSpPr>
                  <p:spPr bwMode="auto">
                    <a:xfrm>
                      <a:off x="1332" y="1558"/>
                      <a:ext cx="24" cy="13"/>
                    </a:xfrm>
                    <a:custGeom>
                      <a:avLst/>
                      <a:gdLst>
                        <a:gd name="T0" fmla="*/ 0 w 288"/>
                        <a:gd name="T1" fmla="*/ 0 h 164"/>
                        <a:gd name="T2" fmla="*/ 130 w 288"/>
                        <a:gd name="T3" fmla="*/ 16 h 164"/>
                        <a:gd name="T4" fmla="*/ 154 w 288"/>
                        <a:gd name="T5" fmla="*/ 36 h 164"/>
                        <a:gd name="T6" fmla="*/ 154 w 288"/>
                        <a:gd name="T7" fmla="*/ 87 h 164"/>
                        <a:gd name="T8" fmla="*/ 165 w 288"/>
                        <a:gd name="T9" fmla="*/ 143 h 164"/>
                        <a:gd name="T10" fmla="*/ 288 w 288"/>
                        <a:gd name="T11" fmla="*/ 164 h 164"/>
                        <a:gd name="T12" fmla="*/ 140 w 288"/>
                        <a:gd name="T13" fmla="*/ 159 h 164"/>
                        <a:gd name="T14" fmla="*/ 114 w 288"/>
                        <a:gd name="T15" fmla="*/ 56 h 164"/>
                        <a:gd name="T16" fmla="*/ 0 w 288"/>
                        <a:gd name="T17" fmla="*/ 0 h 1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88" h="164">
                          <a:moveTo>
                            <a:pt x="0" y="0"/>
                          </a:moveTo>
                          <a:lnTo>
                            <a:pt x="130" y="16"/>
                          </a:lnTo>
                          <a:lnTo>
                            <a:pt x="154" y="36"/>
                          </a:lnTo>
                          <a:lnTo>
                            <a:pt x="154" y="87"/>
                          </a:lnTo>
                          <a:lnTo>
                            <a:pt x="165" y="143"/>
                          </a:lnTo>
                          <a:lnTo>
                            <a:pt x="288" y="164"/>
                          </a:lnTo>
                          <a:lnTo>
                            <a:pt x="140" y="159"/>
                          </a:lnTo>
                          <a:lnTo>
                            <a:pt x="114" y="5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85" name="Freeform 2284"/>
                    <p:cNvSpPr>
                      <a:spLocks/>
                    </p:cNvSpPr>
                    <p:nvPr/>
                  </p:nvSpPr>
                  <p:spPr bwMode="auto">
                    <a:xfrm>
                      <a:off x="1320" y="1398"/>
                      <a:ext cx="16" cy="34"/>
                    </a:xfrm>
                    <a:custGeom>
                      <a:avLst/>
                      <a:gdLst>
                        <a:gd name="T0" fmla="*/ 46 w 197"/>
                        <a:gd name="T1" fmla="*/ 0 h 410"/>
                        <a:gd name="T2" fmla="*/ 90 w 197"/>
                        <a:gd name="T3" fmla="*/ 51 h 410"/>
                        <a:gd name="T4" fmla="*/ 102 w 197"/>
                        <a:gd name="T5" fmla="*/ 122 h 410"/>
                        <a:gd name="T6" fmla="*/ 164 w 197"/>
                        <a:gd name="T7" fmla="*/ 197 h 410"/>
                        <a:gd name="T8" fmla="*/ 190 w 197"/>
                        <a:gd name="T9" fmla="*/ 272 h 410"/>
                        <a:gd name="T10" fmla="*/ 197 w 197"/>
                        <a:gd name="T11" fmla="*/ 352 h 410"/>
                        <a:gd name="T12" fmla="*/ 186 w 197"/>
                        <a:gd name="T13" fmla="*/ 410 h 410"/>
                        <a:gd name="T14" fmla="*/ 0 w 197"/>
                        <a:gd name="T15" fmla="*/ 166 h 410"/>
                        <a:gd name="T16" fmla="*/ 46 w 197"/>
                        <a:gd name="T17" fmla="*/ 0 h 4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97" h="410">
                          <a:moveTo>
                            <a:pt x="46" y="0"/>
                          </a:moveTo>
                          <a:lnTo>
                            <a:pt x="90" y="51"/>
                          </a:lnTo>
                          <a:lnTo>
                            <a:pt x="102" y="122"/>
                          </a:lnTo>
                          <a:lnTo>
                            <a:pt x="164" y="197"/>
                          </a:lnTo>
                          <a:lnTo>
                            <a:pt x="190" y="272"/>
                          </a:lnTo>
                          <a:lnTo>
                            <a:pt x="197" y="352"/>
                          </a:lnTo>
                          <a:lnTo>
                            <a:pt x="186" y="410"/>
                          </a:lnTo>
                          <a:lnTo>
                            <a:pt x="0" y="166"/>
                          </a:lnTo>
                          <a:lnTo>
                            <a:pt x="46" y="0"/>
                          </a:lnTo>
                          <a:close/>
                        </a:path>
                      </a:pathLst>
                    </a:custGeom>
                    <a:solidFill>
                      <a:srgbClr val="400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86" name="Freeform 2285"/>
                    <p:cNvSpPr>
                      <a:spLocks/>
                    </p:cNvSpPr>
                    <p:nvPr/>
                  </p:nvSpPr>
                  <p:spPr bwMode="auto">
                    <a:xfrm>
                      <a:off x="1285" y="1379"/>
                      <a:ext cx="39" cy="25"/>
                    </a:xfrm>
                    <a:custGeom>
                      <a:avLst/>
                      <a:gdLst>
                        <a:gd name="T0" fmla="*/ 25 w 467"/>
                        <a:gd name="T1" fmla="*/ 0 h 302"/>
                        <a:gd name="T2" fmla="*/ 95 w 467"/>
                        <a:gd name="T3" fmla="*/ 11 h 302"/>
                        <a:gd name="T4" fmla="*/ 191 w 467"/>
                        <a:gd name="T5" fmla="*/ 47 h 302"/>
                        <a:gd name="T6" fmla="*/ 303 w 467"/>
                        <a:gd name="T7" fmla="*/ 101 h 302"/>
                        <a:gd name="T8" fmla="*/ 386 w 467"/>
                        <a:gd name="T9" fmla="*/ 152 h 302"/>
                        <a:gd name="T10" fmla="*/ 451 w 467"/>
                        <a:gd name="T11" fmla="*/ 190 h 302"/>
                        <a:gd name="T12" fmla="*/ 465 w 467"/>
                        <a:gd name="T13" fmla="*/ 228 h 302"/>
                        <a:gd name="T14" fmla="*/ 467 w 467"/>
                        <a:gd name="T15" fmla="*/ 302 h 302"/>
                        <a:gd name="T16" fmla="*/ 0 w 467"/>
                        <a:gd name="T17" fmla="*/ 69 h 302"/>
                        <a:gd name="T18" fmla="*/ 25 w 467"/>
                        <a:gd name="T19" fmla="*/ 0 h 30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467" h="302">
                          <a:moveTo>
                            <a:pt x="25" y="0"/>
                          </a:moveTo>
                          <a:lnTo>
                            <a:pt x="95" y="11"/>
                          </a:lnTo>
                          <a:lnTo>
                            <a:pt x="191" y="47"/>
                          </a:lnTo>
                          <a:lnTo>
                            <a:pt x="303" y="101"/>
                          </a:lnTo>
                          <a:lnTo>
                            <a:pt x="386" y="152"/>
                          </a:lnTo>
                          <a:lnTo>
                            <a:pt x="451" y="190"/>
                          </a:lnTo>
                          <a:lnTo>
                            <a:pt x="465" y="228"/>
                          </a:lnTo>
                          <a:lnTo>
                            <a:pt x="467" y="302"/>
                          </a:lnTo>
                          <a:lnTo>
                            <a:pt x="0" y="69"/>
                          </a:lnTo>
                          <a:lnTo>
                            <a:pt x="25" y="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87" name="Freeform 2286"/>
                    <p:cNvSpPr>
                      <a:spLocks/>
                    </p:cNvSpPr>
                    <p:nvPr/>
                  </p:nvSpPr>
                  <p:spPr bwMode="auto">
                    <a:xfrm>
                      <a:off x="1285" y="1380"/>
                      <a:ext cx="38" cy="25"/>
                    </a:xfrm>
                    <a:custGeom>
                      <a:avLst/>
                      <a:gdLst>
                        <a:gd name="T0" fmla="*/ 459 w 459"/>
                        <a:gd name="T1" fmla="*/ 301 h 301"/>
                        <a:gd name="T2" fmla="*/ 459 w 459"/>
                        <a:gd name="T3" fmla="*/ 222 h 301"/>
                        <a:gd name="T4" fmla="*/ 444 w 459"/>
                        <a:gd name="T5" fmla="*/ 187 h 301"/>
                        <a:gd name="T6" fmla="*/ 348 w 459"/>
                        <a:gd name="T7" fmla="*/ 130 h 301"/>
                        <a:gd name="T8" fmla="*/ 236 w 459"/>
                        <a:gd name="T9" fmla="*/ 67 h 301"/>
                        <a:gd name="T10" fmla="*/ 117 w 459"/>
                        <a:gd name="T11" fmla="*/ 17 h 301"/>
                        <a:gd name="T12" fmla="*/ 33 w 459"/>
                        <a:gd name="T13" fmla="*/ 0 h 301"/>
                        <a:gd name="T14" fmla="*/ 0 w 459"/>
                        <a:gd name="T15" fmla="*/ 92 h 301"/>
                        <a:gd name="T16" fmla="*/ 351 w 459"/>
                        <a:gd name="T17" fmla="*/ 251 h 301"/>
                        <a:gd name="T18" fmla="*/ 459 w 459"/>
                        <a:gd name="T19" fmla="*/ 301 h 30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459" h="301">
                          <a:moveTo>
                            <a:pt x="459" y="301"/>
                          </a:moveTo>
                          <a:lnTo>
                            <a:pt x="459" y="222"/>
                          </a:lnTo>
                          <a:lnTo>
                            <a:pt x="444" y="187"/>
                          </a:lnTo>
                          <a:lnTo>
                            <a:pt x="348" y="130"/>
                          </a:lnTo>
                          <a:lnTo>
                            <a:pt x="236" y="67"/>
                          </a:lnTo>
                          <a:lnTo>
                            <a:pt x="117" y="17"/>
                          </a:lnTo>
                          <a:lnTo>
                            <a:pt x="33" y="0"/>
                          </a:lnTo>
                          <a:lnTo>
                            <a:pt x="0" y="92"/>
                          </a:lnTo>
                          <a:lnTo>
                            <a:pt x="351" y="251"/>
                          </a:lnTo>
                          <a:lnTo>
                            <a:pt x="459" y="301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88" name="Freeform 2287"/>
                    <p:cNvSpPr>
                      <a:spLocks/>
                    </p:cNvSpPr>
                    <p:nvPr/>
                  </p:nvSpPr>
                  <p:spPr bwMode="auto">
                    <a:xfrm>
                      <a:off x="1285" y="1389"/>
                      <a:ext cx="38" cy="18"/>
                    </a:xfrm>
                    <a:custGeom>
                      <a:avLst/>
                      <a:gdLst>
                        <a:gd name="T0" fmla="*/ 0 w 454"/>
                        <a:gd name="T1" fmla="*/ 0 h 217"/>
                        <a:gd name="T2" fmla="*/ 149 w 454"/>
                        <a:gd name="T3" fmla="*/ 65 h 217"/>
                        <a:gd name="T4" fmla="*/ 294 w 454"/>
                        <a:gd name="T5" fmla="*/ 148 h 217"/>
                        <a:gd name="T6" fmla="*/ 395 w 454"/>
                        <a:gd name="T7" fmla="*/ 198 h 217"/>
                        <a:gd name="T8" fmla="*/ 454 w 454"/>
                        <a:gd name="T9" fmla="*/ 217 h 217"/>
                        <a:gd name="T10" fmla="*/ 345 w 454"/>
                        <a:gd name="T11" fmla="*/ 190 h 217"/>
                        <a:gd name="T12" fmla="*/ 226 w 454"/>
                        <a:gd name="T13" fmla="*/ 132 h 217"/>
                        <a:gd name="T14" fmla="*/ 115 w 454"/>
                        <a:gd name="T15" fmla="*/ 69 h 217"/>
                        <a:gd name="T16" fmla="*/ 0 w 454"/>
                        <a:gd name="T17" fmla="*/ 0 h 2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454" h="217">
                          <a:moveTo>
                            <a:pt x="0" y="0"/>
                          </a:moveTo>
                          <a:lnTo>
                            <a:pt x="149" y="65"/>
                          </a:lnTo>
                          <a:lnTo>
                            <a:pt x="294" y="148"/>
                          </a:lnTo>
                          <a:lnTo>
                            <a:pt x="395" y="198"/>
                          </a:lnTo>
                          <a:lnTo>
                            <a:pt x="454" y="217"/>
                          </a:lnTo>
                          <a:lnTo>
                            <a:pt x="345" y="190"/>
                          </a:lnTo>
                          <a:lnTo>
                            <a:pt x="226" y="132"/>
                          </a:lnTo>
                          <a:lnTo>
                            <a:pt x="115" y="6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89" name="Freeform 2288"/>
                    <p:cNvSpPr>
                      <a:spLocks/>
                    </p:cNvSpPr>
                    <p:nvPr/>
                  </p:nvSpPr>
                  <p:spPr bwMode="auto">
                    <a:xfrm>
                      <a:off x="1255" y="1381"/>
                      <a:ext cx="111" cy="226"/>
                    </a:xfrm>
                    <a:custGeom>
                      <a:avLst/>
                      <a:gdLst>
                        <a:gd name="T0" fmla="*/ 325 w 1325"/>
                        <a:gd name="T1" fmla="*/ 74 h 2710"/>
                        <a:gd name="T2" fmla="*/ 372 w 1325"/>
                        <a:gd name="T3" fmla="*/ 0 h 2710"/>
                        <a:gd name="T4" fmla="*/ 461 w 1325"/>
                        <a:gd name="T5" fmla="*/ 45 h 2710"/>
                        <a:gd name="T6" fmla="*/ 553 w 1325"/>
                        <a:gd name="T7" fmla="*/ 88 h 2710"/>
                        <a:gd name="T8" fmla="*/ 641 w 1325"/>
                        <a:gd name="T9" fmla="*/ 135 h 2710"/>
                        <a:gd name="T10" fmla="*/ 736 w 1325"/>
                        <a:gd name="T11" fmla="*/ 187 h 2710"/>
                        <a:gd name="T12" fmla="*/ 811 w 1325"/>
                        <a:gd name="T13" fmla="*/ 234 h 2710"/>
                        <a:gd name="T14" fmla="*/ 845 w 1325"/>
                        <a:gd name="T15" fmla="*/ 291 h 2710"/>
                        <a:gd name="T16" fmla="*/ 863 w 1325"/>
                        <a:gd name="T17" fmla="*/ 342 h 2710"/>
                        <a:gd name="T18" fmla="*/ 912 w 1325"/>
                        <a:gd name="T19" fmla="*/ 399 h 2710"/>
                        <a:gd name="T20" fmla="*/ 940 w 1325"/>
                        <a:gd name="T21" fmla="*/ 499 h 2710"/>
                        <a:gd name="T22" fmla="*/ 1035 w 1325"/>
                        <a:gd name="T23" fmla="*/ 719 h 2710"/>
                        <a:gd name="T24" fmla="*/ 1108 w 1325"/>
                        <a:gd name="T25" fmla="*/ 1124 h 2710"/>
                        <a:gd name="T26" fmla="*/ 1116 w 1325"/>
                        <a:gd name="T27" fmla="*/ 1427 h 2710"/>
                        <a:gd name="T28" fmla="*/ 1157 w 1325"/>
                        <a:gd name="T29" fmla="*/ 1671 h 2710"/>
                        <a:gd name="T30" fmla="*/ 1169 w 1325"/>
                        <a:gd name="T31" fmla="*/ 1860 h 2710"/>
                        <a:gd name="T32" fmla="*/ 1183 w 1325"/>
                        <a:gd name="T33" fmla="*/ 1991 h 2710"/>
                        <a:gd name="T34" fmla="*/ 1218 w 1325"/>
                        <a:gd name="T35" fmla="*/ 2143 h 2710"/>
                        <a:gd name="T36" fmla="*/ 1325 w 1325"/>
                        <a:gd name="T37" fmla="*/ 2379 h 2710"/>
                        <a:gd name="T38" fmla="*/ 1237 w 1325"/>
                        <a:gd name="T39" fmla="*/ 2496 h 2710"/>
                        <a:gd name="T40" fmla="*/ 1028 w 1325"/>
                        <a:gd name="T41" fmla="*/ 2628 h 2710"/>
                        <a:gd name="T42" fmla="*/ 690 w 1325"/>
                        <a:gd name="T43" fmla="*/ 2710 h 2710"/>
                        <a:gd name="T44" fmla="*/ 466 w 1325"/>
                        <a:gd name="T45" fmla="*/ 2683 h 2710"/>
                        <a:gd name="T46" fmla="*/ 297 w 1325"/>
                        <a:gd name="T47" fmla="*/ 2600 h 2710"/>
                        <a:gd name="T48" fmla="*/ 271 w 1325"/>
                        <a:gd name="T49" fmla="*/ 2199 h 2710"/>
                        <a:gd name="T50" fmla="*/ 230 w 1325"/>
                        <a:gd name="T51" fmla="*/ 2545 h 2710"/>
                        <a:gd name="T52" fmla="*/ 75 w 1325"/>
                        <a:gd name="T53" fmla="*/ 2442 h 2710"/>
                        <a:gd name="T54" fmla="*/ 49 w 1325"/>
                        <a:gd name="T55" fmla="*/ 2247 h 2710"/>
                        <a:gd name="T56" fmla="*/ 146 w 1325"/>
                        <a:gd name="T57" fmla="*/ 1848 h 2710"/>
                        <a:gd name="T58" fmla="*/ 154 w 1325"/>
                        <a:gd name="T59" fmla="*/ 1733 h 2710"/>
                        <a:gd name="T60" fmla="*/ 119 w 1325"/>
                        <a:gd name="T61" fmla="*/ 1592 h 2710"/>
                        <a:gd name="T62" fmla="*/ 98 w 1325"/>
                        <a:gd name="T63" fmla="*/ 1410 h 2710"/>
                        <a:gd name="T64" fmla="*/ 56 w 1325"/>
                        <a:gd name="T65" fmla="*/ 1239 h 2710"/>
                        <a:gd name="T66" fmla="*/ 0 w 1325"/>
                        <a:gd name="T67" fmla="*/ 986 h 2710"/>
                        <a:gd name="T68" fmla="*/ 10 w 1325"/>
                        <a:gd name="T69" fmla="*/ 731 h 2710"/>
                        <a:gd name="T70" fmla="*/ 8 w 1325"/>
                        <a:gd name="T71" fmla="*/ 545 h 2710"/>
                        <a:gd name="T72" fmla="*/ 38 w 1325"/>
                        <a:gd name="T73" fmla="*/ 381 h 2710"/>
                        <a:gd name="T74" fmla="*/ 75 w 1325"/>
                        <a:gd name="T75" fmla="*/ 298 h 2710"/>
                        <a:gd name="T76" fmla="*/ 148 w 1325"/>
                        <a:gd name="T77" fmla="*/ 197 h 2710"/>
                        <a:gd name="T78" fmla="*/ 224 w 1325"/>
                        <a:gd name="T79" fmla="*/ 129 h 2710"/>
                        <a:gd name="T80" fmla="*/ 325 w 1325"/>
                        <a:gd name="T81" fmla="*/ 74 h 27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</a:cxnLst>
                      <a:rect l="0" t="0" r="r" b="b"/>
                      <a:pathLst>
                        <a:path w="1325" h="2710">
                          <a:moveTo>
                            <a:pt x="325" y="74"/>
                          </a:moveTo>
                          <a:lnTo>
                            <a:pt x="372" y="0"/>
                          </a:lnTo>
                          <a:lnTo>
                            <a:pt x="461" y="45"/>
                          </a:lnTo>
                          <a:lnTo>
                            <a:pt x="553" y="88"/>
                          </a:lnTo>
                          <a:lnTo>
                            <a:pt x="641" y="135"/>
                          </a:lnTo>
                          <a:lnTo>
                            <a:pt x="736" y="187"/>
                          </a:lnTo>
                          <a:lnTo>
                            <a:pt x="811" y="234"/>
                          </a:lnTo>
                          <a:lnTo>
                            <a:pt x="845" y="291"/>
                          </a:lnTo>
                          <a:lnTo>
                            <a:pt x="863" y="342"/>
                          </a:lnTo>
                          <a:lnTo>
                            <a:pt x="912" y="399"/>
                          </a:lnTo>
                          <a:lnTo>
                            <a:pt x="940" y="499"/>
                          </a:lnTo>
                          <a:lnTo>
                            <a:pt x="1035" y="719"/>
                          </a:lnTo>
                          <a:lnTo>
                            <a:pt x="1108" y="1124"/>
                          </a:lnTo>
                          <a:lnTo>
                            <a:pt x="1116" y="1427"/>
                          </a:lnTo>
                          <a:lnTo>
                            <a:pt x="1157" y="1671"/>
                          </a:lnTo>
                          <a:lnTo>
                            <a:pt x="1169" y="1860"/>
                          </a:lnTo>
                          <a:lnTo>
                            <a:pt x="1183" y="1991"/>
                          </a:lnTo>
                          <a:lnTo>
                            <a:pt x="1218" y="2143"/>
                          </a:lnTo>
                          <a:lnTo>
                            <a:pt x="1325" y="2379"/>
                          </a:lnTo>
                          <a:lnTo>
                            <a:pt x="1237" y="2496"/>
                          </a:lnTo>
                          <a:lnTo>
                            <a:pt x="1028" y="2628"/>
                          </a:lnTo>
                          <a:lnTo>
                            <a:pt x="690" y="2710"/>
                          </a:lnTo>
                          <a:lnTo>
                            <a:pt x="466" y="2683"/>
                          </a:lnTo>
                          <a:lnTo>
                            <a:pt x="297" y="2600"/>
                          </a:lnTo>
                          <a:lnTo>
                            <a:pt x="271" y="2199"/>
                          </a:lnTo>
                          <a:lnTo>
                            <a:pt x="230" y="2545"/>
                          </a:lnTo>
                          <a:lnTo>
                            <a:pt x="75" y="2442"/>
                          </a:lnTo>
                          <a:lnTo>
                            <a:pt x="49" y="2247"/>
                          </a:lnTo>
                          <a:lnTo>
                            <a:pt x="146" y="1848"/>
                          </a:lnTo>
                          <a:lnTo>
                            <a:pt x="154" y="1733"/>
                          </a:lnTo>
                          <a:lnTo>
                            <a:pt x="119" y="1592"/>
                          </a:lnTo>
                          <a:lnTo>
                            <a:pt x="98" y="1410"/>
                          </a:lnTo>
                          <a:lnTo>
                            <a:pt x="56" y="1239"/>
                          </a:lnTo>
                          <a:lnTo>
                            <a:pt x="0" y="986"/>
                          </a:lnTo>
                          <a:lnTo>
                            <a:pt x="10" y="731"/>
                          </a:lnTo>
                          <a:lnTo>
                            <a:pt x="8" y="545"/>
                          </a:lnTo>
                          <a:lnTo>
                            <a:pt x="38" y="381"/>
                          </a:lnTo>
                          <a:lnTo>
                            <a:pt x="75" y="298"/>
                          </a:lnTo>
                          <a:lnTo>
                            <a:pt x="148" y="197"/>
                          </a:lnTo>
                          <a:lnTo>
                            <a:pt x="224" y="129"/>
                          </a:lnTo>
                          <a:lnTo>
                            <a:pt x="325" y="74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90" name="Freeform 2289"/>
                    <p:cNvSpPr>
                      <a:spLocks/>
                    </p:cNvSpPr>
                    <p:nvPr/>
                  </p:nvSpPr>
                  <p:spPr bwMode="auto">
                    <a:xfrm>
                      <a:off x="1258" y="1383"/>
                      <a:ext cx="106" cy="220"/>
                    </a:xfrm>
                    <a:custGeom>
                      <a:avLst/>
                      <a:gdLst>
                        <a:gd name="T0" fmla="*/ 1111 w 1275"/>
                        <a:gd name="T1" fmla="*/ 1642 h 2642"/>
                        <a:gd name="T2" fmla="*/ 1075 w 1275"/>
                        <a:gd name="T3" fmla="*/ 1462 h 2642"/>
                        <a:gd name="T4" fmla="*/ 1075 w 1275"/>
                        <a:gd name="T5" fmla="*/ 1361 h 2642"/>
                        <a:gd name="T6" fmla="*/ 939 w 1275"/>
                        <a:gd name="T7" fmla="*/ 1286 h 2642"/>
                        <a:gd name="T8" fmla="*/ 785 w 1275"/>
                        <a:gd name="T9" fmla="*/ 1179 h 2642"/>
                        <a:gd name="T10" fmla="*/ 577 w 1275"/>
                        <a:gd name="T11" fmla="*/ 945 h 2642"/>
                        <a:gd name="T12" fmla="*/ 452 w 1275"/>
                        <a:gd name="T13" fmla="*/ 773 h 2642"/>
                        <a:gd name="T14" fmla="*/ 231 w 1275"/>
                        <a:gd name="T15" fmla="*/ 660 h 2642"/>
                        <a:gd name="T16" fmla="*/ 415 w 1275"/>
                        <a:gd name="T17" fmla="*/ 724 h 2642"/>
                        <a:gd name="T18" fmla="*/ 410 w 1275"/>
                        <a:gd name="T19" fmla="*/ 610 h 2642"/>
                        <a:gd name="T20" fmla="*/ 428 w 1275"/>
                        <a:gd name="T21" fmla="*/ 503 h 2642"/>
                        <a:gd name="T22" fmla="*/ 463 w 1275"/>
                        <a:gd name="T23" fmla="*/ 442 h 2642"/>
                        <a:gd name="T24" fmla="*/ 539 w 1275"/>
                        <a:gd name="T25" fmla="*/ 370 h 2642"/>
                        <a:gd name="T26" fmla="*/ 619 w 1275"/>
                        <a:gd name="T27" fmla="*/ 339 h 2642"/>
                        <a:gd name="T28" fmla="*/ 687 w 1275"/>
                        <a:gd name="T29" fmla="*/ 331 h 2642"/>
                        <a:gd name="T30" fmla="*/ 766 w 1275"/>
                        <a:gd name="T31" fmla="*/ 339 h 2642"/>
                        <a:gd name="T32" fmla="*/ 847 w 1275"/>
                        <a:gd name="T33" fmla="*/ 370 h 2642"/>
                        <a:gd name="T34" fmla="*/ 799 w 1275"/>
                        <a:gd name="T35" fmla="*/ 288 h 2642"/>
                        <a:gd name="T36" fmla="*/ 764 w 1275"/>
                        <a:gd name="T37" fmla="*/ 216 h 2642"/>
                        <a:gd name="T38" fmla="*/ 680 w 1275"/>
                        <a:gd name="T39" fmla="*/ 164 h 2642"/>
                        <a:gd name="T40" fmla="*/ 590 w 1275"/>
                        <a:gd name="T41" fmla="*/ 116 h 2642"/>
                        <a:gd name="T42" fmla="*/ 475 w 1275"/>
                        <a:gd name="T43" fmla="*/ 57 h 2642"/>
                        <a:gd name="T44" fmla="*/ 394 w 1275"/>
                        <a:gd name="T45" fmla="*/ 18 h 2642"/>
                        <a:gd name="T46" fmla="*/ 339 w 1275"/>
                        <a:gd name="T47" fmla="*/ 0 h 2642"/>
                        <a:gd name="T48" fmla="*/ 313 w 1275"/>
                        <a:gd name="T49" fmla="*/ 57 h 2642"/>
                        <a:gd name="T50" fmla="*/ 208 w 1275"/>
                        <a:gd name="T51" fmla="*/ 124 h 2642"/>
                        <a:gd name="T52" fmla="*/ 159 w 1275"/>
                        <a:gd name="T53" fmla="*/ 172 h 2642"/>
                        <a:gd name="T54" fmla="*/ 89 w 1275"/>
                        <a:gd name="T55" fmla="*/ 259 h 2642"/>
                        <a:gd name="T56" fmla="*/ 40 w 1275"/>
                        <a:gd name="T57" fmla="*/ 354 h 2642"/>
                        <a:gd name="T58" fmla="*/ 3 w 1275"/>
                        <a:gd name="T59" fmla="*/ 461 h 2642"/>
                        <a:gd name="T60" fmla="*/ 0 w 1275"/>
                        <a:gd name="T61" fmla="*/ 604 h 2642"/>
                        <a:gd name="T62" fmla="*/ 6 w 1275"/>
                        <a:gd name="T63" fmla="*/ 772 h 2642"/>
                        <a:gd name="T64" fmla="*/ 3 w 1275"/>
                        <a:gd name="T65" fmla="*/ 942 h 2642"/>
                        <a:gd name="T66" fmla="*/ 48 w 1275"/>
                        <a:gd name="T67" fmla="*/ 1163 h 2642"/>
                        <a:gd name="T68" fmla="*/ 90 w 1275"/>
                        <a:gd name="T69" fmla="*/ 1367 h 2642"/>
                        <a:gd name="T70" fmla="*/ 111 w 1275"/>
                        <a:gd name="T71" fmla="*/ 1545 h 2642"/>
                        <a:gd name="T72" fmla="*/ 144 w 1275"/>
                        <a:gd name="T73" fmla="*/ 1670 h 2642"/>
                        <a:gd name="T74" fmla="*/ 138 w 1275"/>
                        <a:gd name="T75" fmla="*/ 1784 h 2642"/>
                        <a:gd name="T76" fmla="*/ 140 w 1275"/>
                        <a:gd name="T77" fmla="*/ 1908 h 2642"/>
                        <a:gd name="T78" fmla="*/ 52 w 1275"/>
                        <a:gd name="T79" fmla="*/ 2198 h 2642"/>
                        <a:gd name="T80" fmla="*/ 66 w 1275"/>
                        <a:gd name="T81" fmla="*/ 2378 h 2642"/>
                        <a:gd name="T82" fmla="*/ 160 w 1275"/>
                        <a:gd name="T83" fmla="*/ 2441 h 2642"/>
                        <a:gd name="T84" fmla="*/ 235 w 1275"/>
                        <a:gd name="T85" fmla="*/ 2109 h 2642"/>
                        <a:gd name="T86" fmla="*/ 308 w 1275"/>
                        <a:gd name="T87" fmla="*/ 2552 h 2642"/>
                        <a:gd name="T88" fmla="*/ 451 w 1275"/>
                        <a:gd name="T89" fmla="*/ 2614 h 2642"/>
                        <a:gd name="T90" fmla="*/ 667 w 1275"/>
                        <a:gd name="T91" fmla="*/ 2642 h 2642"/>
                        <a:gd name="T92" fmla="*/ 992 w 1275"/>
                        <a:gd name="T93" fmla="*/ 2574 h 2642"/>
                        <a:gd name="T94" fmla="*/ 1189 w 1275"/>
                        <a:gd name="T95" fmla="*/ 2455 h 2642"/>
                        <a:gd name="T96" fmla="*/ 1275 w 1275"/>
                        <a:gd name="T97" fmla="*/ 2351 h 2642"/>
                        <a:gd name="T98" fmla="*/ 1208 w 1275"/>
                        <a:gd name="T99" fmla="*/ 2240 h 2642"/>
                        <a:gd name="T100" fmla="*/ 1133 w 1275"/>
                        <a:gd name="T101" fmla="*/ 2039 h 2642"/>
                        <a:gd name="T102" fmla="*/ 1111 w 1275"/>
                        <a:gd name="T103" fmla="*/ 1784 h 2642"/>
                        <a:gd name="T104" fmla="*/ 1111 w 1275"/>
                        <a:gd name="T105" fmla="*/ 1642 h 26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</a:cxnLst>
                      <a:rect l="0" t="0" r="r" b="b"/>
                      <a:pathLst>
                        <a:path w="1275" h="2642">
                          <a:moveTo>
                            <a:pt x="1111" y="1642"/>
                          </a:moveTo>
                          <a:lnTo>
                            <a:pt x="1075" y="1462"/>
                          </a:lnTo>
                          <a:lnTo>
                            <a:pt x="1075" y="1361"/>
                          </a:lnTo>
                          <a:lnTo>
                            <a:pt x="939" y="1286"/>
                          </a:lnTo>
                          <a:lnTo>
                            <a:pt x="785" y="1179"/>
                          </a:lnTo>
                          <a:lnTo>
                            <a:pt x="577" y="945"/>
                          </a:lnTo>
                          <a:lnTo>
                            <a:pt x="452" y="773"/>
                          </a:lnTo>
                          <a:lnTo>
                            <a:pt x="231" y="660"/>
                          </a:lnTo>
                          <a:lnTo>
                            <a:pt x="415" y="724"/>
                          </a:lnTo>
                          <a:lnTo>
                            <a:pt x="410" y="610"/>
                          </a:lnTo>
                          <a:lnTo>
                            <a:pt x="428" y="503"/>
                          </a:lnTo>
                          <a:lnTo>
                            <a:pt x="463" y="442"/>
                          </a:lnTo>
                          <a:lnTo>
                            <a:pt x="539" y="370"/>
                          </a:lnTo>
                          <a:lnTo>
                            <a:pt x="619" y="339"/>
                          </a:lnTo>
                          <a:lnTo>
                            <a:pt x="687" y="331"/>
                          </a:lnTo>
                          <a:lnTo>
                            <a:pt x="766" y="339"/>
                          </a:lnTo>
                          <a:lnTo>
                            <a:pt x="847" y="370"/>
                          </a:lnTo>
                          <a:lnTo>
                            <a:pt x="799" y="288"/>
                          </a:lnTo>
                          <a:lnTo>
                            <a:pt x="764" y="216"/>
                          </a:lnTo>
                          <a:lnTo>
                            <a:pt x="680" y="164"/>
                          </a:lnTo>
                          <a:lnTo>
                            <a:pt x="590" y="116"/>
                          </a:lnTo>
                          <a:lnTo>
                            <a:pt x="475" y="57"/>
                          </a:lnTo>
                          <a:lnTo>
                            <a:pt x="394" y="18"/>
                          </a:lnTo>
                          <a:lnTo>
                            <a:pt x="339" y="0"/>
                          </a:lnTo>
                          <a:lnTo>
                            <a:pt x="313" y="57"/>
                          </a:lnTo>
                          <a:lnTo>
                            <a:pt x="208" y="124"/>
                          </a:lnTo>
                          <a:lnTo>
                            <a:pt x="159" y="172"/>
                          </a:lnTo>
                          <a:lnTo>
                            <a:pt x="89" y="259"/>
                          </a:lnTo>
                          <a:lnTo>
                            <a:pt x="40" y="354"/>
                          </a:lnTo>
                          <a:lnTo>
                            <a:pt x="3" y="461"/>
                          </a:lnTo>
                          <a:lnTo>
                            <a:pt x="0" y="604"/>
                          </a:lnTo>
                          <a:lnTo>
                            <a:pt x="6" y="772"/>
                          </a:lnTo>
                          <a:lnTo>
                            <a:pt x="3" y="942"/>
                          </a:lnTo>
                          <a:lnTo>
                            <a:pt x="48" y="1163"/>
                          </a:lnTo>
                          <a:lnTo>
                            <a:pt x="90" y="1367"/>
                          </a:lnTo>
                          <a:lnTo>
                            <a:pt x="111" y="1545"/>
                          </a:lnTo>
                          <a:lnTo>
                            <a:pt x="144" y="1670"/>
                          </a:lnTo>
                          <a:lnTo>
                            <a:pt x="138" y="1784"/>
                          </a:lnTo>
                          <a:lnTo>
                            <a:pt x="140" y="1908"/>
                          </a:lnTo>
                          <a:lnTo>
                            <a:pt x="52" y="2198"/>
                          </a:lnTo>
                          <a:lnTo>
                            <a:pt x="66" y="2378"/>
                          </a:lnTo>
                          <a:lnTo>
                            <a:pt x="160" y="2441"/>
                          </a:lnTo>
                          <a:lnTo>
                            <a:pt x="235" y="2109"/>
                          </a:lnTo>
                          <a:lnTo>
                            <a:pt x="308" y="2552"/>
                          </a:lnTo>
                          <a:lnTo>
                            <a:pt x="451" y="2614"/>
                          </a:lnTo>
                          <a:lnTo>
                            <a:pt x="667" y="2642"/>
                          </a:lnTo>
                          <a:lnTo>
                            <a:pt x="992" y="2574"/>
                          </a:lnTo>
                          <a:lnTo>
                            <a:pt x="1189" y="2455"/>
                          </a:lnTo>
                          <a:lnTo>
                            <a:pt x="1275" y="2351"/>
                          </a:lnTo>
                          <a:lnTo>
                            <a:pt x="1208" y="2240"/>
                          </a:lnTo>
                          <a:lnTo>
                            <a:pt x="1133" y="2039"/>
                          </a:lnTo>
                          <a:lnTo>
                            <a:pt x="1111" y="1784"/>
                          </a:lnTo>
                          <a:lnTo>
                            <a:pt x="1111" y="1642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91" name="Freeform 2290"/>
                    <p:cNvSpPr>
                      <a:spLocks/>
                    </p:cNvSpPr>
                    <p:nvPr/>
                  </p:nvSpPr>
                  <p:spPr bwMode="auto">
                    <a:xfrm>
                      <a:off x="1264" y="1466"/>
                      <a:ext cx="28" cy="73"/>
                    </a:xfrm>
                    <a:custGeom>
                      <a:avLst/>
                      <a:gdLst>
                        <a:gd name="T0" fmla="*/ 327 w 327"/>
                        <a:gd name="T1" fmla="*/ 871 h 871"/>
                        <a:gd name="T2" fmla="*/ 270 w 327"/>
                        <a:gd name="T3" fmla="*/ 842 h 871"/>
                        <a:gd name="T4" fmla="*/ 208 w 327"/>
                        <a:gd name="T5" fmla="*/ 773 h 871"/>
                        <a:gd name="T6" fmla="*/ 154 w 327"/>
                        <a:gd name="T7" fmla="*/ 643 h 871"/>
                        <a:gd name="T8" fmla="*/ 126 w 327"/>
                        <a:gd name="T9" fmla="*/ 537 h 871"/>
                        <a:gd name="T10" fmla="*/ 84 w 327"/>
                        <a:gd name="T11" fmla="*/ 418 h 871"/>
                        <a:gd name="T12" fmla="*/ 62 w 327"/>
                        <a:gd name="T13" fmla="*/ 305 h 871"/>
                        <a:gd name="T14" fmla="*/ 29 w 327"/>
                        <a:gd name="T15" fmla="*/ 128 h 871"/>
                        <a:gd name="T16" fmla="*/ 0 w 327"/>
                        <a:gd name="T17" fmla="*/ 0 h 871"/>
                        <a:gd name="T18" fmla="*/ 70 w 327"/>
                        <a:gd name="T19" fmla="*/ 255 h 871"/>
                        <a:gd name="T20" fmla="*/ 126 w 327"/>
                        <a:gd name="T21" fmla="*/ 453 h 871"/>
                        <a:gd name="T22" fmla="*/ 186 w 327"/>
                        <a:gd name="T23" fmla="*/ 586 h 871"/>
                        <a:gd name="T24" fmla="*/ 284 w 327"/>
                        <a:gd name="T25" fmla="*/ 730 h 871"/>
                        <a:gd name="T26" fmla="*/ 327 w 327"/>
                        <a:gd name="T27" fmla="*/ 871 h 8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327" h="871">
                          <a:moveTo>
                            <a:pt x="327" y="871"/>
                          </a:moveTo>
                          <a:lnTo>
                            <a:pt x="270" y="842"/>
                          </a:lnTo>
                          <a:lnTo>
                            <a:pt x="208" y="773"/>
                          </a:lnTo>
                          <a:lnTo>
                            <a:pt x="154" y="643"/>
                          </a:lnTo>
                          <a:lnTo>
                            <a:pt x="126" y="537"/>
                          </a:lnTo>
                          <a:lnTo>
                            <a:pt x="84" y="418"/>
                          </a:lnTo>
                          <a:lnTo>
                            <a:pt x="62" y="305"/>
                          </a:lnTo>
                          <a:lnTo>
                            <a:pt x="29" y="128"/>
                          </a:lnTo>
                          <a:lnTo>
                            <a:pt x="0" y="0"/>
                          </a:lnTo>
                          <a:lnTo>
                            <a:pt x="70" y="255"/>
                          </a:lnTo>
                          <a:lnTo>
                            <a:pt x="126" y="453"/>
                          </a:lnTo>
                          <a:lnTo>
                            <a:pt x="186" y="586"/>
                          </a:lnTo>
                          <a:lnTo>
                            <a:pt x="284" y="730"/>
                          </a:lnTo>
                          <a:lnTo>
                            <a:pt x="327" y="871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92" name="Freeform 2291"/>
                    <p:cNvSpPr>
                      <a:spLocks/>
                    </p:cNvSpPr>
                    <p:nvPr/>
                  </p:nvSpPr>
                  <p:spPr bwMode="auto">
                    <a:xfrm>
                      <a:off x="1311" y="1527"/>
                      <a:ext cx="40" cy="17"/>
                    </a:xfrm>
                    <a:custGeom>
                      <a:avLst/>
                      <a:gdLst>
                        <a:gd name="T0" fmla="*/ 399 w 479"/>
                        <a:gd name="T1" fmla="*/ 0 h 200"/>
                        <a:gd name="T2" fmla="*/ 440 w 479"/>
                        <a:gd name="T3" fmla="*/ 111 h 200"/>
                        <a:gd name="T4" fmla="*/ 250 w 479"/>
                        <a:gd name="T5" fmla="*/ 159 h 200"/>
                        <a:gd name="T6" fmla="*/ 48 w 479"/>
                        <a:gd name="T7" fmla="*/ 180 h 200"/>
                        <a:gd name="T8" fmla="*/ 0 w 479"/>
                        <a:gd name="T9" fmla="*/ 76 h 200"/>
                        <a:gd name="T10" fmla="*/ 27 w 479"/>
                        <a:gd name="T11" fmla="*/ 193 h 200"/>
                        <a:gd name="T12" fmla="*/ 223 w 479"/>
                        <a:gd name="T13" fmla="*/ 200 h 200"/>
                        <a:gd name="T14" fmla="*/ 479 w 479"/>
                        <a:gd name="T15" fmla="*/ 132 h 200"/>
                        <a:gd name="T16" fmla="*/ 399 w 479"/>
                        <a:gd name="T17" fmla="*/ 0 h 2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479" h="200">
                          <a:moveTo>
                            <a:pt x="399" y="0"/>
                          </a:moveTo>
                          <a:lnTo>
                            <a:pt x="440" y="111"/>
                          </a:lnTo>
                          <a:lnTo>
                            <a:pt x="250" y="159"/>
                          </a:lnTo>
                          <a:lnTo>
                            <a:pt x="48" y="180"/>
                          </a:lnTo>
                          <a:lnTo>
                            <a:pt x="0" y="76"/>
                          </a:lnTo>
                          <a:lnTo>
                            <a:pt x="27" y="193"/>
                          </a:lnTo>
                          <a:lnTo>
                            <a:pt x="223" y="200"/>
                          </a:lnTo>
                          <a:lnTo>
                            <a:pt x="479" y="132"/>
                          </a:lnTo>
                          <a:lnTo>
                            <a:pt x="399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93" name="Freeform 2292"/>
                    <p:cNvSpPr>
                      <a:spLocks/>
                    </p:cNvSpPr>
                    <p:nvPr/>
                  </p:nvSpPr>
                  <p:spPr bwMode="auto">
                    <a:xfrm>
                      <a:off x="1227" y="1482"/>
                      <a:ext cx="116" cy="138"/>
                    </a:xfrm>
                    <a:custGeom>
                      <a:avLst/>
                      <a:gdLst>
                        <a:gd name="T0" fmla="*/ 775 w 1398"/>
                        <a:gd name="T1" fmla="*/ 243 h 1654"/>
                        <a:gd name="T2" fmla="*/ 519 w 1398"/>
                        <a:gd name="T3" fmla="*/ 224 h 1654"/>
                        <a:gd name="T4" fmla="*/ 365 w 1398"/>
                        <a:gd name="T5" fmla="*/ 190 h 1654"/>
                        <a:gd name="T6" fmla="*/ 315 w 1398"/>
                        <a:gd name="T7" fmla="*/ 127 h 1654"/>
                        <a:gd name="T8" fmla="*/ 315 w 1398"/>
                        <a:gd name="T9" fmla="*/ 73 h 1654"/>
                        <a:gd name="T10" fmla="*/ 273 w 1398"/>
                        <a:gd name="T11" fmla="*/ 28 h 1654"/>
                        <a:gd name="T12" fmla="*/ 131 w 1398"/>
                        <a:gd name="T13" fmla="*/ 0 h 1654"/>
                        <a:gd name="T14" fmla="*/ 0 w 1398"/>
                        <a:gd name="T15" fmla="*/ 9 h 1654"/>
                        <a:gd name="T16" fmla="*/ 162 w 1398"/>
                        <a:gd name="T17" fmla="*/ 1288 h 1654"/>
                        <a:gd name="T18" fmla="*/ 273 w 1398"/>
                        <a:gd name="T19" fmla="*/ 1406 h 1654"/>
                        <a:gd name="T20" fmla="*/ 416 w 1398"/>
                        <a:gd name="T21" fmla="*/ 1521 h 1654"/>
                        <a:gd name="T22" fmla="*/ 619 w 1398"/>
                        <a:gd name="T23" fmla="*/ 1611 h 1654"/>
                        <a:gd name="T24" fmla="*/ 856 w 1398"/>
                        <a:gd name="T25" fmla="*/ 1637 h 1654"/>
                        <a:gd name="T26" fmla="*/ 1173 w 1398"/>
                        <a:gd name="T27" fmla="*/ 1654 h 1654"/>
                        <a:gd name="T28" fmla="*/ 1357 w 1398"/>
                        <a:gd name="T29" fmla="*/ 1629 h 1654"/>
                        <a:gd name="T30" fmla="*/ 1398 w 1398"/>
                        <a:gd name="T31" fmla="*/ 1538 h 1654"/>
                        <a:gd name="T32" fmla="*/ 1376 w 1398"/>
                        <a:gd name="T33" fmla="*/ 1422 h 1654"/>
                        <a:gd name="T34" fmla="*/ 1243 w 1398"/>
                        <a:gd name="T35" fmla="*/ 1064 h 1654"/>
                        <a:gd name="T36" fmla="*/ 1132 w 1398"/>
                        <a:gd name="T37" fmla="*/ 707 h 1654"/>
                        <a:gd name="T38" fmla="*/ 1081 w 1398"/>
                        <a:gd name="T39" fmla="*/ 439 h 1654"/>
                        <a:gd name="T40" fmla="*/ 1081 w 1398"/>
                        <a:gd name="T41" fmla="*/ 368 h 1654"/>
                        <a:gd name="T42" fmla="*/ 1010 w 1398"/>
                        <a:gd name="T43" fmla="*/ 270 h 1654"/>
                        <a:gd name="T44" fmla="*/ 926 w 1398"/>
                        <a:gd name="T45" fmla="*/ 243 h 1654"/>
                        <a:gd name="T46" fmla="*/ 775 w 1398"/>
                        <a:gd name="T47" fmla="*/ 243 h 16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1398" h="1654">
                          <a:moveTo>
                            <a:pt x="775" y="243"/>
                          </a:moveTo>
                          <a:lnTo>
                            <a:pt x="519" y="224"/>
                          </a:lnTo>
                          <a:lnTo>
                            <a:pt x="365" y="190"/>
                          </a:lnTo>
                          <a:lnTo>
                            <a:pt x="315" y="127"/>
                          </a:lnTo>
                          <a:lnTo>
                            <a:pt x="315" y="73"/>
                          </a:lnTo>
                          <a:lnTo>
                            <a:pt x="273" y="28"/>
                          </a:lnTo>
                          <a:lnTo>
                            <a:pt x="131" y="0"/>
                          </a:lnTo>
                          <a:lnTo>
                            <a:pt x="0" y="9"/>
                          </a:lnTo>
                          <a:lnTo>
                            <a:pt x="162" y="1288"/>
                          </a:lnTo>
                          <a:lnTo>
                            <a:pt x="273" y="1406"/>
                          </a:lnTo>
                          <a:lnTo>
                            <a:pt x="416" y="1521"/>
                          </a:lnTo>
                          <a:lnTo>
                            <a:pt x="619" y="1611"/>
                          </a:lnTo>
                          <a:lnTo>
                            <a:pt x="856" y="1637"/>
                          </a:lnTo>
                          <a:lnTo>
                            <a:pt x="1173" y="1654"/>
                          </a:lnTo>
                          <a:lnTo>
                            <a:pt x="1357" y="1629"/>
                          </a:lnTo>
                          <a:lnTo>
                            <a:pt x="1398" y="1538"/>
                          </a:lnTo>
                          <a:lnTo>
                            <a:pt x="1376" y="1422"/>
                          </a:lnTo>
                          <a:lnTo>
                            <a:pt x="1243" y="1064"/>
                          </a:lnTo>
                          <a:lnTo>
                            <a:pt x="1132" y="707"/>
                          </a:lnTo>
                          <a:lnTo>
                            <a:pt x="1081" y="439"/>
                          </a:lnTo>
                          <a:lnTo>
                            <a:pt x="1081" y="368"/>
                          </a:lnTo>
                          <a:lnTo>
                            <a:pt x="1010" y="270"/>
                          </a:lnTo>
                          <a:lnTo>
                            <a:pt x="926" y="243"/>
                          </a:lnTo>
                          <a:lnTo>
                            <a:pt x="775" y="243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94" name="Freeform 2293"/>
                    <p:cNvSpPr>
                      <a:spLocks/>
                    </p:cNvSpPr>
                    <p:nvPr/>
                  </p:nvSpPr>
                  <p:spPr bwMode="auto">
                    <a:xfrm>
                      <a:off x="1229" y="1488"/>
                      <a:ext cx="101" cy="127"/>
                    </a:xfrm>
                    <a:custGeom>
                      <a:avLst/>
                      <a:gdLst>
                        <a:gd name="T0" fmla="*/ 789 w 1205"/>
                        <a:gd name="T1" fmla="*/ 303 h 1520"/>
                        <a:gd name="T2" fmla="*/ 562 w 1205"/>
                        <a:gd name="T3" fmla="*/ 294 h 1520"/>
                        <a:gd name="T4" fmla="*/ 326 w 1205"/>
                        <a:gd name="T5" fmla="*/ 259 h 1520"/>
                        <a:gd name="T6" fmla="*/ 185 w 1205"/>
                        <a:gd name="T7" fmla="*/ 196 h 1520"/>
                        <a:gd name="T8" fmla="*/ 103 w 1205"/>
                        <a:gd name="T9" fmla="*/ 142 h 1520"/>
                        <a:gd name="T10" fmla="*/ 0 w 1205"/>
                        <a:gd name="T11" fmla="*/ 0 h 1520"/>
                        <a:gd name="T12" fmla="*/ 153 w 1205"/>
                        <a:gd name="T13" fmla="*/ 1171 h 1520"/>
                        <a:gd name="T14" fmla="*/ 254 w 1205"/>
                        <a:gd name="T15" fmla="*/ 1278 h 1520"/>
                        <a:gd name="T16" fmla="*/ 368 w 1205"/>
                        <a:gd name="T17" fmla="*/ 1377 h 1520"/>
                        <a:gd name="T18" fmla="*/ 511 w 1205"/>
                        <a:gd name="T19" fmla="*/ 1449 h 1520"/>
                        <a:gd name="T20" fmla="*/ 633 w 1205"/>
                        <a:gd name="T21" fmla="*/ 1484 h 1520"/>
                        <a:gd name="T22" fmla="*/ 789 w 1205"/>
                        <a:gd name="T23" fmla="*/ 1502 h 1520"/>
                        <a:gd name="T24" fmla="*/ 931 w 1205"/>
                        <a:gd name="T25" fmla="*/ 1520 h 1520"/>
                        <a:gd name="T26" fmla="*/ 1093 w 1205"/>
                        <a:gd name="T27" fmla="*/ 1520 h 1520"/>
                        <a:gd name="T28" fmla="*/ 1166 w 1205"/>
                        <a:gd name="T29" fmla="*/ 1502 h 1520"/>
                        <a:gd name="T30" fmla="*/ 1205 w 1205"/>
                        <a:gd name="T31" fmla="*/ 1449 h 1520"/>
                        <a:gd name="T32" fmla="*/ 1187 w 1205"/>
                        <a:gd name="T33" fmla="*/ 1359 h 1520"/>
                        <a:gd name="T34" fmla="*/ 1083 w 1205"/>
                        <a:gd name="T35" fmla="*/ 1152 h 1520"/>
                        <a:gd name="T36" fmla="*/ 908 w 1205"/>
                        <a:gd name="T37" fmla="*/ 456 h 1520"/>
                        <a:gd name="T38" fmla="*/ 878 w 1205"/>
                        <a:gd name="T39" fmla="*/ 357 h 1520"/>
                        <a:gd name="T40" fmla="*/ 789 w 1205"/>
                        <a:gd name="T41" fmla="*/ 303 h 15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205" h="1520">
                          <a:moveTo>
                            <a:pt x="789" y="303"/>
                          </a:moveTo>
                          <a:lnTo>
                            <a:pt x="562" y="294"/>
                          </a:lnTo>
                          <a:lnTo>
                            <a:pt x="326" y="259"/>
                          </a:lnTo>
                          <a:lnTo>
                            <a:pt x="185" y="196"/>
                          </a:lnTo>
                          <a:lnTo>
                            <a:pt x="103" y="142"/>
                          </a:lnTo>
                          <a:lnTo>
                            <a:pt x="0" y="0"/>
                          </a:lnTo>
                          <a:lnTo>
                            <a:pt x="153" y="1171"/>
                          </a:lnTo>
                          <a:lnTo>
                            <a:pt x="254" y="1278"/>
                          </a:lnTo>
                          <a:lnTo>
                            <a:pt x="368" y="1377"/>
                          </a:lnTo>
                          <a:lnTo>
                            <a:pt x="511" y="1449"/>
                          </a:lnTo>
                          <a:lnTo>
                            <a:pt x="633" y="1484"/>
                          </a:lnTo>
                          <a:lnTo>
                            <a:pt x="789" y="1502"/>
                          </a:lnTo>
                          <a:lnTo>
                            <a:pt x="931" y="1520"/>
                          </a:lnTo>
                          <a:lnTo>
                            <a:pt x="1093" y="1520"/>
                          </a:lnTo>
                          <a:lnTo>
                            <a:pt x="1166" y="1502"/>
                          </a:lnTo>
                          <a:lnTo>
                            <a:pt x="1205" y="1449"/>
                          </a:lnTo>
                          <a:lnTo>
                            <a:pt x="1187" y="1359"/>
                          </a:lnTo>
                          <a:lnTo>
                            <a:pt x="1083" y="1152"/>
                          </a:lnTo>
                          <a:lnTo>
                            <a:pt x="908" y="456"/>
                          </a:lnTo>
                          <a:lnTo>
                            <a:pt x="878" y="357"/>
                          </a:lnTo>
                          <a:lnTo>
                            <a:pt x="789" y="303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95" name="Freeform 2294"/>
                    <p:cNvSpPr>
                      <a:spLocks/>
                    </p:cNvSpPr>
                    <p:nvPr/>
                  </p:nvSpPr>
                  <p:spPr bwMode="auto">
                    <a:xfrm>
                      <a:off x="1433" y="1611"/>
                      <a:ext cx="5" cy="75"/>
                    </a:xfrm>
                    <a:custGeom>
                      <a:avLst/>
                      <a:gdLst>
                        <a:gd name="T0" fmla="*/ 40 w 61"/>
                        <a:gd name="T1" fmla="*/ 0 h 897"/>
                        <a:gd name="T2" fmla="*/ 61 w 61"/>
                        <a:gd name="T3" fmla="*/ 49 h 897"/>
                        <a:gd name="T4" fmla="*/ 36 w 61"/>
                        <a:gd name="T5" fmla="*/ 87 h 897"/>
                        <a:gd name="T6" fmla="*/ 17 w 61"/>
                        <a:gd name="T7" fmla="*/ 167 h 897"/>
                        <a:gd name="T8" fmla="*/ 43 w 61"/>
                        <a:gd name="T9" fmla="*/ 244 h 897"/>
                        <a:gd name="T10" fmla="*/ 21 w 61"/>
                        <a:gd name="T11" fmla="*/ 405 h 897"/>
                        <a:gd name="T12" fmla="*/ 36 w 61"/>
                        <a:gd name="T13" fmla="*/ 897 h 897"/>
                        <a:gd name="T14" fmla="*/ 9 w 61"/>
                        <a:gd name="T15" fmla="*/ 885 h 897"/>
                        <a:gd name="T16" fmla="*/ 0 w 61"/>
                        <a:gd name="T17" fmla="*/ 395 h 897"/>
                        <a:gd name="T18" fmla="*/ 28 w 61"/>
                        <a:gd name="T19" fmla="*/ 255 h 897"/>
                        <a:gd name="T20" fmla="*/ 11 w 61"/>
                        <a:gd name="T21" fmla="*/ 189 h 897"/>
                        <a:gd name="T22" fmla="*/ 3 w 61"/>
                        <a:gd name="T23" fmla="*/ 165 h 897"/>
                        <a:gd name="T24" fmla="*/ 14 w 61"/>
                        <a:gd name="T25" fmla="*/ 94 h 897"/>
                        <a:gd name="T26" fmla="*/ 36 w 61"/>
                        <a:gd name="T27" fmla="*/ 56 h 897"/>
                        <a:gd name="T28" fmla="*/ 40 w 61"/>
                        <a:gd name="T29" fmla="*/ 0 h 89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61" h="897">
                          <a:moveTo>
                            <a:pt x="40" y="0"/>
                          </a:moveTo>
                          <a:lnTo>
                            <a:pt x="61" y="49"/>
                          </a:lnTo>
                          <a:lnTo>
                            <a:pt x="36" y="87"/>
                          </a:lnTo>
                          <a:lnTo>
                            <a:pt x="17" y="167"/>
                          </a:lnTo>
                          <a:lnTo>
                            <a:pt x="43" y="244"/>
                          </a:lnTo>
                          <a:lnTo>
                            <a:pt x="21" y="405"/>
                          </a:lnTo>
                          <a:lnTo>
                            <a:pt x="36" y="897"/>
                          </a:lnTo>
                          <a:lnTo>
                            <a:pt x="9" y="885"/>
                          </a:lnTo>
                          <a:lnTo>
                            <a:pt x="0" y="395"/>
                          </a:lnTo>
                          <a:lnTo>
                            <a:pt x="28" y="255"/>
                          </a:lnTo>
                          <a:lnTo>
                            <a:pt x="11" y="189"/>
                          </a:lnTo>
                          <a:lnTo>
                            <a:pt x="3" y="165"/>
                          </a:lnTo>
                          <a:lnTo>
                            <a:pt x="14" y="94"/>
                          </a:lnTo>
                          <a:lnTo>
                            <a:pt x="36" y="56"/>
                          </a:lnTo>
                          <a:lnTo>
                            <a:pt x="4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96" name="Freeform 2295"/>
                    <p:cNvSpPr>
                      <a:spLocks/>
                    </p:cNvSpPr>
                    <p:nvPr/>
                  </p:nvSpPr>
                  <p:spPr bwMode="auto">
                    <a:xfrm>
                      <a:off x="1413" y="1612"/>
                      <a:ext cx="13" cy="4"/>
                    </a:xfrm>
                    <a:custGeom>
                      <a:avLst/>
                      <a:gdLst>
                        <a:gd name="T0" fmla="*/ 152 w 152"/>
                        <a:gd name="T1" fmla="*/ 0 h 51"/>
                        <a:gd name="T2" fmla="*/ 77 w 152"/>
                        <a:gd name="T3" fmla="*/ 38 h 51"/>
                        <a:gd name="T4" fmla="*/ 13 w 152"/>
                        <a:gd name="T5" fmla="*/ 51 h 51"/>
                        <a:gd name="T6" fmla="*/ 0 w 152"/>
                        <a:gd name="T7" fmla="*/ 51 h 51"/>
                        <a:gd name="T8" fmla="*/ 40 w 152"/>
                        <a:gd name="T9" fmla="*/ 16 h 51"/>
                        <a:gd name="T10" fmla="*/ 152 w 152"/>
                        <a:gd name="T11" fmla="*/ 0 h 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52" h="51">
                          <a:moveTo>
                            <a:pt x="152" y="0"/>
                          </a:moveTo>
                          <a:lnTo>
                            <a:pt x="77" y="38"/>
                          </a:lnTo>
                          <a:lnTo>
                            <a:pt x="13" y="51"/>
                          </a:lnTo>
                          <a:lnTo>
                            <a:pt x="0" y="51"/>
                          </a:lnTo>
                          <a:lnTo>
                            <a:pt x="40" y="16"/>
                          </a:lnTo>
                          <a:lnTo>
                            <a:pt x="152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97" name="Freeform 2296"/>
                    <p:cNvSpPr>
                      <a:spLocks/>
                    </p:cNvSpPr>
                    <p:nvPr/>
                  </p:nvSpPr>
                  <p:spPr bwMode="auto">
                    <a:xfrm>
                      <a:off x="1722" y="1148"/>
                      <a:ext cx="46" cy="80"/>
                    </a:xfrm>
                    <a:custGeom>
                      <a:avLst/>
                      <a:gdLst>
                        <a:gd name="T0" fmla="*/ 531 w 546"/>
                        <a:gd name="T1" fmla="*/ 101 h 962"/>
                        <a:gd name="T2" fmla="*/ 501 w 546"/>
                        <a:gd name="T3" fmla="*/ 68 h 962"/>
                        <a:gd name="T4" fmla="*/ 124 w 546"/>
                        <a:gd name="T5" fmla="*/ 0 h 962"/>
                        <a:gd name="T6" fmla="*/ 83 w 546"/>
                        <a:gd name="T7" fmla="*/ 13 h 962"/>
                        <a:gd name="T8" fmla="*/ 60 w 546"/>
                        <a:gd name="T9" fmla="*/ 30 h 962"/>
                        <a:gd name="T10" fmla="*/ 42 w 546"/>
                        <a:gd name="T11" fmla="*/ 65 h 962"/>
                        <a:gd name="T12" fmla="*/ 0 w 546"/>
                        <a:gd name="T13" fmla="*/ 584 h 962"/>
                        <a:gd name="T14" fmla="*/ 265 w 546"/>
                        <a:gd name="T15" fmla="*/ 962 h 962"/>
                        <a:gd name="T16" fmla="*/ 365 w 546"/>
                        <a:gd name="T17" fmla="*/ 956 h 962"/>
                        <a:gd name="T18" fmla="*/ 546 w 546"/>
                        <a:gd name="T19" fmla="*/ 397 h 962"/>
                        <a:gd name="T20" fmla="*/ 531 w 546"/>
                        <a:gd name="T21" fmla="*/ 101 h 9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546" h="962">
                          <a:moveTo>
                            <a:pt x="531" y="101"/>
                          </a:moveTo>
                          <a:lnTo>
                            <a:pt x="501" y="68"/>
                          </a:lnTo>
                          <a:lnTo>
                            <a:pt x="124" y="0"/>
                          </a:lnTo>
                          <a:lnTo>
                            <a:pt x="83" y="13"/>
                          </a:lnTo>
                          <a:lnTo>
                            <a:pt x="60" y="30"/>
                          </a:lnTo>
                          <a:lnTo>
                            <a:pt x="42" y="65"/>
                          </a:lnTo>
                          <a:lnTo>
                            <a:pt x="0" y="584"/>
                          </a:lnTo>
                          <a:lnTo>
                            <a:pt x="265" y="962"/>
                          </a:lnTo>
                          <a:lnTo>
                            <a:pt x="365" y="956"/>
                          </a:lnTo>
                          <a:lnTo>
                            <a:pt x="546" y="397"/>
                          </a:lnTo>
                          <a:lnTo>
                            <a:pt x="531" y="101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98" name="Freeform 2297"/>
                    <p:cNvSpPr>
                      <a:spLocks/>
                    </p:cNvSpPr>
                    <p:nvPr/>
                  </p:nvSpPr>
                  <p:spPr bwMode="auto">
                    <a:xfrm>
                      <a:off x="1750" y="1156"/>
                      <a:ext cx="14" cy="22"/>
                    </a:xfrm>
                    <a:custGeom>
                      <a:avLst/>
                      <a:gdLst>
                        <a:gd name="T0" fmla="*/ 0 w 166"/>
                        <a:gd name="T1" fmla="*/ 130 h 263"/>
                        <a:gd name="T2" fmla="*/ 51 w 166"/>
                        <a:gd name="T3" fmla="*/ 187 h 263"/>
                        <a:gd name="T4" fmla="*/ 78 w 166"/>
                        <a:gd name="T5" fmla="*/ 263 h 263"/>
                        <a:gd name="T6" fmla="*/ 135 w 166"/>
                        <a:gd name="T7" fmla="*/ 196 h 263"/>
                        <a:gd name="T8" fmla="*/ 160 w 166"/>
                        <a:gd name="T9" fmla="*/ 160 h 263"/>
                        <a:gd name="T10" fmla="*/ 166 w 166"/>
                        <a:gd name="T11" fmla="*/ 87 h 263"/>
                        <a:gd name="T12" fmla="*/ 163 w 166"/>
                        <a:gd name="T13" fmla="*/ 0 h 263"/>
                        <a:gd name="T14" fmla="*/ 108 w 166"/>
                        <a:gd name="T15" fmla="*/ 57 h 263"/>
                        <a:gd name="T16" fmla="*/ 99 w 166"/>
                        <a:gd name="T17" fmla="*/ 84 h 263"/>
                        <a:gd name="T18" fmla="*/ 84 w 166"/>
                        <a:gd name="T19" fmla="*/ 102 h 263"/>
                        <a:gd name="T20" fmla="*/ 42 w 166"/>
                        <a:gd name="T21" fmla="*/ 124 h 263"/>
                        <a:gd name="T22" fmla="*/ 0 w 166"/>
                        <a:gd name="T23" fmla="*/ 130 h 26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66" h="263">
                          <a:moveTo>
                            <a:pt x="0" y="130"/>
                          </a:moveTo>
                          <a:lnTo>
                            <a:pt x="51" y="187"/>
                          </a:lnTo>
                          <a:lnTo>
                            <a:pt x="78" y="263"/>
                          </a:lnTo>
                          <a:lnTo>
                            <a:pt x="135" y="196"/>
                          </a:lnTo>
                          <a:lnTo>
                            <a:pt x="160" y="160"/>
                          </a:lnTo>
                          <a:lnTo>
                            <a:pt x="166" y="87"/>
                          </a:lnTo>
                          <a:lnTo>
                            <a:pt x="163" y="0"/>
                          </a:lnTo>
                          <a:lnTo>
                            <a:pt x="108" y="57"/>
                          </a:lnTo>
                          <a:lnTo>
                            <a:pt x="99" y="84"/>
                          </a:lnTo>
                          <a:lnTo>
                            <a:pt x="84" y="102"/>
                          </a:lnTo>
                          <a:lnTo>
                            <a:pt x="42" y="124"/>
                          </a:lnTo>
                          <a:lnTo>
                            <a:pt x="0" y="130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99" name="Freeform 2298"/>
                    <p:cNvSpPr>
                      <a:spLocks/>
                    </p:cNvSpPr>
                    <p:nvPr/>
                  </p:nvSpPr>
                  <p:spPr bwMode="auto">
                    <a:xfrm>
                      <a:off x="1727" y="1151"/>
                      <a:ext cx="22" cy="28"/>
                    </a:xfrm>
                    <a:custGeom>
                      <a:avLst/>
                      <a:gdLst>
                        <a:gd name="T0" fmla="*/ 266 w 266"/>
                        <a:gd name="T1" fmla="*/ 197 h 339"/>
                        <a:gd name="T2" fmla="*/ 239 w 266"/>
                        <a:gd name="T3" fmla="*/ 215 h 339"/>
                        <a:gd name="T4" fmla="*/ 205 w 266"/>
                        <a:gd name="T5" fmla="*/ 257 h 339"/>
                        <a:gd name="T6" fmla="*/ 178 w 266"/>
                        <a:gd name="T7" fmla="*/ 339 h 339"/>
                        <a:gd name="T8" fmla="*/ 112 w 266"/>
                        <a:gd name="T9" fmla="*/ 290 h 339"/>
                        <a:gd name="T10" fmla="*/ 52 w 266"/>
                        <a:gd name="T11" fmla="*/ 245 h 339"/>
                        <a:gd name="T12" fmla="*/ 6 w 266"/>
                        <a:gd name="T13" fmla="*/ 188 h 339"/>
                        <a:gd name="T14" fmla="*/ 6 w 266"/>
                        <a:gd name="T15" fmla="*/ 121 h 339"/>
                        <a:gd name="T16" fmla="*/ 0 w 266"/>
                        <a:gd name="T17" fmla="*/ 52 h 339"/>
                        <a:gd name="T18" fmla="*/ 3 w 266"/>
                        <a:gd name="T19" fmla="*/ 18 h 339"/>
                        <a:gd name="T20" fmla="*/ 18 w 266"/>
                        <a:gd name="T21" fmla="*/ 0 h 339"/>
                        <a:gd name="T22" fmla="*/ 18 w 266"/>
                        <a:gd name="T23" fmla="*/ 24 h 339"/>
                        <a:gd name="T24" fmla="*/ 58 w 266"/>
                        <a:gd name="T25" fmla="*/ 70 h 339"/>
                        <a:gd name="T26" fmla="*/ 106 w 266"/>
                        <a:gd name="T27" fmla="*/ 121 h 339"/>
                        <a:gd name="T28" fmla="*/ 157 w 266"/>
                        <a:gd name="T29" fmla="*/ 154 h 339"/>
                        <a:gd name="T30" fmla="*/ 208 w 266"/>
                        <a:gd name="T31" fmla="*/ 179 h 339"/>
                        <a:gd name="T32" fmla="*/ 266 w 266"/>
                        <a:gd name="T33" fmla="*/ 197 h 33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</a:cxnLst>
                      <a:rect l="0" t="0" r="r" b="b"/>
                      <a:pathLst>
                        <a:path w="266" h="339">
                          <a:moveTo>
                            <a:pt x="266" y="197"/>
                          </a:moveTo>
                          <a:lnTo>
                            <a:pt x="239" y="215"/>
                          </a:lnTo>
                          <a:lnTo>
                            <a:pt x="205" y="257"/>
                          </a:lnTo>
                          <a:lnTo>
                            <a:pt x="178" y="339"/>
                          </a:lnTo>
                          <a:lnTo>
                            <a:pt x="112" y="290"/>
                          </a:lnTo>
                          <a:lnTo>
                            <a:pt x="52" y="245"/>
                          </a:lnTo>
                          <a:lnTo>
                            <a:pt x="6" y="188"/>
                          </a:lnTo>
                          <a:lnTo>
                            <a:pt x="6" y="121"/>
                          </a:lnTo>
                          <a:lnTo>
                            <a:pt x="0" y="52"/>
                          </a:lnTo>
                          <a:lnTo>
                            <a:pt x="3" y="18"/>
                          </a:lnTo>
                          <a:lnTo>
                            <a:pt x="18" y="0"/>
                          </a:lnTo>
                          <a:lnTo>
                            <a:pt x="18" y="24"/>
                          </a:lnTo>
                          <a:lnTo>
                            <a:pt x="58" y="70"/>
                          </a:lnTo>
                          <a:lnTo>
                            <a:pt x="106" y="121"/>
                          </a:lnTo>
                          <a:lnTo>
                            <a:pt x="157" y="154"/>
                          </a:lnTo>
                          <a:lnTo>
                            <a:pt x="208" y="179"/>
                          </a:lnTo>
                          <a:lnTo>
                            <a:pt x="266" y="197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00" name="Freeform 2299"/>
                    <p:cNvSpPr>
                      <a:spLocks/>
                    </p:cNvSpPr>
                    <p:nvPr/>
                  </p:nvSpPr>
                  <p:spPr bwMode="auto">
                    <a:xfrm>
                      <a:off x="1738" y="1168"/>
                      <a:ext cx="17" cy="55"/>
                    </a:xfrm>
                    <a:custGeom>
                      <a:avLst/>
                      <a:gdLst>
                        <a:gd name="T0" fmla="*/ 151 w 211"/>
                        <a:gd name="T1" fmla="*/ 0 h 658"/>
                        <a:gd name="T2" fmla="*/ 196 w 211"/>
                        <a:gd name="T3" fmla="*/ 45 h 658"/>
                        <a:gd name="T4" fmla="*/ 211 w 211"/>
                        <a:gd name="T5" fmla="*/ 108 h 658"/>
                        <a:gd name="T6" fmla="*/ 208 w 211"/>
                        <a:gd name="T7" fmla="*/ 139 h 658"/>
                        <a:gd name="T8" fmla="*/ 199 w 211"/>
                        <a:gd name="T9" fmla="*/ 169 h 658"/>
                        <a:gd name="T10" fmla="*/ 187 w 211"/>
                        <a:gd name="T11" fmla="*/ 187 h 658"/>
                        <a:gd name="T12" fmla="*/ 190 w 211"/>
                        <a:gd name="T13" fmla="*/ 244 h 658"/>
                        <a:gd name="T14" fmla="*/ 199 w 211"/>
                        <a:gd name="T15" fmla="*/ 338 h 658"/>
                        <a:gd name="T16" fmla="*/ 145 w 211"/>
                        <a:gd name="T17" fmla="*/ 486 h 658"/>
                        <a:gd name="T18" fmla="*/ 106 w 211"/>
                        <a:gd name="T19" fmla="*/ 658 h 658"/>
                        <a:gd name="T20" fmla="*/ 63 w 211"/>
                        <a:gd name="T21" fmla="*/ 555 h 658"/>
                        <a:gd name="T22" fmla="*/ 15 w 211"/>
                        <a:gd name="T23" fmla="*/ 435 h 658"/>
                        <a:gd name="T24" fmla="*/ 0 w 211"/>
                        <a:gd name="T25" fmla="*/ 380 h 658"/>
                        <a:gd name="T26" fmla="*/ 33 w 211"/>
                        <a:gd name="T27" fmla="*/ 269 h 658"/>
                        <a:gd name="T28" fmla="*/ 75 w 211"/>
                        <a:gd name="T29" fmla="*/ 187 h 658"/>
                        <a:gd name="T30" fmla="*/ 66 w 211"/>
                        <a:gd name="T31" fmla="*/ 130 h 658"/>
                        <a:gd name="T32" fmla="*/ 81 w 211"/>
                        <a:gd name="T33" fmla="*/ 69 h 658"/>
                        <a:gd name="T34" fmla="*/ 103 w 211"/>
                        <a:gd name="T35" fmla="*/ 30 h 658"/>
                        <a:gd name="T36" fmla="*/ 151 w 211"/>
                        <a:gd name="T37" fmla="*/ 0 h 6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211" h="658">
                          <a:moveTo>
                            <a:pt x="151" y="0"/>
                          </a:moveTo>
                          <a:lnTo>
                            <a:pt x="196" y="45"/>
                          </a:lnTo>
                          <a:lnTo>
                            <a:pt x="211" y="108"/>
                          </a:lnTo>
                          <a:lnTo>
                            <a:pt x="208" y="139"/>
                          </a:lnTo>
                          <a:lnTo>
                            <a:pt x="199" y="169"/>
                          </a:lnTo>
                          <a:lnTo>
                            <a:pt x="187" y="187"/>
                          </a:lnTo>
                          <a:lnTo>
                            <a:pt x="190" y="244"/>
                          </a:lnTo>
                          <a:lnTo>
                            <a:pt x="199" y="338"/>
                          </a:lnTo>
                          <a:lnTo>
                            <a:pt x="145" y="486"/>
                          </a:lnTo>
                          <a:lnTo>
                            <a:pt x="106" y="658"/>
                          </a:lnTo>
                          <a:lnTo>
                            <a:pt x="63" y="555"/>
                          </a:lnTo>
                          <a:lnTo>
                            <a:pt x="15" y="435"/>
                          </a:lnTo>
                          <a:lnTo>
                            <a:pt x="0" y="380"/>
                          </a:lnTo>
                          <a:lnTo>
                            <a:pt x="33" y="269"/>
                          </a:lnTo>
                          <a:lnTo>
                            <a:pt x="75" y="187"/>
                          </a:lnTo>
                          <a:lnTo>
                            <a:pt x="66" y="130"/>
                          </a:lnTo>
                          <a:lnTo>
                            <a:pt x="81" y="69"/>
                          </a:lnTo>
                          <a:lnTo>
                            <a:pt x="103" y="30"/>
                          </a:lnTo>
                          <a:lnTo>
                            <a:pt x="151" y="0"/>
                          </a:lnTo>
                          <a:close/>
                        </a:path>
                      </a:pathLst>
                    </a:custGeom>
                    <a:solidFill>
                      <a:srgbClr val="800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01" name="Freeform 2300"/>
                    <p:cNvSpPr>
                      <a:spLocks/>
                    </p:cNvSpPr>
                    <p:nvPr/>
                  </p:nvSpPr>
                  <p:spPr bwMode="auto">
                    <a:xfrm>
                      <a:off x="1754" y="1171"/>
                      <a:ext cx="9" cy="24"/>
                    </a:xfrm>
                    <a:custGeom>
                      <a:avLst/>
                      <a:gdLst>
                        <a:gd name="T0" fmla="*/ 109 w 109"/>
                        <a:gd name="T1" fmla="*/ 0 h 281"/>
                        <a:gd name="T2" fmla="*/ 72 w 109"/>
                        <a:gd name="T3" fmla="*/ 57 h 281"/>
                        <a:gd name="T4" fmla="*/ 39 w 109"/>
                        <a:gd name="T5" fmla="*/ 94 h 281"/>
                        <a:gd name="T6" fmla="*/ 21 w 109"/>
                        <a:gd name="T7" fmla="*/ 100 h 281"/>
                        <a:gd name="T8" fmla="*/ 0 w 109"/>
                        <a:gd name="T9" fmla="*/ 154 h 281"/>
                        <a:gd name="T10" fmla="*/ 9 w 109"/>
                        <a:gd name="T11" fmla="*/ 281 h 281"/>
                        <a:gd name="T12" fmla="*/ 24 w 109"/>
                        <a:gd name="T13" fmla="*/ 233 h 281"/>
                        <a:gd name="T14" fmla="*/ 60 w 109"/>
                        <a:gd name="T15" fmla="*/ 154 h 281"/>
                        <a:gd name="T16" fmla="*/ 87 w 109"/>
                        <a:gd name="T17" fmla="*/ 88 h 281"/>
                        <a:gd name="T18" fmla="*/ 109 w 109"/>
                        <a:gd name="T19" fmla="*/ 0 h 2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09" h="281">
                          <a:moveTo>
                            <a:pt x="109" y="0"/>
                          </a:moveTo>
                          <a:lnTo>
                            <a:pt x="72" y="57"/>
                          </a:lnTo>
                          <a:lnTo>
                            <a:pt x="39" y="94"/>
                          </a:lnTo>
                          <a:lnTo>
                            <a:pt x="21" y="100"/>
                          </a:lnTo>
                          <a:lnTo>
                            <a:pt x="0" y="154"/>
                          </a:lnTo>
                          <a:lnTo>
                            <a:pt x="9" y="281"/>
                          </a:lnTo>
                          <a:lnTo>
                            <a:pt x="24" y="233"/>
                          </a:lnTo>
                          <a:lnTo>
                            <a:pt x="60" y="154"/>
                          </a:lnTo>
                          <a:lnTo>
                            <a:pt x="87" y="88"/>
                          </a:lnTo>
                          <a:lnTo>
                            <a:pt x="109" y="0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02" name="Freeform 2301"/>
                    <p:cNvSpPr>
                      <a:spLocks/>
                    </p:cNvSpPr>
                    <p:nvPr/>
                  </p:nvSpPr>
                  <p:spPr bwMode="auto">
                    <a:xfrm>
                      <a:off x="1727" y="1168"/>
                      <a:ext cx="16" cy="31"/>
                    </a:xfrm>
                    <a:custGeom>
                      <a:avLst/>
                      <a:gdLst>
                        <a:gd name="T0" fmla="*/ 178 w 190"/>
                        <a:gd name="T1" fmla="*/ 145 h 371"/>
                        <a:gd name="T2" fmla="*/ 190 w 190"/>
                        <a:gd name="T3" fmla="*/ 181 h 371"/>
                        <a:gd name="T4" fmla="*/ 163 w 190"/>
                        <a:gd name="T5" fmla="*/ 238 h 371"/>
                        <a:gd name="T6" fmla="*/ 145 w 190"/>
                        <a:gd name="T7" fmla="*/ 284 h 371"/>
                        <a:gd name="T8" fmla="*/ 121 w 190"/>
                        <a:gd name="T9" fmla="*/ 371 h 371"/>
                        <a:gd name="T10" fmla="*/ 82 w 190"/>
                        <a:gd name="T11" fmla="*/ 259 h 371"/>
                        <a:gd name="T12" fmla="*/ 55 w 190"/>
                        <a:gd name="T13" fmla="*/ 178 h 371"/>
                        <a:gd name="T14" fmla="*/ 28 w 190"/>
                        <a:gd name="T15" fmla="*/ 105 h 371"/>
                        <a:gd name="T16" fmla="*/ 12 w 190"/>
                        <a:gd name="T17" fmla="*/ 51 h 371"/>
                        <a:gd name="T18" fmla="*/ 0 w 190"/>
                        <a:gd name="T19" fmla="*/ 3 h 371"/>
                        <a:gd name="T20" fmla="*/ 3 w 190"/>
                        <a:gd name="T21" fmla="*/ 0 h 371"/>
                        <a:gd name="T22" fmla="*/ 28 w 190"/>
                        <a:gd name="T23" fmla="*/ 36 h 371"/>
                        <a:gd name="T24" fmla="*/ 85 w 190"/>
                        <a:gd name="T25" fmla="*/ 81 h 371"/>
                        <a:gd name="T26" fmla="*/ 178 w 190"/>
                        <a:gd name="T27" fmla="*/ 145 h 3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90" h="371">
                          <a:moveTo>
                            <a:pt x="178" y="145"/>
                          </a:moveTo>
                          <a:lnTo>
                            <a:pt x="190" y="181"/>
                          </a:lnTo>
                          <a:lnTo>
                            <a:pt x="163" y="238"/>
                          </a:lnTo>
                          <a:lnTo>
                            <a:pt x="145" y="284"/>
                          </a:lnTo>
                          <a:lnTo>
                            <a:pt x="121" y="371"/>
                          </a:lnTo>
                          <a:lnTo>
                            <a:pt x="82" y="259"/>
                          </a:lnTo>
                          <a:lnTo>
                            <a:pt x="55" y="178"/>
                          </a:lnTo>
                          <a:lnTo>
                            <a:pt x="28" y="105"/>
                          </a:lnTo>
                          <a:lnTo>
                            <a:pt x="12" y="51"/>
                          </a:lnTo>
                          <a:lnTo>
                            <a:pt x="0" y="3"/>
                          </a:lnTo>
                          <a:lnTo>
                            <a:pt x="3" y="0"/>
                          </a:lnTo>
                          <a:lnTo>
                            <a:pt x="28" y="36"/>
                          </a:lnTo>
                          <a:lnTo>
                            <a:pt x="85" y="81"/>
                          </a:lnTo>
                          <a:lnTo>
                            <a:pt x="178" y="145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03" name="Freeform 2302"/>
                    <p:cNvSpPr>
                      <a:spLocks/>
                    </p:cNvSpPr>
                    <p:nvPr/>
                  </p:nvSpPr>
                  <p:spPr bwMode="auto">
                    <a:xfrm>
                      <a:off x="1729" y="1138"/>
                      <a:ext cx="30" cy="28"/>
                    </a:xfrm>
                    <a:custGeom>
                      <a:avLst/>
                      <a:gdLst>
                        <a:gd name="T0" fmla="*/ 361 w 361"/>
                        <a:gd name="T1" fmla="*/ 242 h 339"/>
                        <a:gd name="T2" fmla="*/ 343 w 361"/>
                        <a:gd name="T3" fmla="*/ 299 h 339"/>
                        <a:gd name="T4" fmla="*/ 313 w 361"/>
                        <a:gd name="T5" fmla="*/ 323 h 339"/>
                        <a:gd name="T6" fmla="*/ 281 w 361"/>
                        <a:gd name="T7" fmla="*/ 338 h 339"/>
                        <a:gd name="T8" fmla="*/ 226 w 361"/>
                        <a:gd name="T9" fmla="*/ 339 h 339"/>
                        <a:gd name="T10" fmla="*/ 183 w 361"/>
                        <a:gd name="T11" fmla="*/ 323 h 339"/>
                        <a:gd name="T12" fmla="*/ 129 w 361"/>
                        <a:gd name="T13" fmla="*/ 296 h 339"/>
                        <a:gd name="T14" fmla="*/ 90 w 361"/>
                        <a:gd name="T15" fmla="*/ 269 h 339"/>
                        <a:gd name="T16" fmla="*/ 58 w 361"/>
                        <a:gd name="T17" fmla="*/ 242 h 339"/>
                        <a:gd name="T18" fmla="*/ 30 w 361"/>
                        <a:gd name="T19" fmla="*/ 212 h 339"/>
                        <a:gd name="T20" fmla="*/ 0 w 361"/>
                        <a:gd name="T21" fmla="*/ 166 h 339"/>
                        <a:gd name="T22" fmla="*/ 9 w 361"/>
                        <a:gd name="T23" fmla="*/ 133 h 339"/>
                        <a:gd name="T24" fmla="*/ 13 w 361"/>
                        <a:gd name="T25" fmla="*/ 103 h 339"/>
                        <a:gd name="T26" fmla="*/ 12 w 361"/>
                        <a:gd name="T27" fmla="*/ 66 h 339"/>
                        <a:gd name="T28" fmla="*/ 9 w 361"/>
                        <a:gd name="T29" fmla="*/ 0 h 339"/>
                        <a:gd name="T30" fmla="*/ 361 w 361"/>
                        <a:gd name="T31" fmla="*/ 242 h 33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361" h="339">
                          <a:moveTo>
                            <a:pt x="361" y="242"/>
                          </a:moveTo>
                          <a:lnTo>
                            <a:pt x="343" y="299"/>
                          </a:lnTo>
                          <a:lnTo>
                            <a:pt x="313" y="323"/>
                          </a:lnTo>
                          <a:lnTo>
                            <a:pt x="281" y="338"/>
                          </a:lnTo>
                          <a:lnTo>
                            <a:pt x="226" y="339"/>
                          </a:lnTo>
                          <a:lnTo>
                            <a:pt x="183" y="323"/>
                          </a:lnTo>
                          <a:lnTo>
                            <a:pt x="129" y="296"/>
                          </a:lnTo>
                          <a:lnTo>
                            <a:pt x="90" y="269"/>
                          </a:lnTo>
                          <a:lnTo>
                            <a:pt x="58" y="242"/>
                          </a:lnTo>
                          <a:lnTo>
                            <a:pt x="30" y="212"/>
                          </a:lnTo>
                          <a:lnTo>
                            <a:pt x="0" y="166"/>
                          </a:lnTo>
                          <a:lnTo>
                            <a:pt x="9" y="133"/>
                          </a:lnTo>
                          <a:lnTo>
                            <a:pt x="13" y="103"/>
                          </a:lnTo>
                          <a:lnTo>
                            <a:pt x="12" y="66"/>
                          </a:lnTo>
                          <a:lnTo>
                            <a:pt x="9" y="0"/>
                          </a:lnTo>
                          <a:lnTo>
                            <a:pt x="361" y="242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04" name="Freeform 2303"/>
                    <p:cNvSpPr>
                      <a:spLocks/>
                    </p:cNvSpPr>
                    <p:nvPr/>
                  </p:nvSpPr>
                  <p:spPr bwMode="auto">
                    <a:xfrm>
                      <a:off x="1721" y="1082"/>
                      <a:ext cx="56" cy="53"/>
                    </a:xfrm>
                    <a:custGeom>
                      <a:avLst/>
                      <a:gdLst>
                        <a:gd name="T0" fmla="*/ 443 w 666"/>
                        <a:gd name="T1" fmla="*/ 3 h 634"/>
                        <a:gd name="T2" fmla="*/ 528 w 666"/>
                        <a:gd name="T3" fmla="*/ 57 h 634"/>
                        <a:gd name="T4" fmla="*/ 564 w 666"/>
                        <a:gd name="T5" fmla="*/ 121 h 634"/>
                        <a:gd name="T6" fmla="*/ 630 w 666"/>
                        <a:gd name="T7" fmla="*/ 157 h 634"/>
                        <a:gd name="T8" fmla="*/ 654 w 666"/>
                        <a:gd name="T9" fmla="*/ 205 h 634"/>
                        <a:gd name="T10" fmla="*/ 666 w 666"/>
                        <a:gd name="T11" fmla="*/ 299 h 634"/>
                        <a:gd name="T12" fmla="*/ 663 w 666"/>
                        <a:gd name="T13" fmla="*/ 365 h 634"/>
                        <a:gd name="T14" fmla="*/ 654 w 666"/>
                        <a:gd name="T15" fmla="*/ 429 h 634"/>
                        <a:gd name="T16" fmla="*/ 612 w 666"/>
                        <a:gd name="T17" fmla="*/ 465 h 634"/>
                        <a:gd name="T18" fmla="*/ 63 w 666"/>
                        <a:gd name="T19" fmla="*/ 634 h 634"/>
                        <a:gd name="T20" fmla="*/ 54 w 666"/>
                        <a:gd name="T21" fmla="*/ 537 h 634"/>
                        <a:gd name="T22" fmla="*/ 29 w 666"/>
                        <a:gd name="T23" fmla="*/ 470 h 634"/>
                        <a:gd name="T24" fmla="*/ 3 w 666"/>
                        <a:gd name="T25" fmla="*/ 398 h 634"/>
                        <a:gd name="T26" fmla="*/ 0 w 666"/>
                        <a:gd name="T27" fmla="*/ 314 h 634"/>
                        <a:gd name="T28" fmla="*/ 18 w 666"/>
                        <a:gd name="T29" fmla="*/ 229 h 634"/>
                        <a:gd name="T30" fmla="*/ 42 w 666"/>
                        <a:gd name="T31" fmla="*/ 157 h 634"/>
                        <a:gd name="T32" fmla="*/ 81 w 666"/>
                        <a:gd name="T33" fmla="*/ 96 h 634"/>
                        <a:gd name="T34" fmla="*/ 139 w 666"/>
                        <a:gd name="T35" fmla="*/ 54 h 634"/>
                        <a:gd name="T36" fmla="*/ 205 w 666"/>
                        <a:gd name="T37" fmla="*/ 12 h 634"/>
                        <a:gd name="T38" fmla="*/ 338 w 666"/>
                        <a:gd name="T39" fmla="*/ 0 h 634"/>
                        <a:gd name="T40" fmla="*/ 443 w 666"/>
                        <a:gd name="T41" fmla="*/ 3 h 6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666" h="634">
                          <a:moveTo>
                            <a:pt x="443" y="3"/>
                          </a:moveTo>
                          <a:lnTo>
                            <a:pt x="528" y="57"/>
                          </a:lnTo>
                          <a:lnTo>
                            <a:pt x="564" y="121"/>
                          </a:lnTo>
                          <a:lnTo>
                            <a:pt x="630" y="157"/>
                          </a:lnTo>
                          <a:lnTo>
                            <a:pt x="654" y="205"/>
                          </a:lnTo>
                          <a:lnTo>
                            <a:pt x="666" y="299"/>
                          </a:lnTo>
                          <a:lnTo>
                            <a:pt x="663" y="365"/>
                          </a:lnTo>
                          <a:lnTo>
                            <a:pt x="654" y="429"/>
                          </a:lnTo>
                          <a:lnTo>
                            <a:pt x="612" y="465"/>
                          </a:lnTo>
                          <a:lnTo>
                            <a:pt x="63" y="634"/>
                          </a:lnTo>
                          <a:lnTo>
                            <a:pt x="54" y="537"/>
                          </a:lnTo>
                          <a:lnTo>
                            <a:pt x="29" y="470"/>
                          </a:lnTo>
                          <a:lnTo>
                            <a:pt x="3" y="398"/>
                          </a:lnTo>
                          <a:lnTo>
                            <a:pt x="0" y="314"/>
                          </a:lnTo>
                          <a:lnTo>
                            <a:pt x="18" y="229"/>
                          </a:lnTo>
                          <a:lnTo>
                            <a:pt x="42" y="157"/>
                          </a:lnTo>
                          <a:lnTo>
                            <a:pt x="81" y="96"/>
                          </a:lnTo>
                          <a:lnTo>
                            <a:pt x="139" y="54"/>
                          </a:lnTo>
                          <a:lnTo>
                            <a:pt x="205" y="12"/>
                          </a:lnTo>
                          <a:lnTo>
                            <a:pt x="338" y="0"/>
                          </a:lnTo>
                          <a:lnTo>
                            <a:pt x="443" y="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05" name="Freeform 2304"/>
                    <p:cNvSpPr>
                      <a:spLocks/>
                    </p:cNvSpPr>
                    <p:nvPr/>
                  </p:nvSpPr>
                  <p:spPr bwMode="auto">
                    <a:xfrm>
                      <a:off x="1725" y="1104"/>
                      <a:ext cx="48" cy="57"/>
                    </a:xfrm>
                    <a:custGeom>
                      <a:avLst/>
                      <a:gdLst>
                        <a:gd name="T0" fmla="*/ 573 w 573"/>
                        <a:gd name="T1" fmla="*/ 205 h 679"/>
                        <a:gd name="T2" fmla="*/ 555 w 573"/>
                        <a:gd name="T3" fmla="*/ 235 h 679"/>
                        <a:gd name="T4" fmla="*/ 555 w 573"/>
                        <a:gd name="T5" fmla="*/ 274 h 679"/>
                        <a:gd name="T6" fmla="*/ 549 w 573"/>
                        <a:gd name="T7" fmla="*/ 317 h 679"/>
                        <a:gd name="T8" fmla="*/ 534 w 573"/>
                        <a:gd name="T9" fmla="*/ 374 h 679"/>
                        <a:gd name="T10" fmla="*/ 513 w 573"/>
                        <a:gd name="T11" fmla="*/ 437 h 679"/>
                        <a:gd name="T12" fmla="*/ 495 w 573"/>
                        <a:gd name="T13" fmla="*/ 504 h 679"/>
                        <a:gd name="T14" fmla="*/ 474 w 573"/>
                        <a:gd name="T15" fmla="*/ 573 h 679"/>
                        <a:gd name="T16" fmla="*/ 456 w 573"/>
                        <a:gd name="T17" fmla="*/ 613 h 679"/>
                        <a:gd name="T18" fmla="*/ 428 w 573"/>
                        <a:gd name="T19" fmla="*/ 643 h 679"/>
                        <a:gd name="T20" fmla="*/ 401 w 573"/>
                        <a:gd name="T21" fmla="*/ 673 h 679"/>
                        <a:gd name="T22" fmla="*/ 365 w 573"/>
                        <a:gd name="T23" fmla="*/ 679 h 679"/>
                        <a:gd name="T24" fmla="*/ 318 w 573"/>
                        <a:gd name="T25" fmla="*/ 667 h 679"/>
                        <a:gd name="T26" fmla="*/ 266 w 573"/>
                        <a:gd name="T27" fmla="*/ 651 h 679"/>
                        <a:gd name="T28" fmla="*/ 226 w 573"/>
                        <a:gd name="T29" fmla="*/ 635 h 679"/>
                        <a:gd name="T30" fmla="*/ 187 w 573"/>
                        <a:gd name="T31" fmla="*/ 611 h 679"/>
                        <a:gd name="T32" fmla="*/ 157 w 573"/>
                        <a:gd name="T33" fmla="*/ 586 h 679"/>
                        <a:gd name="T34" fmla="*/ 130 w 573"/>
                        <a:gd name="T35" fmla="*/ 559 h 679"/>
                        <a:gd name="T36" fmla="*/ 100 w 573"/>
                        <a:gd name="T37" fmla="*/ 525 h 679"/>
                        <a:gd name="T38" fmla="*/ 67 w 573"/>
                        <a:gd name="T39" fmla="*/ 483 h 679"/>
                        <a:gd name="T40" fmla="*/ 43 w 573"/>
                        <a:gd name="T41" fmla="*/ 432 h 679"/>
                        <a:gd name="T42" fmla="*/ 36 w 573"/>
                        <a:gd name="T43" fmla="*/ 359 h 679"/>
                        <a:gd name="T44" fmla="*/ 36 w 573"/>
                        <a:gd name="T45" fmla="*/ 314 h 679"/>
                        <a:gd name="T46" fmla="*/ 18 w 573"/>
                        <a:gd name="T47" fmla="*/ 283 h 679"/>
                        <a:gd name="T48" fmla="*/ 3 w 573"/>
                        <a:gd name="T49" fmla="*/ 250 h 679"/>
                        <a:gd name="T50" fmla="*/ 0 w 573"/>
                        <a:gd name="T51" fmla="*/ 208 h 679"/>
                        <a:gd name="T52" fmla="*/ 6 w 573"/>
                        <a:gd name="T53" fmla="*/ 157 h 679"/>
                        <a:gd name="T54" fmla="*/ 30 w 573"/>
                        <a:gd name="T55" fmla="*/ 123 h 679"/>
                        <a:gd name="T56" fmla="*/ 61 w 573"/>
                        <a:gd name="T57" fmla="*/ 120 h 679"/>
                        <a:gd name="T58" fmla="*/ 79 w 573"/>
                        <a:gd name="T59" fmla="*/ 144 h 679"/>
                        <a:gd name="T60" fmla="*/ 94 w 573"/>
                        <a:gd name="T61" fmla="*/ 184 h 679"/>
                        <a:gd name="T62" fmla="*/ 112 w 573"/>
                        <a:gd name="T63" fmla="*/ 120 h 679"/>
                        <a:gd name="T64" fmla="*/ 142 w 573"/>
                        <a:gd name="T65" fmla="*/ 111 h 679"/>
                        <a:gd name="T66" fmla="*/ 169 w 573"/>
                        <a:gd name="T67" fmla="*/ 105 h 679"/>
                        <a:gd name="T68" fmla="*/ 269 w 573"/>
                        <a:gd name="T69" fmla="*/ 78 h 679"/>
                        <a:gd name="T70" fmla="*/ 353 w 573"/>
                        <a:gd name="T71" fmla="*/ 30 h 679"/>
                        <a:gd name="T72" fmla="*/ 431 w 573"/>
                        <a:gd name="T73" fmla="*/ 0 h 679"/>
                        <a:gd name="T74" fmla="*/ 507 w 573"/>
                        <a:gd name="T75" fmla="*/ 4 h 679"/>
                        <a:gd name="T76" fmla="*/ 555 w 573"/>
                        <a:gd name="T77" fmla="*/ 25 h 679"/>
                        <a:gd name="T78" fmla="*/ 564 w 573"/>
                        <a:gd name="T79" fmla="*/ 118 h 679"/>
                        <a:gd name="T80" fmla="*/ 573 w 573"/>
                        <a:gd name="T81" fmla="*/ 170 h 679"/>
                        <a:gd name="T82" fmla="*/ 573 w 573"/>
                        <a:gd name="T83" fmla="*/ 205 h 67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</a:cxnLst>
                      <a:rect l="0" t="0" r="r" b="b"/>
                      <a:pathLst>
                        <a:path w="573" h="679">
                          <a:moveTo>
                            <a:pt x="573" y="205"/>
                          </a:moveTo>
                          <a:lnTo>
                            <a:pt x="555" y="235"/>
                          </a:lnTo>
                          <a:lnTo>
                            <a:pt x="555" y="274"/>
                          </a:lnTo>
                          <a:lnTo>
                            <a:pt x="549" y="317"/>
                          </a:lnTo>
                          <a:lnTo>
                            <a:pt x="534" y="374"/>
                          </a:lnTo>
                          <a:lnTo>
                            <a:pt x="513" y="437"/>
                          </a:lnTo>
                          <a:lnTo>
                            <a:pt x="495" y="504"/>
                          </a:lnTo>
                          <a:lnTo>
                            <a:pt x="474" y="573"/>
                          </a:lnTo>
                          <a:lnTo>
                            <a:pt x="456" y="613"/>
                          </a:lnTo>
                          <a:lnTo>
                            <a:pt x="428" y="643"/>
                          </a:lnTo>
                          <a:lnTo>
                            <a:pt x="401" y="673"/>
                          </a:lnTo>
                          <a:lnTo>
                            <a:pt x="365" y="679"/>
                          </a:lnTo>
                          <a:lnTo>
                            <a:pt x="318" y="667"/>
                          </a:lnTo>
                          <a:lnTo>
                            <a:pt x="266" y="651"/>
                          </a:lnTo>
                          <a:lnTo>
                            <a:pt x="226" y="635"/>
                          </a:lnTo>
                          <a:lnTo>
                            <a:pt x="187" y="611"/>
                          </a:lnTo>
                          <a:lnTo>
                            <a:pt x="157" y="586"/>
                          </a:lnTo>
                          <a:lnTo>
                            <a:pt x="130" y="559"/>
                          </a:lnTo>
                          <a:lnTo>
                            <a:pt x="100" y="525"/>
                          </a:lnTo>
                          <a:lnTo>
                            <a:pt x="67" y="483"/>
                          </a:lnTo>
                          <a:lnTo>
                            <a:pt x="43" y="432"/>
                          </a:lnTo>
                          <a:lnTo>
                            <a:pt x="36" y="359"/>
                          </a:lnTo>
                          <a:lnTo>
                            <a:pt x="36" y="314"/>
                          </a:lnTo>
                          <a:lnTo>
                            <a:pt x="18" y="283"/>
                          </a:lnTo>
                          <a:lnTo>
                            <a:pt x="3" y="250"/>
                          </a:lnTo>
                          <a:lnTo>
                            <a:pt x="0" y="208"/>
                          </a:lnTo>
                          <a:lnTo>
                            <a:pt x="6" y="157"/>
                          </a:lnTo>
                          <a:lnTo>
                            <a:pt x="30" y="123"/>
                          </a:lnTo>
                          <a:lnTo>
                            <a:pt x="61" y="120"/>
                          </a:lnTo>
                          <a:lnTo>
                            <a:pt x="79" y="144"/>
                          </a:lnTo>
                          <a:lnTo>
                            <a:pt x="94" y="184"/>
                          </a:lnTo>
                          <a:lnTo>
                            <a:pt x="112" y="120"/>
                          </a:lnTo>
                          <a:lnTo>
                            <a:pt x="142" y="111"/>
                          </a:lnTo>
                          <a:lnTo>
                            <a:pt x="169" y="105"/>
                          </a:lnTo>
                          <a:lnTo>
                            <a:pt x="269" y="78"/>
                          </a:lnTo>
                          <a:lnTo>
                            <a:pt x="353" y="30"/>
                          </a:lnTo>
                          <a:lnTo>
                            <a:pt x="431" y="0"/>
                          </a:lnTo>
                          <a:lnTo>
                            <a:pt x="507" y="4"/>
                          </a:lnTo>
                          <a:lnTo>
                            <a:pt x="555" y="25"/>
                          </a:lnTo>
                          <a:lnTo>
                            <a:pt x="564" y="118"/>
                          </a:lnTo>
                          <a:lnTo>
                            <a:pt x="573" y="170"/>
                          </a:lnTo>
                          <a:lnTo>
                            <a:pt x="573" y="205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06" name="Freeform 2305"/>
                    <p:cNvSpPr>
                      <a:spLocks/>
                    </p:cNvSpPr>
                    <p:nvPr/>
                  </p:nvSpPr>
                  <p:spPr bwMode="auto">
                    <a:xfrm>
                      <a:off x="1750" y="1147"/>
                      <a:ext cx="15" cy="3"/>
                    </a:xfrm>
                    <a:custGeom>
                      <a:avLst/>
                      <a:gdLst>
                        <a:gd name="T0" fmla="*/ 177 w 182"/>
                        <a:gd name="T1" fmla="*/ 34 h 36"/>
                        <a:gd name="T2" fmla="*/ 181 w 182"/>
                        <a:gd name="T3" fmla="*/ 20 h 36"/>
                        <a:gd name="T4" fmla="*/ 182 w 182"/>
                        <a:gd name="T5" fmla="*/ 6 h 36"/>
                        <a:gd name="T6" fmla="*/ 173 w 182"/>
                        <a:gd name="T7" fmla="*/ 13 h 36"/>
                        <a:gd name="T8" fmla="*/ 143 w 182"/>
                        <a:gd name="T9" fmla="*/ 4 h 36"/>
                        <a:gd name="T10" fmla="*/ 123 w 182"/>
                        <a:gd name="T11" fmla="*/ 6 h 36"/>
                        <a:gd name="T12" fmla="*/ 105 w 182"/>
                        <a:gd name="T13" fmla="*/ 0 h 36"/>
                        <a:gd name="T14" fmla="*/ 52 w 182"/>
                        <a:gd name="T15" fmla="*/ 7 h 36"/>
                        <a:gd name="T16" fmla="*/ 29 w 182"/>
                        <a:gd name="T17" fmla="*/ 10 h 36"/>
                        <a:gd name="T18" fmla="*/ 16 w 182"/>
                        <a:gd name="T19" fmla="*/ 9 h 36"/>
                        <a:gd name="T20" fmla="*/ 8 w 182"/>
                        <a:gd name="T21" fmla="*/ 3 h 36"/>
                        <a:gd name="T22" fmla="*/ 8 w 182"/>
                        <a:gd name="T23" fmla="*/ 19 h 36"/>
                        <a:gd name="T24" fmla="*/ 0 w 182"/>
                        <a:gd name="T25" fmla="*/ 36 h 36"/>
                        <a:gd name="T26" fmla="*/ 21 w 182"/>
                        <a:gd name="T27" fmla="*/ 16 h 36"/>
                        <a:gd name="T28" fmla="*/ 54 w 182"/>
                        <a:gd name="T29" fmla="*/ 12 h 36"/>
                        <a:gd name="T30" fmla="*/ 102 w 182"/>
                        <a:gd name="T31" fmla="*/ 13 h 36"/>
                        <a:gd name="T32" fmla="*/ 121 w 182"/>
                        <a:gd name="T33" fmla="*/ 18 h 36"/>
                        <a:gd name="T34" fmla="*/ 141 w 182"/>
                        <a:gd name="T35" fmla="*/ 13 h 36"/>
                        <a:gd name="T36" fmla="*/ 159 w 182"/>
                        <a:gd name="T37" fmla="*/ 16 h 36"/>
                        <a:gd name="T38" fmla="*/ 173 w 182"/>
                        <a:gd name="T39" fmla="*/ 19 h 36"/>
                        <a:gd name="T40" fmla="*/ 177 w 182"/>
                        <a:gd name="T41" fmla="*/ 34 h 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82" h="36">
                          <a:moveTo>
                            <a:pt x="177" y="34"/>
                          </a:moveTo>
                          <a:lnTo>
                            <a:pt x="181" y="20"/>
                          </a:lnTo>
                          <a:lnTo>
                            <a:pt x="182" y="6"/>
                          </a:lnTo>
                          <a:lnTo>
                            <a:pt x="173" y="13"/>
                          </a:lnTo>
                          <a:lnTo>
                            <a:pt x="143" y="4"/>
                          </a:lnTo>
                          <a:lnTo>
                            <a:pt x="123" y="6"/>
                          </a:lnTo>
                          <a:lnTo>
                            <a:pt x="105" y="0"/>
                          </a:lnTo>
                          <a:lnTo>
                            <a:pt x="52" y="7"/>
                          </a:lnTo>
                          <a:lnTo>
                            <a:pt x="29" y="10"/>
                          </a:lnTo>
                          <a:lnTo>
                            <a:pt x="16" y="9"/>
                          </a:lnTo>
                          <a:lnTo>
                            <a:pt x="8" y="3"/>
                          </a:lnTo>
                          <a:lnTo>
                            <a:pt x="8" y="19"/>
                          </a:lnTo>
                          <a:lnTo>
                            <a:pt x="0" y="36"/>
                          </a:lnTo>
                          <a:lnTo>
                            <a:pt x="21" y="16"/>
                          </a:lnTo>
                          <a:lnTo>
                            <a:pt x="54" y="12"/>
                          </a:lnTo>
                          <a:lnTo>
                            <a:pt x="102" y="13"/>
                          </a:lnTo>
                          <a:lnTo>
                            <a:pt x="121" y="18"/>
                          </a:lnTo>
                          <a:lnTo>
                            <a:pt x="141" y="13"/>
                          </a:lnTo>
                          <a:lnTo>
                            <a:pt x="159" y="16"/>
                          </a:lnTo>
                          <a:lnTo>
                            <a:pt x="173" y="19"/>
                          </a:lnTo>
                          <a:lnTo>
                            <a:pt x="177" y="3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07" name="Freeform 2306"/>
                    <p:cNvSpPr>
                      <a:spLocks/>
                    </p:cNvSpPr>
                    <p:nvPr/>
                  </p:nvSpPr>
                  <p:spPr bwMode="auto">
                    <a:xfrm>
                      <a:off x="1755" y="1151"/>
                      <a:ext cx="7" cy="1"/>
                    </a:xfrm>
                    <a:custGeom>
                      <a:avLst/>
                      <a:gdLst>
                        <a:gd name="T0" fmla="*/ 86 w 86"/>
                        <a:gd name="T1" fmla="*/ 3 h 15"/>
                        <a:gd name="T2" fmla="*/ 64 w 86"/>
                        <a:gd name="T3" fmla="*/ 5 h 15"/>
                        <a:gd name="T4" fmla="*/ 47 w 86"/>
                        <a:gd name="T5" fmla="*/ 5 h 15"/>
                        <a:gd name="T6" fmla="*/ 0 w 86"/>
                        <a:gd name="T7" fmla="*/ 0 h 15"/>
                        <a:gd name="T8" fmla="*/ 39 w 86"/>
                        <a:gd name="T9" fmla="*/ 15 h 15"/>
                        <a:gd name="T10" fmla="*/ 66 w 86"/>
                        <a:gd name="T11" fmla="*/ 12 h 15"/>
                        <a:gd name="T12" fmla="*/ 86 w 86"/>
                        <a:gd name="T13" fmla="*/ 3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86" h="15">
                          <a:moveTo>
                            <a:pt x="86" y="3"/>
                          </a:moveTo>
                          <a:lnTo>
                            <a:pt x="64" y="5"/>
                          </a:lnTo>
                          <a:lnTo>
                            <a:pt x="47" y="5"/>
                          </a:lnTo>
                          <a:lnTo>
                            <a:pt x="0" y="0"/>
                          </a:lnTo>
                          <a:lnTo>
                            <a:pt x="39" y="15"/>
                          </a:lnTo>
                          <a:lnTo>
                            <a:pt x="66" y="12"/>
                          </a:lnTo>
                          <a:lnTo>
                            <a:pt x="86" y="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08" name="Freeform 2307"/>
                    <p:cNvSpPr>
                      <a:spLocks/>
                    </p:cNvSpPr>
                    <p:nvPr/>
                  </p:nvSpPr>
                  <p:spPr bwMode="auto">
                    <a:xfrm>
                      <a:off x="1755" y="1157"/>
                      <a:ext cx="4" cy="3"/>
                    </a:xfrm>
                    <a:custGeom>
                      <a:avLst/>
                      <a:gdLst>
                        <a:gd name="T0" fmla="*/ 56 w 56"/>
                        <a:gd name="T1" fmla="*/ 2 h 30"/>
                        <a:gd name="T2" fmla="*/ 35 w 56"/>
                        <a:gd name="T3" fmla="*/ 8 h 30"/>
                        <a:gd name="T4" fmla="*/ 28 w 56"/>
                        <a:gd name="T5" fmla="*/ 30 h 30"/>
                        <a:gd name="T6" fmla="*/ 27 w 56"/>
                        <a:gd name="T7" fmla="*/ 10 h 30"/>
                        <a:gd name="T8" fmla="*/ 0 w 56"/>
                        <a:gd name="T9" fmla="*/ 0 h 30"/>
                        <a:gd name="T10" fmla="*/ 30 w 56"/>
                        <a:gd name="T11" fmla="*/ 4 h 30"/>
                        <a:gd name="T12" fmla="*/ 56 w 56"/>
                        <a:gd name="T13" fmla="*/ 2 h 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6" h="30">
                          <a:moveTo>
                            <a:pt x="56" y="2"/>
                          </a:moveTo>
                          <a:lnTo>
                            <a:pt x="35" y="8"/>
                          </a:lnTo>
                          <a:lnTo>
                            <a:pt x="28" y="30"/>
                          </a:lnTo>
                          <a:lnTo>
                            <a:pt x="27" y="10"/>
                          </a:lnTo>
                          <a:lnTo>
                            <a:pt x="0" y="0"/>
                          </a:lnTo>
                          <a:lnTo>
                            <a:pt x="30" y="4"/>
                          </a:lnTo>
                          <a:lnTo>
                            <a:pt x="56" y="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09" name="Freeform 2308"/>
                    <p:cNvSpPr>
                      <a:spLocks/>
                    </p:cNvSpPr>
                    <p:nvPr/>
                  </p:nvSpPr>
                  <p:spPr bwMode="auto">
                    <a:xfrm>
                      <a:off x="1729" y="1120"/>
                      <a:ext cx="2" cy="6"/>
                    </a:xfrm>
                    <a:custGeom>
                      <a:avLst/>
                      <a:gdLst>
                        <a:gd name="T0" fmla="*/ 16 w 27"/>
                        <a:gd name="T1" fmla="*/ 0 h 74"/>
                        <a:gd name="T2" fmla="*/ 27 w 27"/>
                        <a:gd name="T3" fmla="*/ 15 h 74"/>
                        <a:gd name="T4" fmla="*/ 16 w 27"/>
                        <a:gd name="T5" fmla="*/ 27 h 74"/>
                        <a:gd name="T6" fmla="*/ 13 w 27"/>
                        <a:gd name="T7" fmla="*/ 44 h 74"/>
                        <a:gd name="T8" fmla="*/ 16 w 27"/>
                        <a:gd name="T9" fmla="*/ 74 h 74"/>
                        <a:gd name="T10" fmla="*/ 0 w 27"/>
                        <a:gd name="T11" fmla="*/ 35 h 74"/>
                        <a:gd name="T12" fmla="*/ 16 w 27"/>
                        <a:gd name="T13" fmla="*/ 0 h 7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7" h="74">
                          <a:moveTo>
                            <a:pt x="16" y="0"/>
                          </a:moveTo>
                          <a:lnTo>
                            <a:pt x="27" y="15"/>
                          </a:lnTo>
                          <a:lnTo>
                            <a:pt x="16" y="27"/>
                          </a:lnTo>
                          <a:lnTo>
                            <a:pt x="13" y="44"/>
                          </a:lnTo>
                          <a:lnTo>
                            <a:pt x="16" y="74"/>
                          </a:lnTo>
                          <a:lnTo>
                            <a:pt x="0" y="35"/>
                          </a:lnTo>
                          <a:lnTo>
                            <a:pt x="1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10" name="Freeform 2309"/>
                    <p:cNvSpPr>
                      <a:spLocks/>
                    </p:cNvSpPr>
                    <p:nvPr/>
                  </p:nvSpPr>
                  <p:spPr bwMode="auto">
                    <a:xfrm>
                      <a:off x="1728" y="1116"/>
                      <a:ext cx="3" cy="10"/>
                    </a:xfrm>
                    <a:custGeom>
                      <a:avLst/>
                      <a:gdLst>
                        <a:gd name="T0" fmla="*/ 37 w 41"/>
                        <a:gd name="T1" fmla="*/ 39 h 115"/>
                        <a:gd name="T2" fmla="*/ 41 w 41"/>
                        <a:gd name="T3" fmla="*/ 24 h 115"/>
                        <a:gd name="T4" fmla="*/ 32 w 41"/>
                        <a:gd name="T5" fmla="*/ 3 h 115"/>
                        <a:gd name="T6" fmla="*/ 17 w 41"/>
                        <a:gd name="T7" fmla="*/ 0 h 115"/>
                        <a:gd name="T8" fmla="*/ 4 w 41"/>
                        <a:gd name="T9" fmla="*/ 13 h 115"/>
                        <a:gd name="T10" fmla="*/ 0 w 41"/>
                        <a:gd name="T11" fmla="*/ 49 h 115"/>
                        <a:gd name="T12" fmla="*/ 3 w 41"/>
                        <a:gd name="T13" fmla="*/ 97 h 115"/>
                        <a:gd name="T14" fmla="*/ 19 w 41"/>
                        <a:gd name="T15" fmla="*/ 115 h 115"/>
                        <a:gd name="T16" fmla="*/ 7 w 41"/>
                        <a:gd name="T17" fmla="*/ 85 h 115"/>
                        <a:gd name="T18" fmla="*/ 6 w 41"/>
                        <a:gd name="T19" fmla="*/ 39 h 115"/>
                        <a:gd name="T20" fmla="*/ 14 w 41"/>
                        <a:gd name="T21" fmla="*/ 12 h 115"/>
                        <a:gd name="T22" fmla="*/ 25 w 41"/>
                        <a:gd name="T23" fmla="*/ 13 h 115"/>
                        <a:gd name="T24" fmla="*/ 37 w 41"/>
                        <a:gd name="T25" fmla="*/ 39 h 1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41" h="115">
                          <a:moveTo>
                            <a:pt x="37" y="39"/>
                          </a:moveTo>
                          <a:lnTo>
                            <a:pt x="41" y="24"/>
                          </a:lnTo>
                          <a:lnTo>
                            <a:pt x="32" y="3"/>
                          </a:lnTo>
                          <a:lnTo>
                            <a:pt x="17" y="0"/>
                          </a:lnTo>
                          <a:lnTo>
                            <a:pt x="4" y="13"/>
                          </a:lnTo>
                          <a:lnTo>
                            <a:pt x="0" y="49"/>
                          </a:lnTo>
                          <a:lnTo>
                            <a:pt x="3" y="97"/>
                          </a:lnTo>
                          <a:lnTo>
                            <a:pt x="19" y="115"/>
                          </a:lnTo>
                          <a:lnTo>
                            <a:pt x="7" y="85"/>
                          </a:lnTo>
                          <a:lnTo>
                            <a:pt x="6" y="39"/>
                          </a:lnTo>
                          <a:lnTo>
                            <a:pt x="14" y="12"/>
                          </a:lnTo>
                          <a:lnTo>
                            <a:pt x="25" y="13"/>
                          </a:lnTo>
                          <a:lnTo>
                            <a:pt x="37" y="3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11" name="Freeform 2310"/>
                    <p:cNvSpPr>
                      <a:spLocks/>
                    </p:cNvSpPr>
                    <p:nvPr/>
                  </p:nvSpPr>
                  <p:spPr bwMode="auto">
                    <a:xfrm>
                      <a:off x="1729" y="1130"/>
                      <a:ext cx="2" cy="3"/>
                    </a:xfrm>
                    <a:custGeom>
                      <a:avLst/>
                      <a:gdLst>
                        <a:gd name="T0" fmla="*/ 0 w 31"/>
                        <a:gd name="T1" fmla="*/ 14 h 33"/>
                        <a:gd name="T2" fmla="*/ 0 w 31"/>
                        <a:gd name="T3" fmla="*/ 0 h 33"/>
                        <a:gd name="T4" fmla="*/ 17 w 31"/>
                        <a:gd name="T5" fmla="*/ 12 h 33"/>
                        <a:gd name="T6" fmla="*/ 31 w 31"/>
                        <a:gd name="T7" fmla="*/ 11 h 33"/>
                        <a:gd name="T8" fmla="*/ 0 w 31"/>
                        <a:gd name="T9" fmla="*/ 33 h 33"/>
                        <a:gd name="T10" fmla="*/ 0 w 31"/>
                        <a:gd name="T11" fmla="*/ 14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31" h="33">
                          <a:moveTo>
                            <a:pt x="0" y="14"/>
                          </a:moveTo>
                          <a:lnTo>
                            <a:pt x="0" y="0"/>
                          </a:lnTo>
                          <a:lnTo>
                            <a:pt x="17" y="12"/>
                          </a:lnTo>
                          <a:lnTo>
                            <a:pt x="31" y="11"/>
                          </a:lnTo>
                          <a:lnTo>
                            <a:pt x="0" y="33"/>
                          </a:lnTo>
                          <a:lnTo>
                            <a:pt x="0" y="1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12" name="Freeform 2311"/>
                    <p:cNvSpPr>
                      <a:spLocks/>
                    </p:cNvSpPr>
                    <p:nvPr/>
                  </p:nvSpPr>
                  <p:spPr bwMode="auto">
                    <a:xfrm>
                      <a:off x="1747" y="1123"/>
                      <a:ext cx="8" cy="5"/>
                    </a:xfrm>
                    <a:custGeom>
                      <a:avLst/>
                      <a:gdLst>
                        <a:gd name="T0" fmla="*/ 83 w 100"/>
                        <a:gd name="T1" fmla="*/ 9 h 56"/>
                        <a:gd name="T2" fmla="*/ 100 w 100"/>
                        <a:gd name="T3" fmla="*/ 22 h 56"/>
                        <a:gd name="T4" fmla="*/ 91 w 100"/>
                        <a:gd name="T5" fmla="*/ 26 h 56"/>
                        <a:gd name="T6" fmla="*/ 84 w 100"/>
                        <a:gd name="T7" fmla="*/ 33 h 56"/>
                        <a:gd name="T8" fmla="*/ 78 w 100"/>
                        <a:gd name="T9" fmla="*/ 46 h 56"/>
                        <a:gd name="T10" fmla="*/ 66 w 100"/>
                        <a:gd name="T11" fmla="*/ 56 h 56"/>
                        <a:gd name="T12" fmla="*/ 75 w 100"/>
                        <a:gd name="T13" fmla="*/ 42 h 56"/>
                        <a:gd name="T14" fmla="*/ 76 w 100"/>
                        <a:gd name="T15" fmla="*/ 33 h 56"/>
                        <a:gd name="T16" fmla="*/ 58 w 100"/>
                        <a:gd name="T17" fmla="*/ 40 h 56"/>
                        <a:gd name="T18" fmla="*/ 42 w 100"/>
                        <a:gd name="T19" fmla="*/ 36 h 56"/>
                        <a:gd name="T20" fmla="*/ 28 w 100"/>
                        <a:gd name="T21" fmla="*/ 31 h 56"/>
                        <a:gd name="T22" fmla="*/ 13 w 100"/>
                        <a:gd name="T23" fmla="*/ 18 h 56"/>
                        <a:gd name="T24" fmla="*/ 0 w 100"/>
                        <a:gd name="T25" fmla="*/ 15 h 56"/>
                        <a:gd name="T26" fmla="*/ 18 w 100"/>
                        <a:gd name="T27" fmla="*/ 3 h 56"/>
                        <a:gd name="T28" fmla="*/ 39 w 100"/>
                        <a:gd name="T29" fmla="*/ 0 h 56"/>
                        <a:gd name="T30" fmla="*/ 55 w 100"/>
                        <a:gd name="T31" fmla="*/ 0 h 56"/>
                        <a:gd name="T32" fmla="*/ 72 w 100"/>
                        <a:gd name="T33" fmla="*/ 3 h 56"/>
                        <a:gd name="T34" fmla="*/ 83 w 100"/>
                        <a:gd name="T35" fmla="*/ 9 h 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100" h="56">
                          <a:moveTo>
                            <a:pt x="83" y="9"/>
                          </a:moveTo>
                          <a:lnTo>
                            <a:pt x="100" y="22"/>
                          </a:lnTo>
                          <a:lnTo>
                            <a:pt x="91" y="26"/>
                          </a:lnTo>
                          <a:lnTo>
                            <a:pt x="84" y="33"/>
                          </a:lnTo>
                          <a:lnTo>
                            <a:pt x="78" y="46"/>
                          </a:lnTo>
                          <a:lnTo>
                            <a:pt x="66" y="56"/>
                          </a:lnTo>
                          <a:lnTo>
                            <a:pt x="75" y="42"/>
                          </a:lnTo>
                          <a:lnTo>
                            <a:pt x="76" y="33"/>
                          </a:lnTo>
                          <a:lnTo>
                            <a:pt x="58" y="40"/>
                          </a:lnTo>
                          <a:lnTo>
                            <a:pt x="42" y="36"/>
                          </a:lnTo>
                          <a:lnTo>
                            <a:pt x="28" y="31"/>
                          </a:lnTo>
                          <a:lnTo>
                            <a:pt x="13" y="18"/>
                          </a:lnTo>
                          <a:lnTo>
                            <a:pt x="0" y="15"/>
                          </a:lnTo>
                          <a:lnTo>
                            <a:pt x="18" y="3"/>
                          </a:lnTo>
                          <a:lnTo>
                            <a:pt x="39" y="0"/>
                          </a:lnTo>
                          <a:lnTo>
                            <a:pt x="55" y="0"/>
                          </a:lnTo>
                          <a:lnTo>
                            <a:pt x="72" y="3"/>
                          </a:lnTo>
                          <a:lnTo>
                            <a:pt x="83" y="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13" name="Freeform 2312"/>
                    <p:cNvSpPr>
                      <a:spLocks/>
                    </p:cNvSpPr>
                    <p:nvPr/>
                  </p:nvSpPr>
                  <p:spPr bwMode="auto">
                    <a:xfrm>
                      <a:off x="1744" y="1119"/>
                      <a:ext cx="15" cy="4"/>
                    </a:xfrm>
                    <a:custGeom>
                      <a:avLst/>
                      <a:gdLst>
                        <a:gd name="T0" fmla="*/ 178 w 178"/>
                        <a:gd name="T1" fmla="*/ 32 h 51"/>
                        <a:gd name="T2" fmla="*/ 160 w 178"/>
                        <a:gd name="T3" fmla="*/ 51 h 51"/>
                        <a:gd name="T4" fmla="*/ 116 w 178"/>
                        <a:gd name="T5" fmla="*/ 30 h 51"/>
                        <a:gd name="T6" fmla="*/ 68 w 178"/>
                        <a:gd name="T7" fmla="*/ 17 h 51"/>
                        <a:gd name="T8" fmla="*/ 0 w 178"/>
                        <a:gd name="T9" fmla="*/ 20 h 51"/>
                        <a:gd name="T10" fmla="*/ 56 w 178"/>
                        <a:gd name="T11" fmla="*/ 8 h 51"/>
                        <a:gd name="T12" fmla="*/ 41 w 178"/>
                        <a:gd name="T13" fmla="*/ 0 h 51"/>
                        <a:gd name="T14" fmla="*/ 76 w 178"/>
                        <a:gd name="T15" fmla="*/ 3 h 51"/>
                        <a:gd name="T16" fmla="*/ 104 w 178"/>
                        <a:gd name="T17" fmla="*/ 11 h 51"/>
                        <a:gd name="T18" fmla="*/ 92 w 178"/>
                        <a:gd name="T19" fmla="*/ 2 h 51"/>
                        <a:gd name="T20" fmla="*/ 122 w 178"/>
                        <a:gd name="T21" fmla="*/ 9 h 51"/>
                        <a:gd name="T22" fmla="*/ 142 w 178"/>
                        <a:gd name="T23" fmla="*/ 21 h 51"/>
                        <a:gd name="T24" fmla="*/ 136 w 178"/>
                        <a:gd name="T25" fmla="*/ 9 h 51"/>
                        <a:gd name="T26" fmla="*/ 178 w 178"/>
                        <a:gd name="T27" fmla="*/ 32 h 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78" h="51">
                          <a:moveTo>
                            <a:pt x="178" y="32"/>
                          </a:moveTo>
                          <a:lnTo>
                            <a:pt x="160" y="51"/>
                          </a:lnTo>
                          <a:lnTo>
                            <a:pt x="116" y="30"/>
                          </a:lnTo>
                          <a:lnTo>
                            <a:pt x="68" y="17"/>
                          </a:lnTo>
                          <a:lnTo>
                            <a:pt x="0" y="20"/>
                          </a:lnTo>
                          <a:lnTo>
                            <a:pt x="56" y="8"/>
                          </a:lnTo>
                          <a:lnTo>
                            <a:pt x="41" y="0"/>
                          </a:lnTo>
                          <a:lnTo>
                            <a:pt x="76" y="3"/>
                          </a:lnTo>
                          <a:lnTo>
                            <a:pt x="104" y="11"/>
                          </a:lnTo>
                          <a:lnTo>
                            <a:pt x="92" y="2"/>
                          </a:lnTo>
                          <a:lnTo>
                            <a:pt x="122" y="9"/>
                          </a:lnTo>
                          <a:lnTo>
                            <a:pt x="142" y="21"/>
                          </a:lnTo>
                          <a:lnTo>
                            <a:pt x="136" y="9"/>
                          </a:lnTo>
                          <a:lnTo>
                            <a:pt x="178" y="3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14" name="Freeform 2313"/>
                    <p:cNvSpPr>
                      <a:spLocks/>
                    </p:cNvSpPr>
                    <p:nvPr/>
                  </p:nvSpPr>
                  <p:spPr bwMode="auto">
                    <a:xfrm>
                      <a:off x="1753" y="1124"/>
                      <a:ext cx="1" cy="1"/>
                    </a:xfrm>
                    <a:custGeom>
                      <a:avLst/>
                      <a:gdLst>
                        <a:gd name="T0" fmla="*/ 6 w 16"/>
                        <a:gd name="T1" fmla="*/ 0 h 15"/>
                        <a:gd name="T2" fmla="*/ 16 w 16"/>
                        <a:gd name="T3" fmla="*/ 8 h 15"/>
                        <a:gd name="T4" fmla="*/ 0 w 16"/>
                        <a:gd name="T5" fmla="*/ 15 h 15"/>
                        <a:gd name="T6" fmla="*/ 4 w 16"/>
                        <a:gd name="T7" fmla="*/ 9 h 15"/>
                        <a:gd name="T8" fmla="*/ 6 w 16"/>
                        <a:gd name="T9" fmla="*/ 0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6" h="15">
                          <a:moveTo>
                            <a:pt x="6" y="0"/>
                          </a:moveTo>
                          <a:lnTo>
                            <a:pt x="16" y="8"/>
                          </a:lnTo>
                          <a:lnTo>
                            <a:pt x="0" y="15"/>
                          </a:lnTo>
                          <a:lnTo>
                            <a:pt x="4" y="9"/>
                          </a:lnTo>
                          <a:lnTo>
                            <a:pt x="6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15" name="Freeform 2314"/>
                    <p:cNvSpPr>
                      <a:spLocks/>
                    </p:cNvSpPr>
                    <p:nvPr/>
                  </p:nvSpPr>
                  <p:spPr bwMode="auto">
                    <a:xfrm>
                      <a:off x="1748" y="1122"/>
                      <a:ext cx="7" cy="2"/>
                    </a:xfrm>
                    <a:custGeom>
                      <a:avLst/>
                      <a:gdLst>
                        <a:gd name="T0" fmla="*/ 81 w 81"/>
                        <a:gd name="T1" fmla="*/ 21 h 21"/>
                        <a:gd name="T2" fmla="*/ 59 w 81"/>
                        <a:gd name="T3" fmla="*/ 7 h 21"/>
                        <a:gd name="T4" fmla="*/ 38 w 81"/>
                        <a:gd name="T5" fmla="*/ 4 h 21"/>
                        <a:gd name="T6" fmla="*/ 18 w 81"/>
                        <a:gd name="T7" fmla="*/ 6 h 21"/>
                        <a:gd name="T8" fmla="*/ 0 w 81"/>
                        <a:gd name="T9" fmla="*/ 12 h 21"/>
                        <a:gd name="T10" fmla="*/ 20 w 81"/>
                        <a:gd name="T11" fmla="*/ 3 h 21"/>
                        <a:gd name="T12" fmla="*/ 41 w 81"/>
                        <a:gd name="T13" fmla="*/ 0 h 21"/>
                        <a:gd name="T14" fmla="*/ 55 w 81"/>
                        <a:gd name="T15" fmla="*/ 0 h 21"/>
                        <a:gd name="T16" fmla="*/ 67 w 81"/>
                        <a:gd name="T17" fmla="*/ 5 h 21"/>
                        <a:gd name="T18" fmla="*/ 81 w 81"/>
                        <a:gd name="T19" fmla="*/ 21 h 2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81" h="21">
                          <a:moveTo>
                            <a:pt x="81" y="21"/>
                          </a:moveTo>
                          <a:lnTo>
                            <a:pt x="59" y="7"/>
                          </a:lnTo>
                          <a:lnTo>
                            <a:pt x="38" y="4"/>
                          </a:lnTo>
                          <a:lnTo>
                            <a:pt x="18" y="6"/>
                          </a:lnTo>
                          <a:lnTo>
                            <a:pt x="0" y="12"/>
                          </a:lnTo>
                          <a:lnTo>
                            <a:pt x="20" y="3"/>
                          </a:lnTo>
                          <a:lnTo>
                            <a:pt x="41" y="0"/>
                          </a:lnTo>
                          <a:lnTo>
                            <a:pt x="55" y="0"/>
                          </a:lnTo>
                          <a:lnTo>
                            <a:pt x="67" y="5"/>
                          </a:lnTo>
                          <a:lnTo>
                            <a:pt x="81" y="2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16" name="Freeform 2315"/>
                    <p:cNvSpPr>
                      <a:spLocks/>
                    </p:cNvSpPr>
                    <p:nvPr/>
                  </p:nvSpPr>
                  <p:spPr bwMode="auto">
                    <a:xfrm>
                      <a:off x="1765" y="1124"/>
                      <a:ext cx="6" cy="4"/>
                    </a:xfrm>
                    <a:custGeom>
                      <a:avLst/>
                      <a:gdLst>
                        <a:gd name="T0" fmla="*/ 73 w 73"/>
                        <a:gd name="T1" fmla="*/ 16 h 53"/>
                        <a:gd name="T2" fmla="*/ 64 w 73"/>
                        <a:gd name="T3" fmla="*/ 20 h 53"/>
                        <a:gd name="T4" fmla="*/ 55 w 73"/>
                        <a:gd name="T5" fmla="*/ 30 h 53"/>
                        <a:gd name="T6" fmla="*/ 34 w 73"/>
                        <a:gd name="T7" fmla="*/ 32 h 53"/>
                        <a:gd name="T8" fmla="*/ 18 w 73"/>
                        <a:gd name="T9" fmla="*/ 28 h 53"/>
                        <a:gd name="T10" fmla="*/ 21 w 73"/>
                        <a:gd name="T11" fmla="*/ 36 h 53"/>
                        <a:gd name="T12" fmla="*/ 32 w 73"/>
                        <a:gd name="T13" fmla="*/ 53 h 53"/>
                        <a:gd name="T14" fmla="*/ 16 w 73"/>
                        <a:gd name="T15" fmla="*/ 40 h 53"/>
                        <a:gd name="T16" fmla="*/ 7 w 73"/>
                        <a:gd name="T17" fmla="*/ 30 h 53"/>
                        <a:gd name="T18" fmla="*/ 1 w 73"/>
                        <a:gd name="T19" fmla="*/ 21 h 53"/>
                        <a:gd name="T20" fmla="*/ 0 w 73"/>
                        <a:gd name="T21" fmla="*/ 9 h 53"/>
                        <a:gd name="T22" fmla="*/ 8 w 73"/>
                        <a:gd name="T23" fmla="*/ 6 h 53"/>
                        <a:gd name="T24" fmla="*/ 23 w 73"/>
                        <a:gd name="T25" fmla="*/ 2 h 53"/>
                        <a:gd name="T26" fmla="*/ 40 w 73"/>
                        <a:gd name="T27" fmla="*/ 0 h 53"/>
                        <a:gd name="T28" fmla="*/ 58 w 73"/>
                        <a:gd name="T29" fmla="*/ 6 h 53"/>
                        <a:gd name="T30" fmla="*/ 73 w 73"/>
                        <a:gd name="T31" fmla="*/ 16 h 5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73" h="53">
                          <a:moveTo>
                            <a:pt x="73" y="16"/>
                          </a:moveTo>
                          <a:lnTo>
                            <a:pt x="64" y="20"/>
                          </a:lnTo>
                          <a:lnTo>
                            <a:pt x="55" y="30"/>
                          </a:lnTo>
                          <a:lnTo>
                            <a:pt x="34" y="32"/>
                          </a:lnTo>
                          <a:lnTo>
                            <a:pt x="18" y="28"/>
                          </a:lnTo>
                          <a:lnTo>
                            <a:pt x="21" y="36"/>
                          </a:lnTo>
                          <a:lnTo>
                            <a:pt x="32" y="53"/>
                          </a:lnTo>
                          <a:lnTo>
                            <a:pt x="16" y="40"/>
                          </a:lnTo>
                          <a:lnTo>
                            <a:pt x="7" y="30"/>
                          </a:lnTo>
                          <a:lnTo>
                            <a:pt x="1" y="21"/>
                          </a:lnTo>
                          <a:lnTo>
                            <a:pt x="0" y="9"/>
                          </a:lnTo>
                          <a:lnTo>
                            <a:pt x="8" y="6"/>
                          </a:lnTo>
                          <a:lnTo>
                            <a:pt x="23" y="2"/>
                          </a:lnTo>
                          <a:lnTo>
                            <a:pt x="40" y="0"/>
                          </a:lnTo>
                          <a:lnTo>
                            <a:pt x="58" y="6"/>
                          </a:lnTo>
                          <a:lnTo>
                            <a:pt x="73" y="16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17" name="Freeform 2316"/>
                    <p:cNvSpPr>
                      <a:spLocks/>
                    </p:cNvSpPr>
                    <p:nvPr/>
                  </p:nvSpPr>
                  <p:spPr bwMode="auto">
                    <a:xfrm>
                      <a:off x="1763" y="1120"/>
                      <a:ext cx="9" cy="8"/>
                    </a:xfrm>
                    <a:custGeom>
                      <a:avLst/>
                      <a:gdLst>
                        <a:gd name="T0" fmla="*/ 107 w 107"/>
                        <a:gd name="T1" fmla="*/ 10 h 90"/>
                        <a:gd name="T2" fmla="*/ 79 w 107"/>
                        <a:gd name="T3" fmla="*/ 3 h 90"/>
                        <a:gd name="T4" fmla="*/ 67 w 107"/>
                        <a:gd name="T5" fmla="*/ 0 h 90"/>
                        <a:gd name="T6" fmla="*/ 49 w 107"/>
                        <a:gd name="T7" fmla="*/ 7 h 90"/>
                        <a:gd name="T8" fmla="*/ 56 w 107"/>
                        <a:gd name="T9" fmla="*/ 1 h 90"/>
                        <a:gd name="T10" fmla="*/ 38 w 107"/>
                        <a:gd name="T11" fmla="*/ 5 h 90"/>
                        <a:gd name="T12" fmla="*/ 23 w 107"/>
                        <a:gd name="T13" fmla="*/ 15 h 90"/>
                        <a:gd name="T14" fmla="*/ 24 w 107"/>
                        <a:gd name="T15" fmla="*/ 7 h 90"/>
                        <a:gd name="T16" fmla="*/ 14 w 107"/>
                        <a:gd name="T17" fmla="*/ 19 h 90"/>
                        <a:gd name="T18" fmla="*/ 2 w 107"/>
                        <a:gd name="T19" fmla="*/ 13 h 90"/>
                        <a:gd name="T20" fmla="*/ 0 w 107"/>
                        <a:gd name="T21" fmla="*/ 28 h 90"/>
                        <a:gd name="T22" fmla="*/ 4 w 107"/>
                        <a:gd name="T23" fmla="*/ 41 h 90"/>
                        <a:gd name="T24" fmla="*/ 6 w 107"/>
                        <a:gd name="T25" fmla="*/ 66 h 90"/>
                        <a:gd name="T26" fmla="*/ 7 w 107"/>
                        <a:gd name="T27" fmla="*/ 90 h 90"/>
                        <a:gd name="T28" fmla="*/ 13 w 107"/>
                        <a:gd name="T29" fmla="*/ 76 h 90"/>
                        <a:gd name="T30" fmla="*/ 9 w 107"/>
                        <a:gd name="T31" fmla="*/ 46 h 90"/>
                        <a:gd name="T32" fmla="*/ 16 w 107"/>
                        <a:gd name="T33" fmla="*/ 37 h 90"/>
                        <a:gd name="T34" fmla="*/ 29 w 107"/>
                        <a:gd name="T35" fmla="*/ 29 h 90"/>
                        <a:gd name="T36" fmla="*/ 47 w 107"/>
                        <a:gd name="T37" fmla="*/ 22 h 90"/>
                        <a:gd name="T38" fmla="*/ 76 w 107"/>
                        <a:gd name="T39" fmla="*/ 14 h 90"/>
                        <a:gd name="T40" fmla="*/ 107 w 107"/>
                        <a:gd name="T41" fmla="*/ 10 h 9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07" h="90">
                          <a:moveTo>
                            <a:pt x="107" y="10"/>
                          </a:moveTo>
                          <a:lnTo>
                            <a:pt x="79" y="3"/>
                          </a:lnTo>
                          <a:lnTo>
                            <a:pt x="67" y="0"/>
                          </a:lnTo>
                          <a:lnTo>
                            <a:pt x="49" y="7"/>
                          </a:lnTo>
                          <a:lnTo>
                            <a:pt x="56" y="1"/>
                          </a:lnTo>
                          <a:lnTo>
                            <a:pt x="38" y="5"/>
                          </a:lnTo>
                          <a:lnTo>
                            <a:pt x="23" y="15"/>
                          </a:lnTo>
                          <a:lnTo>
                            <a:pt x="24" y="7"/>
                          </a:lnTo>
                          <a:lnTo>
                            <a:pt x="14" y="19"/>
                          </a:lnTo>
                          <a:lnTo>
                            <a:pt x="2" y="13"/>
                          </a:lnTo>
                          <a:lnTo>
                            <a:pt x="0" y="28"/>
                          </a:lnTo>
                          <a:lnTo>
                            <a:pt x="4" y="41"/>
                          </a:lnTo>
                          <a:lnTo>
                            <a:pt x="6" y="66"/>
                          </a:lnTo>
                          <a:lnTo>
                            <a:pt x="7" y="90"/>
                          </a:lnTo>
                          <a:lnTo>
                            <a:pt x="13" y="76"/>
                          </a:lnTo>
                          <a:lnTo>
                            <a:pt x="9" y="46"/>
                          </a:lnTo>
                          <a:lnTo>
                            <a:pt x="16" y="37"/>
                          </a:lnTo>
                          <a:lnTo>
                            <a:pt x="29" y="29"/>
                          </a:lnTo>
                          <a:lnTo>
                            <a:pt x="47" y="22"/>
                          </a:lnTo>
                          <a:lnTo>
                            <a:pt x="76" y="14"/>
                          </a:lnTo>
                          <a:lnTo>
                            <a:pt x="107" y="1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18" name="Freeform 2317"/>
                    <p:cNvSpPr>
                      <a:spLocks/>
                    </p:cNvSpPr>
                    <p:nvPr/>
                  </p:nvSpPr>
                  <p:spPr bwMode="auto">
                    <a:xfrm>
                      <a:off x="1768" y="1125"/>
                      <a:ext cx="2" cy="1"/>
                    </a:xfrm>
                    <a:custGeom>
                      <a:avLst/>
                      <a:gdLst>
                        <a:gd name="T0" fmla="*/ 16 w 16"/>
                        <a:gd name="T1" fmla="*/ 5 h 17"/>
                        <a:gd name="T2" fmla="*/ 10 w 16"/>
                        <a:gd name="T3" fmla="*/ 14 h 17"/>
                        <a:gd name="T4" fmla="*/ 0 w 16"/>
                        <a:gd name="T5" fmla="*/ 17 h 17"/>
                        <a:gd name="T6" fmla="*/ 6 w 16"/>
                        <a:gd name="T7" fmla="*/ 10 h 17"/>
                        <a:gd name="T8" fmla="*/ 5 w 16"/>
                        <a:gd name="T9" fmla="*/ 0 h 17"/>
                        <a:gd name="T10" fmla="*/ 16 w 16"/>
                        <a:gd name="T11" fmla="*/ 5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17">
                          <a:moveTo>
                            <a:pt x="16" y="5"/>
                          </a:moveTo>
                          <a:lnTo>
                            <a:pt x="10" y="14"/>
                          </a:lnTo>
                          <a:lnTo>
                            <a:pt x="0" y="17"/>
                          </a:lnTo>
                          <a:lnTo>
                            <a:pt x="6" y="10"/>
                          </a:lnTo>
                          <a:lnTo>
                            <a:pt x="5" y="0"/>
                          </a:lnTo>
                          <a:lnTo>
                            <a:pt x="16" y="5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19" name="Freeform 2318"/>
                    <p:cNvSpPr>
                      <a:spLocks/>
                    </p:cNvSpPr>
                    <p:nvPr/>
                  </p:nvSpPr>
                  <p:spPr bwMode="auto">
                    <a:xfrm>
                      <a:off x="1765" y="1123"/>
                      <a:ext cx="6" cy="2"/>
                    </a:xfrm>
                    <a:custGeom>
                      <a:avLst/>
                      <a:gdLst>
                        <a:gd name="T0" fmla="*/ 0 w 69"/>
                        <a:gd name="T1" fmla="*/ 14 h 20"/>
                        <a:gd name="T2" fmla="*/ 11 w 69"/>
                        <a:gd name="T3" fmla="*/ 9 h 20"/>
                        <a:gd name="T4" fmla="*/ 25 w 69"/>
                        <a:gd name="T5" fmla="*/ 6 h 20"/>
                        <a:gd name="T6" fmla="*/ 35 w 69"/>
                        <a:gd name="T7" fmla="*/ 5 h 20"/>
                        <a:gd name="T8" fmla="*/ 44 w 69"/>
                        <a:gd name="T9" fmla="*/ 7 h 20"/>
                        <a:gd name="T10" fmla="*/ 69 w 69"/>
                        <a:gd name="T11" fmla="*/ 20 h 20"/>
                        <a:gd name="T12" fmla="*/ 48 w 69"/>
                        <a:gd name="T13" fmla="*/ 5 h 20"/>
                        <a:gd name="T14" fmla="*/ 37 w 69"/>
                        <a:gd name="T15" fmla="*/ 0 h 20"/>
                        <a:gd name="T16" fmla="*/ 20 w 69"/>
                        <a:gd name="T17" fmla="*/ 0 h 20"/>
                        <a:gd name="T18" fmla="*/ 9 w 69"/>
                        <a:gd name="T19" fmla="*/ 7 h 20"/>
                        <a:gd name="T20" fmla="*/ 0 w 69"/>
                        <a:gd name="T21" fmla="*/ 14 h 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69" h="20">
                          <a:moveTo>
                            <a:pt x="0" y="14"/>
                          </a:moveTo>
                          <a:lnTo>
                            <a:pt x="11" y="9"/>
                          </a:lnTo>
                          <a:lnTo>
                            <a:pt x="25" y="6"/>
                          </a:lnTo>
                          <a:lnTo>
                            <a:pt x="35" y="5"/>
                          </a:lnTo>
                          <a:lnTo>
                            <a:pt x="44" y="7"/>
                          </a:lnTo>
                          <a:lnTo>
                            <a:pt x="69" y="20"/>
                          </a:lnTo>
                          <a:lnTo>
                            <a:pt x="48" y="5"/>
                          </a:lnTo>
                          <a:lnTo>
                            <a:pt x="37" y="0"/>
                          </a:lnTo>
                          <a:lnTo>
                            <a:pt x="20" y="0"/>
                          </a:lnTo>
                          <a:lnTo>
                            <a:pt x="9" y="7"/>
                          </a:lnTo>
                          <a:lnTo>
                            <a:pt x="0" y="1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20" name="Freeform 2319"/>
                    <p:cNvSpPr>
                      <a:spLocks/>
                    </p:cNvSpPr>
                    <p:nvPr/>
                  </p:nvSpPr>
                  <p:spPr bwMode="auto">
                    <a:xfrm>
                      <a:off x="1754" y="1137"/>
                      <a:ext cx="11" cy="6"/>
                    </a:xfrm>
                    <a:custGeom>
                      <a:avLst/>
                      <a:gdLst>
                        <a:gd name="T0" fmla="*/ 115 w 125"/>
                        <a:gd name="T1" fmla="*/ 3 h 67"/>
                        <a:gd name="T2" fmla="*/ 116 w 125"/>
                        <a:gd name="T3" fmla="*/ 13 h 67"/>
                        <a:gd name="T4" fmla="*/ 113 w 125"/>
                        <a:gd name="T5" fmla="*/ 28 h 67"/>
                        <a:gd name="T6" fmla="*/ 105 w 125"/>
                        <a:gd name="T7" fmla="*/ 35 h 67"/>
                        <a:gd name="T8" fmla="*/ 95 w 125"/>
                        <a:gd name="T9" fmla="*/ 37 h 67"/>
                        <a:gd name="T10" fmla="*/ 73 w 125"/>
                        <a:gd name="T11" fmla="*/ 37 h 67"/>
                        <a:gd name="T12" fmla="*/ 54 w 125"/>
                        <a:gd name="T13" fmla="*/ 31 h 67"/>
                        <a:gd name="T14" fmla="*/ 44 w 125"/>
                        <a:gd name="T15" fmla="*/ 22 h 67"/>
                        <a:gd name="T16" fmla="*/ 31 w 125"/>
                        <a:gd name="T17" fmla="*/ 18 h 67"/>
                        <a:gd name="T18" fmla="*/ 17 w 125"/>
                        <a:gd name="T19" fmla="*/ 19 h 67"/>
                        <a:gd name="T20" fmla="*/ 7 w 125"/>
                        <a:gd name="T21" fmla="*/ 14 h 67"/>
                        <a:gd name="T22" fmla="*/ 0 w 125"/>
                        <a:gd name="T23" fmla="*/ 0 h 67"/>
                        <a:gd name="T24" fmla="*/ 1 w 125"/>
                        <a:gd name="T25" fmla="*/ 19 h 67"/>
                        <a:gd name="T26" fmla="*/ 11 w 125"/>
                        <a:gd name="T27" fmla="*/ 25 h 67"/>
                        <a:gd name="T28" fmla="*/ 29 w 125"/>
                        <a:gd name="T29" fmla="*/ 32 h 67"/>
                        <a:gd name="T30" fmla="*/ 42 w 125"/>
                        <a:gd name="T31" fmla="*/ 37 h 67"/>
                        <a:gd name="T32" fmla="*/ 60 w 125"/>
                        <a:gd name="T33" fmla="*/ 51 h 67"/>
                        <a:gd name="T34" fmla="*/ 74 w 125"/>
                        <a:gd name="T35" fmla="*/ 61 h 67"/>
                        <a:gd name="T36" fmla="*/ 85 w 125"/>
                        <a:gd name="T37" fmla="*/ 66 h 67"/>
                        <a:gd name="T38" fmla="*/ 100 w 125"/>
                        <a:gd name="T39" fmla="*/ 67 h 67"/>
                        <a:gd name="T40" fmla="*/ 109 w 125"/>
                        <a:gd name="T41" fmla="*/ 62 h 67"/>
                        <a:gd name="T42" fmla="*/ 116 w 125"/>
                        <a:gd name="T43" fmla="*/ 53 h 67"/>
                        <a:gd name="T44" fmla="*/ 121 w 125"/>
                        <a:gd name="T45" fmla="*/ 37 h 67"/>
                        <a:gd name="T46" fmla="*/ 125 w 125"/>
                        <a:gd name="T47" fmla="*/ 20 h 67"/>
                        <a:gd name="T48" fmla="*/ 115 w 125"/>
                        <a:gd name="T49" fmla="*/ 3 h 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125" h="67">
                          <a:moveTo>
                            <a:pt x="115" y="3"/>
                          </a:moveTo>
                          <a:lnTo>
                            <a:pt x="116" y="13"/>
                          </a:lnTo>
                          <a:lnTo>
                            <a:pt x="113" y="28"/>
                          </a:lnTo>
                          <a:lnTo>
                            <a:pt x="105" y="35"/>
                          </a:lnTo>
                          <a:lnTo>
                            <a:pt x="95" y="37"/>
                          </a:lnTo>
                          <a:lnTo>
                            <a:pt x="73" y="37"/>
                          </a:lnTo>
                          <a:lnTo>
                            <a:pt x="54" y="31"/>
                          </a:lnTo>
                          <a:lnTo>
                            <a:pt x="44" y="22"/>
                          </a:lnTo>
                          <a:lnTo>
                            <a:pt x="31" y="18"/>
                          </a:lnTo>
                          <a:lnTo>
                            <a:pt x="17" y="19"/>
                          </a:lnTo>
                          <a:lnTo>
                            <a:pt x="7" y="14"/>
                          </a:lnTo>
                          <a:lnTo>
                            <a:pt x="0" y="0"/>
                          </a:lnTo>
                          <a:lnTo>
                            <a:pt x="1" y="19"/>
                          </a:lnTo>
                          <a:lnTo>
                            <a:pt x="11" y="25"/>
                          </a:lnTo>
                          <a:lnTo>
                            <a:pt x="29" y="32"/>
                          </a:lnTo>
                          <a:lnTo>
                            <a:pt x="42" y="37"/>
                          </a:lnTo>
                          <a:lnTo>
                            <a:pt x="60" y="51"/>
                          </a:lnTo>
                          <a:lnTo>
                            <a:pt x="74" y="61"/>
                          </a:lnTo>
                          <a:lnTo>
                            <a:pt x="85" y="66"/>
                          </a:lnTo>
                          <a:lnTo>
                            <a:pt x="100" y="67"/>
                          </a:lnTo>
                          <a:lnTo>
                            <a:pt x="109" y="62"/>
                          </a:lnTo>
                          <a:lnTo>
                            <a:pt x="116" y="53"/>
                          </a:lnTo>
                          <a:lnTo>
                            <a:pt x="121" y="37"/>
                          </a:lnTo>
                          <a:lnTo>
                            <a:pt x="125" y="20"/>
                          </a:lnTo>
                          <a:lnTo>
                            <a:pt x="115" y="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21" name="Freeform 2320"/>
                    <p:cNvSpPr>
                      <a:spLocks/>
                    </p:cNvSpPr>
                    <p:nvPr/>
                  </p:nvSpPr>
                  <p:spPr bwMode="auto">
                    <a:xfrm>
                      <a:off x="1723" y="1084"/>
                      <a:ext cx="51" cy="29"/>
                    </a:xfrm>
                    <a:custGeom>
                      <a:avLst/>
                      <a:gdLst>
                        <a:gd name="T0" fmla="*/ 615 w 615"/>
                        <a:gd name="T1" fmla="*/ 211 h 353"/>
                        <a:gd name="T2" fmla="*/ 558 w 615"/>
                        <a:gd name="T3" fmla="*/ 235 h 353"/>
                        <a:gd name="T4" fmla="*/ 495 w 615"/>
                        <a:gd name="T5" fmla="*/ 232 h 353"/>
                        <a:gd name="T6" fmla="*/ 431 w 615"/>
                        <a:gd name="T7" fmla="*/ 241 h 353"/>
                        <a:gd name="T8" fmla="*/ 314 w 615"/>
                        <a:gd name="T9" fmla="*/ 299 h 353"/>
                        <a:gd name="T10" fmla="*/ 238 w 615"/>
                        <a:gd name="T11" fmla="*/ 332 h 353"/>
                        <a:gd name="T12" fmla="*/ 136 w 615"/>
                        <a:gd name="T13" fmla="*/ 350 h 353"/>
                        <a:gd name="T14" fmla="*/ 66 w 615"/>
                        <a:gd name="T15" fmla="*/ 347 h 353"/>
                        <a:gd name="T16" fmla="*/ 160 w 615"/>
                        <a:gd name="T17" fmla="*/ 332 h 353"/>
                        <a:gd name="T18" fmla="*/ 202 w 615"/>
                        <a:gd name="T19" fmla="*/ 320 h 353"/>
                        <a:gd name="T20" fmla="*/ 281 w 615"/>
                        <a:gd name="T21" fmla="*/ 272 h 353"/>
                        <a:gd name="T22" fmla="*/ 220 w 615"/>
                        <a:gd name="T23" fmla="*/ 290 h 353"/>
                        <a:gd name="T24" fmla="*/ 157 w 615"/>
                        <a:gd name="T25" fmla="*/ 320 h 353"/>
                        <a:gd name="T26" fmla="*/ 82 w 615"/>
                        <a:gd name="T27" fmla="*/ 332 h 353"/>
                        <a:gd name="T28" fmla="*/ 24 w 615"/>
                        <a:gd name="T29" fmla="*/ 338 h 353"/>
                        <a:gd name="T30" fmla="*/ 79 w 615"/>
                        <a:gd name="T31" fmla="*/ 290 h 353"/>
                        <a:gd name="T32" fmla="*/ 136 w 615"/>
                        <a:gd name="T33" fmla="*/ 229 h 353"/>
                        <a:gd name="T34" fmla="*/ 217 w 615"/>
                        <a:gd name="T35" fmla="*/ 181 h 353"/>
                        <a:gd name="T36" fmla="*/ 265 w 615"/>
                        <a:gd name="T37" fmla="*/ 166 h 353"/>
                        <a:gd name="T38" fmla="*/ 205 w 615"/>
                        <a:gd name="T39" fmla="*/ 172 h 353"/>
                        <a:gd name="T40" fmla="*/ 157 w 615"/>
                        <a:gd name="T41" fmla="*/ 193 h 353"/>
                        <a:gd name="T42" fmla="*/ 97 w 615"/>
                        <a:gd name="T43" fmla="*/ 241 h 353"/>
                        <a:gd name="T44" fmla="*/ 21 w 615"/>
                        <a:gd name="T45" fmla="*/ 326 h 353"/>
                        <a:gd name="T46" fmla="*/ 30 w 615"/>
                        <a:gd name="T47" fmla="*/ 257 h 353"/>
                        <a:gd name="T48" fmla="*/ 48 w 615"/>
                        <a:gd name="T49" fmla="*/ 199 h 353"/>
                        <a:gd name="T50" fmla="*/ 82 w 615"/>
                        <a:gd name="T51" fmla="*/ 148 h 353"/>
                        <a:gd name="T52" fmla="*/ 39 w 615"/>
                        <a:gd name="T53" fmla="*/ 193 h 353"/>
                        <a:gd name="T54" fmla="*/ 24 w 615"/>
                        <a:gd name="T55" fmla="*/ 248 h 353"/>
                        <a:gd name="T56" fmla="*/ 18 w 615"/>
                        <a:gd name="T57" fmla="*/ 323 h 353"/>
                        <a:gd name="T58" fmla="*/ 12 w 615"/>
                        <a:gd name="T59" fmla="*/ 353 h 353"/>
                        <a:gd name="T60" fmla="*/ 0 w 615"/>
                        <a:gd name="T61" fmla="*/ 314 h 353"/>
                        <a:gd name="T62" fmla="*/ 0 w 615"/>
                        <a:gd name="T63" fmla="*/ 223 h 353"/>
                        <a:gd name="T64" fmla="*/ 36 w 615"/>
                        <a:gd name="T65" fmla="*/ 139 h 353"/>
                        <a:gd name="T66" fmla="*/ 91 w 615"/>
                        <a:gd name="T67" fmla="*/ 75 h 353"/>
                        <a:gd name="T68" fmla="*/ 178 w 615"/>
                        <a:gd name="T69" fmla="*/ 24 h 353"/>
                        <a:gd name="T70" fmla="*/ 226 w 615"/>
                        <a:gd name="T71" fmla="*/ 9 h 353"/>
                        <a:gd name="T72" fmla="*/ 329 w 615"/>
                        <a:gd name="T73" fmla="*/ 3 h 353"/>
                        <a:gd name="T74" fmla="*/ 398 w 615"/>
                        <a:gd name="T75" fmla="*/ 0 h 353"/>
                        <a:gd name="T76" fmla="*/ 443 w 615"/>
                        <a:gd name="T77" fmla="*/ 6 h 353"/>
                        <a:gd name="T78" fmla="*/ 486 w 615"/>
                        <a:gd name="T79" fmla="*/ 36 h 353"/>
                        <a:gd name="T80" fmla="*/ 519 w 615"/>
                        <a:gd name="T81" fmla="*/ 66 h 353"/>
                        <a:gd name="T82" fmla="*/ 528 w 615"/>
                        <a:gd name="T83" fmla="*/ 93 h 353"/>
                        <a:gd name="T84" fmla="*/ 495 w 615"/>
                        <a:gd name="T85" fmla="*/ 81 h 353"/>
                        <a:gd name="T86" fmla="*/ 440 w 615"/>
                        <a:gd name="T87" fmla="*/ 69 h 353"/>
                        <a:gd name="T88" fmla="*/ 353 w 615"/>
                        <a:gd name="T89" fmla="*/ 81 h 353"/>
                        <a:gd name="T90" fmla="*/ 434 w 615"/>
                        <a:gd name="T91" fmla="*/ 78 h 353"/>
                        <a:gd name="T92" fmla="*/ 501 w 615"/>
                        <a:gd name="T93" fmla="*/ 97 h 353"/>
                        <a:gd name="T94" fmla="*/ 546 w 615"/>
                        <a:gd name="T95" fmla="*/ 112 h 353"/>
                        <a:gd name="T96" fmla="*/ 591 w 615"/>
                        <a:gd name="T97" fmla="*/ 142 h 353"/>
                        <a:gd name="T98" fmla="*/ 597 w 615"/>
                        <a:gd name="T99" fmla="*/ 160 h 353"/>
                        <a:gd name="T100" fmla="*/ 501 w 615"/>
                        <a:gd name="T101" fmla="*/ 130 h 353"/>
                        <a:gd name="T102" fmla="*/ 407 w 615"/>
                        <a:gd name="T103" fmla="*/ 151 h 353"/>
                        <a:gd name="T104" fmla="*/ 365 w 615"/>
                        <a:gd name="T105" fmla="*/ 184 h 353"/>
                        <a:gd name="T106" fmla="*/ 311 w 615"/>
                        <a:gd name="T107" fmla="*/ 196 h 353"/>
                        <a:gd name="T108" fmla="*/ 407 w 615"/>
                        <a:gd name="T109" fmla="*/ 181 h 353"/>
                        <a:gd name="T110" fmla="*/ 461 w 615"/>
                        <a:gd name="T111" fmla="*/ 154 h 353"/>
                        <a:gd name="T112" fmla="*/ 525 w 615"/>
                        <a:gd name="T113" fmla="*/ 157 h 353"/>
                        <a:gd name="T114" fmla="*/ 579 w 615"/>
                        <a:gd name="T115" fmla="*/ 163 h 353"/>
                        <a:gd name="T116" fmla="*/ 609 w 615"/>
                        <a:gd name="T117" fmla="*/ 178 h 353"/>
                        <a:gd name="T118" fmla="*/ 615 w 615"/>
                        <a:gd name="T119" fmla="*/ 211 h 35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615" h="353">
                          <a:moveTo>
                            <a:pt x="615" y="211"/>
                          </a:moveTo>
                          <a:lnTo>
                            <a:pt x="558" y="235"/>
                          </a:lnTo>
                          <a:lnTo>
                            <a:pt x="495" y="232"/>
                          </a:lnTo>
                          <a:lnTo>
                            <a:pt x="431" y="241"/>
                          </a:lnTo>
                          <a:lnTo>
                            <a:pt x="314" y="299"/>
                          </a:lnTo>
                          <a:lnTo>
                            <a:pt x="238" y="332"/>
                          </a:lnTo>
                          <a:lnTo>
                            <a:pt x="136" y="350"/>
                          </a:lnTo>
                          <a:lnTo>
                            <a:pt x="66" y="347"/>
                          </a:lnTo>
                          <a:lnTo>
                            <a:pt x="160" y="332"/>
                          </a:lnTo>
                          <a:lnTo>
                            <a:pt x="202" y="320"/>
                          </a:lnTo>
                          <a:lnTo>
                            <a:pt x="281" y="272"/>
                          </a:lnTo>
                          <a:lnTo>
                            <a:pt x="220" y="290"/>
                          </a:lnTo>
                          <a:lnTo>
                            <a:pt x="157" y="320"/>
                          </a:lnTo>
                          <a:lnTo>
                            <a:pt x="82" y="332"/>
                          </a:lnTo>
                          <a:lnTo>
                            <a:pt x="24" y="338"/>
                          </a:lnTo>
                          <a:lnTo>
                            <a:pt x="79" y="290"/>
                          </a:lnTo>
                          <a:lnTo>
                            <a:pt x="136" y="229"/>
                          </a:lnTo>
                          <a:lnTo>
                            <a:pt x="217" y="181"/>
                          </a:lnTo>
                          <a:lnTo>
                            <a:pt x="265" y="166"/>
                          </a:lnTo>
                          <a:lnTo>
                            <a:pt x="205" y="172"/>
                          </a:lnTo>
                          <a:lnTo>
                            <a:pt x="157" y="193"/>
                          </a:lnTo>
                          <a:lnTo>
                            <a:pt x="97" y="241"/>
                          </a:lnTo>
                          <a:lnTo>
                            <a:pt x="21" y="326"/>
                          </a:lnTo>
                          <a:lnTo>
                            <a:pt x="30" y="257"/>
                          </a:lnTo>
                          <a:lnTo>
                            <a:pt x="48" y="199"/>
                          </a:lnTo>
                          <a:lnTo>
                            <a:pt x="82" y="148"/>
                          </a:lnTo>
                          <a:lnTo>
                            <a:pt x="39" y="193"/>
                          </a:lnTo>
                          <a:lnTo>
                            <a:pt x="24" y="248"/>
                          </a:lnTo>
                          <a:lnTo>
                            <a:pt x="18" y="323"/>
                          </a:lnTo>
                          <a:lnTo>
                            <a:pt x="12" y="353"/>
                          </a:lnTo>
                          <a:lnTo>
                            <a:pt x="0" y="314"/>
                          </a:lnTo>
                          <a:lnTo>
                            <a:pt x="0" y="223"/>
                          </a:lnTo>
                          <a:lnTo>
                            <a:pt x="36" y="139"/>
                          </a:lnTo>
                          <a:lnTo>
                            <a:pt x="91" y="75"/>
                          </a:lnTo>
                          <a:lnTo>
                            <a:pt x="178" y="24"/>
                          </a:lnTo>
                          <a:lnTo>
                            <a:pt x="226" y="9"/>
                          </a:lnTo>
                          <a:lnTo>
                            <a:pt x="329" y="3"/>
                          </a:lnTo>
                          <a:lnTo>
                            <a:pt x="398" y="0"/>
                          </a:lnTo>
                          <a:lnTo>
                            <a:pt x="443" y="6"/>
                          </a:lnTo>
                          <a:lnTo>
                            <a:pt x="486" y="36"/>
                          </a:lnTo>
                          <a:lnTo>
                            <a:pt x="519" y="66"/>
                          </a:lnTo>
                          <a:lnTo>
                            <a:pt x="528" y="93"/>
                          </a:lnTo>
                          <a:lnTo>
                            <a:pt x="495" y="81"/>
                          </a:lnTo>
                          <a:lnTo>
                            <a:pt x="440" y="69"/>
                          </a:lnTo>
                          <a:lnTo>
                            <a:pt x="353" y="81"/>
                          </a:lnTo>
                          <a:lnTo>
                            <a:pt x="434" y="78"/>
                          </a:lnTo>
                          <a:lnTo>
                            <a:pt x="501" y="97"/>
                          </a:lnTo>
                          <a:lnTo>
                            <a:pt x="546" y="112"/>
                          </a:lnTo>
                          <a:lnTo>
                            <a:pt x="591" y="142"/>
                          </a:lnTo>
                          <a:lnTo>
                            <a:pt x="597" y="160"/>
                          </a:lnTo>
                          <a:lnTo>
                            <a:pt x="501" y="130"/>
                          </a:lnTo>
                          <a:lnTo>
                            <a:pt x="407" y="151"/>
                          </a:lnTo>
                          <a:lnTo>
                            <a:pt x="365" y="184"/>
                          </a:lnTo>
                          <a:lnTo>
                            <a:pt x="311" y="196"/>
                          </a:lnTo>
                          <a:lnTo>
                            <a:pt x="407" y="181"/>
                          </a:lnTo>
                          <a:lnTo>
                            <a:pt x="461" y="154"/>
                          </a:lnTo>
                          <a:lnTo>
                            <a:pt x="525" y="157"/>
                          </a:lnTo>
                          <a:lnTo>
                            <a:pt x="579" y="163"/>
                          </a:lnTo>
                          <a:lnTo>
                            <a:pt x="609" y="178"/>
                          </a:lnTo>
                          <a:lnTo>
                            <a:pt x="615" y="211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22" name="Freeform 2321"/>
                    <p:cNvSpPr>
                      <a:spLocks/>
                    </p:cNvSpPr>
                    <p:nvPr/>
                  </p:nvSpPr>
                  <p:spPr bwMode="auto">
                    <a:xfrm>
                      <a:off x="1772" y="1102"/>
                      <a:ext cx="4" cy="17"/>
                    </a:xfrm>
                    <a:custGeom>
                      <a:avLst/>
                      <a:gdLst>
                        <a:gd name="T0" fmla="*/ 39 w 51"/>
                        <a:gd name="T1" fmla="*/ 0 h 203"/>
                        <a:gd name="T2" fmla="*/ 24 w 51"/>
                        <a:gd name="T3" fmla="*/ 46 h 203"/>
                        <a:gd name="T4" fmla="*/ 0 w 51"/>
                        <a:gd name="T5" fmla="*/ 67 h 203"/>
                        <a:gd name="T6" fmla="*/ 9 w 51"/>
                        <a:gd name="T7" fmla="*/ 124 h 203"/>
                        <a:gd name="T8" fmla="*/ 21 w 51"/>
                        <a:gd name="T9" fmla="*/ 203 h 203"/>
                        <a:gd name="T10" fmla="*/ 48 w 51"/>
                        <a:gd name="T11" fmla="*/ 176 h 203"/>
                        <a:gd name="T12" fmla="*/ 51 w 51"/>
                        <a:gd name="T13" fmla="*/ 115 h 203"/>
                        <a:gd name="T14" fmla="*/ 36 w 51"/>
                        <a:gd name="T15" fmla="*/ 145 h 203"/>
                        <a:gd name="T16" fmla="*/ 51 w 51"/>
                        <a:gd name="T17" fmla="*/ 88 h 203"/>
                        <a:gd name="T18" fmla="*/ 51 w 51"/>
                        <a:gd name="T19" fmla="*/ 58 h 203"/>
                        <a:gd name="T20" fmla="*/ 33 w 51"/>
                        <a:gd name="T21" fmla="*/ 88 h 203"/>
                        <a:gd name="T22" fmla="*/ 45 w 51"/>
                        <a:gd name="T23" fmla="*/ 40 h 203"/>
                        <a:gd name="T24" fmla="*/ 39 w 51"/>
                        <a:gd name="T25" fmla="*/ 0 h 2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51" h="203">
                          <a:moveTo>
                            <a:pt x="39" y="0"/>
                          </a:moveTo>
                          <a:lnTo>
                            <a:pt x="24" y="46"/>
                          </a:lnTo>
                          <a:lnTo>
                            <a:pt x="0" y="67"/>
                          </a:lnTo>
                          <a:lnTo>
                            <a:pt x="9" y="124"/>
                          </a:lnTo>
                          <a:lnTo>
                            <a:pt x="21" y="203"/>
                          </a:lnTo>
                          <a:lnTo>
                            <a:pt x="48" y="176"/>
                          </a:lnTo>
                          <a:lnTo>
                            <a:pt x="51" y="115"/>
                          </a:lnTo>
                          <a:lnTo>
                            <a:pt x="36" y="145"/>
                          </a:lnTo>
                          <a:lnTo>
                            <a:pt x="51" y="88"/>
                          </a:lnTo>
                          <a:lnTo>
                            <a:pt x="51" y="58"/>
                          </a:lnTo>
                          <a:lnTo>
                            <a:pt x="33" y="88"/>
                          </a:lnTo>
                          <a:lnTo>
                            <a:pt x="45" y="40"/>
                          </a:lnTo>
                          <a:lnTo>
                            <a:pt x="39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23" name="Freeform 2322"/>
                    <p:cNvSpPr>
                      <a:spLocks/>
                    </p:cNvSpPr>
                    <p:nvPr/>
                  </p:nvSpPr>
                  <p:spPr bwMode="auto">
                    <a:xfrm>
                      <a:off x="1664" y="1152"/>
                      <a:ext cx="166" cy="244"/>
                    </a:xfrm>
                    <a:custGeom>
                      <a:avLst/>
                      <a:gdLst>
                        <a:gd name="T0" fmla="*/ 1012 w 1987"/>
                        <a:gd name="T1" fmla="*/ 798 h 2934"/>
                        <a:gd name="T2" fmla="*/ 1057 w 1987"/>
                        <a:gd name="T3" fmla="*/ 632 h 2934"/>
                        <a:gd name="T4" fmla="*/ 1126 w 1987"/>
                        <a:gd name="T5" fmla="*/ 469 h 2934"/>
                        <a:gd name="T6" fmla="*/ 1199 w 1987"/>
                        <a:gd name="T7" fmla="*/ 272 h 2934"/>
                        <a:gd name="T8" fmla="*/ 1211 w 1987"/>
                        <a:gd name="T9" fmla="*/ 37 h 2934"/>
                        <a:gd name="T10" fmla="*/ 1389 w 1987"/>
                        <a:gd name="T11" fmla="*/ 191 h 2934"/>
                        <a:gd name="T12" fmla="*/ 1652 w 1987"/>
                        <a:gd name="T13" fmla="*/ 274 h 2934"/>
                        <a:gd name="T14" fmla="*/ 1765 w 1987"/>
                        <a:gd name="T15" fmla="*/ 318 h 2934"/>
                        <a:gd name="T16" fmla="*/ 1811 w 1987"/>
                        <a:gd name="T17" fmla="*/ 437 h 2934"/>
                        <a:gd name="T18" fmla="*/ 1827 w 1987"/>
                        <a:gd name="T19" fmla="*/ 679 h 2934"/>
                        <a:gd name="T20" fmla="*/ 1941 w 1987"/>
                        <a:gd name="T21" fmla="*/ 1096 h 2934"/>
                        <a:gd name="T22" fmla="*/ 1965 w 1987"/>
                        <a:gd name="T23" fmla="*/ 1307 h 2934"/>
                        <a:gd name="T24" fmla="*/ 1953 w 1987"/>
                        <a:gd name="T25" fmla="*/ 1470 h 2934"/>
                        <a:gd name="T26" fmla="*/ 1863 w 1987"/>
                        <a:gd name="T27" fmla="*/ 1549 h 2934"/>
                        <a:gd name="T28" fmla="*/ 1610 w 1987"/>
                        <a:gd name="T29" fmla="*/ 1501 h 2934"/>
                        <a:gd name="T30" fmla="*/ 1674 w 1987"/>
                        <a:gd name="T31" fmla="*/ 1952 h 2934"/>
                        <a:gd name="T32" fmla="*/ 1706 w 1987"/>
                        <a:gd name="T33" fmla="*/ 2395 h 2934"/>
                        <a:gd name="T34" fmla="*/ 1698 w 1987"/>
                        <a:gd name="T35" fmla="*/ 2934 h 2934"/>
                        <a:gd name="T36" fmla="*/ 1035 w 1987"/>
                        <a:gd name="T37" fmla="*/ 2519 h 2934"/>
                        <a:gd name="T38" fmla="*/ 339 w 1987"/>
                        <a:gd name="T39" fmla="*/ 2934 h 2934"/>
                        <a:gd name="T40" fmla="*/ 299 w 1987"/>
                        <a:gd name="T41" fmla="*/ 2387 h 2934"/>
                        <a:gd name="T42" fmla="*/ 315 w 1987"/>
                        <a:gd name="T43" fmla="*/ 1919 h 2934"/>
                        <a:gd name="T44" fmla="*/ 42 w 1987"/>
                        <a:gd name="T45" fmla="*/ 1476 h 2934"/>
                        <a:gd name="T46" fmla="*/ 0 w 1987"/>
                        <a:gd name="T47" fmla="*/ 1295 h 2934"/>
                        <a:gd name="T48" fmla="*/ 74 w 1987"/>
                        <a:gd name="T49" fmla="*/ 977 h 2934"/>
                        <a:gd name="T50" fmla="*/ 122 w 1987"/>
                        <a:gd name="T51" fmla="*/ 655 h 2934"/>
                        <a:gd name="T52" fmla="*/ 162 w 1987"/>
                        <a:gd name="T53" fmla="*/ 407 h 2934"/>
                        <a:gd name="T54" fmla="*/ 253 w 1987"/>
                        <a:gd name="T55" fmla="*/ 220 h 2934"/>
                        <a:gd name="T56" fmla="*/ 502 w 1987"/>
                        <a:gd name="T57" fmla="*/ 167 h 2934"/>
                        <a:gd name="T58" fmla="*/ 661 w 1987"/>
                        <a:gd name="T59" fmla="*/ 97 h 2934"/>
                        <a:gd name="T60" fmla="*/ 742 w 1987"/>
                        <a:gd name="T61" fmla="*/ 129 h 2934"/>
                        <a:gd name="T62" fmla="*/ 780 w 1987"/>
                        <a:gd name="T63" fmla="*/ 324 h 2934"/>
                        <a:gd name="T64" fmla="*/ 843 w 1987"/>
                        <a:gd name="T65" fmla="*/ 529 h 2934"/>
                        <a:gd name="T66" fmla="*/ 921 w 1987"/>
                        <a:gd name="T67" fmla="*/ 734 h 29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1987" h="2934">
                          <a:moveTo>
                            <a:pt x="991" y="891"/>
                          </a:moveTo>
                          <a:lnTo>
                            <a:pt x="1012" y="798"/>
                          </a:lnTo>
                          <a:lnTo>
                            <a:pt x="1036" y="713"/>
                          </a:lnTo>
                          <a:lnTo>
                            <a:pt x="1057" y="632"/>
                          </a:lnTo>
                          <a:lnTo>
                            <a:pt x="1090" y="550"/>
                          </a:lnTo>
                          <a:lnTo>
                            <a:pt x="1126" y="469"/>
                          </a:lnTo>
                          <a:lnTo>
                            <a:pt x="1159" y="390"/>
                          </a:lnTo>
                          <a:lnTo>
                            <a:pt x="1199" y="272"/>
                          </a:lnTo>
                          <a:lnTo>
                            <a:pt x="1217" y="139"/>
                          </a:lnTo>
                          <a:lnTo>
                            <a:pt x="1211" y="37"/>
                          </a:lnTo>
                          <a:lnTo>
                            <a:pt x="1304" y="145"/>
                          </a:lnTo>
                          <a:lnTo>
                            <a:pt x="1389" y="191"/>
                          </a:lnTo>
                          <a:lnTo>
                            <a:pt x="1545" y="248"/>
                          </a:lnTo>
                          <a:lnTo>
                            <a:pt x="1652" y="274"/>
                          </a:lnTo>
                          <a:lnTo>
                            <a:pt x="1711" y="290"/>
                          </a:lnTo>
                          <a:lnTo>
                            <a:pt x="1765" y="318"/>
                          </a:lnTo>
                          <a:lnTo>
                            <a:pt x="1795" y="373"/>
                          </a:lnTo>
                          <a:lnTo>
                            <a:pt x="1811" y="437"/>
                          </a:lnTo>
                          <a:lnTo>
                            <a:pt x="1827" y="542"/>
                          </a:lnTo>
                          <a:lnTo>
                            <a:pt x="1827" y="679"/>
                          </a:lnTo>
                          <a:lnTo>
                            <a:pt x="1891" y="977"/>
                          </a:lnTo>
                          <a:lnTo>
                            <a:pt x="1941" y="1096"/>
                          </a:lnTo>
                          <a:lnTo>
                            <a:pt x="1959" y="1217"/>
                          </a:lnTo>
                          <a:lnTo>
                            <a:pt x="1965" y="1307"/>
                          </a:lnTo>
                          <a:lnTo>
                            <a:pt x="1987" y="1408"/>
                          </a:lnTo>
                          <a:lnTo>
                            <a:pt x="1953" y="1470"/>
                          </a:lnTo>
                          <a:lnTo>
                            <a:pt x="1911" y="1525"/>
                          </a:lnTo>
                          <a:lnTo>
                            <a:pt x="1863" y="1549"/>
                          </a:lnTo>
                          <a:lnTo>
                            <a:pt x="1754" y="1525"/>
                          </a:lnTo>
                          <a:lnTo>
                            <a:pt x="1610" y="1501"/>
                          </a:lnTo>
                          <a:lnTo>
                            <a:pt x="1602" y="1710"/>
                          </a:lnTo>
                          <a:lnTo>
                            <a:pt x="1674" y="1952"/>
                          </a:lnTo>
                          <a:lnTo>
                            <a:pt x="1642" y="1984"/>
                          </a:lnTo>
                          <a:lnTo>
                            <a:pt x="1706" y="2395"/>
                          </a:lnTo>
                          <a:lnTo>
                            <a:pt x="1642" y="2419"/>
                          </a:lnTo>
                          <a:lnTo>
                            <a:pt x="1698" y="2934"/>
                          </a:lnTo>
                          <a:lnTo>
                            <a:pt x="1071" y="2930"/>
                          </a:lnTo>
                          <a:lnTo>
                            <a:pt x="1035" y="2519"/>
                          </a:lnTo>
                          <a:lnTo>
                            <a:pt x="999" y="2930"/>
                          </a:lnTo>
                          <a:lnTo>
                            <a:pt x="339" y="2934"/>
                          </a:lnTo>
                          <a:lnTo>
                            <a:pt x="359" y="2435"/>
                          </a:lnTo>
                          <a:lnTo>
                            <a:pt x="299" y="2387"/>
                          </a:lnTo>
                          <a:lnTo>
                            <a:pt x="347" y="1976"/>
                          </a:lnTo>
                          <a:lnTo>
                            <a:pt x="315" y="1919"/>
                          </a:lnTo>
                          <a:lnTo>
                            <a:pt x="347" y="1734"/>
                          </a:lnTo>
                          <a:lnTo>
                            <a:pt x="42" y="1476"/>
                          </a:lnTo>
                          <a:lnTo>
                            <a:pt x="0" y="1416"/>
                          </a:lnTo>
                          <a:lnTo>
                            <a:pt x="0" y="1295"/>
                          </a:lnTo>
                          <a:lnTo>
                            <a:pt x="18" y="1146"/>
                          </a:lnTo>
                          <a:lnTo>
                            <a:pt x="74" y="977"/>
                          </a:lnTo>
                          <a:lnTo>
                            <a:pt x="114" y="800"/>
                          </a:lnTo>
                          <a:lnTo>
                            <a:pt x="122" y="655"/>
                          </a:lnTo>
                          <a:lnTo>
                            <a:pt x="138" y="526"/>
                          </a:lnTo>
                          <a:lnTo>
                            <a:pt x="162" y="407"/>
                          </a:lnTo>
                          <a:lnTo>
                            <a:pt x="167" y="302"/>
                          </a:lnTo>
                          <a:lnTo>
                            <a:pt x="253" y="220"/>
                          </a:lnTo>
                          <a:lnTo>
                            <a:pt x="379" y="197"/>
                          </a:lnTo>
                          <a:lnTo>
                            <a:pt x="502" y="167"/>
                          </a:lnTo>
                          <a:lnTo>
                            <a:pt x="575" y="136"/>
                          </a:lnTo>
                          <a:lnTo>
                            <a:pt x="661" y="97"/>
                          </a:lnTo>
                          <a:lnTo>
                            <a:pt x="743" y="0"/>
                          </a:lnTo>
                          <a:lnTo>
                            <a:pt x="742" y="129"/>
                          </a:lnTo>
                          <a:lnTo>
                            <a:pt x="749" y="212"/>
                          </a:lnTo>
                          <a:lnTo>
                            <a:pt x="780" y="324"/>
                          </a:lnTo>
                          <a:lnTo>
                            <a:pt x="810" y="426"/>
                          </a:lnTo>
                          <a:lnTo>
                            <a:pt x="843" y="529"/>
                          </a:lnTo>
                          <a:lnTo>
                            <a:pt x="882" y="632"/>
                          </a:lnTo>
                          <a:lnTo>
                            <a:pt x="921" y="734"/>
                          </a:lnTo>
                          <a:lnTo>
                            <a:pt x="991" y="891"/>
                          </a:lnTo>
                          <a:close/>
                        </a:path>
                      </a:pathLst>
                    </a:custGeom>
                    <a:solidFill>
                      <a:srgbClr val="20202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24" name="Freeform 2323"/>
                    <p:cNvSpPr>
                      <a:spLocks/>
                    </p:cNvSpPr>
                    <p:nvPr/>
                  </p:nvSpPr>
                  <p:spPr bwMode="auto">
                    <a:xfrm>
                      <a:off x="1786" y="1226"/>
                      <a:ext cx="25" cy="41"/>
                    </a:xfrm>
                    <a:custGeom>
                      <a:avLst/>
                      <a:gdLst>
                        <a:gd name="T0" fmla="*/ 145 w 309"/>
                        <a:gd name="T1" fmla="*/ 496 h 497"/>
                        <a:gd name="T2" fmla="*/ 189 w 309"/>
                        <a:gd name="T3" fmla="*/ 481 h 497"/>
                        <a:gd name="T4" fmla="*/ 225 w 309"/>
                        <a:gd name="T5" fmla="*/ 466 h 497"/>
                        <a:gd name="T6" fmla="*/ 252 w 309"/>
                        <a:gd name="T7" fmla="*/ 436 h 497"/>
                        <a:gd name="T8" fmla="*/ 265 w 309"/>
                        <a:gd name="T9" fmla="*/ 393 h 497"/>
                        <a:gd name="T10" fmla="*/ 289 w 309"/>
                        <a:gd name="T11" fmla="*/ 375 h 497"/>
                        <a:gd name="T12" fmla="*/ 303 w 309"/>
                        <a:gd name="T13" fmla="*/ 337 h 497"/>
                        <a:gd name="T14" fmla="*/ 282 w 309"/>
                        <a:gd name="T15" fmla="*/ 296 h 497"/>
                        <a:gd name="T16" fmla="*/ 309 w 309"/>
                        <a:gd name="T17" fmla="*/ 261 h 497"/>
                        <a:gd name="T18" fmla="*/ 309 w 309"/>
                        <a:gd name="T19" fmla="*/ 206 h 497"/>
                        <a:gd name="T20" fmla="*/ 273 w 309"/>
                        <a:gd name="T21" fmla="*/ 173 h 497"/>
                        <a:gd name="T22" fmla="*/ 273 w 309"/>
                        <a:gd name="T23" fmla="*/ 140 h 497"/>
                        <a:gd name="T24" fmla="*/ 267 w 309"/>
                        <a:gd name="T25" fmla="*/ 119 h 497"/>
                        <a:gd name="T26" fmla="*/ 240 w 309"/>
                        <a:gd name="T27" fmla="*/ 97 h 497"/>
                        <a:gd name="T28" fmla="*/ 205 w 309"/>
                        <a:gd name="T29" fmla="*/ 89 h 497"/>
                        <a:gd name="T30" fmla="*/ 165 w 309"/>
                        <a:gd name="T31" fmla="*/ 106 h 497"/>
                        <a:gd name="T32" fmla="*/ 163 w 309"/>
                        <a:gd name="T33" fmla="*/ 64 h 497"/>
                        <a:gd name="T34" fmla="*/ 154 w 309"/>
                        <a:gd name="T35" fmla="*/ 34 h 497"/>
                        <a:gd name="T36" fmla="*/ 142 w 309"/>
                        <a:gd name="T37" fmla="*/ 14 h 497"/>
                        <a:gd name="T38" fmla="*/ 117 w 309"/>
                        <a:gd name="T39" fmla="*/ 3 h 497"/>
                        <a:gd name="T40" fmla="*/ 96 w 309"/>
                        <a:gd name="T41" fmla="*/ 0 h 497"/>
                        <a:gd name="T42" fmla="*/ 74 w 309"/>
                        <a:gd name="T43" fmla="*/ 14 h 497"/>
                        <a:gd name="T44" fmla="*/ 86 w 309"/>
                        <a:gd name="T45" fmla="*/ 53 h 497"/>
                        <a:gd name="T46" fmla="*/ 84 w 309"/>
                        <a:gd name="T47" fmla="*/ 82 h 497"/>
                        <a:gd name="T48" fmla="*/ 83 w 309"/>
                        <a:gd name="T49" fmla="*/ 110 h 497"/>
                        <a:gd name="T50" fmla="*/ 69 w 309"/>
                        <a:gd name="T51" fmla="*/ 136 h 497"/>
                        <a:gd name="T52" fmla="*/ 50 w 309"/>
                        <a:gd name="T53" fmla="*/ 152 h 497"/>
                        <a:gd name="T54" fmla="*/ 24 w 309"/>
                        <a:gd name="T55" fmla="*/ 182 h 497"/>
                        <a:gd name="T56" fmla="*/ 8 w 309"/>
                        <a:gd name="T57" fmla="*/ 219 h 497"/>
                        <a:gd name="T58" fmla="*/ 0 w 309"/>
                        <a:gd name="T59" fmla="*/ 266 h 497"/>
                        <a:gd name="T60" fmla="*/ 8 w 309"/>
                        <a:gd name="T61" fmla="*/ 303 h 497"/>
                        <a:gd name="T62" fmla="*/ 18 w 309"/>
                        <a:gd name="T63" fmla="*/ 339 h 497"/>
                        <a:gd name="T64" fmla="*/ 36 w 309"/>
                        <a:gd name="T65" fmla="*/ 364 h 497"/>
                        <a:gd name="T66" fmla="*/ 33 w 309"/>
                        <a:gd name="T67" fmla="*/ 406 h 497"/>
                        <a:gd name="T68" fmla="*/ 35 w 309"/>
                        <a:gd name="T69" fmla="*/ 445 h 497"/>
                        <a:gd name="T70" fmla="*/ 44 w 309"/>
                        <a:gd name="T71" fmla="*/ 475 h 497"/>
                        <a:gd name="T72" fmla="*/ 68 w 309"/>
                        <a:gd name="T73" fmla="*/ 493 h 497"/>
                        <a:gd name="T74" fmla="*/ 107 w 309"/>
                        <a:gd name="T75" fmla="*/ 497 h 497"/>
                        <a:gd name="T76" fmla="*/ 145 w 309"/>
                        <a:gd name="T77" fmla="*/ 496 h 49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309" h="497">
                          <a:moveTo>
                            <a:pt x="145" y="496"/>
                          </a:moveTo>
                          <a:lnTo>
                            <a:pt x="189" y="481"/>
                          </a:lnTo>
                          <a:lnTo>
                            <a:pt x="225" y="466"/>
                          </a:lnTo>
                          <a:lnTo>
                            <a:pt x="252" y="436"/>
                          </a:lnTo>
                          <a:lnTo>
                            <a:pt x="265" y="393"/>
                          </a:lnTo>
                          <a:lnTo>
                            <a:pt x="289" y="375"/>
                          </a:lnTo>
                          <a:lnTo>
                            <a:pt x="303" y="337"/>
                          </a:lnTo>
                          <a:lnTo>
                            <a:pt x="282" y="296"/>
                          </a:lnTo>
                          <a:lnTo>
                            <a:pt x="309" y="261"/>
                          </a:lnTo>
                          <a:lnTo>
                            <a:pt x="309" y="206"/>
                          </a:lnTo>
                          <a:lnTo>
                            <a:pt x="273" y="173"/>
                          </a:lnTo>
                          <a:lnTo>
                            <a:pt x="273" y="140"/>
                          </a:lnTo>
                          <a:lnTo>
                            <a:pt x="267" y="119"/>
                          </a:lnTo>
                          <a:lnTo>
                            <a:pt x="240" y="97"/>
                          </a:lnTo>
                          <a:lnTo>
                            <a:pt x="205" y="89"/>
                          </a:lnTo>
                          <a:lnTo>
                            <a:pt x="165" y="106"/>
                          </a:lnTo>
                          <a:lnTo>
                            <a:pt x="163" y="64"/>
                          </a:lnTo>
                          <a:lnTo>
                            <a:pt x="154" y="34"/>
                          </a:lnTo>
                          <a:lnTo>
                            <a:pt x="142" y="14"/>
                          </a:lnTo>
                          <a:lnTo>
                            <a:pt x="117" y="3"/>
                          </a:lnTo>
                          <a:lnTo>
                            <a:pt x="96" y="0"/>
                          </a:lnTo>
                          <a:lnTo>
                            <a:pt x="74" y="14"/>
                          </a:lnTo>
                          <a:lnTo>
                            <a:pt x="86" y="53"/>
                          </a:lnTo>
                          <a:lnTo>
                            <a:pt x="84" y="82"/>
                          </a:lnTo>
                          <a:lnTo>
                            <a:pt x="83" y="110"/>
                          </a:lnTo>
                          <a:lnTo>
                            <a:pt x="69" y="136"/>
                          </a:lnTo>
                          <a:lnTo>
                            <a:pt x="50" y="152"/>
                          </a:lnTo>
                          <a:lnTo>
                            <a:pt x="24" y="182"/>
                          </a:lnTo>
                          <a:lnTo>
                            <a:pt x="8" y="219"/>
                          </a:lnTo>
                          <a:lnTo>
                            <a:pt x="0" y="266"/>
                          </a:lnTo>
                          <a:lnTo>
                            <a:pt x="8" y="303"/>
                          </a:lnTo>
                          <a:lnTo>
                            <a:pt x="18" y="339"/>
                          </a:lnTo>
                          <a:lnTo>
                            <a:pt x="36" y="364"/>
                          </a:lnTo>
                          <a:lnTo>
                            <a:pt x="33" y="406"/>
                          </a:lnTo>
                          <a:lnTo>
                            <a:pt x="35" y="445"/>
                          </a:lnTo>
                          <a:lnTo>
                            <a:pt x="44" y="475"/>
                          </a:lnTo>
                          <a:lnTo>
                            <a:pt x="68" y="493"/>
                          </a:lnTo>
                          <a:lnTo>
                            <a:pt x="107" y="497"/>
                          </a:lnTo>
                          <a:lnTo>
                            <a:pt x="145" y="496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25" name="Freeform 2324"/>
                    <p:cNvSpPr>
                      <a:spLocks/>
                    </p:cNvSpPr>
                    <p:nvPr/>
                  </p:nvSpPr>
                  <p:spPr bwMode="auto">
                    <a:xfrm>
                      <a:off x="1799" y="1236"/>
                      <a:ext cx="7" cy="28"/>
                    </a:xfrm>
                    <a:custGeom>
                      <a:avLst/>
                      <a:gdLst>
                        <a:gd name="T0" fmla="*/ 13 w 79"/>
                        <a:gd name="T1" fmla="*/ 3 h 335"/>
                        <a:gd name="T2" fmla="*/ 42 w 79"/>
                        <a:gd name="T3" fmla="*/ 0 h 335"/>
                        <a:gd name="T4" fmla="*/ 28 w 79"/>
                        <a:gd name="T5" fmla="*/ 12 h 335"/>
                        <a:gd name="T6" fmla="*/ 22 w 79"/>
                        <a:gd name="T7" fmla="*/ 33 h 335"/>
                        <a:gd name="T8" fmla="*/ 27 w 79"/>
                        <a:gd name="T9" fmla="*/ 54 h 335"/>
                        <a:gd name="T10" fmla="*/ 37 w 79"/>
                        <a:gd name="T11" fmla="*/ 70 h 335"/>
                        <a:gd name="T12" fmla="*/ 69 w 79"/>
                        <a:gd name="T13" fmla="*/ 73 h 335"/>
                        <a:gd name="T14" fmla="*/ 63 w 79"/>
                        <a:gd name="T15" fmla="*/ 81 h 335"/>
                        <a:gd name="T16" fmla="*/ 57 w 79"/>
                        <a:gd name="T17" fmla="*/ 100 h 335"/>
                        <a:gd name="T18" fmla="*/ 54 w 79"/>
                        <a:gd name="T19" fmla="*/ 132 h 335"/>
                        <a:gd name="T20" fmla="*/ 57 w 79"/>
                        <a:gd name="T21" fmla="*/ 147 h 335"/>
                        <a:gd name="T22" fmla="*/ 79 w 79"/>
                        <a:gd name="T23" fmla="*/ 159 h 335"/>
                        <a:gd name="T24" fmla="*/ 69 w 79"/>
                        <a:gd name="T25" fmla="*/ 169 h 335"/>
                        <a:gd name="T26" fmla="*/ 57 w 79"/>
                        <a:gd name="T27" fmla="*/ 188 h 335"/>
                        <a:gd name="T28" fmla="*/ 54 w 79"/>
                        <a:gd name="T29" fmla="*/ 214 h 335"/>
                        <a:gd name="T30" fmla="*/ 54 w 79"/>
                        <a:gd name="T31" fmla="*/ 232 h 335"/>
                        <a:gd name="T32" fmla="*/ 66 w 79"/>
                        <a:gd name="T33" fmla="*/ 250 h 335"/>
                        <a:gd name="T34" fmla="*/ 42 w 79"/>
                        <a:gd name="T35" fmla="*/ 253 h 335"/>
                        <a:gd name="T36" fmla="*/ 18 w 79"/>
                        <a:gd name="T37" fmla="*/ 257 h 335"/>
                        <a:gd name="T38" fmla="*/ 6 w 79"/>
                        <a:gd name="T39" fmla="*/ 266 h 335"/>
                        <a:gd name="T40" fmla="*/ 6 w 79"/>
                        <a:gd name="T41" fmla="*/ 283 h 335"/>
                        <a:gd name="T42" fmla="*/ 10 w 79"/>
                        <a:gd name="T43" fmla="*/ 302 h 335"/>
                        <a:gd name="T44" fmla="*/ 30 w 79"/>
                        <a:gd name="T45" fmla="*/ 316 h 335"/>
                        <a:gd name="T46" fmla="*/ 37 w 79"/>
                        <a:gd name="T47" fmla="*/ 325 h 335"/>
                        <a:gd name="T48" fmla="*/ 34 w 79"/>
                        <a:gd name="T49" fmla="*/ 331 h 335"/>
                        <a:gd name="T50" fmla="*/ 21 w 79"/>
                        <a:gd name="T51" fmla="*/ 335 h 335"/>
                        <a:gd name="T52" fmla="*/ 25 w 79"/>
                        <a:gd name="T53" fmla="*/ 322 h 335"/>
                        <a:gd name="T54" fmla="*/ 4 w 79"/>
                        <a:gd name="T55" fmla="*/ 305 h 335"/>
                        <a:gd name="T56" fmla="*/ 0 w 79"/>
                        <a:gd name="T57" fmla="*/ 286 h 335"/>
                        <a:gd name="T58" fmla="*/ 0 w 79"/>
                        <a:gd name="T59" fmla="*/ 263 h 335"/>
                        <a:gd name="T60" fmla="*/ 9 w 79"/>
                        <a:gd name="T61" fmla="*/ 254 h 335"/>
                        <a:gd name="T62" fmla="*/ 25 w 79"/>
                        <a:gd name="T63" fmla="*/ 248 h 335"/>
                        <a:gd name="T64" fmla="*/ 51 w 79"/>
                        <a:gd name="T65" fmla="*/ 245 h 335"/>
                        <a:gd name="T66" fmla="*/ 46 w 79"/>
                        <a:gd name="T67" fmla="*/ 227 h 335"/>
                        <a:gd name="T68" fmla="*/ 46 w 79"/>
                        <a:gd name="T69" fmla="*/ 202 h 335"/>
                        <a:gd name="T70" fmla="*/ 49 w 79"/>
                        <a:gd name="T71" fmla="*/ 184 h 335"/>
                        <a:gd name="T72" fmla="*/ 57 w 79"/>
                        <a:gd name="T73" fmla="*/ 174 h 335"/>
                        <a:gd name="T74" fmla="*/ 66 w 79"/>
                        <a:gd name="T75" fmla="*/ 160 h 335"/>
                        <a:gd name="T76" fmla="*/ 51 w 79"/>
                        <a:gd name="T77" fmla="*/ 153 h 335"/>
                        <a:gd name="T78" fmla="*/ 46 w 79"/>
                        <a:gd name="T79" fmla="*/ 135 h 335"/>
                        <a:gd name="T80" fmla="*/ 46 w 79"/>
                        <a:gd name="T81" fmla="*/ 108 h 335"/>
                        <a:gd name="T82" fmla="*/ 52 w 79"/>
                        <a:gd name="T83" fmla="*/ 88 h 335"/>
                        <a:gd name="T84" fmla="*/ 58 w 79"/>
                        <a:gd name="T85" fmla="*/ 76 h 335"/>
                        <a:gd name="T86" fmla="*/ 34 w 79"/>
                        <a:gd name="T87" fmla="*/ 78 h 335"/>
                        <a:gd name="T88" fmla="*/ 21 w 79"/>
                        <a:gd name="T89" fmla="*/ 60 h 335"/>
                        <a:gd name="T90" fmla="*/ 13 w 79"/>
                        <a:gd name="T91" fmla="*/ 29 h 335"/>
                        <a:gd name="T92" fmla="*/ 13 w 79"/>
                        <a:gd name="T93" fmla="*/ 3 h 3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</a:cxnLst>
                      <a:rect l="0" t="0" r="r" b="b"/>
                      <a:pathLst>
                        <a:path w="79" h="335">
                          <a:moveTo>
                            <a:pt x="13" y="3"/>
                          </a:moveTo>
                          <a:lnTo>
                            <a:pt x="42" y="0"/>
                          </a:lnTo>
                          <a:lnTo>
                            <a:pt x="28" y="12"/>
                          </a:lnTo>
                          <a:lnTo>
                            <a:pt x="22" y="33"/>
                          </a:lnTo>
                          <a:lnTo>
                            <a:pt x="27" y="54"/>
                          </a:lnTo>
                          <a:lnTo>
                            <a:pt x="37" y="70"/>
                          </a:lnTo>
                          <a:lnTo>
                            <a:pt x="69" y="73"/>
                          </a:lnTo>
                          <a:lnTo>
                            <a:pt x="63" y="81"/>
                          </a:lnTo>
                          <a:lnTo>
                            <a:pt x="57" y="100"/>
                          </a:lnTo>
                          <a:lnTo>
                            <a:pt x="54" y="132"/>
                          </a:lnTo>
                          <a:lnTo>
                            <a:pt x="57" y="147"/>
                          </a:lnTo>
                          <a:lnTo>
                            <a:pt x="79" y="159"/>
                          </a:lnTo>
                          <a:lnTo>
                            <a:pt x="69" y="169"/>
                          </a:lnTo>
                          <a:lnTo>
                            <a:pt x="57" y="188"/>
                          </a:lnTo>
                          <a:lnTo>
                            <a:pt x="54" y="214"/>
                          </a:lnTo>
                          <a:lnTo>
                            <a:pt x="54" y="232"/>
                          </a:lnTo>
                          <a:lnTo>
                            <a:pt x="66" y="250"/>
                          </a:lnTo>
                          <a:lnTo>
                            <a:pt x="42" y="253"/>
                          </a:lnTo>
                          <a:lnTo>
                            <a:pt x="18" y="257"/>
                          </a:lnTo>
                          <a:lnTo>
                            <a:pt x="6" y="266"/>
                          </a:lnTo>
                          <a:lnTo>
                            <a:pt x="6" y="283"/>
                          </a:lnTo>
                          <a:lnTo>
                            <a:pt x="10" y="302"/>
                          </a:lnTo>
                          <a:lnTo>
                            <a:pt x="30" y="316"/>
                          </a:lnTo>
                          <a:lnTo>
                            <a:pt x="37" y="325"/>
                          </a:lnTo>
                          <a:lnTo>
                            <a:pt x="34" y="331"/>
                          </a:lnTo>
                          <a:lnTo>
                            <a:pt x="21" y="335"/>
                          </a:lnTo>
                          <a:lnTo>
                            <a:pt x="25" y="322"/>
                          </a:lnTo>
                          <a:lnTo>
                            <a:pt x="4" y="305"/>
                          </a:lnTo>
                          <a:lnTo>
                            <a:pt x="0" y="286"/>
                          </a:lnTo>
                          <a:lnTo>
                            <a:pt x="0" y="263"/>
                          </a:lnTo>
                          <a:lnTo>
                            <a:pt x="9" y="254"/>
                          </a:lnTo>
                          <a:lnTo>
                            <a:pt x="25" y="248"/>
                          </a:lnTo>
                          <a:lnTo>
                            <a:pt x="51" y="245"/>
                          </a:lnTo>
                          <a:lnTo>
                            <a:pt x="46" y="227"/>
                          </a:lnTo>
                          <a:lnTo>
                            <a:pt x="46" y="202"/>
                          </a:lnTo>
                          <a:lnTo>
                            <a:pt x="49" y="184"/>
                          </a:lnTo>
                          <a:lnTo>
                            <a:pt x="57" y="174"/>
                          </a:lnTo>
                          <a:lnTo>
                            <a:pt x="66" y="160"/>
                          </a:lnTo>
                          <a:lnTo>
                            <a:pt x="51" y="153"/>
                          </a:lnTo>
                          <a:lnTo>
                            <a:pt x="46" y="135"/>
                          </a:lnTo>
                          <a:lnTo>
                            <a:pt x="46" y="108"/>
                          </a:lnTo>
                          <a:lnTo>
                            <a:pt x="52" y="88"/>
                          </a:lnTo>
                          <a:lnTo>
                            <a:pt x="58" y="76"/>
                          </a:lnTo>
                          <a:lnTo>
                            <a:pt x="34" y="78"/>
                          </a:lnTo>
                          <a:lnTo>
                            <a:pt x="21" y="60"/>
                          </a:lnTo>
                          <a:lnTo>
                            <a:pt x="13" y="29"/>
                          </a:lnTo>
                          <a:lnTo>
                            <a:pt x="13" y="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26" name="Freeform 2325"/>
                    <p:cNvSpPr>
                      <a:spLocks/>
                    </p:cNvSpPr>
                    <p:nvPr/>
                  </p:nvSpPr>
                  <p:spPr bwMode="auto">
                    <a:xfrm>
                      <a:off x="1804" y="1237"/>
                      <a:ext cx="2" cy="4"/>
                    </a:xfrm>
                    <a:custGeom>
                      <a:avLst/>
                      <a:gdLst>
                        <a:gd name="T0" fmla="*/ 0 w 21"/>
                        <a:gd name="T1" fmla="*/ 0 h 48"/>
                        <a:gd name="T2" fmla="*/ 15 w 21"/>
                        <a:gd name="T3" fmla="*/ 9 h 48"/>
                        <a:gd name="T4" fmla="*/ 21 w 21"/>
                        <a:gd name="T5" fmla="*/ 31 h 48"/>
                        <a:gd name="T6" fmla="*/ 14 w 21"/>
                        <a:gd name="T7" fmla="*/ 48 h 48"/>
                        <a:gd name="T8" fmla="*/ 14 w 21"/>
                        <a:gd name="T9" fmla="*/ 27 h 48"/>
                        <a:gd name="T10" fmla="*/ 0 w 21"/>
                        <a:gd name="T11" fmla="*/ 0 h 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1" h="48">
                          <a:moveTo>
                            <a:pt x="0" y="0"/>
                          </a:moveTo>
                          <a:lnTo>
                            <a:pt x="15" y="9"/>
                          </a:lnTo>
                          <a:lnTo>
                            <a:pt x="21" y="31"/>
                          </a:lnTo>
                          <a:lnTo>
                            <a:pt x="14" y="48"/>
                          </a:lnTo>
                          <a:lnTo>
                            <a:pt x="14" y="2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27" name="Freeform 2326"/>
                    <p:cNvSpPr>
                      <a:spLocks/>
                    </p:cNvSpPr>
                    <p:nvPr/>
                  </p:nvSpPr>
                  <p:spPr bwMode="auto">
                    <a:xfrm>
                      <a:off x="1804" y="1243"/>
                      <a:ext cx="2" cy="5"/>
                    </a:xfrm>
                    <a:custGeom>
                      <a:avLst/>
                      <a:gdLst>
                        <a:gd name="T0" fmla="*/ 15 w 18"/>
                        <a:gd name="T1" fmla="*/ 0 h 60"/>
                        <a:gd name="T2" fmla="*/ 9 w 18"/>
                        <a:gd name="T3" fmla="*/ 9 h 60"/>
                        <a:gd name="T4" fmla="*/ 6 w 18"/>
                        <a:gd name="T5" fmla="*/ 24 h 60"/>
                        <a:gd name="T6" fmla="*/ 6 w 18"/>
                        <a:gd name="T7" fmla="*/ 42 h 60"/>
                        <a:gd name="T8" fmla="*/ 18 w 18"/>
                        <a:gd name="T9" fmla="*/ 60 h 60"/>
                        <a:gd name="T10" fmla="*/ 6 w 18"/>
                        <a:gd name="T11" fmla="*/ 49 h 60"/>
                        <a:gd name="T12" fmla="*/ 0 w 18"/>
                        <a:gd name="T13" fmla="*/ 34 h 60"/>
                        <a:gd name="T14" fmla="*/ 0 w 18"/>
                        <a:gd name="T15" fmla="*/ 19 h 60"/>
                        <a:gd name="T16" fmla="*/ 15 w 18"/>
                        <a:gd name="T17" fmla="*/ 0 h 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8" h="60">
                          <a:moveTo>
                            <a:pt x="15" y="0"/>
                          </a:moveTo>
                          <a:lnTo>
                            <a:pt x="9" y="9"/>
                          </a:lnTo>
                          <a:lnTo>
                            <a:pt x="6" y="24"/>
                          </a:lnTo>
                          <a:lnTo>
                            <a:pt x="6" y="42"/>
                          </a:lnTo>
                          <a:lnTo>
                            <a:pt x="18" y="60"/>
                          </a:lnTo>
                          <a:lnTo>
                            <a:pt x="6" y="49"/>
                          </a:lnTo>
                          <a:lnTo>
                            <a:pt x="0" y="34"/>
                          </a:lnTo>
                          <a:lnTo>
                            <a:pt x="0" y="19"/>
                          </a:lnTo>
                          <a:lnTo>
                            <a:pt x="15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28" name="Freeform 2327"/>
                    <p:cNvSpPr>
                      <a:spLocks/>
                    </p:cNvSpPr>
                    <p:nvPr/>
                  </p:nvSpPr>
                  <p:spPr bwMode="auto">
                    <a:xfrm>
                      <a:off x="1804" y="1251"/>
                      <a:ext cx="3" cy="5"/>
                    </a:xfrm>
                    <a:custGeom>
                      <a:avLst/>
                      <a:gdLst>
                        <a:gd name="T0" fmla="*/ 36 w 36"/>
                        <a:gd name="T1" fmla="*/ 14 h 64"/>
                        <a:gd name="T2" fmla="*/ 19 w 36"/>
                        <a:gd name="T3" fmla="*/ 6 h 64"/>
                        <a:gd name="T4" fmla="*/ 10 w 36"/>
                        <a:gd name="T5" fmla="*/ 19 h 64"/>
                        <a:gd name="T6" fmla="*/ 6 w 36"/>
                        <a:gd name="T7" fmla="*/ 38 h 64"/>
                        <a:gd name="T8" fmla="*/ 9 w 36"/>
                        <a:gd name="T9" fmla="*/ 64 h 64"/>
                        <a:gd name="T10" fmla="*/ 0 w 36"/>
                        <a:gd name="T11" fmla="*/ 41 h 64"/>
                        <a:gd name="T12" fmla="*/ 1 w 36"/>
                        <a:gd name="T13" fmla="*/ 23 h 64"/>
                        <a:gd name="T14" fmla="*/ 12 w 36"/>
                        <a:gd name="T15" fmla="*/ 4 h 64"/>
                        <a:gd name="T16" fmla="*/ 19 w 36"/>
                        <a:gd name="T17" fmla="*/ 0 h 64"/>
                        <a:gd name="T18" fmla="*/ 36 w 36"/>
                        <a:gd name="T19" fmla="*/ 14 h 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36" h="64">
                          <a:moveTo>
                            <a:pt x="36" y="14"/>
                          </a:moveTo>
                          <a:lnTo>
                            <a:pt x="19" y="6"/>
                          </a:lnTo>
                          <a:lnTo>
                            <a:pt x="10" y="19"/>
                          </a:lnTo>
                          <a:lnTo>
                            <a:pt x="6" y="38"/>
                          </a:lnTo>
                          <a:lnTo>
                            <a:pt x="9" y="64"/>
                          </a:lnTo>
                          <a:lnTo>
                            <a:pt x="0" y="41"/>
                          </a:lnTo>
                          <a:lnTo>
                            <a:pt x="1" y="23"/>
                          </a:lnTo>
                          <a:lnTo>
                            <a:pt x="12" y="4"/>
                          </a:lnTo>
                          <a:lnTo>
                            <a:pt x="19" y="0"/>
                          </a:lnTo>
                          <a:lnTo>
                            <a:pt x="36" y="1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29" name="Freeform 2328"/>
                    <p:cNvSpPr>
                      <a:spLocks/>
                    </p:cNvSpPr>
                    <p:nvPr/>
                  </p:nvSpPr>
                  <p:spPr bwMode="auto">
                    <a:xfrm>
                      <a:off x="1800" y="1258"/>
                      <a:ext cx="2" cy="3"/>
                    </a:xfrm>
                    <a:custGeom>
                      <a:avLst/>
                      <a:gdLst>
                        <a:gd name="T0" fmla="*/ 24 w 24"/>
                        <a:gd name="T1" fmla="*/ 0 h 37"/>
                        <a:gd name="T2" fmla="*/ 16 w 24"/>
                        <a:gd name="T3" fmla="*/ 6 h 37"/>
                        <a:gd name="T4" fmla="*/ 7 w 24"/>
                        <a:gd name="T5" fmla="*/ 12 h 37"/>
                        <a:gd name="T6" fmla="*/ 7 w 24"/>
                        <a:gd name="T7" fmla="*/ 27 h 37"/>
                        <a:gd name="T8" fmla="*/ 12 w 24"/>
                        <a:gd name="T9" fmla="*/ 37 h 37"/>
                        <a:gd name="T10" fmla="*/ 1 w 24"/>
                        <a:gd name="T11" fmla="*/ 30 h 37"/>
                        <a:gd name="T12" fmla="*/ 0 w 24"/>
                        <a:gd name="T13" fmla="*/ 15 h 37"/>
                        <a:gd name="T14" fmla="*/ 7 w 24"/>
                        <a:gd name="T15" fmla="*/ 1 h 37"/>
                        <a:gd name="T16" fmla="*/ 24 w 24"/>
                        <a:gd name="T17" fmla="*/ 0 h 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4" h="37">
                          <a:moveTo>
                            <a:pt x="24" y="0"/>
                          </a:moveTo>
                          <a:lnTo>
                            <a:pt x="16" y="6"/>
                          </a:lnTo>
                          <a:lnTo>
                            <a:pt x="7" y="12"/>
                          </a:lnTo>
                          <a:lnTo>
                            <a:pt x="7" y="27"/>
                          </a:lnTo>
                          <a:lnTo>
                            <a:pt x="12" y="37"/>
                          </a:lnTo>
                          <a:lnTo>
                            <a:pt x="1" y="30"/>
                          </a:lnTo>
                          <a:lnTo>
                            <a:pt x="0" y="15"/>
                          </a:lnTo>
                          <a:lnTo>
                            <a:pt x="7" y="1"/>
                          </a:lnTo>
                          <a:lnTo>
                            <a:pt x="24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30" name="Freeform 2329"/>
                    <p:cNvSpPr>
                      <a:spLocks/>
                    </p:cNvSpPr>
                    <p:nvPr/>
                  </p:nvSpPr>
                  <p:spPr bwMode="auto">
                    <a:xfrm>
                      <a:off x="1808" y="1244"/>
                      <a:ext cx="1" cy="4"/>
                    </a:xfrm>
                    <a:custGeom>
                      <a:avLst/>
                      <a:gdLst>
                        <a:gd name="T0" fmla="*/ 0 w 14"/>
                        <a:gd name="T1" fmla="*/ 0 h 50"/>
                        <a:gd name="T2" fmla="*/ 9 w 14"/>
                        <a:gd name="T3" fmla="*/ 6 h 50"/>
                        <a:gd name="T4" fmla="*/ 14 w 14"/>
                        <a:gd name="T5" fmla="*/ 29 h 50"/>
                        <a:gd name="T6" fmla="*/ 3 w 14"/>
                        <a:gd name="T7" fmla="*/ 50 h 50"/>
                        <a:gd name="T8" fmla="*/ 9 w 14"/>
                        <a:gd name="T9" fmla="*/ 26 h 50"/>
                        <a:gd name="T10" fmla="*/ 0 w 14"/>
                        <a:gd name="T11" fmla="*/ 0 h 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4" h="50">
                          <a:moveTo>
                            <a:pt x="0" y="0"/>
                          </a:moveTo>
                          <a:lnTo>
                            <a:pt x="9" y="6"/>
                          </a:lnTo>
                          <a:lnTo>
                            <a:pt x="14" y="29"/>
                          </a:lnTo>
                          <a:lnTo>
                            <a:pt x="3" y="50"/>
                          </a:lnTo>
                          <a:lnTo>
                            <a:pt x="9" y="2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31" name="Freeform 2330"/>
                    <p:cNvSpPr>
                      <a:spLocks/>
                    </p:cNvSpPr>
                    <p:nvPr/>
                  </p:nvSpPr>
                  <p:spPr bwMode="auto">
                    <a:xfrm>
                      <a:off x="1807" y="1253"/>
                      <a:ext cx="2" cy="4"/>
                    </a:xfrm>
                    <a:custGeom>
                      <a:avLst/>
                      <a:gdLst>
                        <a:gd name="T0" fmla="*/ 19 w 27"/>
                        <a:gd name="T1" fmla="*/ 0 h 47"/>
                        <a:gd name="T2" fmla="*/ 27 w 27"/>
                        <a:gd name="T3" fmla="*/ 9 h 47"/>
                        <a:gd name="T4" fmla="*/ 15 w 27"/>
                        <a:gd name="T5" fmla="*/ 42 h 47"/>
                        <a:gd name="T6" fmla="*/ 0 w 27"/>
                        <a:gd name="T7" fmla="*/ 47 h 47"/>
                        <a:gd name="T8" fmla="*/ 12 w 27"/>
                        <a:gd name="T9" fmla="*/ 35 h 47"/>
                        <a:gd name="T10" fmla="*/ 19 w 27"/>
                        <a:gd name="T11" fmla="*/ 0 h 4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7" h="47">
                          <a:moveTo>
                            <a:pt x="19" y="0"/>
                          </a:moveTo>
                          <a:lnTo>
                            <a:pt x="27" y="9"/>
                          </a:lnTo>
                          <a:lnTo>
                            <a:pt x="15" y="42"/>
                          </a:lnTo>
                          <a:lnTo>
                            <a:pt x="0" y="47"/>
                          </a:lnTo>
                          <a:lnTo>
                            <a:pt x="12" y="35"/>
                          </a:lnTo>
                          <a:lnTo>
                            <a:pt x="1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32" name="Freeform 2331"/>
                    <p:cNvSpPr>
                      <a:spLocks/>
                    </p:cNvSpPr>
                    <p:nvPr/>
                  </p:nvSpPr>
                  <p:spPr bwMode="auto">
                    <a:xfrm>
                      <a:off x="1803" y="1259"/>
                      <a:ext cx="1" cy="3"/>
                    </a:xfrm>
                    <a:custGeom>
                      <a:avLst/>
                      <a:gdLst>
                        <a:gd name="T0" fmla="*/ 9 w 19"/>
                        <a:gd name="T1" fmla="*/ 0 h 40"/>
                        <a:gd name="T2" fmla="*/ 19 w 19"/>
                        <a:gd name="T3" fmla="*/ 9 h 40"/>
                        <a:gd name="T4" fmla="*/ 10 w 19"/>
                        <a:gd name="T5" fmla="*/ 40 h 40"/>
                        <a:gd name="T6" fmla="*/ 0 w 19"/>
                        <a:gd name="T7" fmla="*/ 40 h 40"/>
                        <a:gd name="T8" fmla="*/ 9 w 19"/>
                        <a:gd name="T9" fmla="*/ 33 h 40"/>
                        <a:gd name="T10" fmla="*/ 9 w 19"/>
                        <a:gd name="T11" fmla="*/ 0 h 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9" h="40">
                          <a:moveTo>
                            <a:pt x="9" y="0"/>
                          </a:moveTo>
                          <a:lnTo>
                            <a:pt x="19" y="9"/>
                          </a:lnTo>
                          <a:lnTo>
                            <a:pt x="10" y="40"/>
                          </a:lnTo>
                          <a:lnTo>
                            <a:pt x="0" y="40"/>
                          </a:lnTo>
                          <a:lnTo>
                            <a:pt x="9" y="33"/>
                          </a:lnTo>
                          <a:lnTo>
                            <a:pt x="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33" name="Freeform 2332"/>
                    <p:cNvSpPr>
                      <a:spLocks/>
                    </p:cNvSpPr>
                    <p:nvPr/>
                  </p:nvSpPr>
                  <p:spPr bwMode="auto">
                    <a:xfrm>
                      <a:off x="1791" y="1243"/>
                      <a:ext cx="8" cy="12"/>
                    </a:xfrm>
                    <a:custGeom>
                      <a:avLst/>
                      <a:gdLst>
                        <a:gd name="T0" fmla="*/ 89 w 89"/>
                        <a:gd name="T1" fmla="*/ 0 h 139"/>
                        <a:gd name="T2" fmla="*/ 79 w 89"/>
                        <a:gd name="T3" fmla="*/ 57 h 139"/>
                        <a:gd name="T4" fmla="*/ 61 w 89"/>
                        <a:gd name="T5" fmla="*/ 88 h 139"/>
                        <a:gd name="T6" fmla="*/ 37 w 89"/>
                        <a:gd name="T7" fmla="*/ 113 h 139"/>
                        <a:gd name="T8" fmla="*/ 0 w 89"/>
                        <a:gd name="T9" fmla="*/ 139 h 139"/>
                        <a:gd name="T10" fmla="*/ 46 w 89"/>
                        <a:gd name="T11" fmla="*/ 122 h 139"/>
                        <a:gd name="T12" fmla="*/ 80 w 89"/>
                        <a:gd name="T13" fmla="*/ 82 h 139"/>
                        <a:gd name="T14" fmla="*/ 86 w 89"/>
                        <a:gd name="T15" fmla="*/ 55 h 139"/>
                        <a:gd name="T16" fmla="*/ 89 w 89"/>
                        <a:gd name="T17" fmla="*/ 0 h 13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89" h="139">
                          <a:moveTo>
                            <a:pt x="89" y="0"/>
                          </a:moveTo>
                          <a:lnTo>
                            <a:pt x="79" y="57"/>
                          </a:lnTo>
                          <a:lnTo>
                            <a:pt x="61" y="88"/>
                          </a:lnTo>
                          <a:lnTo>
                            <a:pt x="37" y="113"/>
                          </a:lnTo>
                          <a:lnTo>
                            <a:pt x="0" y="139"/>
                          </a:lnTo>
                          <a:lnTo>
                            <a:pt x="46" y="122"/>
                          </a:lnTo>
                          <a:lnTo>
                            <a:pt x="80" y="82"/>
                          </a:lnTo>
                          <a:lnTo>
                            <a:pt x="86" y="55"/>
                          </a:lnTo>
                          <a:lnTo>
                            <a:pt x="8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34" name="Freeform 2333"/>
                    <p:cNvSpPr>
                      <a:spLocks/>
                    </p:cNvSpPr>
                    <p:nvPr/>
                  </p:nvSpPr>
                  <p:spPr bwMode="auto">
                    <a:xfrm>
                      <a:off x="1794" y="1234"/>
                      <a:ext cx="6" cy="7"/>
                    </a:xfrm>
                    <a:custGeom>
                      <a:avLst/>
                      <a:gdLst>
                        <a:gd name="T0" fmla="*/ 76 w 76"/>
                        <a:gd name="T1" fmla="*/ 0 h 84"/>
                        <a:gd name="T2" fmla="*/ 65 w 76"/>
                        <a:gd name="T3" fmla="*/ 2 h 84"/>
                        <a:gd name="T4" fmla="*/ 58 w 76"/>
                        <a:gd name="T5" fmla="*/ 32 h 84"/>
                        <a:gd name="T6" fmla="*/ 44 w 76"/>
                        <a:gd name="T7" fmla="*/ 42 h 84"/>
                        <a:gd name="T8" fmla="*/ 41 w 76"/>
                        <a:gd name="T9" fmla="*/ 56 h 84"/>
                        <a:gd name="T10" fmla="*/ 0 w 76"/>
                        <a:gd name="T11" fmla="*/ 84 h 84"/>
                        <a:gd name="T12" fmla="*/ 31 w 76"/>
                        <a:gd name="T13" fmla="*/ 69 h 84"/>
                        <a:gd name="T14" fmla="*/ 44 w 76"/>
                        <a:gd name="T15" fmla="*/ 64 h 84"/>
                        <a:gd name="T16" fmla="*/ 67 w 76"/>
                        <a:gd name="T17" fmla="*/ 75 h 84"/>
                        <a:gd name="T18" fmla="*/ 52 w 76"/>
                        <a:gd name="T19" fmla="*/ 61 h 84"/>
                        <a:gd name="T20" fmla="*/ 52 w 76"/>
                        <a:gd name="T21" fmla="*/ 45 h 84"/>
                        <a:gd name="T22" fmla="*/ 65 w 76"/>
                        <a:gd name="T23" fmla="*/ 26 h 84"/>
                        <a:gd name="T24" fmla="*/ 76 w 76"/>
                        <a:gd name="T25" fmla="*/ 0 h 8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76" h="84">
                          <a:moveTo>
                            <a:pt x="76" y="0"/>
                          </a:moveTo>
                          <a:lnTo>
                            <a:pt x="65" y="2"/>
                          </a:lnTo>
                          <a:lnTo>
                            <a:pt x="58" y="32"/>
                          </a:lnTo>
                          <a:lnTo>
                            <a:pt x="44" y="42"/>
                          </a:lnTo>
                          <a:lnTo>
                            <a:pt x="41" y="56"/>
                          </a:lnTo>
                          <a:lnTo>
                            <a:pt x="0" y="84"/>
                          </a:lnTo>
                          <a:lnTo>
                            <a:pt x="31" y="69"/>
                          </a:lnTo>
                          <a:lnTo>
                            <a:pt x="44" y="64"/>
                          </a:lnTo>
                          <a:lnTo>
                            <a:pt x="67" y="75"/>
                          </a:lnTo>
                          <a:lnTo>
                            <a:pt x="52" y="61"/>
                          </a:lnTo>
                          <a:lnTo>
                            <a:pt x="52" y="45"/>
                          </a:lnTo>
                          <a:lnTo>
                            <a:pt x="65" y="26"/>
                          </a:lnTo>
                          <a:lnTo>
                            <a:pt x="7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35" name="Freeform 2334"/>
                    <p:cNvSpPr>
                      <a:spLocks/>
                    </p:cNvSpPr>
                    <p:nvPr/>
                  </p:nvSpPr>
                  <p:spPr bwMode="auto">
                    <a:xfrm>
                      <a:off x="1802" y="1237"/>
                      <a:ext cx="1" cy="4"/>
                    </a:xfrm>
                    <a:custGeom>
                      <a:avLst/>
                      <a:gdLst>
                        <a:gd name="T0" fmla="*/ 9 w 19"/>
                        <a:gd name="T1" fmla="*/ 0 h 48"/>
                        <a:gd name="T2" fmla="*/ 4 w 19"/>
                        <a:gd name="T3" fmla="*/ 15 h 48"/>
                        <a:gd name="T4" fmla="*/ 6 w 19"/>
                        <a:gd name="T5" fmla="*/ 34 h 48"/>
                        <a:gd name="T6" fmla="*/ 19 w 19"/>
                        <a:gd name="T7" fmla="*/ 48 h 48"/>
                        <a:gd name="T8" fmla="*/ 6 w 19"/>
                        <a:gd name="T9" fmla="*/ 40 h 48"/>
                        <a:gd name="T10" fmla="*/ 0 w 19"/>
                        <a:gd name="T11" fmla="*/ 23 h 48"/>
                        <a:gd name="T12" fmla="*/ 9 w 19"/>
                        <a:gd name="T13" fmla="*/ 0 h 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9" h="48">
                          <a:moveTo>
                            <a:pt x="9" y="0"/>
                          </a:moveTo>
                          <a:lnTo>
                            <a:pt x="4" y="15"/>
                          </a:lnTo>
                          <a:lnTo>
                            <a:pt x="6" y="34"/>
                          </a:lnTo>
                          <a:lnTo>
                            <a:pt x="19" y="48"/>
                          </a:lnTo>
                          <a:lnTo>
                            <a:pt x="6" y="40"/>
                          </a:lnTo>
                          <a:lnTo>
                            <a:pt x="0" y="23"/>
                          </a:lnTo>
                          <a:lnTo>
                            <a:pt x="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36" name="Freeform 2335"/>
                    <p:cNvSpPr>
                      <a:spLocks/>
                    </p:cNvSpPr>
                    <p:nvPr/>
                  </p:nvSpPr>
                  <p:spPr bwMode="auto">
                    <a:xfrm>
                      <a:off x="1701" y="1270"/>
                      <a:ext cx="24" cy="11"/>
                    </a:xfrm>
                    <a:custGeom>
                      <a:avLst/>
                      <a:gdLst>
                        <a:gd name="T0" fmla="*/ 258 w 280"/>
                        <a:gd name="T1" fmla="*/ 0 h 127"/>
                        <a:gd name="T2" fmla="*/ 196 w 280"/>
                        <a:gd name="T3" fmla="*/ 13 h 127"/>
                        <a:gd name="T4" fmla="*/ 154 w 280"/>
                        <a:gd name="T5" fmla="*/ 30 h 127"/>
                        <a:gd name="T6" fmla="*/ 108 w 280"/>
                        <a:gd name="T7" fmla="*/ 28 h 127"/>
                        <a:gd name="T8" fmla="*/ 84 w 280"/>
                        <a:gd name="T9" fmla="*/ 28 h 127"/>
                        <a:gd name="T10" fmla="*/ 48 w 280"/>
                        <a:gd name="T11" fmla="*/ 36 h 127"/>
                        <a:gd name="T12" fmla="*/ 22 w 280"/>
                        <a:gd name="T13" fmla="*/ 48 h 127"/>
                        <a:gd name="T14" fmla="*/ 0 w 280"/>
                        <a:gd name="T15" fmla="*/ 48 h 127"/>
                        <a:gd name="T16" fmla="*/ 15 w 280"/>
                        <a:gd name="T17" fmla="*/ 71 h 127"/>
                        <a:gd name="T18" fmla="*/ 46 w 280"/>
                        <a:gd name="T19" fmla="*/ 77 h 127"/>
                        <a:gd name="T20" fmla="*/ 63 w 280"/>
                        <a:gd name="T21" fmla="*/ 88 h 127"/>
                        <a:gd name="T22" fmla="*/ 88 w 280"/>
                        <a:gd name="T23" fmla="*/ 115 h 127"/>
                        <a:gd name="T24" fmla="*/ 131 w 280"/>
                        <a:gd name="T25" fmla="*/ 127 h 127"/>
                        <a:gd name="T26" fmla="*/ 148 w 280"/>
                        <a:gd name="T27" fmla="*/ 106 h 127"/>
                        <a:gd name="T28" fmla="*/ 168 w 280"/>
                        <a:gd name="T29" fmla="*/ 95 h 127"/>
                        <a:gd name="T30" fmla="*/ 193 w 280"/>
                        <a:gd name="T31" fmla="*/ 91 h 127"/>
                        <a:gd name="T32" fmla="*/ 238 w 280"/>
                        <a:gd name="T33" fmla="*/ 77 h 127"/>
                        <a:gd name="T34" fmla="*/ 274 w 280"/>
                        <a:gd name="T35" fmla="*/ 48 h 127"/>
                        <a:gd name="T36" fmla="*/ 280 w 280"/>
                        <a:gd name="T37" fmla="*/ 27 h 127"/>
                        <a:gd name="T38" fmla="*/ 273 w 280"/>
                        <a:gd name="T39" fmla="*/ 10 h 127"/>
                        <a:gd name="T40" fmla="*/ 258 w 280"/>
                        <a:gd name="T41" fmla="*/ 0 h 1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280" h="127">
                          <a:moveTo>
                            <a:pt x="258" y="0"/>
                          </a:moveTo>
                          <a:lnTo>
                            <a:pt x="196" y="13"/>
                          </a:lnTo>
                          <a:lnTo>
                            <a:pt x="154" y="30"/>
                          </a:lnTo>
                          <a:lnTo>
                            <a:pt x="108" y="28"/>
                          </a:lnTo>
                          <a:lnTo>
                            <a:pt x="84" y="28"/>
                          </a:lnTo>
                          <a:lnTo>
                            <a:pt x="48" y="36"/>
                          </a:lnTo>
                          <a:lnTo>
                            <a:pt x="22" y="48"/>
                          </a:lnTo>
                          <a:lnTo>
                            <a:pt x="0" y="48"/>
                          </a:lnTo>
                          <a:lnTo>
                            <a:pt x="15" y="71"/>
                          </a:lnTo>
                          <a:lnTo>
                            <a:pt x="46" y="77"/>
                          </a:lnTo>
                          <a:lnTo>
                            <a:pt x="63" y="88"/>
                          </a:lnTo>
                          <a:lnTo>
                            <a:pt x="88" y="115"/>
                          </a:lnTo>
                          <a:lnTo>
                            <a:pt x="131" y="127"/>
                          </a:lnTo>
                          <a:lnTo>
                            <a:pt x="148" y="106"/>
                          </a:lnTo>
                          <a:lnTo>
                            <a:pt x="168" y="95"/>
                          </a:lnTo>
                          <a:lnTo>
                            <a:pt x="193" y="91"/>
                          </a:lnTo>
                          <a:lnTo>
                            <a:pt x="238" y="77"/>
                          </a:lnTo>
                          <a:lnTo>
                            <a:pt x="274" y="48"/>
                          </a:lnTo>
                          <a:lnTo>
                            <a:pt x="280" y="27"/>
                          </a:lnTo>
                          <a:lnTo>
                            <a:pt x="273" y="10"/>
                          </a:lnTo>
                          <a:lnTo>
                            <a:pt x="258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37" name="Freeform 2336"/>
                    <p:cNvSpPr>
                      <a:spLocks/>
                    </p:cNvSpPr>
                    <p:nvPr/>
                  </p:nvSpPr>
                  <p:spPr bwMode="auto">
                    <a:xfrm>
                      <a:off x="1713" y="1276"/>
                      <a:ext cx="2" cy="3"/>
                    </a:xfrm>
                    <a:custGeom>
                      <a:avLst/>
                      <a:gdLst>
                        <a:gd name="T0" fmla="*/ 24 w 24"/>
                        <a:gd name="T1" fmla="*/ 21 h 33"/>
                        <a:gd name="T2" fmla="*/ 24 w 24"/>
                        <a:gd name="T3" fmla="*/ 3 h 33"/>
                        <a:gd name="T4" fmla="*/ 24 w 24"/>
                        <a:gd name="T5" fmla="*/ 0 h 33"/>
                        <a:gd name="T6" fmla="*/ 0 w 24"/>
                        <a:gd name="T7" fmla="*/ 33 h 33"/>
                        <a:gd name="T8" fmla="*/ 24 w 24"/>
                        <a:gd name="T9" fmla="*/ 21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4" h="33">
                          <a:moveTo>
                            <a:pt x="24" y="21"/>
                          </a:moveTo>
                          <a:lnTo>
                            <a:pt x="24" y="3"/>
                          </a:lnTo>
                          <a:lnTo>
                            <a:pt x="24" y="0"/>
                          </a:lnTo>
                          <a:lnTo>
                            <a:pt x="0" y="33"/>
                          </a:lnTo>
                          <a:lnTo>
                            <a:pt x="24" y="2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38" name="Freeform 2337"/>
                    <p:cNvSpPr>
                      <a:spLocks/>
                    </p:cNvSpPr>
                    <p:nvPr/>
                  </p:nvSpPr>
                  <p:spPr bwMode="auto">
                    <a:xfrm>
                      <a:off x="1704" y="1245"/>
                      <a:ext cx="57" cy="79"/>
                    </a:xfrm>
                    <a:custGeom>
                      <a:avLst/>
                      <a:gdLst>
                        <a:gd name="T0" fmla="*/ 0 w 687"/>
                        <a:gd name="T1" fmla="*/ 0 h 942"/>
                        <a:gd name="T2" fmla="*/ 30 w 687"/>
                        <a:gd name="T3" fmla="*/ 85 h 942"/>
                        <a:gd name="T4" fmla="*/ 48 w 687"/>
                        <a:gd name="T5" fmla="*/ 181 h 942"/>
                        <a:gd name="T6" fmla="*/ 66 w 687"/>
                        <a:gd name="T7" fmla="*/ 266 h 942"/>
                        <a:gd name="T8" fmla="*/ 115 w 687"/>
                        <a:gd name="T9" fmla="*/ 713 h 942"/>
                        <a:gd name="T10" fmla="*/ 687 w 687"/>
                        <a:gd name="T11" fmla="*/ 942 h 942"/>
                        <a:gd name="T12" fmla="*/ 651 w 687"/>
                        <a:gd name="T13" fmla="*/ 840 h 942"/>
                        <a:gd name="T14" fmla="*/ 633 w 687"/>
                        <a:gd name="T15" fmla="*/ 767 h 942"/>
                        <a:gd name="T16" fmla="*/ 621 w 687"/>
                        <a:gd name="T17" fmla="*/ 671 h 942"/>
                        <a:gd name="T18" fmla="*/ 621 w 687"/>
                        <a:gd name="T19" fmla="*/ 556 h 942"/>
                        <a:gd name="T20" fmla="*/ 621 w 687"/>
                        <a:gd name="T21" fmla="*/ 465 h 942"/>
                        <a:gd name="T22" fmla="*/ 639 w 687"/>
                        <a:gd name="T23" fmla="*/ 350 h 942"/>
                        <a:gd name="T24" fmla="*/ 651 w 687"/>
                        <a:gd name="T25" fmla="*/ 211 h 942"/>
                        <a:gd name="T26" fmla="*/ 0 w 687"/>
                        <a:gd name="T27" fmla="*/ 0 h 9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687" h="942">
                          <a:moveTo>
                            <a:pt x="0" y="0"/>
                          </a:moveTo>
                          <a:lnTo>
                            <a:pt x="30" y="85"/>
                          </a:lnTo>
                          <a:lnTo>
                            <a:pt x="48" y="181"/>
                          </a:lnTo>
                          <a:lnTo>
                            <a:pt x="66" y="266"/>
                          </a:lnTo>
                          <a:lnTo>
                            <a:pt x="115" y="713"/>
                          </a:lnTo>
                          <a:lnTo>
                            <a:pt x="687" y="942"/>
                          </a:lnTo>
                          <a:lnTo>
                            <a:pt x="651" y="840"/>
                          </a:lnTo>
                          <a:lnTo>
                            <a:pt x="633" y="767"/>
                          </a:lnTo>
                          <a:lnTo>
                            <a:pt x="621" y="671"/>
                          </a:lnTo>
                          <a:lnTo>
                            <a:pt x="621" y="556"/>
                          </a:lnTo>
                          <a:lnTo>
                            <a:pt x="621" y="465"/>
                          </a:lnTo>
                          <a:lnTo>
                            <a:pt x="639" y="350"/>
                          </a:lnTo>
                          <a:lnTo>
                            <a:pt x="651" y="21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39" name="Freeform 2338"/>
                    <p:cNvSpPr>
                      <a:spLocks/>
                    </p:cNvSpPr>
                    <p:nvPr/>
                  </p:nvSpPr>
                  <p:spPr bwMode="auto">
                    <a:xfrm>
                      <a:off x="1694" y="1272"/>
                      <a:ext cx="42" cy="30"/>
                    </a:xfrm>
                    <a:custGeom>
                      <a:avLst/>
                      <a:gdLst>
                        <a:gd name="T0" fmla="*/ 137 w 508"/>
                        <a:gd name="T1" fmla="*/ 9 h 360"/>
                        <a:gd name="T2" fmla="*/ 104 w 508"/>
                        <a:gd name="T3" fmla="*/ 4 h 360"/>
                        <a:gd name="T4" fmla="*/ 77 w 508"/>
                        <a:gd name="T5" fmla="*/ 0 h 360"/>
                        <a:gd name="T6" fmla="*/ 52 w 508"/>
                        <a:gd name="T7" fmla="*/ 4 h 360"/>
                        <a:gd name="T8" fmla="*/ 26 w 508"/>
                        <a:gd name="T9" fmla="*/ 15 h 360"/>
                        <a:gd name="T10" fmla="*/ 8 w 508"/>
                        <a:gd name="T11" fmla="*/ 52 h 360"/>
                        <a:gd name="T12" fmla="*/ 0 w 508"/>
                        <a:gd name="T13" fmla="*/ 68 h 360"/>
                        <a:gd name="T14" fmla="*/ 0 w 508"/>
                        <a:gd name="T15" fmla="*/ 91 h 360"/>
                        <a:gd name="T16" fmla="*/ 0 w 508"/>
                        <a:gd name="T17" fmla="*/ 118 h 360"/>
                        <a:gd name="T18" fmla="*/ 1 w 508"/>
                        <a:gd name="T19" fmla="*/ 146 h 360"/>
                        <a:gd name="T20" fmla="*/ 7 w 508"/>
                        <a:gd name="T21" fmla="*/ 164 h 360"/>
                        <a:gd name="T22" fmla="*/ 22 w 508"/>
                        <a:gd name="T23" fmla="*/ 179 h 360"/>
                        <a:gd name="T24" fmla="*/ 70 w 508"/>
                        <a:gd name="T25" fmla="*/ 218 h 360"/>
                        <a:gd name="T26" fmla="*/ 82 w 508"/>
                        <a:gd name="T27" fmla="*/ 243 h 360"/>
                        <a:gd name="T28" fmla="*/ 89 w 508"/>
                        <a:gd name="T29" fmla="*/ 261 h 360"/>
                        <a:gd name="T30" fmla="*/ 103 w 508"/>
                        <a:gd name="T31" fmla="*/ 287 h 360"/>
                        <a:gd name="T32" fmla="*/ 112 w 508"/>
                        <a:gd name="T33" fmla="*/ 321 h 360"/>
                        <a:gd name="T34" fmla="*/ 128 w 508"/>
                        <a:gd name="T35" fmla="*/ 332 h 360"/>
                        <a:gd name="T36" fmla="*/ 187 w 508"/>
                        <a:gd name="T37" fmla="*/ 342 h 360"/>
                        <a:gd name="T38" fmla="*/ 211 w 508"/>
                        <a:gd name="T39" fmla="*/ 351 h 360"/>
                        <a:gd name="T40" fmla="*/ 237 w 508"/>
                        <a:gd name="T41" fmla="*/ 351 h 360"/>
                        <a:gd name="T42" fmla="*/ 282 w 508"/>
                        <a:gd name="T43" fmla="*/ 360 h 360"/>
                        <a:gd name="T44" fmla="*/ 306 w 508"/>
                        <a:gd name="T45" fmla="*/ 360 h 360"/>
                        <a:gd name="T46" fmla="*/ 326 w 508"/>
                        <a:gd name="T47" fmla="*/ 357 h 360"/>
                        <a:gd name="T48" fmla="*/ 362 w 508"/>
                        <a:gd name="T49" fmla="*/ 354 h 360"/>
                        <a:gd name="T50" fmla="*/ 380 w 508"/>
                        <a:gd name="T51" fmla="*/ 348 h 360"/>
                        <a:gd name="T52" fmla="*/ 395 w 508"/>
                        <a:gd name="T53" fmla="*/ 335 h 360"/>
                        <a:gd name="T54" fmla="*/ 401 w 508"/>
                        <a:gd name="T55" fmla="*/ 324 h 360"/>
                        <a:gd name="T56" fmla="*/ 420 w 508"/>
                        <a:gd name="T57" fmla="*/ 318 h 360"/>
                        <a:gd name="T58" fmla="*/ 439 w 508"/>
                        <a:gd name="T59" fmla="*/ 314 h 360"/>
                        <a:gd name="T60" fmla="*/ 454 w 508"/>
                        <a:gd name="T61" fmla="*/ 302 h 360"/>
                        <a:gd name="T62" fmla="*/ 466 w 508"/>
                        <a:gd name="T63" fmla="*/ 285 h 360"/>
                        <a:gd name="T64" fmla="*/ 487 w 508"/>
                        <a:gd name="T65" fmla="*/ 279 h 360"/>
                        <a:gd name="T66" fmla="*/ 502 w 508"/>
                        <a:gd name="T67" fmla="*/ 270 h 360"/>
                        <a:gd name="T68" fmla="*/ 508 w 508"/>
                        <a:gd name="T69" fmla="*/ 257 h 360"/>
                        <a:gd name="T70" fmla="*/ 508 w 508"/>
                        <a:gd name="T71" fmla="*/ 245 h 360"/>
                        <a:gd name="T72" fmla="*/ 503 w 508"/>
                        <a:gd name="T73" fmla="*/ 233 h 360"/>
                        <a:gd name="T74" fmla="*/ 487 w 508"/>
                        <a:gd name="T75" fmla="*/ 224 h 360"/>
                        <a:gd name="T76" fmla="*/ 248 w 508"/>
                        <a:gd name="T77" fmla="*/ 184 h 360"/>
                        <a:gd name="T78" fmla="*/ 329 w 508"/>
                        <a:gd name="T79" fmla="*/ 179 h 360"/>
                        <a:gd name="T80" fmla="*/ 356 w 508"/>
                        <a:gd name="T81" fmla="*/ 182 h 360"/>
                        <a:gd name="T82" fmla="*/ 386 w 508"/>
                        <a:gd name="T83" fmla="*/ 182 h 360"/>
                        <a:gd name="T84" fmla="*/ 423 w 508"/>
                        <a:gd name="T85" fmla="*/ 187 h 360"/>
                        <a:gd name="T86" fmla="*/ 459 w 508"/>
                        <a:gd name="T87" fmla="*/ 184 h 360"/>
                        <a:gd name="T88" fmla="*/ 484 w 508"/>
                        <a:gd name="T89" fmla="*/ 181 h 360"/>
                        <a:gd name="T90" fmla="*/ 495 w 508"/>
                        <a:gd name="T91" fmla="*/ 172 h 360"/>
                        <a:gd name="T92" fmla="*/ 499 w 508"/>
                        <a:gd name="T93" fmla="*/ 158 h 360"/>
                        <a:gd name="T94" fmla="*/ 499 w 508"/>
                        <a:gd name="T95" fmla="*/ 145 h 360"/>
                        <a:gd name="T96" fmla="*/ 484 w 508"/>
                        <a:gd name="T97" fmla="*/ 133 h 360"/>
                        <a:gd name="T98" fmla="*/ 427 w 508"/>
                        <a:gd name="T99" fmla="*/ 124 h 360"/>
                        <a:gd name="T100" fmla="*/ 389 w 508"/>
                        <a:gd name="T101" fmla="*/ 122 h 360"/>
                        <a:gd name="T102" fmla="*/ 338 w 508"/>
                        <a:gd name="T103" fmla="*/ 115 h 360"/>
                        <a:gd name="T104" fmla="*/ 282 w 508"/>
                        <a:gd name="T105" fmla="*/ 112 h 360"/>
                        <a:gd name="T106" fmla="*/ 219 w 508"/>
                        <a:gd name="T107" fmla="*/ 100 h 360"/>
                        <a:gd name="T108" fmla="*/ 172 w 508"/>
                        <a:gd name="T109" fmla="*/ 85 h 360"/>
                        <a:gd name="T110" fmla="*/ 158 w 508"/>
                        <a:gd name="T111" fmla="*/ 61 h 360"/>
                        <a:gd name="T112" fmla="*/ 143 w 508"/>
                        <a:gd name="T113" fmla="*/ 46 h 360"/>
                        <a:gd name="T114" fmla="*/ 149 w 508"/>
                        <a:gd name="T115" fmla="*/ 27 h 360"/>
                        <a:gd name="T116" fmla="*/ 181 w 508"/>
                        <a:gd name="T117" fmla="*/ 0 h 360"/>
                        <a:gd name="T118" fmla="*/ 155 w 508"/>
                        <a:gd name="T119" fmla="*/ 6 h 360"/>
                        <a:gd name="T120" fmla="*/ 137 w 508"/>
                        <a:gd name="T121" fmla="*/ 9 h 3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</a:cxnLst>
                      <a:rect l="0" t="0" r="r" b="b"/>
                      <a:pathLst>
                        <a:path w="508" h="360">
                          <a:moveTo>
                            <a:pt x="137" y="9"/>
                          </a:moveTo>
                          <a:lnTo>
                            <a:pt x="104" y="4"/>
                          </a:lnTo>
                          <a:lnTo>
                            <a:pt x="77" y="0"/>
                          </a:lnTo>
                          <a:lnTo>
                            <a:pt x="52" y="4"/>
                          </a:lnTo>
                          <a:lnTo>
                            <a:pt x="26" y="15"/>
                          </a:lnTo>
                          <a:lnTo>
                            <a:pt x="8" y="52"/>
                          </a:lnTo>
                          <a:lnTo>
                            <a:pt x="0" y="68"/>
                          </a:lnTo>
                          <a:lnTo>
                            <a:pt x="0" y="91"/>
                          </a:lnTo>
                          <a:lnTo>
                            <a:pt x="0" y="118"/>
                          </a:lnTo>
                          <a:lnTo>
                            <a:pt x="1" y="146"/>
                          </a:lnTo>
                          <a:lnTo>
                            <a:pt x="7" y="164"/>
                          </a:lnTo>
                          <a:lnTo>
                            <a:pt x="22" y="179"/>
                          </a:lnTo>
                          <a:lnTo>
                            <a:pt x="70" y="218"/>
                          </a:lnTo>
                          <a:lnTo>
                            <a:pt x="82" y="243"/>
                          </a:lnTo>
                          <a:lnTo>
                            <a:pt x="89" y="261"/>
                          </a:lnTo>
                          <a:lnTo>
                            <a:pt x="103" y="287"/>
                          </a:lnTo>
                          <a:lnTo>
                            <a:pt x="112" y="321"/>
                          </a:lnTo>
                          <a:lnTo>
                            <a:pt x="128" y="332"/>
                          </a:lnTo>
                          <a:lnTo>
                            <a:pt x="187" y="342"/>
                          </a:lnTo>
                          <a:lnTo>
                            <a:pt x="211" y="351"/>
                          </a:lnTo>
                          <a:lnTo>
                            <a:pt x="237" y="351"/>
                          </a:lnTo>
                          <a:lnTo>
                            <a:pt x="282" y="360"/>
                          </a:lnTo>
                          <a:lnTo>
                            <a:pt x="306" y="360"/>
                          </a:lnTo>
                          <a:lnTo>
                            <a:pt x="326" y="357"/>
                          </a:lnTo>
                          <a:lnTo>
                            <a:pt x="362" y="354"/>
                          </a:lnTo>
                          <a:lnTo>
                            <a:pt x="380" y="348"/>
                          </a:lnTo>
                          <a:lnTo>
                            <a:pt x="395" y="335"/>
                          </a:lnTo>
                          <a:lnTo>
                            <a:pt x="401" y="324"/>
                          </a:lnTo>
                          <a:lnTo>
                            <a:pt x="420" y="318"/>
                          </a:lnTo>
                          <a:lnTo>
                            <a:pt x="439" y="314"/>
                          </a:lnTo>
                          <a:lnTo>
                            <a:pt x="454" y="302"/>
                          </a:lnTo>
                          <a:lnTo>
                            <a:pt x="466" y="285"/>
                          </a:lnTo>
                          <a:lnTo>
                            <a:pt x="487" y="279"/>
                          </a:lnTo>
                          <a:lnTo>
                            <a:pt x="502" y="270"/>
                          </a:lnTo>
                          <a:lnTo>
                            <a:pt x="508" y="257"/>
                          </a:lnTo>
                          <a:lnTo>
                            <a:pt x="508" y="245"/>
                          </a:lnTo>
                          <a:lnTo>
                            <a:pt x="503" y="233"/>
                          </a:lnTo>
                          <a:lnTo>
                            <a:pt x="487" y="224"/>
                          </a:lnTo>
                          <a:lnTo>
                            <a:pt x="248" y="184"/>
                          </a:lnTo>
                          <a:lnTo>
                            <a:pt x="329" y="179"/>
                          </a:lnTo>
                          <a:lnTo>
                            <a:pt x="356" y="182"/>
                          </a:lnTo>
                          <a:lnTo>
                            <a:pt x="386" y="182"/>
                          </a:lnTo>
                          <a:lnTo>
                            <a:pt x="423" y="187"/>
                          </a:lnTo>
                          <a:lnTo>
                            <a:pt x="459" y="184"/>
                          </a:lnTo>
                          <a:lnTo>
                            <a:pt x="484" y="181"/>
                          </a:lnTo>
                          <a:lnTo>
                            <a:pt x="495" y="172"/>
                          </a:lnTo>
                          <a:lnTo>
                            <a:pt x="499" y="158"/>
                          </a:lnTo>
                          <a:lnTo>
                            <a:pt x="499" y="145"/>
                          </a:lnTo>
                          <a:lnTo>
                            <a:pt x="484" y="133"/>
                          </a:lnTo>
                          <a:lnTo>
                            <a:pt x="427" y="124"/>
                          </a:lnTo>
                          <a:lnTo>
                            <a:pt x="389" y="122"/>
                          </a:lnTo>
                          <a:lnTo>
                            <a:pt x="338" y="115"/>
                          </a:lnTo>
                          <a:lnTo>
                            <a:pt x="282" y="112"/>
                          </a:lnTo>
                          <a:lnTo>
                            <a:pt x="219" y="100"/>
                          </a:lnTo>
                          <a:lnTo>
                            <a:pt x="172" y="85"/>
                          </a:lnTo>
                          <a:lnTo>
                            <a:pt x="158" y="61"/>
                          </a:lnTo>
                          <a:lnTo>
                            <a:pt x="143" y="46"/>
                          </a:lnTo>
                          <a:lnTo>
                            <a:pt x="149" y="27"/>
                          </a:lnTo>
                          <a:lnTo>
                            <a:pt x="181" y="0"/>
                          </a:lnTo>
                          <a:lnTo>
                            <a:pt x="155" y="6"/>
                          </a:lnTo>
                          <a:lnTo>
                            <a:pt x="137" y="9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40" name="Freeform 2339"/>
                    <p:cNvSpPr>
                      <a:spLocks/>
                    </p:cNvSpPr>
                    <p:nvPr/>
                  </p:nvSpPr>
                  <p:spPr bwMode="auto">
                    <a:xfrm>
                      <a:off x="1730" y="1284"/>
                      <a:ext cx="1" cy="3"/>
                    </a:xfrm>
                    <a:custGeom>
                      <a:avLst/>
                      <a:gdLst>
                        <a:gd name="T0" fmla="*/ 20 w 20"/>
                        <a:gd name="T1" fmla="*/ 0 h 33"/>
                        <a:gd name="T2" fmla="*/ 9 w 20"/>
                        <a:gd name="T3" fmla="*/ 9 h 33"/>
                        <a:gd name="T4" fmla="*/ 8 w 20"/>
                        <a:gd name="T5" fmla="*/ 20 h 33"/>
                        <a:gd name="T6" fmla="*/ 12 w 20"/>
                        <a:gd name="T7" fmla="*/ 33 h 33"/>
                        <a:gd name="T8" fmla="*/ 0 w 20"/>
                        <a:gd name="T9" fmla="*/ 24 h 33"/>
                        <a:gd name="T10" fmla="*/ 3 w 20"/>
                        <a:gd name="T11" fmla="*/ 6 h 33"/>
                        <a:gd name="T12" fmla="*/ 20 w 20"/>
                        <a:gd name="T13" fmla="*/ 0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0" h="33">
                          <a:moveTo>
                            <a:pt x="20" y="0"/>
                          </a:moveTo>
                          <a:lnTo>
                            <a:pt x="9" y="9"/>
                          </a:lnTo>
                          <a:lnTo>
                            <a:pt x="8" y="20"/>
                          </a:lnTo>
                          <a:lnTo>
                            <a:pt x="12" y="33"/>
                          </a:lnTo>
                          <a:lnTo>
                            <a:pt x="0" y="24"/>
                          </a:lnTo>
                          <a:lnTo>
                            <a:pt x="3" y="6"/>
                          </a:lnTo>
                          <a:lnTo>
                            <a:pt x="2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41" name="Freeform 2340"/>
                    <p:cNvSpPr>
                      <a:spLocks/>
                    </p:cNvSpPr>
                    <p:nvPr/>
                  </p:nvSpPr>
                  <p:spPr bwMode="auto">
                    <a:xfrm>
                      <a:off x="1731" y="1292"/>
                      <a:ext cx="1" cy="3"/>
                    </a:xfrm>
                    <a:custGeom>
                      <a:avLst/>
                      <a:gdLst>
                        <a:gd name="T0" fmla="*/ 14 w 14"/>
                        <a:gd name="T1" fmla="*/ 0 h 35"/>
                        <a:gd name="T2" fmla="*/ 8 w 14"/>
                        <a:gd name="T3" fmla="*/ 12 h 35"/>
                        <a:gd name="T4" fmla="*/ 8 w 14"/>
                        <a:gd name="T5" fmla="*/ 35 h 35"/>
                        <a:gd name="T6" fmla="*/ 0 w 14"/>
                        <a:gd name="T7" fmla="*/ 17 h 35"/>
                        <a:gd name="T8" fmla="*/ 14 w 14"/>
                        <a:gd name="T9" fmla="*/ 0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4" h="35">
                          <a:moveTo>
                            <a:pt x="14" y="0"/>
                          </a:moveTo>
                          <a:lnTo>
                            <a:pt x="8" y="12"/>
                          </a:lnTo>
                          <a:lnTo>
                            <a:pt x="8" y="35"/>
                          </a:lnTo>
                          <a:lnTo>
                            <a:pt x="0" y="17"/>
                          </a:lnTo>
                          <a:lnTo>
                            <a:pt x="14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42" name="Freeform 2341"/>
                    <p:cNvSpPr>
                      <a:spLocks/>
                    </p:cNvSpPr>
                    <p:nvPr/>
                  </p:nvSpPr>
                  <p:spPr bwMode="auto">
                    <a:xfrm>
                      <a:off x="1709" y="1298"/>
                      <a:ext cx="12" cy="1"/>
                    </a:xfrm>
                    <a:custGeom>
                      <a:avLst/>
                      <a:gdLst>
                        <a:gd name="T0" fmla="*/ 146 w 146"/>
                        <a:gd name="T1" fmla="*/ 9 h 16"/>
                        <a:gd name="T2" fmla="*/ 107 w 146"/>
                        <a:gd name="T3" fmla="*/ 10 h 16"/>
                        <a:gd name="T4" fmla="*/ 49 w 146"/>
                        <a:gd name="T5" fmla="*/ 0 h 16"/>
                        <a:gd name="T6" fmla="*/ 0 w 146"/>
                        <a:gd name="T7" fmla="*/ 3 h 16"/>
                        <a:gd name="T8" fmla="*/ 59 w 146"/>
                        <a:gd name="T9" fmla="*/ 10 h 16"/>
                        <a:gd name="T10" fmla="*/ 106 w 146"/>
                        <a:gd name="T11" fmla="*/ 16 h 16"/>
                        <a:gd name="T12" fmla="*/ 146 w 146"/>
                        <a:gd name="T13" fmla="*/ 9 h 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46" h="16">
                          <a:moveTo>
                            <a:pt x="146" y="9"/>
                          </a:moveTo>
                          <a:lnTo>
                            <a:pt x="107" y="10"/>
                          </a:lnTo>
                          <a:lnTo>
                            <a:pt x="49" y="0"/>
                          </a:lnTo>
                          <a:lnTo>
                            <a:pt x="0" y="3"/>
                          </a:lnTo>
                          <a:lnTo>
                            <a:pt x="59" y="10"/>
                          </a:lnTo>
                          <a:lnTo>
                            <a:pt x="106" y="16"/>
                          </a:lnTo>
                          <a:lnTo>
                            <a:pt x="146" y="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43" name="Freeform 2342"/>
                    <p:cNvSpPr>
                      <a:spLocks/>
                    </p:cNvSpPr>
                    <p:nvPr/>
                  </p:nvSpPr>
                  <p:spPr bwMode="auto">
                    <a:xfrm>
                      <a:off x="1708" y="1293"/>
                      <a:ext cx="24" cy="4"/>
                    </a:xfrm>
                    <a:custGeom>
                      <a:avLst/>
                      <a:gdLst>
                        <a:gd name="T0" fmla="*/ 296 w 300"/>
                        <a:gd name="T1" fmla="*/ 45 h 45"/>
                        <a:gd name="T2" fmla="*/ 300 w 300"/>
                        <a:gd name="T3" fmla="*/ 33 h 45"/>
                        <a:gd name="T4" fmla="*/ 261 w 300"/>
                        <a:gd name="T5" fmla="*/ 33 h 45"/>
                        <a:gd name="T6" fmla="*/ 220 w 300"/>
                        <a:gd name="T7" fmla="*/ 24 h 45"/>
                        <a:gd name="T8" fmla="*/ 169 w 300"/>
                        <a:gd name="T9" fmla="*/ 23 h 45"/>
                        <a:gd name="T10" fmla="*/ 128 w 300"/>
                        <a:gd name="T11" fmla="*/ 15 h 45"/>
                        <a:gd name="T12" fmla="*/ 68 w 300"/>
                        <a:gd name="T13" fmla="*/ 9 h 45"/>
                        <a:gd name="T14" fmla="*/ 27 w 300"/>
                        <a:gd name="T15" fmla="*/ 0 h 45"/>
                        <a:gd name="T16" fmla="*/ 0 w 300"/>
                        <a:gd name="T17" fmla="*/ 15 h 45"/>
                        <a:gd name="T18" fmla="*/ 43 w 300"/>
                        <a:gd name="T19" fmla="*/ 15 h 45"/>
                        <a:gd name="T20" fmla="*/ 85 w 300"/>
                        <a:gd name="T21" fmla="*/ 14 h 45"/>
                        <a:gd name="T22" fmla="*/ 131 w 300"/>
                        <a:gd name="T23" fmla="*/ 20 h 45"/>
                        <a:gd name="T24" fmla="*/ 155 w 300"/>
                        <a:gd name="T25" fmla="*/ 27 h 45"/>
                        <a:gd name="T26" fmla="*/ 179 w 300"/>
                        <a:gd name="T27" fmla="*/ 30 h 45"/>
                        <a:gd name="T28" fmla="*/ 203 w 300"/>
                        <a:gd name="T29" fmla="*/ 30 h 45"/>
                        <a:gd name="T30" fmla="*/ 221 w 300"/>
                        <a:gd name="T31" fmla="*/ 30 h 45"/>
                        <a:gd name="T32" fmla="*/ 244 w 300"/>
                        <a:gd name="T33" fmla="*/ 35 h 45"/>
                        <a:gd name="T34" fmla="*/ 296 w 300"/>
                        <a:gd name="T35" fmla="*/ 45 h 4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300" h="45">
                          <a:moveTo>
                            <a:pt x="296" y="45"/>
                          </a:moveTo>
                          <a:lnTo>
                            <a:pt x="300" y="33"/>
                          </a:lnTo>
                          <a:lnTo>
                            <a:pt x="261" y="33"/>
                          </a:lnTo>
                          <a:lnTo>
                            <a:pt x="220" y="24"/>
                          </a:lnTo>
                          <a:lnTo>
                            <a:pt x="169" y="23"/>
                          </a:lnTo>
                          <a:lnTo>
                            <a:pt x="128" y="15"/>
                          </a:lnTo>
                          <a:lnTo>
                            <a:pt x="68" y="9"/>
                          </a:lnTo>
                          <a:lnTo>
                            <a:pt x="27" y="0"/>
                          </a:lnTo>
                          <a:lnTo>
                            <a:pt x="0" y="15"/>
                          </a:lnTo>
                          <a:lnTo>
                            <a:pt x="43" y="15"/>
                          </a:lnTo>
                          <a:lnTo>
                            <a:pt x="85" y="14"/>
                          </a:lnTo>
                          <a:lnTo>
                            <a:pt x="131" y="20"/>
                          </a:lnTo>
                          <a:lnTo>
                            <a:pt x="155" y="27"/>
                          </a:lnTo>
                          <a:lnTo>
                            <a:pt x="179" y="30"/>
                          </a:lnTo>
                          <a:lnTo>
                            <a:pt x="203" y="30"/>
                          </a:lnTo>
                          <a:lnTo>
                            <a:pt x="221" y="30"/>
                          </a:lnTo>
                          <a:lnTo>
                            <a:pt x="244" y="35"/>
                          </a:lnTo>
                          <a:lnTo>
                            <a:pt x="296" y="4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44" name="Freeform 2343"/>
                    <p:cNvSpPr>
                      <a:spLocks/>
                    </p:cNvSpPr>
                    <p:nvPr/>
                  </p:nvSpPr>
                  <p:spPr bwMode="auto">
                    <a:xfrm>
                      <a:off x="1706" y="1285"/>
                      <a:ext cx="3" cy="1"/>
                    </a:xfrm>
                    <a:custGeom>
                      <a:avLst/>
                      <a:gdLst>
                        <a:gd name="T0" fmla="*/ 0 w 42"/>
                        <a:gd name="T1" fmla="*/ 0 h 9"/>
                        <a:gd name="T2" fmla="*/ 17 w 42"/>
                        <a:gd name="T3" fmla="*/ 6 h 9"/>
                        <a:gd name="T4" fmla="*/ 42 w 42"/>
                        <a:gd name="T5" fmla="*/ 9 h 9"/>
                        <a:gd name="T6" fmla="*/ 21 w 42"/>
                        <a:gd name="T7" fmla="*/ 2 h 9"/>
                        <a:gd name="T8" fmla="*/ 0 w 42"/>
                        <a:gd name="T9" fmla="*/ 0 h 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2" h="9">
                          <a:moveTo>
                            <a:pt x="0" y="0"/>
                          </a:moveTo>
                          <a:lnTo>
                            <a:pt x="17" y="6"/>
                          </a:lnTo>
                          <a:lnTo>
                            <a:pt x="42" y="9"/>
                          </a:lnTo>
                          <a:lnTo>
                            <a:pt x="21" y="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45" name="Freeform 2344"/>
                    <p:cNvSpPr>
                      <a:spLocks/>
                    </p:cNvSpPr>
                    <p:nvPr/>
                  </p:nvSpPr>
                  <p:spPr bwMode="auto">
                    <a:xfrm>
                      <a:off x="1701" y="1283"/>
                      <a:ext cx="3" cy="15"/>
                    </a:xfrm>
                    <a:custGeom>
                      <a:avLst/>
                      <a:gdLst>
                        <a:gd name="T0" fmla="*/ 19 w 27"/>
                        <a:gd name="T1" fmla="*/ 181 h 181"/>
                        <a:gd name="T2" fmla="*/ 19 w 27"/>
                        <a:gd name="T3" fmla="*/ 156 h 181"/>
                        <a:gd name="T4" fmla="*/ 3 w 27"/>
                        <a:gd name="T5" fmla="*/ 112 h 181"/>
                        <a:gd name="T6" fmla="*/ 4 w 27"/>
                        <a:gd name="T7" fmla="*/ 87 h 181"/>
                        <a:gd name="T8" fmla="*/ 13 w 27"/>
                        <a:gd name="T9" fmla="*/ 66 h 181"/>
                        <a:gd name="T10" fmla="*/ 0 w 27"/>
                        <a:gd name="T11" fmla="*/ 36 h 181"/>
                        <a:gd name="T12" fmla="*/ 9 w 27"/>
                        <a:gd name="T13" fmla="*/ 0 h 181"/>
                        <a:gd name="T14" fmla="*/ 9 w 27"/>
                        <a:gd name="T15" fmla="*/ 20 h 181"/>
                        <a:gd name="T16" fmla="*/ 13 w 27"/>
                        <a:gd name="T17" fmla="*/ 42 h 181"/>
                        <a:gd name="T18" fmla="*/ 21 w 27"/>
                        <a:gd name="T19" fmla="*/ 64 h 181"/>
                        <a:gd name="T20" fmla="*/ 15 w 27"/>
                        <a:gd name="T21" fmla="*/ 73 h 181"/>
                        <a:gd name="T22" fmla="*/ 9 w 27"/>
                        <a:gd name="T23" fmla="*/ 99 h 181"/>
                        <a:gd name="T24" fmla="*/ 15 w 27"/>
                        <a:gd name="T25" fmla="*/ 126 h 181"/>
                        <a:gd name="T26" fmla="*/ 27 w 27"/>
                        <a:gd name="T27" fmla="*/ 136 h 181"/>
                        <a:gd name="T28" fmla="*/ 19 w 27"/>
                        <a:gd name="T29" fmla="*/ 181 h 1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27" h="181">
                          <a:moveTo>
                            <a:pt x="19" y="181"/>
                          </a:moveTo>
                          <a:lnTo>
                            <a:pt x="19" y="156"/>
                          </a:lnTo>
                          <a:lnTo>
                            <a:pt x="3" y="112"/>
                          </a:lnTo>
                          <a:lnTo>
                            <a:pt x="4" y="87"/>
                          </a:lnTo>
                          <a:lnTo>
                            <a:pt x="13" y="66"/>
                          </a:lnTo>
                          <a:lnTo>
                            <a:pt x="0" y="36"/>
                          </a:lnTo>
                          <a:lnTo>
                            <a:pt x="9" y="0"/>
                          </a:lnTo>
                          <a:lnTo>
                            <a:pt x="9" y="20"/>
                          </a:lnTo>
                          <a:lnTo>
                            <a:pt x="13" y="42"/>
                          </a:lnTo>
                          <a:lnTo>
                            <a:pt x="21" y="64"/>
                          </a:lnTo>
                          <a:lnTo>
                            <a:pt x="15" y="73"/>
                          </a:lnTo>
                          <a:lnTo>
                            <a:pt x="9" y="99"/>
                          </a:lnTo>
                          <a:lnTo>
                            <a:pt x="15" y="126"/>
                          </a:lnTo>
                          <a:lnTo>
                            <a:pt x="27" y="136"/>
                          </a:lnTo>
                          <a:lnTo>
                            <a:pt x="19" y="18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46" name="Freeform 2345"/>
                    <p:cNvSpPr>
                      <a:spLocks/>
                    </p:cNvSpPr>
                    <p:nvPr/>
                  </p:nvSpPr>
                  <p:spPr bwMode="auto">
                    <a:xfrm>
                      <a:off x="1722" y="1299"/>
                      <a:ext cx="6" cy="1"/>
                    </a:xfrm>
                    <a:custGeom>
                      <a:avLst/>
                      <a:gdLst>
                        <a:gd name="T0" fmla="*/ 67 w 67"/>
                        <a:gd name="T1" fmla="*/ 5 h 11"/>
                        <a:gd name="T2" fmla="*/ 55 w 67"/>
                        <a:gd name="T3" fmla="*/ 11 h 11"/>
                        <a:gd name="T4" fmla="*/ 34 w 67"/>
                        <a:gd name="T5" fmla="*/ 9 h 11"/>
                        <a:gd name="T6" fmla="*/ 0 w 67"/>
                        <a:gd name="T7" fmla="*/ 5 h 11"/>
                        <a:gd name="T8" fmla="*/ 30 w 67"/>
                        <a:gd name="T9" fmla="*/ 0 h 11"/>
                        <a:gd name="T10" fmla="*/ 67 w 67"/>
                        <a:gd name="T11" fmla="*/ 5 h 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7" h="11">
                          <a:moveTo>
                            <a:pt x="67" y="5"/>
                          </a:moveTo>
                          <a:lnTo>
                            <a:pt x="55" y="11"/>
                          </a:lnTo>
                          <a:lnTo>
                            <a:pt x="34" y="9"/>
                          </a:lnTo>
                          <a:lnTo>
                            <a:pt x="0" y="5"/>
                          </a:lnTo>
                          <a:lnTo>
                            <a:pt x="30" y="0"/>
                          </a:lnTo>
                          <a:lnTo>
                            <a:pt x="67" y="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47" name="Rectangle 234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01" y="1600"/>
                      <a:ext cx="61" cy="166"/>
                    </a:xfrm>
                    <a:prstGeom prst="rect">
                      <a:avLst/>
                    </a:prstGeom>
                    <a:solidFill>
                      <a:srgbClr val="40200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48" name="Freeform 2347"/>
                    <p:cNvSpPr>
                      <a:spLocks/>
                    </p:cNvSpPr>
                    <p:nvPr/>
                  </p:nvSpPr>
                  <p:spPr bwMode="auto">
                    <a:xfrm>
                      <a:off x="1561" y="1592"/>
                      <a:ext cx="27" cy="174"/>
                    </a:xfrm>
                    <a:custGeom>
                      <a:avLst/>
                      <a:gdLst>
                        <a:gd name="T0" fmla="*/ 0 w 313"/>
                        <a:gd name="T1" fmla="*/ 73 h 2078"/>
                        <a:gd name="T2" fmla="*/ 0 w 313"/>
                        <a:gd name="T3" fmla="*/ 2078 h 2078"/>
                        <a:gd name="T4" fmla="*/ 313 w 313"/>
                        <a:gd name="T5" fmla="*/ 1740 h 2078"/>
                        <a:gd name="T6" fmla="*/ 313 w 313"/>
                        <a:gd name="T7" fmla="*/ 0 h 2078"/>
                        <a:gd name="T8" fmla="*/ 0 w 313"/>
                        <a:gd name="T9" fmla="*/ 73 h 20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13" h="2078">
                          <a:moveTo>
                            <a:pt x="0" y="73"/>
                          </a:moveTo>
                          <a:lnTo>
                            <a:pt x="0" y="2078"/>
                          </a:lnTo>
                          <a:lnTo>
                            <a:pt x="313" y="1740"/>
                          </a:lnTo>
                          <a:lnTo>
                            <a:pt x="313" y="0"/>
                          </a:lnTo>
                          <a:lnTo>
                            <a:pt x="0" y="73"/>
                          </a:lnTo>
                          <a:close/>
                        </a:path>
                      </a:pathLst>
                    </a:custGeom>
                    <a:solidFill>
                      <a:srgbClr val="201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49" name="Freeform 2348"/>
                    <p:cNvSpPr>
                      <a:spLocks/>
                    </p:cNvSpPr>
                    <p:nvPr/>
                  </p:nvSpPr>
                  <p:spPr bwMode="auto">
                    <a:xfrm>
                      <a:off x="1258" y="1382"/>
                      <a:ext cx="659" cy="209"/>
                    </a:xfrm>
                    <a:custGeom>
                      <a:avLst/>
                      <a:gdLst>
                        <a:gd name="T0" fmla="*/ 4028 w 7911"/>
                        <a:gd name="T1" fmla="*/ 0 h 2513"/>
                        <a:gd name="T2" fmla="*/ 7911 w 7911"/>
                        <a:gd name="T3" fmla="*/ 0 h 2513"/>
                        <a:gd name="T4" fmla="*/ 5788 w 7911"/>
                        <a:gd name="T5" fmla="*/ 2513 h 2513"/>
                        <a:gd name="T6" fmla="*/ 0 w 7911"/>
                        <a:gd name="T7" fmla="*/ 2513 h 2513"/>
                        <a:gd name="T8" fmla="*/ 4028 w 7911"/>
                        <a:gd name="T9" fmla="*/ 0 h 25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911" h="2513">
                          <a:moveTo>
                            <a:pt x="4028" y="0"/>
                          </a:moveTo>
                          <a:lnTo>
                            <a:pt x="7911" y="0"/>
                          </a:lnTo>
                          <a:lnTo>
                            <a:pt x="5788" y="2513"/>
                          </a:lnTo>
                          <a:lnTo>
                            <a:pt x="0" y="2513"/>
                          </a:lnTo>
                          <a:lnTo>
                            <a:pt x="4028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50" name="Freeform 2349"/>
                    <p:cNvSpPr>
                      <a:spLocks/>
                    </p:cNvSpPr>
                    <p:nvPr/>
                  </p:nvSpPr>
                  <p:spPr bwMode="auto">
                    <a:xfrm>
                      <a:off x="1741" y="1382"/>
                      <a:ext cx="176" cy="229"/>
                    </a:xfrm>
                    <a:custGeom>
                      <a:avLst/>
                      <a:gdLst>
                        <a:gd name="T0" fmla="*/ 0 w 2123"/>
                        <a:gd name="T1" fmla="*/ 2513 h 2743"/>
                        <a:gd name="T2" fmla="*/ 2123 w 2123"/>
                        <a:gd name="T3" fmla="*/ 0 h 2743"/>
                        <a:gd name="T4" fmla="*/ 2123 w 2123"/>
                        <a:gd name="T5" fmla="*/ 121 h 2743"/>
                        <a:gd name="T6" fmla="*/ 0 w 2123"/>
                        <a:gd name="T7" fmla="*/ 2743 h 2743"/>
                        <a:gd name="T8" fmla="*/ 0 w 2123"/>
                        <a:gd name="T9" fmla="*/ 2513 h 27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123" h="2743">
                          <a:moveTo>
                            <a:pt x="0" y="2513"/>
                          </a:moveTo>
                          <a:lnTo>
                            <a:pt x="2123" y="0"/>
                          </a:lnTo>
                          <a:lnTo>
                            <a:pt x="2123" y="121"/>
                          </a:lnTo>
                          <a:lnTo>
                            <a:pt x="0" y="2743"/>
                          </a:lnTo>
                          <a:lnTo>
                            <a:pt x="0" y="2513"/>
                          </a:lnTo>
                          <a:close/>
                        </a:path>
                      </a:pathLst>
                    </a:custGeom>
                    <a:solidFill>
                      <a:srgbClr val="201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51" name="Rectangle 235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58" y="1592"/>
                      <a:ext cx="483" cy="19"/>
                    </a:xfrm>
                    <a:prstGeom prst="rect">
                      <a:avLst/>
                    </a:prstGeom>
                    <a:solidFill>
                      <a:srgbClr val="40200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52" name="Freeform 2351"/>
                    <p:cNvSpPr>
                      <a:spLocks/>
                    </p:cNvSpPr>
                    <p:nvPr/>
                  </p:nvSpPr>
                  <p:spPr bwMode="auto">
                    <a:xfrm>
                      <a:off x="1798" y="1623"/>
                      <a:ext cx="76" cy="39"/>
                    </a:xfrm>
                    <a:custGeom>
                      <a:avLst/>
                      <a:gdLst>
                        <a:gd name="T0" fmla="*/ 538 w 904"/>
                        <a:gd name="T1" fmla="*/ 15 h 465"/>
                        <a:gd name="T2" fmla="*/ 546 w 904"/>
                        <a:gd name="T3" fmla="*/ 136 h 465"/>
                        <a:gd name="T4" fmla="*/ 308 w 904"/>
                        <a:gd name="T5" fmla="*/ 248 h 465"/>
                        <a:gd name="T6" fmla="*/ 110 w 904"/>
                        <a:gd name="T7" fmla="*/ 297 h 465"/>
                        <a:gd name="T8" fmla="*/ 0 w 904"/>
                        <a:gd name="T9" fmla="*/ 345 h 465"/>
                        <a:gd name="T10" fmla="*/ 7 w 904"/>
                        <a:gd name="T11" fmla="*/ 410 h 465"/>
                        <a:gd name="T12" fmla="*/ 149 w 904"/>
                        <a:gd name="T13" fmla="*/ 450 h 465"/>
                        <a:gd name="T14" fmla="*/ 363 w 904"/>
                        <a:gd name="T15" fmla="*/ 465 h 465"/>
                        <a:gd name="T16" fmla="*/ 546 w 904"/>
                        <a:gd name="T17" fmla="*/ 434 h 465"/>
                        <a:gd name="T18" fmla="*/ 657 w 904"/>
                        <a:gd name="T19" fmla="*/ 401 h 465"/>
                        <a:gd name="T20" fmla="*/ 664 w 904"/>
                        <a:gd name="T21" fmla="*/ 438 h 465"/>
                        <a:gd name="T22" fmla="*/ 808 w 904"/>
                        <a:gd name="T23" fmla="*/ 434 h 465"/>
                        <a:gd name="T24" fmla="*/ 895 w 904"/>
                        <a:gd name="T25" fmla="*/ 418 h 465"/>
                        <a:gd name="T26" fmla="*/ 895 w 904"/>
                        <a:gd name="T27" fmla="*/ 353 h 465"/>
                        <a:gd name="T28" fmla="*/ 904 w 904"/>
                        <a:gd name="T29" fmla="*/ 317 h 465"/>
                        <a:gd name="T30" fmla="*/ 904 w 904"/>
                        <a:gd name="T31" fmla="*/ 226 h 465"/>
                        <a:gd name="T32" fmla="*/ 879 w 904"/>
                        <a:gd name="T33" fmla="*/ 176 h 465"/>
                        <a:gd name="T34" fmla="*/ 834 w 904"/>
                        <a:gd name="T35" fmla="*/ 121 h 465"/>
                        <a:gd name="T36" fmla="*/ 824 w 904"/>
                        <a:gd name="T37" fmla="*/ 0 h 465"/>
                        <a:gd name="T38" fmla="*/ 538 w 904"/>
                        <a:gd name="T39" fmla="*/ 15 h 4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904" h="465">
                          <a:moveTo>
                            <a:pt x="538" y="15"/>
                          </a:moveTo>
                          <a:lnTo>
                            <a:pt x="546" y="136"/>
                          </a:lnTo>
                          <a:lnTo>
                            <a:pt x="308" y="248"/>
                          </a:lnTo>
                          <a:lnTo>
                            <a:pt x="110" y="297"/>
                          </a:lnTo>
                          <a:lnTo>
                            <a:pt x="0" y="345"/>
                          </a:lnTo>
                          <a:lnTo>
                            <a:pt x="7" y="410"/>
                          </a:lnTo>
                          <a:lnTo>
                            <a:pt x="149" y="450"/>
                          </a:lnTo>
                          <a:lnTo>
                            <a:pt x="363" y="465"/>
                          </a:lnTo>
                          <a:lnTo>
                            <a:pt x="546" y="434"/>
                          </a:lnTo>
                          <a:lnTo>
                            <a:pt x="657" y="401"/>
                          </a:lnTo>
                          <a:lnTo>
                            <a:pt x="664" y="438"/>
                          </a:lnTo>
                          <a:lnTo>
                            <a:pt x="808" y="434"/>
                          </a:lnTo>
                          <a:lnTo>
                            <a:pt x="895" y="418"/>
                          </a:lnTo>
                          <a:lnTo>
                            <a:pt x="895" y="353"/>
                          </a:lnTo>
                          <a:lnTo>
                            <a:pt x="904" y="317"/>
                          </a:lnTo>
                          <a:lnTo>
                            <a:pt x="904" y="226"/>
                          </a:lnTo>
                          <a:lnTo>
                            <a:pt x="879" y="176"/>
                          </a:lnTo>
                          <a:lnTo>
                            <a:pt x="834" y="121"/>
                          </a:lnTo>
                          <a:lnTo>
                            <a:pt x="824" y="0"/>
                          </a:lnTo>
                          <a:lnTo>
                            <a:pt x="538" y="15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53" name="Freeform 2352"/>
                    <p:cNvSpPr>
                      <a:spLocks/>
                    </p:cNvSpPr>
                    <p:nvPr/>
                  </p:nvSpPr>
                  <p:spPr bwMode="auto">
                    <a:xfrm>
                      <a:off x="1826" y="1637"/>
                      <a:ext cx="22" cy="12"/>
                    </a:xfrm>
                    <a:custGeom>
                      <a:avLst/>
                      <a:gdLst>
                        <a:gd name="T0" fmla="*/ 205 w 274"/>
                        <a:gd name="T1" fmla="*/ 0 h 148"/>
                        <a:gd name="T2" fmla="*/ 274 w 274"/>
                        <a:gd name="T3" fmla="*/ 78 h 148"/>
                        <a:gd name="T4" fmla="*/ 29 w 274"/>
                        <a:gd name="T5" fmla="*/ 148 h 148"/>
                        <a:gd name="T6" fmla="*/ 0 w 274"/>
                        <a:gd name="T7" fmla="*/ 93 h 148"/>
                        <a:gd name="T8" fmla="*/ 205 w 274"/>
                        <a:gd name="T9" fmla="*/ 0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74" h="148">
                          <a:moveTo>
                            <a:pt x="205" y="0"/>
                          </a:moveTo>
                          <a:lnTo>
                            <a:pt x="274" y="78"/>
                          </a:lnTo>
                          <a:lnTo>
                            <a:pt x="29" y="148"/>
                          </a:lnTo>
                          <a:lnTo>
                            <a:pt x="0" y="93"/>
                          </a:lnTo>
                          <a:lnTo>
                            <a:pt x="205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54" name="Freeform 2353"/>
                    <p:cNvSpPr>
                      <a:spLocks/>
                    </p:cNvSpPr>
                    <p:nvPr/>
                  </p:nvSpPr>
                  <p:spPr bwMode="auto">
                    <a:xfrm>
                      <a:off x="1800" y="1645"/>
                      <a:ext cx="26" cy="8"/>
                    </a:xfrm>
                    <a:custGeom>
                      <a:avLst/>
                      <a:gdLst>
                        <a:gd name="T0" fmla="*/ 273 w 309"/>
                        <a:gd name="T1" fmla="*/ 0 h 90"/>
                        <a:gd name="T2" fmla="*/ 309 w 309"/>
                        <a:gd name="T3" fmla="*/ 42 h 90"/>
                        <a:gd name="T4" fmla="*/ 158 w 309"/>
                        <a:gd name="T5" fmla="*/ 81 h 90"/>
                        <a:gd name="T6" fmla="*/ 86 w 309"/>
                        <a:gd name="T7" fmla="*/ 90 h 90"/>
                        <a:gd name="T8" fmla="*/ 0 w 309"/>
                        <a:gd name="T9" fmla="*/ 84 h 90"/>
                        <a:gd name="T10" fmla="*/ 92 w 309"/>
                        <a:gd name="T11" fmla="*/ 39 h 90"/>
                        <a:gd name="T12" fmla="*/ 273 w 309"/>
                        <a:gd name="T13" fmla="*/ 0 h 9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09" h="90">
                          <a:moveTo>
                            <a:pt x="273" y="0"/>
                          </a:moveTo>
                          <a:lnTo>
                            <a:pt x="309" y="42"/>
                          </a:lnTo>
                          <a:lnTo>
                            <a:pt x="158" y="81"/>
                          </a:lnTo>
                          <a:lnTo>
                            <a:pt x="86" y="90"/>
                          </a:lnTo>
                          <a:lnTo>
                            <a:pt x="0" y="84"/>
                          </a:lnTo>
                          <a:lnTo>
                            <a:pt x="92" y="39"/>
                          </a:lnTo>
                          <a:lnTo>
                            <a:pt x="273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55" name="Freeform 2354"/>
                    <p:cNvSpPr>
                      <a:spLocks/>
                    </p:cNvSpPr>
                    <p:nvPr/>
                  </p:nvSpPr>
                  <p:spPr bwMode="auto">
                    <a:xfrm>
                      <a:off x="1800" y="1637"/>
                      <a:ext cx="73" cy="23"/>
                    </a:xfrm>
                    <a:custGeom>
                      <a:avLst/>
                      <a:gdLst>
                        <a:gd name="T0" fmla="*/ 0 w 877"/>
                        <a:gd name="T1" fmla="*/ 235 h 278"/>
                        <a:gd name="T2" fmla="*/ 0 w 877"/>
                        <a:gd name="T3" fmla="*/ 193 h 278"/>
                        <a:gd name="T4" fmla="*/ 113 w 877"/>
                        <a:gd name="T5" fmla="*/ 205 h 278"/>
                        <a:gd name="T6" fmla="*/ 300 w 877"/>
                        <a:gd name="T7" fmla="*/ 178 h 278"/>
                        <a:gd name="T8" fmla="*/ 404 w 877"/>
                        <a:gd name="T9" fmla="*/ 154 h 278"/>
                        <a:gd name="T10" fmla="*/ 607 w 877"/>
                        <a:gd name="T11" fmla="*/ 87 h 278"/>
                        <a:gd name="T12" fmla="*/ 695 w 877"/>
                        <a:gd name="T13" fmla="*/ 78 h 278"/>
                        <a:gd name="T14" fmla="*/ 782 w 877"/>
                        <a:gd name="T15" fmla="*/ 45 h 278"/>
                        <a:gd name="T16" fmla="*/ 826 w 877"/>
                        <a:gd name="T17" fmla="*/ 0 h 278"/>
                        <a:gd name="T18" fmla="*/ 877 w 877"/>
                        <a:gd name="T19" fmla="*/ 57 h 278"/>
                        <a:gd name="T20" fmla="*/ 877 w 877"/>
                        <a:gd name="T21" fmla="*/ 175 h 278"/>
                        <a:gd name="T22" fmla="*/ 812 w 877"/>
                        <a:gd name="T23" fmla="*/ 193 h 278"/>
                        <a:gd name="T24" fmla="*/ 654 w 877"/>
                        <a:gd name="T25" fmla="*/ 214 h 278"/>
                        <a:gd name="T26" fmla="*/ 592 w 877"/>
                        <a:gd name="T27" fmla="*/ 223 h 278"/>
                        <a:gd name="T28" fmla="*/ 487 w 877"/>
                        <a:gd name="T29" fmla="*/ 260 h 278"/>
                        <a:gd name="T30" fmla="*/ 369 w 877"/>
                        <a:gd name="T31" fmla="*/ 278 h 278"/>
                        <a:gd name="T32" fmla="*/ 285 w 877"/>
                        <a:gd name="T33" fmla="*/ 278 h 278"/>
                        <a:gd name="T34" fmla="*/ 151 w 877"/>
                        <a:gd name="T35" fmla="*/ 278 h 278"/>
                        <a:gd name="T36" fmla="*/ 0 w 877"/>
                        <a:gd name="T37" fmla="*/ 235 h 2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877" h="278">
                          <a:moveTo>
                            <a:pt x="0" y="235"/>
                          </a:moveTo>
                          <a:lnTo>
                            <a:pt x="0" y="193"/>
                          </a:lnTo>
                          <a:lnTo>
                            <a:pt x="113" y="205"/>
                          </a:lnTo>
                          <a:lnTo>
                            <a:pt x="300" y="178"/>
                          </a:lnTo>
                          <a:lnTo>
                            <a:pt x="404" y="154"/>
                          </a:lnTo>
                          <a:lnTo>
                            <a:pt x="607" y="87"/>
                          </a:lnTo>
                          <a:lnTo>
                            <a:pt x="695" y="78"/>
                          </a:lnTo>
                          <a:lnTo>
                            <a:pt x="782" y="45"/>
                          </a:lnTo>
                          <a:lnTo>
                            <a:pt x="826" y="0"/>
                          </a:lnTo>
                          <a:lnTo>
                            <a:pt x="877" y="57"/>
                          </a:lnTo>
                          <a:lnTo>
                            <a:pt x="877" y="175"/>
                          </a:lnTo>
                          <a:lnTo>
                            <a:pt x="812" y="193"/>
                          </a:lnTo>
                          <a:lnTo>
                            <a:pt x="654" y="214"/>
                          </a:lnTo>
                          <a:lnTo>
                            <a:pt x="592" y="223"/>
                          </a:lnTo>
                          <a:lnTo>
                            <a:pt x="487" y="260"/>
                          </a:lnTo>
                          <a:lnTo>
                            <a:pt x="369" y="278"/>
                          </a:lnTo>
                          <a:lnTo>
                            <a:pt x="285" y="278"/>
                          </a:lnTo>
                          <a:lnTo>
                            <a:pt x="151" y="278"/>
                          </a:lnTo>
                          <a:lnTo>
                            <a:pt x="0" y="235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56" name="Freeform 2355"/>
                    <p:cNvSpPr>
                      <a:spLocks/>
                    </p:cNvSpPr>
                    <p:nvPr/>
                  </p:nvSpPr>
                  <p:spPr bwMode="auto">
                    <a:xfrm>
                      <a:off x="1844" y="1624"/>
                      <a:ext cx="24" cy="18"/>
                    </a:xfrm>
                    <a:custGeom>
                      <a:avLst/>
                      <a:gdLst>
                        <a:gd name="T0" fmla="*/ 9 w 291"/>
                        <a:gd name="T1" fmla="*/ 15 h 226"/>
                        <a:gd name="T2" fmla="*/ 17 w 291"/>
                        <a:gd name="T3" fmla="*/ 127 h 226"/>
                        <a:gd name="T4" fmla="*/ 0 w 291"/>
                        <a:gd name="T5" fmla="*/ 151 h 226"/>
                        <a:gd name="T6" fmla="*/ 66 w 291"/>
                        <a:gd name="T7" fmla="*/ 226 h 226"/>
                        <a:gd name="T8" fmla="*/ 154 w 291"/>
                        <a:gd name="T9" fmla="*/ 226 h 226"/>
                        <a:gd name="T10" fmla="*/ 256 w 291"/>
                        <a:gd name="T11" fmla="*/ 193 h 226"/>
                        <a:gd name="T12" fmla="*/ 291 w 291"/>
                        <a:gd name="T13" fmla="*/ 148 h 226"/>
                        <a:gd name="T14" fmla="*/ 271 w 291"/>
                        <a:gd name="T15" fmla="*/ 118 h 226"/>
                        <a:gd name="T16" fmla="*/ 265 w 291"/>
                        <a:gd name="T17" fmla="*/ 0 h 226"/>
                        <a:gd name="T18" fmla="*/ 9 w 291"/>
                        <a:gd name="T19" fmla="*/ 15 h 2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91" h="226">
                          <a:moveTo>
                            <a:pt x="9" y="15"/>
                          </a:moveTo>
                          <a:lnTo>
                            <a:pt x="17" y="127"/>
                          </a:lnTo>
                          <a:lnTo>
                            <a:pt x="0" y="151"/>
                          </a:lnTo>
                          <a:lnTo>
                            <a:pt x="66" y="226"/>
                          </a:lnTo>
                          <a:lnTo>
                            <a:pt x="154" y="226"/>
                          </a:lnTo>
                          <a:lnTo>
                            <a:pt x="256" y="193"/>
                          </a:lnTo>
                          <a:lnTo>
                            <a:pt x="291" y="148"/>
                          </a:lnTo>
                          <a:lnTo>
                            <a:pt x="271" y="118"/>
                          </a:lnTo>
                          <a:lnTo>
                            <a:pt x="265" y="0"/>
                          </a:lnTo>
                          <a:lnTo>
                            <a:pt x="9" y="15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57" name="Freeform 2356"/>
                    <p:cNvSpPr>
                      <a:spLocks/>
                    </p:cNvSpPr>
                    <p:nvPr/>
                  </p:nvSpPr>
                  <p:spPr bwMode="auto">
                    <a:xfrm>
                      <a:off x="1841" y="1564"/>
                      <a:ext cx="31" cy="68"/>
                    </a:xfrm>
                    <a:custGeom>
                      <a:avLst/>
                      <a:gdLst>
                        <a:gd name="T0" fmla="*/ 350 w 380"/>
                        <a:gd name="T1" fmla="*/ 18 h 822"/>
                        <a:gd name="T2" fmla="*/ 374 w 380"/>
                        <a:gd name="T3" fmla="*/ 296 h 822"/>
                        <a:gd name="T4" fmla="*/ 368 w 380"/>
                        <a:gd name="T5" fmla="*/ 525 h 822"/>
                        <a:gd name="T6" fmla="*/ 380 w 380"/>
                        <a:gd name="T7" fmla="*/ 785 h 822"/>
                        <a:gd name="T8" fmla="*/ 193 w 380"/>
                        <a:gd name="T9" fmla="*/ 822 h 822"/>
                        <a:gd name="T10" fmla="*/ 12 w 380"/>
                        <a:gd name="T11" fmla="*/ 822 h 822"/>
                        <a:gd name="T12" fmla="*/ 0 w 380"/>
                        <a:gd name="T13" fmla="*/ 0 h 822"/>
                        <a:gd name="T14" fmla="*/ 350 w 380"/>
                        <a:gd name="T15" fmla="*/ 18 h 8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380" h="822">
                          <a:moveTo>
                            <a:pt x="350" y="18"/>
                          </a:moveTo>
                          <a:lnTo>
                            <a:pt x="374" y="296"/>
                          </a:lnTo>
                          <a:lnTo>
                            <a:pt x="368" y="525"/>
                          </a:lnTo>
                          <a:lnTo>
                            <a:pt x="380" y="785"/>
                          </a:lnTo>
                          <a:lnTo>
                            <a:pt x="193" y="822"/>
                          </a:lnTo>
                          <a:lnTo>
                            <a:pt x="12" y="822"/>
                          </a:lnTo>
                          <a:lnTo>
                            <a:pt x="0" y="0"/>
                          </a:lnTo>
                          <a:lnTo>
                            <a:pt x="350" y="18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58" name="Freeform 2357"/>
                    <p:cNvSpPr>
                      <a:spLocks/>
                    </p:cNvSpPr>
                    <p:nvPr/>
                  </p:nvSpPr>
                  <p:spPr bwMode="auto">
                    <a:xfrm>
                      <a:off x="1842" y="1565"/>
                      <a:ext cx="28" cy="66"/>
                    </a:xfrm>
                    <a:custGeom>
                      <a:avLst/>
                      <a:gdLst>
                        <a:gd name="T0" fmla="*/ 302 w 332"/>
                        <a:gd name="T1" fmla="*/ 24 h 791"/>
                        <a:gd name="T2" fmla="*/ 332 w 332"/>
                        <a:gd name="T3" fmla="*/ 260 h 791"/>
                        <a:gd name="T4" fmla="*/ 326 w 332"/>
                        <a:gd name="T5" fmla="*/ 447 h 791"/>
                        <a:gd name="T6" fmla="*/ 326 w 332"/>
                        <a:gd name="T7" fmla="*/ 737 h 791"/>
                        <a:gd name="T8" fmla="*/ 163 w 332"/>
                        <a:gd name="T9" fmla="*/ 791 h 791"/>
                        <a:gd name="T10" fmla="*/ 18 w 332"/>
                        <a:gd name="T11" fmla="*/ 791 h 791"/>
                        <a:gd name="T12" fmla="*/ 0 w 332"/>
                        <a:gd name="T13" fmla="*/ 0 h 791"/>
                        <a:gd name="T14" fmla="*/ 302 w 332"/>
                        <a:gd name="T15" fmla="*/ 24 h 7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332" h="791">
                          <a:moveTo>
                            <a:pt x="302" y="24"/>
                          </a:moveTo>
                          <a:lnTo>
                            <a:pt x="332" y="260"/>
                          </a:lnTo>
                          <a:lnTo>
                            <a:pt x="326" y="447"/>
                          </a:lnTo>
                          <a:lnTo>
                            <a:pt x="326" y="737"/>
                          </a:lnTo>
                          <a:lnTo>
                            <a:pt x="163" y="791"/>
                          </a:lnTo>
                          <a:lnTo>
                            <a:pt x="18" y="791"/>
                          </a:lnTo>
                          <a:lnTo>
                            <a:pt x="0" y="0"/>
                          </a:lnTo>
                          <a:lnTo>
                            <a:pt x="302" y="24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59" name="Freeform 2358"/>
                    <p:cNvSpPr>
                      <a:spLocks/>
                    </p:cNvSpPr>
                    <p:nvPr/>
                  </p:nvSpPr>
                  <p:spPr bwMode="auto">
                    <a:xfrm>
                      <a:off x="1779" y="1634"/>
                      <a:ext cx="77" cy="39"/>
                    </a:xfrm>
                    <a:custGeom>
                      <a:avLst/>
                      <a:gdLst>
                        <a:gd name="T0" fmla="*/ 547 w 919"/>
                        <a:gd name="T1" fmla="*/ 16 h 467"/>
                        <a:gd name="T2" fmla="*/ 555 w 919"/>
                        <a:gd name="T3" fmla="*/ 137 h 467"/>
                        <a:gd name="T4" fmla="*/ 314 w 919"/>
                        <a:gd name="T5" fmla="*/ 249 h 467"/>
                        <a:gd name="T6" fmla="*/ 113 w 919"/>
                        <a:gd name="T7" fmla="*/ 298 h 467"/>
                        <a:gd name="T8" fmla="*/ 0 w 919"/>
                        <a:gd name="T9" fmla="*/ 346 h 467"/>
                        <a:gd name="T10" fmla="*/ 9 w 919"/>
                        <a:gd name="T11" fmla="*/ 410 h 467"/>
                        <a:gd name="T12" fmla="*/ 153 w 919"/>
                        <a:gd name="T13" fmla="*/ 451 h 467"/>
                        <a:gd name="T14" fmla="*/ 370 w 919"/>
                        <a:gd name="T15" fmla="*/ 467 h 467"/>
                        <a:gd name="T16" fmla="*/ 555 w 919"/>
                        <a:gd name="T17" fmla="*/ 435 h 467"/>
                        <a:gd name="T18" fmla="*/ 668 w 919"/>
                        <a:gd name="T19" fmla="*/ 402 h 467"/>
                        <a:gd name="T20" fmla="*/ 675 w 919"/>
                        <a:gd name="T21" fmla="*/ 439 h 467"/>
                        <a:gd name="T22" fmla="*/ 821 w 919"/>
                        <a:gd name="T23" fmla="*/ 435 h 467"/>
                        <a:gd name="T24" fmla="*/ 909 w 919"/>
                        <a:gd name="T25" fmla="*/ 418 h 467"/>
                        <a:gd name="T26" fmla="*/ 909 w 919"/>
                        <a:gd name="T27" fmla="*/ 354 h 467"/>
                        <a:gd name="T28" fmla="*/ 919 w 919"/>
                        <a:gd name="T29" fmla="*/ 318 h 467"/>
                        <a:gd name="T30" fmla="*/ 919 w 919"/>
                        <a:gd name="T31" fmla="*/ 227 h 467"/>
                        <a:gd name="T32" fmla="*/ 893 w 919"/>
                        <a:gd name="T33" fmla="*/ 177 h 467"/>
                        <a:gd name="T34" fmla="*/ 847 w 919"/>
                        <a:gd name="T35" fmla="*/ 121 h 467"/>
                        <a:gd name="T36" fmla="*/ 837 w 919"/>
                        <a:gd name="T37" fmla="*/ 0 h 467"/>
                        <a:gd name="T38" fmla="*/ 547 w 919"/>
                        <a:gd name="T39" fmla="*/ 16 h 4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919" h="467">
                          <a:moveTo>
                            <a:pt x="547" y="16"/>
                          </a:moveTo>
                          <a:lnTo>
                            <a:pt x="555" y="137"/>
                          </a:lnTo>
                          <a:lnTo>
                            <a:pt x="314" y="249"/>
                          </a:lnTo>
                          <a:lnTo>
                            <a:pt x="113" y="298"/>
                          </a:lnTo>
                          <a:lnTo>
                            <a:pt x="0" y="346"/>
                          </a:lnTo>
                          <a:lnTo>
                            <a:pt x="9" y="410"/>
                          </a:lnTo>
                          <a:lnTo>
                            <a:pt x="153" y="451"/>
                          </a:lnTo>
                          <a:lnTo>
                            <a:pt x="370" y="467"/>
                          </a:lnTo>
                          <a:lnTo>
                            <a:pt x="555" y="435"/>
                          </a:lnTo>
                          <a:lnTo>
                            <a:pt x="668" y="402"/>
                          </a:lnTo>
                          <a:lnTo>
                            <a:pt x="675" y="439"/>
                          </a:lnTo>
                          <a:lnTo>
                            <a:pt x="821" y="435"/>
                          </a:lnTo>
                          <a:lnTo>
                            <a:pt x="909" y="418"/>
                          </a:lnTo>
                          <a:lnTo>
                            <a:pt x="909" y="354"/>
                          </a:lnTo>
                          <a:lnTo>
                            <a:pt x="919" y="318"/>
                          </a:lnTo>
                          <a:lnTo>
                            <a:pt x="919" y="227"/>
                          </a:lnTo>
                          <a:lnTo>
                            <a:pt x="893" y="177"/>
                          </a:lnTo>
                          <a:lnTo>
                            <a:pt x="847" y="121"/>
                          </a:lnTo>
                          <a:lnTo>
                            <a:pt x="837" y="0"/>
                          </a:lnTo>
                          <a:lnTo>
                            <a:pt x="547" y="16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60" name="Freeform 2359"/>
                    <p:cNvSpPr>
                      <a:spLocks/>
                    </p:cNvSpPr>
                    <p:nvPr/>
                  </p:nvSpPr>
                  <p:spPr bwMode="auto">
                    <a:xfrm>
                      <a:off x="1807" y="1648"/>
                      <a:ext cx="23" cy="12"/>
                    </a:xfrm>
                    <a:custGeom>
                      <a:avLst/>
                      <a:gdLst>
                        <a:gd name="T0" fmla="*/ 208 w 277"/>
                        <a:gd name="T1" fmla="*/ 0 h 148"/>
                        <a:gd name="T2" fmla="*/ 277 w 277"/>
                        <a:gd name="T3" fmla="*/ 78 h 148"/>
                        <a:gd name="T4" fmla="*/ 30 w 277"/>
                        <a:gd name="T5" fmla="*/ 148 h 148"/>
                        <a:gd name="T6" fmla="*/ 0 w 277"/>
                        <a:gd name="T7" fmla="*/ 93 h 148"/>
                        <a:gd name="T8" fmla="*/ 208 w 277"/>
                        <a:gd name="T9" fmla="*/ 0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77" h="148">
                          <a:moveTo>
                            <a:pt x="208" y="0"/>
                          </a:moveTo>
                          <a:lnTo>
                            <a:pt x="277" y="78"/>
                          </a:lnTo>
                          <a:lnTo>
                            <a:pt x="30" y="148"/>
                          </a:lnTo>
                          <a:lnTo>
                            <a:pt x="0" y="93"/>
                          </a:lnTo>
                          <a:lnTo>
                            <a:pt x="208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61" name="Freeform 2360"/>
                    <p:cNvSpPr>
                      <a:spLocks/>
                    </p:cNvSpPr>
                    <p:nvPr/>
                  </p:nvSpPr>
                  <p:spPr bwMode="auto">
                    <a:xfrm>
                      <a:off x="1781" y="1656"/>
                      <a:ext cx="26" cy="8"/>
                    </a:xfrm>
                    <a:custGeom>
                      <a:avLst/>
                      <a:gdLst>
                        <a:gd name="T0" fmla="*/ 277 w 313"/>
                        <a:gd name="T1" fmla="*/ 0 h 91"/>
                        <a:gd name="T2" fmla="*/ 313 w 313"/>
                        <a:gd name="T3" fmla="*/ 43 h 91"/>
                        <a:gd name="T4" fmla="*/ 159 w 313"/>
                        <a:gd name="T5" fmla="*/ 82 h 91"/>
                        <a:gd name="T6" fmla="*/ 87 w 313"/>
                        <a:gd name="T7" fmla="*/ 91 h 91"/>
                        <a:gd name="T8" fmla="*/ 0 w 313"/>
                        <a:gd name="T9" fmla="*/ 85 h 91"/>
                        <a:gd name="T10" fmla="*/ 93 w 313"/>
                        <a:gd name="T11" fmla="*/ 40 h 91"/>
                        <a:gd name="T12" fmla="*/ 277 w 313"/>
                        <a:gd name="T13" fmla="*/ 0 h 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13" h="91">
                          <a:moveTo>
                            <a:pt x="277" y="0"/>
                          </a:moveTo>
                          <a:lnTo>
                            <a:pt x="313" y="43"/>
                          </a:lnTo>
                          <a:lnTo>
                            <a:pt x="159" y="82"/>
                          </a:lnTo>
                          <a:lnTo>
                            <a:pt x="87" y="91"/>
                          </a:lnTo>
                          <a:lnTo>
                            <a:pt x="0" y="85"/>
                          </a:lnTo>
                          <a:lnTo>
                            <a:pt x="93" y="40"/>
                          </a:lnTo>
                          <a:lnTo>
                            <a:pt x="277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62" name="Freeform 2361"/>
                    <p:cNvSpPr>
                      <a:spLocks/>
                    </p:cNvSpPr>
                    <p:nvPr/>
                  </p:nvSpPr>
                  <p:spPr bwMode="auto">
                    <a:xfrm>
                      <a:off x="1781" y="1648"/>
                      <a:ext cx="74" cy="23"/>
                    </a:xfrm>
                    <a:custGeom>
                      <a:avLst/>
                      <a:gdLst>
                        <a:gd name="T0" fmla="*/ 0 w 889"/>
                        <a:gd name="T1" fmla="*/ 235 h 278"/>
                        <a:gd name="T2" fmla="*/ 0 w 889"/>
                        <a:gd name="T3" fmla="*/ 193 h 278"/>
                        <a:gd name="T4" fmla="*/ 114 w 889"/>
                        <a:gd name="T5" fmla="*/ 205 h 278"/>
                        <a:gd name="T6" fmla="*/ 304 w 889"/>
                        <a:gd name="T7" fmla="*/ 178 h 278"/>
                        <a:gd name="T8" fmla="*/ 410 w 889"/>
                        <a:gd name="T9" fmla="*/ 154 h 278"/>
                        <a:gd name="T10" fmla="*/ 615 w 889"/>
                        <a:gd name="T11" fmla="*/ 87 h 278"/>
                        <a:gd name="T12" fmla="*/ 705 w 889"/>
                        <a:gd name="T13" fmla="*/ 78 h 278"/>
                        <a:gd name="T14" fmla="*/ 792 w 889"/>
                        <a:gd name="T15" fmla="*/ 45 h 278"/>
                        <a:gd name="T16" fmla="*/ 838 w 889"/>
                        <a:gd name="T17" fmla="*/ 0 h 278"/>
                        <a:gd name="T18" fmla="*/ 889 w 889"/>
                        <a:gd name="T19" fmla="*/ 57 h 278"/>
                        <a:gd name="T20" fmla="*/ 889 w 889"/>
                        <a:gd name="T21" fmla="*/ 175 h 278"/>
                        <a:gd name="T22" fmla="*/ 823 w 889"/>
                        <a:gd name="T23" fmla="*/ 193 h 278"/>
                        <a:gd name="T24" fmla="*/ 663 w 889"/>
                        <a:gd name="T25" fmla="*/ 214 h 278"/>
                        <a:gd name="T26" fmla="*/ 600 w 889"/>
                        <a:gd name="T27" fmla="*/ 223 h 278"/>
                        <a:gd name="T28" fmla="*/ 494 w 889"/>
                        <a:gd name="T29" fmla="*/ 260 h 278"/>
                        <a:gd name="T30" fmla="*/ 373 w 889"/>
                        <a:gd name="T31" fmla="*/ 278 h 278"/>
                        <a:gd name="T32" fmla="*/ 289 w 889"/>
                        <a:gd name="T33" fmla="*/ 278 h 278"/>
                        <a:gd name="T34" fmla="*/ 153 w 889"/>
                        <a:gd name="T35" fmla="*/ 278 h 278"/>
                        <a:gd name="T36" fmla="*/ 0 w 889"/>
                        <a:gd name="T37" fmla="*/ 235 h 2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889" h="278">
                          <a:moveTo>
                            <a:pt x="0" y="235"/>
                          </a:moveTo>
                          <a:lnTo>
                            <a:pt x="0" y="193"/>
                          </a:lnTo>
                          <a:lnTo>
                            <a:pt x="114" y="205"/>
                          </a:lnTo>
                          <a:lnTo>
                            <a:pt x="304" y="178"/>
                          </a:lnTo>
                          <a:lnTo>
                            <a:pt x="410" y="154"/>
                          </a:lnTo>
                          <a:lnTo>
                            <a:pt x="615" y="87"/>
                          </a:lnTo>
                          <a:lnTo>
                            <a:pt x="705" y="78"/>
                          </a:lnTo>
                          <a:lnTo>
                            <a:pt x="792" y="45"/>
                          </a:lnTo>
                          <a:lnTo>
                            <a:pt x="838" y="0"/>
                          </a:lnTo>
                          <a:lnTo>
                            <a:pt x="889" y="57"/>
                          </a:lnTo>
                          <a:lnTo>
                            <a:pt x="889" y="175"/>
                          </a:lnTo>
                          <a:lnTo>
                            <a:pt x="823" y="193"/>
                          </a:lnTo>
                          <a:lnTo>
                            <a:pt x="663" y="214"/>
                          </a:lnTo>
                          <a:lnTo>
                            <a:pt x="600" y="223"/>
                          </a:lnTo>
                          <a:lnTo>
                            <a:pt x="494" y="260"/>
                          </a:lnTo>
                          <a:lnTo>
                            <a:pt x="373" y="278"/>
                          </a:lnTo>
                          <a:lnTo>
                            <a:pt x="289" y="278"/>
                          </a:lnTo>
                          <a:lnTo>
                            <a:pt x="153" y="278"/>
                          </a:lnTo>
                          <a:lnTo>
                            <a:pt x="0" y="235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63" name="Freeform 2362"/>
                    <p:cNvSpPr>
                      <a:spLocks/>
                    </p:cNvSpPr>
                    <p:nvPr/>
                  </p:nvSpPr>
                  <p:spPr bwMode="auto">
                    <a:xfrm>
                      <a:off x="1825" y="1635"/>
                      <a:ext cx="25" cy="19"/>
                    </a:xfrm>
                    <a:custGeom>
                      <a:avLst/>
                      <a:gdLst>
                        <a:gd name="T0" fmla="*/ 9 w 296"/>
                        <a:gd name="T1" fmla="*/ 15 h 226"/>
                        <a:gd name="T2" fmla="*/ 18 w 296"/>
                        <a:gd name="T3" fmla="*/ 127 h 226"/>
                        <a:gd name="T4" fmla="*/ 0 w 296"/>
                        <a:gd name="T5" fmla="*/ 151 h 226"/>
                        <a:gd name="T6" fmla="*/ 67 w 296"/>
                        <a:gd name="T7" fmla="*/ 226 h 226"/>
                        <a:gd name="T8" fmla="*/ 157 w 296"/>
                        <a:gd name="T9" fmla="*/ 226 h 226"/>
                        <a:gd name="T10" fmla="*/ 259 w 296"/>
                        <a:gd name="T11" fmla="*/ 193 h 226"/>
                        <a:gd name="T12" fmla="*/ 296 w 296"/>
                        <a:gd name="T13" fmla="*/ 148 h 226"/>
                        <a:gd name="T14" fmla="*/ 275 w 296"/>
                        <a:gd name="T15" fmla="*/ 117 h 226"/>
                        <a:gd name="T16" fmla="*/ 269 w 296"/>
                        <a:gd name="T17" fmla="*/ 0 h 226"/>
                        <a:gd name="T18" fmla="*/ 9 w 296"/>
                        <a:gd name="T19" fmla="*/ 15 h 2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96" h="226">
                          <a:moveTo>
                            <a:pt x="9" y="15"/>
                          </a:moveTo>
                          <a:lnTo>
                            <a:pt x="18" y="127"/>
                          </a:lnTo>
                          <a:lnTo>
                            <a:pt x="0" y="151"/>
                          </a:lnTo>
                          <a:lnTo>
                            <a:pt x="67" y="226"/>
                          </a:lnTo>
                          <a:lnTo>
                            <a:pt x="157" y="226"/>
                          </a:lnTo>
                          <a:lnTo>
                            <a:pt x="259" y="193"/>
                          </a:lnTo>
                          <a:lnTo>
                            <a:pt x="296" y="148"/>
                          </a:lnTo>
                          <a:lnTo>
                            <a:pt x="275" y="117"/>
                          </a:lnTo>
                          <a:lnTo>
                            <a:pt x="269" y="0"/>
                          </a:lnTo>
                          <a:lnTo>
                            <a:pt x="9" y="15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64" name="Oval 236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93" y="1624"/>
                      <a:ext cx="99" cy="49"/>
                    </a:xfrm>
                    <a:prstGeom prst="ellipse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65" name="Rectangle 236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931" y="1566"/>
                      <a:ext cx="25" cy="69"/>
                    </a:xfrm>
                    <a:prstGeom prst="rect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66" name="Freeform 2365"/>
                    <p:cNvSpPr>
                      <a:spLocks/>
                    </p:cNvSpPr>
                    <p:nvPr/>
                  </p:nvSpPr>
                  <p:spPr bwMode="auto">
                    <a:xfrm>
                      <a:off x="1858" y="1533"/>
                      <a:ext cx="148" cy="52"/>
                    </a:xfrm>
                    <a:custGeom>
                      <a:avLst/>
                      <a:gdLst>
                        <a:gd name="T0" fmla="*/ 0 w 1773"/>
                        <a:gd name="T1" fmla="*/ 328 h 628"/>
                        <a:gd name="T2" fmla="*/ 10 w 1773"/>
                        <a:gd name="T3" fmla="*/ 522 h 628"/>
                        <a:gd name="T4" fmla="*/ 595 w 1773"/>
                        <a:gd name="T5" fmla="*/ 628 h 628"/>
                        <a:gd name="T6" fmla="*/ 1238 w 1773"/>
                        <a:gd name="T7" fmla="*/ 628 h 628"/>
                        <a:gd name="T8" fmla="*/ 1744 w 1773"/>
                        <a:gd name="T9" fmla="*/ 469 h 628"/>
                        <a:gd name="T10" fmla="*/ 1773 w 1773"/>
                        <a:gd name="T11" fmla="*/ 18 h 628"/>
                        <a:gd name="T12" fmla="*/ 773 w 1773"/>
                        <a:gd name="T13" fmla="*/ 0 h 628"/>
                        <a:gd name="T14" fmla="*/ 0 w 1773"/>
                        <a:gd name="T15" fmla="*/ 328 h 62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773" h="628">
                          <a:moveTo>
                            <a:pt x="0" y="328"/>
                          </a:moveTo>
                          <a:lnTo>
                            <a:pt x="10" y="522"/>
                          </a:lnTo>
                          <a:lnTo>
                            <a:pt x="595" y="628"/>
                          </a:lnTo>
                          <a:lnTo>
                            <a:pt x="1238" y="628"/>
                          </a:lnTo>
                          <a:lnTo>
                            <a:pt x="1744" y="469"/>
                          </a:lnTo>
                          <a:lnTo>
                            <a:pt x="1773" y="18"/>
                          </a:lnTo>
                          <a:lnTo>
                            <a:pt x="773" y="0"/>
                          </a:lnTo>
                          <a:lnTo>
                            <a:pt x="0" y="328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67" name="Freeform 2366"/>
                    <p:cNvSpPr>
                      <a:spLocks/>
                    </p:cNvSpPr>
                    <p:nvPr/>
                  </p:nvSpPr>
                  <p:spPr bwMode="auto">
                    <a:xfrm>
                      <a:off x="1862" y="1553"/>
                      <a:ext cx="141" cy="30"/>
                    </a:xfrm>
                    <a:custGeom>
                      <a:avLst/>
                      <a:gdLst>
                        <a:gd name="T0" fmla="*/ 0 w 1694"/>
                        <a:gd name="T1" fmla="*/ 124 h 362"/>
                        <a:gd name="T2" fmla="*/ 9 w 1694"/>
                        <a:gd name="T3" fmla="*/ 265 h 362"/>
                        <a:gd name="T4" fmla="*/ 535 w 1694"/>
                        <a:gd name="T5" fmla="*/ 362 h 362"/>
                        <a:gd name="T6" fmla="*/ 1218 w 1694"/>
                        <a:gd name="T7" fmla="*/ 362 h 362"/>
                        <a:gd name="T8" fmla="*/ 1694 w 1694"/>
                        <a:gd name="T9" fmla="*/ 194 h 362"/>
                        <a:gd name="T10" fmla="*/ 1694 w 1694"/>
                        <a:gd name="T11" fmla="*/ 0 h 362"/>
                        <a:gd name="T12" fmla="*/ 1238 w 1694"/>
                        <a:gd name="T13" fmla="*/ 194 h 362"/>
                        <a:gd name="T14" fmla="*/ 545 w 1694"/>
                        <a:gd name="T15" fmla="*/ 203 h 362"/>
                        <a:gd name="T16" fmla="*/ 0 w 1694"/>
                        <a:gd name="T17" fmla="*/ 124 h 3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694" h="362">
                          <a:moveTo>
                            <a:pt x="0" y="124"/>
                          </a:moveTo>
                          <a:lnTo>
                            <a:pt x="9" y="265"/>
                          </a:lnTo>
                          <a:lnTo>
                            <a:pt x="535" y="362"/>
                          </a:lnTo>
                          <a:lnTo>
                            <a:pt x="1218" y="362"/>
                          </a:lnTo>
                          <a:lnTo>
                            <a:pt x="1694" y="194"/>
                          </a:lnTo>
                          <a:lnTo>
                            <a:pt x="1694" y="0"/>
                          </a:lnTo>
                          <a:lnTo>
                            <a:pt x="1238" y="194"/>
                          </a:lnTo>
                          <a:lnTo>
                            <a:pt x="545" y="203"/>
                          </a:lnTo>
                          <a:lnTo>
                            <a:pt x="0" y="124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68" name="Freeform 2367"/>
                    <p:cNvSpPr>
                      <a:spLocks/>
                    </p:cNvSpPr>
                    <p:nvPr/>
                  </p:nvSpPr>
                  <p:spPr bwMode="auto">
                    <a:xfrm>
                      <a:off x="1848" y="1395"/>
                      <a:ext cx="67" cy="34"/>
                    </a:xfrm>
                    <a:custGeom>
                      <a:avLst/>
                      <a:gdLst>
                        <a:gd name="T0" fmla="*/ 727 w 803"/>
                        <a:gd name="T1" fmla="*/ 408 h 408"/>
                        <a:gd name="T2" fmla="*/ 684 w 803"/>
                        <a:gd name="T3" fmla="*/ 398 h 408"/>
                        <a:gd name="T4" fmla="*/ 642 w 803"/>
                        <a:gd name="T5" fmla="*/ 379 h 408"/>
                        <a:gd name="T6" fmla="*/ 604 w 803"/>
                        <a:gd name="T7" fmla="*/ 370 h 408"/>
                        <a:gd name="T8" fmla="*/ 536 w 803"/>
                        <a:gd name="T9" fmla="*/ 380 h 408"/>
                        <a:gd name="T10" fmla="*/ 488 w 803"/>
                        <a:gd name="T11" fmla="*/ 379 h 408"/>
                        <a:gd name="T12" fmla="*/ 454 w 803"/>
                        <a:gd name="T13" fmla="*/ 367 h 408"/>
                        <a:gd name="T14" fmla="*/ 427 w 803"/>
                        <a:gd name="T15" fmla="*/ 357 h 408"/>
                        <a:gd name="T16" fmla="*/ 398 w 803"/>
                        <a:gd name="T17" fmla="*/ 345 h 408"/>
                        <a:gd name="T18" fmla="*/ 370 w 803"/>
                        <a:gd name="T19" fmla="*/ 318 h 408"/>
                        <a:gd name="T20" fmla="*/ 345 w 803"/>
                        <a:gd name="T21" fmla="*/ 294 h 408"/>
                        <a:gd name="T22" fmla="*/ 308 w 803"/>
                        <a:gd name="T23" fmla="*/ 265 h 408"/>
                        <a:gd name="T24" fmla="*/ 271 w 803"/>
                        <a:gd name="T25" fmla="*/ 264 h 408"/>
                        <a:gd name="T26" fmla="*/ 236 w 803"/>
                        <a:gd name="T27" fmla="*/ 258 h 408"/>
                        <a:gd name="T28" fmla="*/ 222 w 803"/>
                        <a:gd name="T29" fmla="*/ 248 h 408"/>
                        <a:gd name="T30" fmla="*/ 203 w 803"/>
                        <a:gd name="T31" fmla="*/ 235 h 408"/>
                        <a:gd name="T32" fmla="*/ 189 w 803"/>
                        <a:gd name="T33" fmla="*/ 213 h 408"/>
                        <a:gd name="T34" fmla="*/ 189 w 803"/>
                        <a:gd name="T35" fmla="*/ 198 h 408"/>
                        <a:gd name="T36" fmla="*/ 203 w 803"/>
                        <a:gd name="T37" fmla="*/ 179 h 408"/>
                        <a:gd name="T38" fmla="*/ 218 w 803"/>
                        <a:gd name="T39" fmla="*/ 171 h 408"/>
                        <a:gd name="T40" fmla="*/ 262 w 803"/>
                        <a:gd name="T41" fmla="*/ 181 h 408"/>
                        <a:gd name="T42" fmla="*/ 316 w 803"/>
                        <a:gd name="T43" fmla="*/ 184 h 408"/>
                        <a:gd name="T44" fmla="*/ 274 w 803"/>
                        <a:gd name="T45" fmla="*/ 151 h 408"/>
                        <a:gd name="T46" fmla="*/ 224 w 803"/>
                        <a:gd name="T47" fmla="*/ 132 h 408"/>
                        <a:gd name="T48" fmla="*/ 179 w 803"/>
                        <a:gd name="T49" fmla="*/ 135 h 408"/>
                        <a:gd name="T50" fmla="*/ 130 w 803"/>
                        <a:gd name="T51" fmla="*/ 132 h 408"/>
                        <a:gd name="T52" fmla="*/ 100 w 803"/>
                        <a:gd name="T53" fmla="*/ 141 h 408"/>
                        <a:gd name="T54" fmla="*/ 58 w 803"/>
                        <a:gd name="T55" fmla="*/ 143 h 408"/>
                        <a:gd name="T56" fmla="*/ 45 w 803"/>
                        <a:gd name="T57" fmla="*/ 132 h 408"/>
                        <a:gd name="T58" fmla="*/ 42 w 803"/>
                        <a:gd name="T59" fmla="*/ 114 h 408"/>
                        <a:gd name="T60" fmla="*/ 20 w 803"/>
                        <a:gd name="T61" fmla="*/ 115 h 408"/>
                        <a:gd name="T62" fmla="*/ 7 w 803"/>
                        <a:gd name="T63" fmla="*/ 112 h 408"/>
                        <a:gd name="T64" fmla="*/ 0 w 803"/>
                        <a:gd name="T65" fmla="*/ 95 h 408"/>
                        <a:gd name="T66" fmla="*/ 5 w 803"/>
                        <a:gd name="T67" fmla="*/ 81 h 408"/>
                        <a:gd name="T68" fmla="*/ 17 w 803"/>
                        <a:gd name="T69" fmla="*/ 75 h 408"/>
                        <a:gd name="T70" fmla="*/ 39 w 803"/>
                        <a:gd name="T71" fmla="*/ 63 h 408"/>
                        <a:gd name="T72" fmla="*/ 56 w 803"/>
                        <a:gd name="T73" fmla="*/ 49 h 408"/>
                        <a:gd name="T74" fmla="*/ 76 w 803"/>
                        <a:gd name="T75" fmla="*/ 37 h 408"/>
                        <a:gd name="T76" fmla="*/ 100 w 803"/>
                        <a:gd name="T77" fmla="*/ 31 h 408"/>
                        <a:gd name="T78" fmla="*/ 120 w 803"/>
                        <a:gd name="T79" fmla="*/ 31 h 408"/>
                        <a:gd name="T80" fmla="*/ 217 w 803"/>
                        <a:gd name="T81" fmla="*/ 10 h 408"/>
                        <a:gd name="T82" fmla="*/ 238 w 803"/>
                        <a:gd name="T83" fmla="*/ 4 h 408"/>
                        <a:gd name="T84" fmla="*/ 261 w 803"/>
                        <a:gd name="T85" fmla="*/ 0 h 408"/>
                        <a:gd name="T86" fmla="*/ 285 w 803"/>
                        <a:gd name="T87" fmla="*/ 4 h 408"/>
                        <a:gd name="T88" fmla="*/ 315 w 803"/>
                        <a:gd name="T89" fmla="*/ 14 h 408"/>
                        <a:gd name="T90" fmla="*/ 398 w 803"/>
                        <a:gd name="T91" fmla="*/ 63 h 408"/>
                        <a:gd name="T92" fmla="*/ 439 w 803"/>
                        <a:gd name="T93" fmla="*/ 70 h 408"/>
                        <a:gd name="T94" fmla="*/ 474 w 803"/>
                        <a:gd name="T95" fmla="*/ 78 h 408"/>
                        <a:gd name="T96" fmla="*/ 501 w 803"/>
                        <a:gd name="T97" fmla="*/ 95 h 408"/>
                        <a:gd name="T98" fmla="*/ 518 w 803"/>
                        <a:gd name="T99" fmla="*/ 117 h 408"/>
                        <a:gd name="T100" fmla="*/ 587 w 803"/>
                        <a:gd name="T101" fmla="*/ 166 h 408"/>
                        <a:gd name="T102" fmla="*/ 619 w 803"/>
                        <a:gd name="T103" fmla="*/ 187 h 408"/>
                        <a:gd name="T104" fmla="*/ 660 w 803"/>
                        <a:gd name="T105" fmla="*/ 232 h 408"/>
                        <a:gd name="T106" fmla="*/ 686 w 803"/>
                        <a:gd name="T107" fmla="*/ 245 h 408"/>
                        <a:gd name="T108" fmla="*/ 803 w 803"/>
                        <a:gd name="T109" fmla="*/ 250 h 408"/>
                        <a:gd name="T110" fmla="*/ 727 w 803"/>
                        <a:gd name="T111" fmla="*/ 408 h 4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803" h="408">
                          <a:moveTo>
                            <a:pt x="727" y="408"/>
                          </a:moveTo>
                          <a:lnTo>
                            <a:pt x="684" y="398"/>
                          </a:lnTo>
                          <a:lnTo>
                            <a:pt x="642" y="379"/>
                          </a:lnTo>
                          <a:lnTo>
                            <a:pt x="604" y="370"/>
                          </a:lnTo>
                          <a:lnTo>
                            <a:pt x="536" y="380"/>
                          </a:lnTo>
                          <a:lnTo>
                            <a:pt x="488" y="379"/>
                          </a:lnTo>
                          <a:lnTo>
                            <a:pt x="454" y="367"/>
                          </a:lnTo>
                          <a:lnTo>
                            <a:pt x="427" y="357"/>
                          </a:lnTo>
                          <a:lnTo>
                            <a:pt x="398" y="345"/>
                          </a:lnTo>
                          <a:lnTo>
                            <a:pt x="370" y="318"/>
                          </a:lnTo>
                          <a:lnTo>
                            <a:pt x="345" y="294"/>
                          </a:lnTo>
                          <a:lnTo>
                            <a:pt x="308" y="265"/>
                          </a:lnTo>
                          <a:lnTo>
                            <a:pt x="271" y="264"/>
                          </a:lnTo>
                          <a:lnTo>
                            <a:pt x="236" y="258"/>
                          </a:lnTo>
                          <a:lnTo>
                            <a:pt x="222" y="248"/>
                          </a:lnTo>
                          <a:lnTo>
                            <a:pt x="203" y="235"/>
                          </a:lnTo>
                          <a:lnTo>
                            <a:pt x="189" y="213"/>
                          </a:lnTo>
                          <a:lnTo>
                            <a:pt x="189" y="198"/>
                          </a:lnTo>
                          <a:lnTo>
                            <a:pt x="203" y="179"/>
                          </a:lnTo>
                          <a:lnTo>
                            <a:pt x="218" y="171"/>
                          </a:lnTo>
                          <a:lnTo>
                            <a:pt x="262" y="181"/>
                          </a:lnTo>
                          <a:lnTo>
                            <a:pt x="316" y="184"/>
                          </a:lnTo>
                          <a:lnTo>
                            <a:pt x="274" y="151"/>
                          </a:lnTo>
                          <a:lnTo>
                            <a:pt x="224" y="132"/>
                          </a:lnTo>
                          <a:lnTo>
                            <a:pt x="179" y="135"/>
                          </a:lnTo>
                          <a:lnTo>
                            <a:pt x="130" y="132"/>
                          </a:lnTo>
                          <a:lnTo>
                            <a:pt x="100" y="141"/>
                          </a:lnTo>
                          <a:lnTo>
                            <a:pt x="58" y="143"/>
                          </a:lnTo>
                          <a:lnTo>
                            <a:pt x="45" y="132"/>
                          </a:lnTo>
                          <a:lnTo>
                            <a:pt x="42" y="114"/>
                          </a:lnTo>
                          <a:lnTo>
                            <a:pt x="20" y="115"/>
                          </a:lnTo>
                          <a:lnTo>
                            <a:pt x="7" y="112"/>
                          </a:lnTo>
                          <a:lnTo>
                            <a:pt x="0" y="95"/>
                          </a:lnTo>
                          <a:lnTo>
                            <a:pt x="5" y="81"/>
                          </a:lnTo>
                          <a:lnTo>
                            <a:pt x="17" y="75"/>
                          </a:lnTo>
                          <a:lnTo>
                            <a:pt x="39" y="63"/>
                          </a:lnTo>
                          <a:lnTo>
                            <a:pt x="56" y="49"/>
                          </a:lnTo>
                          <a:lnTo>
                            <a:pt x="76" y="37"/>
                          </a:lnTo>
                          <a:lnTo>
                            <a:pt x="100" y="31"/>
                          </a:lnTo>
                          <a:lnTo>
                            <a:pt x="120" y="31"/>
                          </a:lnTo>
                          <a:lnTo>
                            <a:pt x="217" y="10"/>
                          </a:lnTo>
                          <a:lnTo>
                            <a:pt x="238" y="4"/>
                          </a:lnTo>
                          <a:lnTo>
                            <a:pt x="261" y="0"/>
                          </a:lnTo>
                          <a:lnTo>
                            <a:pt x="285" y="4"/>
                          </a:lnTo>
                          <a:lnTo>
                            <a:pt x="315" y="14"/>
                          </a:lnTo>
                          <a:lnTo>
                            <a:pt x="398" y="63"/>
                          </a:lnTo>
                          <a:lnTo>
                            <a:pt x="439" y="70"/>
                          </a:lnTo>
                          <a:lnTo>
                            <a:pt x="474" y="78"/>
                          </a:lnTo>
                          <a:lnTo>
                            <a:pt x="501" y="95"/>
                          </a:lnTo>
                          <a:lnTo>
                            <a:pt x="518" y="117"/>
                          </a:lnTo>
                          <a:lnTo>
                            <a:pt x="587" y="166"/>
                          </a:lnTo>
                          <a:lnTo>
                            <a:pt x="619" y="187"/>
                          </a:lnTo>
                          <a:lnTo>
                            <a:pt x="660" y="232"/>
                          </a:lnTo>
                          <a:lnTo>
                            <a:pt x="686" y="245"/>
                          </a:lnTo>
                          <a:lnTo>
                            <a:pt x="803" y="250"/>
                          </a:lnTo>
                          <a:lnTo>
                            <a:pt x="727" y="408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69" name="Freeform 2368"/>
                    <p:cNvSpPr>
                      <a:spLocks/>
                    </p:cNvSpPr>
                    <p:nvPr/>
                  </p:nvSpPr>
                  <p:spPr bwMode="auto">
                    <a:xfrm>
                      <a:off x="1874" y="1410"/>
                      <a:ext cx="16" cy="4"/>
                    </a:xfrm>
                    <a:custGeom>
                      <a:avLst/>
                      <a:gdLst>
                        <a:gd name="T0" fmla="*/ 0 w 193"/>
                        <a:gd name="T1" fmla="*/ 0 h 49"/>
                        <a:gd name="T2" fmla="*/ 6 w 193"/>
                        <a:gd name="T3" fmla="*/ 12 h 49"/>
                        <a:gd name="T4" fmla="*/ 40 w 193"/>
                        <a:gd name="T5" fmla="*/ 11 h 49"/>
                        <a:gd name="T6" fmla="*/ 54 w 193"/>
                        <a:gd name="T7" fmla="*/ 19 h 49"/>
                        <a:gd name="T8" fmla="*/ 81 w 193"/>
                        <a:gd name="T9" fmla="*/ 34 h 49"/>
                        <a:gd name="T10" fmla="*/ 121 w 193"/>
                        <a:gd name="T11" fmla="*/ 42 h 49"/>
                        <a:gd name="T12" fmla="*/ 162 w 193"/>
                        <a:gd name="T13" fmla="*/ 43 h 49"/>
                        <a:gd name="T14" fmla="*/ 193 w 193"/>
                        <a:gd name="T15" fmla="*/ 49 h 49"/>
                        <a:gd name="T16" fmla="*/ 168 w 193"/>
                        <a:gd name="T17" fmla="*/ 39 h 49"/>
                        <a:gd name="T18" fmla="*/ 135 w 193"/>
                        <a:gd name="T19" fmla="*/ 34 h 49"/>
                        <a:gd name="T20" fmla="*/ 113 w 193"/>
                        <a:gd name="T21" fmla="*/ 34 h 49"/>
                        <a:gd name="T22" fmla="*/ 81 w 193"/>
                        <a:gd name="T23" fmla="*/ 25 h 49"/>
                        <a:gd name="T24" fmla="*/ 57 w 193"/>
                        <a:gd name="T25" fmla="*/ 8 h 49"/>
                        <a:gd name="T26" fmla="*/ 45 w 193"/>
                        <a:gd name="T27" fmla="*/ 2 h 49"/>
                        <a:gd name="T28" fmla="*/ 0 w 193"/>
                        <a:gd name="T29" fmla="*/ 0 h 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93" h="49">
                          <a:moveTo>
                            <a:pt x="0" y="0"/>
                          </a:moveTo>
                          <a:lnTo>
                            <a:pt x="6" y="12"/>
                          </a:lnTo>
                          <a:lnTo>
                            <a:pt x="40" y="11"/>
                          </a:lnTo>
                          <a:lnTo>
                            <a:pt x="54" y="19"/>
                          </a:lnTo>
                          <a:lnTo>
                            <a:pt x="81" y="34"/>
                          </a:lnTo>
                          <a:lnTo>
                            <a:pt x="121" y="42"/>
                          </a:lnTo>
                          <a:lnTo>
                            <a:pt x="162" y="43"/>
                          </a:lnTo>
                          <a:lnTo>
                            <a:pt x="193" y="49"/>
                          </a:lnTo>
                          <a:lnTo>
                            <a:pt x="168" y="39"/>
                          </a:lnTo>
                          <a:lnTo>
                            <a:pt x="135" y="34"/>
                          </a:lnTo>
                          <a:lnTo>
                            <a:pt x="113" y="34"/>
                          </a:lnTo>
                          <a:lnTo>
                            <a:pt x="81" y="25"/>
                          </a:lnTo>
                          <a:lnTo>
                            <a:pt x="57" y="8"/>
                          </a:lnTo>
                          <a:lnTo>
                            <a:pt x="45" y="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70" name="Freeform 2369"/>
                    <p:cNvSpPr>
                      <a:spLocks/>
                    </p:cNvSpPr>
                    <p:nvPr/>
                  </p:nvSpPr>
                  <p:spPr bwMode="auto">
                    <a:xfrm>
                      <a:off x="1851" y="1400"/>
                      <a:ext cx="9" cy="5"/>
                    </a:xfrm>
                    <a:custGeom>
                      <a:avLst/>
                      <a:gdLst>
                        <a:gd name="T0" fmla="*/ 0 w 113"/>
                        <a:gd name="T1" fmla="*/ 49 h 52"/>
                        <a:gd name="T2" fmla="*/ 12 w 113"/>
                        <a:gd name="T3" fmla="*/ 52 h 52"/>
                        <a:gd name="T4" fmla="*/ 28 w 113"/>
                        <a:gd name="T5" fmla="*/ 36 h 52"/>
                        <a:gd name="T6" fmla="*/ 51 w 113"/>
                        <a:gd name="T7" fmla="*/ 27 h 52"/>
                        <a:gd name="T8" fmla="*/ 62 w 113"/>
                        <a:gd name="T9" fmla="*/ 15 h 52"/>
                        <a:gd name="T10" fmla="*/ 72 w 113"/>
                        <a:gd name="T11" fmla="*/ 8 h 52"/>
                        <a:gd name="T12" fmla="*/ 98 w 113"/>
                        <a:gd name="T13" fmla="*/ 4 h 52"/>
                        <a:gd name="T14" fmla="*/ 113 w 113"/>
                        <a:gd name="T15" fmla="*/ 1 h 52"/>
                        <a:gd name="T16" fmla="*/ 92 w 113"/>
                        <a:gd name="T17" fmla="*/ 0 h 52"/>
                        <a:gd name="T18" fmla="*/ 64 w 113"/>
                        <a:gd name="T19" fmla="*/ 4 h 52"/>
                        <a:gd name="T20" fmla="*/ 54 w 113"/>
                        <a:gd name="T21" fmla="*/ 12 h 52"/>
                        <a:gd name="T22" fmla="*/ 41 w 113"/>
                        <a:gd name="T23" fmla="*/ 21 h 52"/>
                        <a:gd name="T24" fmla="*/ 0 w 113"/>
                        <a:gd name="T25" fmla="*/ 49 h 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113" h="52">
                          <a:moveTo>
                            <a:pt x="0" y="49"/>
                          </a:moveTo>
                          <a:lnTo>
                            <a:pt x="12" y="52"/>
                          </a:lnTo>
                          <a:lnTo>
                            <a:pt x="28" y="36"/>
                          </a:lnTo>
                          <a:lnTo>
                            <a:pt x="51" y="27"/>
                          </a:lnTo>
                          <a:lnTo>
                            <a:pt x="62" y="15"/>
                          </a:lnTo>
                          <a:lnTo>
                            <a:pt x="72" y="8"/>
                          </a:lnTo>
                          <a:lnTo>
                            <a:pt x="98" y="4"/>
                          </a:lnTo>
                          <a:lnTo>
                            <a:pt x="113" y="1"/>
                          </a:lnTo>
                          <a:lnTo>
                            <a:pt x="92" y="0"/>
                          </a:lnTo>
                          <a:lnTo>
                            <a:pt x="64" y="4"/>
                          </a:lnTo>
                          <a:lnTo>
                            <a:pt x="54" y="12"/>
                          </a:lnTo>
                          <a:lnTo>
                            <a:pt x="41" y="21"/>
                          </a:lnTo>
                          <a:lnTo>
                            <a:pt x="0" y="4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71" name="Freeform 2370"/>
                    <p:cNvSpPr>
                      <a:spLocks/>
                    </p:cNvSpPr>
                    <p:nvPr/>
                  </p:nvSpPr>
                  <p:spPr bwMode="auto">
                    <a:xfrm>
                      <a:off x="1865" y="1398"/>
                      <a:ext cx="15" cy="4"/>
                    </a:xfrm>
                    <a:custGeom>
                      <a:avLst/>
                      <a:gdLst>
                        <a:gd name="T0" fmla="*/ 0 w 178"/>
                        <a:gd name="T1" fmla="*/ 13 h 48"/>
                        <a:gd name="T2" fmla="*/ 37 w 178"/>
                        <a:gd name="T3" fmla="*/ 7 h 48"/>
                        <a:gd name="T4" fmla="*/ 59 w 178"/>
                        <a:gd name="T5" fmla="*/ 0 h 48"/>
                        <a:gd name="T6" fmla="*/ 68 w 178"/>
                        <a:gd name="T7" fmla="*/ 0 h 48"/>
                        <a:gd name="T8" fmla="*/ 91 w 178"/>
                        <a:gd name="T9" fmla="*/ 6 h 48"/>
                        <a:gd name="T10" fmla="*/ 101 w 178"/>
                        <a:gd name="T11" fmla="*/ 17 h 48"/>
                        <a:gd name="T12" fmla="*/ 118 w 178"/>
                        <a:gd name="T13" fmla="*/ 27 h 48"/>
                        <a:gd name="T14" fmla="*/ 153 w 178"/>
                        <a:gd name="T15" fmla="*/ 41 h 48"/>
                        <a:gd name="T16" fmla="*/ 178 w 178"/>
                        <a:gd name="T17" fmla="*/ 41 h 48"/>
                        <a:gd name="T18" fmla="*/ 152 w 178"/>
                        <a:gd name="T19" fmla="*/ 48 h 48"/>
                        <a:gd name="T20" fmla="*/ 136 w 178"/>
                        <a:gd name="T21" fmla="*/ 44 h 48"/>
                        <a:gd name="T22" fmla="*/ 97 w 178"/>
                        <a:gd name="T23" fmla="*/ 26 h 48"/>
                        <a:gd name="T24" fmla="*/ 84 w 178"/>
                        <a:gd name="T25" fmla="*/ 13 h 48"/>
                        <a:gd name="T26" fmla="*/ 59 w 178"/>
                        <a:gd name="T27" fmla="*/ 9 h 48"/>
                        <a:gd name="T28" fmla="*/ 37 w 178"/>
                        <a:gd name="T29" fmla="*/ 13 h 48"/>
                        <a:gd name="T30" fmla="*/ 0 w 178"/>
                        <a:gd name="T31" fmla="*/ 13 h 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178" h="48">
                          <a:moveTo>
                            <a:pt x="0" y="13"/>
                          </a:moveTo>
                          <a:lnTo>
                            <a:pt x="37" y="7"/>
                          </a:lnTo>
                          <a:lnTo>
                            <a:pt x="59" y="0"/>
                          </a:lnTo>
                          <a:lnTo>
                            <a:pt x="68" y="0"/>
                          </a:lnTo>
                          <a:lnTo>
                            <a:pt x="91" y="6"/>
                          </a:lnTo>
                          <a:lnTo>
                            <a:pt x="101" y="17"/>
                          </a:lnTo>
                          <a:lnTo>
                            <a:pt x="118" y="27"/>
                          </a:lnTo>
                          <a:lnTo>
                            <a:pt x="153" y="41"/>
                          </a:lnTo>
                          <a:lnTo>
                            <a:pt x="178" y="41"/>
                          </a:lnTo>
                          <a:lnTo>
                            <a:pt x="152" y="48"/>
                          </a:lnTo>
                          <a:lnTo>
                            <a:pt x="136" y="44"/>
                          </a:lnTo>
                          <a:lnTo>
                            <a:pt x="97" y="26"/>
                          </a:lnTo>
                          <a:lnTo>
                            <a:pt x="84" y="13"/>
                          </a:lnTo>
                          <a:lnTo>
                            <a:pt x="59" y="9"/>
                          </a:lnTo>
                          <a:lnTo>
                            <a:pt x="37" y="13"/>
                          </a:lnTo>
                          <a:lnTo>
                            <a:pt x="0" y="1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72" name="Freeform 2371"/>
                    <p:cNvSpPr>
                      <a:spLocks/>
                    </p:cNvSpPr>
                    <p:nvPr/>
                  </p:nvSpPr>
                  <p:spPr bwMode="auto">
                    <a:xfrm>
                      <a:off x="1887" y="1404"/>
                      <a:ext cx="4" cy="4"/>
                    </a:xfrm>
                    <a:custGeom>
                      <a:avLst/>
                      <a:gdLst>
                        <a:gd name="T0" fmla="*/ 0 w 42"/>
                        <a:gd name="T1" fmla="*/ 0 h 47"/>
                        <a:gd name="T2" fmla="*/ 9 w 42"/>
                        <a:gd name="T3" fmla="*/ 24 h 47"/>
                        <a:gd name="T4" fmla="*/ 26 w 42"/>
                        <a:gd name="T5" fmla="*/ 44 h 47"/>
                        <a:gd name="T6" fmla="*/ 42 w 42"/>
                        <a:gd name="T7" fmla="*/ 47 h 47"/>
                        <a:gd name="T8" fmla="*/ 0 w 42"/>
                        <a:gd name="T9" fmla="*/ 0 h 4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2" h="47">
                          <a:moveTo>
                            <a:pt x="0" y="0"/>
                          </a:moveTo>
                          <a:lnTo>
                            <a:pt x="9" y="24"/>
                          </a:lnTo>
                          <a:lnTo>
                            <a:pt x="26" y="44"/>
                          </a:lnTo>
                          <a:lnTo>
                            <a:pt x="42" y="4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73" name="Freeform 2372"/>
                    <p:cNvSpPr>
                      <a:spLocks/>
                    </p:cNvSpPr>
                    <p:nvPr/>
                  </p:nvSpPr>
                  <p:spPr bwMode="auto">
                    <a:xfrm>
                      <a:off x="1865" y="1412"/>
                      <a:ext cx="5" cy="2"/>
                    </a:xfrm>
                    <a:custGeom>
                      <a:avLst/>
                      <a:gdLst>
                        <a:gd name="T0" fmla="*/ 0 w 56"/>
                        <a:gd name="T1" fmla="*/ 0 h 29"/>
                        <a:gd name="T2" fmla="*/ 16 w 56"/>
                        <a:gd name="T3" fmla="*/ 19 h 29"/>
                        <a:gd name="T4" fmla="*/ 36 w 56"/>
                        <a:gd name="T5" fmla="*/ 23 h 29"/>
                        <a:gd name="T6" fmla="*/ 56 w 56"/>
                        <a:gd name="T7" fmla="*/ 4 h 29"/>
                        <a:gd name="T8" fmla="*/ 42 w 56"/>
                        <a:gd name="T9" fmla="*/ 29 h 29"/>
                        <a:gd name="T10" fmla="*/ 13 w 56"/>
                        <a:gd name="T11" fmla="*/ 27 h 29"/>
                        <a:gd name="T12" fmla="*/ 0 w 56"/>
                        <a:gd name="T13" fmla="*/ 0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6" h="29">
                          <a:moveTo>
                            <a:pt x="0" y="0"/>
                          </a:moveTo>
                          <a:lnTo>
                            <a:pt x="16" y="19"/>
                          </a:lnTo>
                          <a:lnTo>
                            <a:pt x="36" y="23"/>
                          </a:lnTo>
                          <a:lnTo>
                            <a:pt x="56" y="4"/>
                          </a:lnTo>
                          <a:lnTo>
                            <a:pt x="42" y="29"/>
                          </a:lnTo>
                          <a:lnTo>
                            <a:pt x="13" y="2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74" name="Freeform 2373"/>
                    <p:cNvSpPr>
                      <a:spLocks/>
                    </p:cNvSpPr>
                    <p:nvPr/>
                  </p:nvSpPr>
                  <p:spPr bwMode="auto">
                    <a:xfrm>
                      <a:off x="1852" y="1404"/>
                      <a:ext cx="5" cy="1"/>
                    </a:xfrm>
                    <a:custGeom>
                      <a:avLst/>
                      <a:gdLst>
                        <a:gd name="T0" fmla="*/ 0 w 56"/>
                        <a:gd name="T1" fmla="*/ 17 h 20"/>
                        <a:gd name="T2" fmla="*/ 22 w 56"/>
                        <a:gd name="T3" fmla="*/ 15 h 20"/>
                        <a:gd name="T4" fmla="*/ 56 w 56"/>
                        <a:gd name="T5" fmla="*/ 0 h 20"/>
                        <a:gd name="T6" fmla="*/ 28 w 56"/>
                        <a:gd name="T7" fmla="*/ 20 h 20"/>
                        <a:gd name="T8" fmla="*/ 0 w 56"/>
                        <a:gd name="T9" fmla="*/ 17 h 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56" h="20">
                          <a:moveTo>
                            <a:pt x="0" y="17"/>
                          </a:moveTo>
                          <a:lnTo>
                            <a:pt x="22" y="15"/>
                          </a:lnTo>
                          <a:lnTo>
                            <a:pt x="56" y="0"/>
                          </a:lnTo>
                          <a:lnTo>
                            <a:pt x="28" y="20"/>
                          </a:lnTo>
                          <a:lnTo>
                            <a:pt x="0" y="17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75" name="Freeform 2374"/>
                    <p:cNvSpPr>
                      <a:spLocks/>
                    </p:cNvSpPr>
                    <p:nvPr/>
                  </p:nvSpPr>
                  <p:spPr bwMode="auto">
                    <a:xfrm>
                      <a:off x="1849" y="1401"/>
                      <a:ext cx="3" cy="2"/>
                    </a:xfrm>
                    <a:custGeom>
                      <a:avLst/>
                      <a:gdLst>
                        <a:gd name="T0" fmla="*/ 0 w 37"/>
                        <a:gd name="T1" fmla="*/ 16 h 16"/>
                        <a:gd name="T2" fmla="*/ 20 w 37"/>
                        <a:gd name="T3" fmla="*/ 11 h 16"/>
                        <a:gd name="T4" fmla="*/ 37 w 37"/>
                        <a:gd name="T5" fmla="*/ 0 h 16"/>
                        <a:gd name="T6" fmla="*/ 34 w 37"/>
                        <a:gd name="T7" fmla="*/ 11 h 16"/>
                        <a:gd name="T8" fmla="*/ 18 w 37"/>
                        <a:gd name="T9" fmla="*/ 16 h 16"/>
                        <a:gd name="T10" fmla="*/ 0 w 37"/>
                        <a:gd name="T11" fmla="*/ 16 h 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37" h="16">
                          <a:moveTo>
                            <a:pt x="0" y="16"/>
                          </a:moveTo>
                          <a:lnTo>
                            <a:pt x="20" y="11"/>
                          </a:lnTo>
                          <a:lnTo>
                            <a:pt x="37" y="0"/>
                          </a:lnTo>
                          <a:lnTo>
                            <a:pt x="34" y="11"/>
                          </a:lnTo>
                          <a:lnTo>
                            <a:pt x="18" y="16"/>
                          </a:lnTo>
                          <a:lnTo>
                            <a:pt x="0" y="16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76" name="Freeform 2375"/>
                    <p:cNvSpPr>
                      <a:spLocks/>
                    </p:cNvSpPr>
                    <p:nvPr/>
                  </p:nvSpPr>
                  <p:spPr bwMode="auto">
                    <a:xfrm>
                      <a:off x="1810" y="1430"/>
                      <a:ext cx="62" cy="25"/>
                    </a:xfrm>
                    <a:custGeom>
                      <a:avLst/>
                      <a:gdLst>
                        <a:gd name="T0" fmla="*/ 738 w 738"/>
                        <a:gd name="T1" fmla="*/ 116 h 298"/>
                        <a:gd name="T2" fmla="*/ 669 w 738"/>
                        <a:gd name="T3" fmla="*/ 110 h 298"/>
                        <a:gd name="T4" fmla="*/ 620 w 738"/>
                        <a:gd name="T5" fmla="*/ 81 h 298"/>
                        <a:gd name="T6" fmla="*/ 508 w 738"/>
                        <a:gd name="T7" fmla="*/ 37 h 298"/>
                        <a:gd name="T8" fmla="*/ 460 w 738"/>
                        <a:gd name="T9" fmla="*/ 8 h 298"/>
                        <a:gd name="T10" fmla="*/ 427 w 738"/>
                        <a:gd name="T11" fmla="*/ 0 h 298"/>
                        <a:gd name="T12" fmla="*/ 398 w 738"/>
                        <a:gd name="T13" fmla="*/ 10 h 298"/>
                        <a:gd name="T14" fmla="*/ 303 w 738"/>
                        <a:gd name="T15" fmla="*/ 18 h 298"/>
                        <a:gd name="T16" fmla="*/ 255 w 738"/>
                        <a:gd name="T17" fmla="*/ 17 h 298"/>
                        <a:gd name="T18" fmla="*/ 214 w 738"/>
                        <a:gd name="T19" fmla="*/ 26 h 298"/>
                        <a:gd name="T20" fmla="*/ 187 w 738"/>
                        <a:gd name="T21" fmla="*/ 43 h 298"/>
                        <a:gd name="T22" fmla="*/ 139 w 738"/>
                        <a:gd name="T23" fmla="*/ 59 h 298"/>
                        <a:gd name="T24" fmla="*/ 81 w 738"/>
                        <a:gd name="T25" fmla="*/ 73 h 298"/>
                        <a:gd name="T26" fmla="*/ 62 w 738"/>
                        <a:gd name="T27" fmla="*/ 84 h 298"/>
                        <a:gd name="T28" fmla="*/ 47 w 738"/>
                        <a:gd name="T29" fmla="*/ 100 h 298"/>
                        <a:gd name="T30" fmla="*/ 10 w 738"/>
                        <a:gd name="T31" fmla="*/ 113 h 298"/>
                        <a:gd name="T32" fmla="*/ 0 w 738"/>
                        <a:gd name="T33" fmla="*/ 129 h 298"/>
                        <a:gd name="T34" fmla="*/ 2 w 738"/>
                        <a:gd name="T35" fmla="*/ 147 h 298"/>
                        <a:gd name="T36" fmla="*/ 18 w 738"/>
                        <a:gd name="T37" fmla="*/ 160 h 298"/>
                        <a:gd name="T38" fmla="*/ 21 w 738"/>
                        <a:gd name="T39" fmla="*/ 182 h 298"/>
                        <a:gd name="T40" fmla="*/ 42 w 738"/>
                        <a:gd name="T41" fmla="*/ 195 h 298"/>
                        <a:gd name="T42" fmla="*/ 83 w 738"/>
                        <a:gd name="T43" fmla="*/ 195 h 298"/>
                        <a:gd name="T44" fmla="*/ 102 w 738"/>
                        <a:gd name="T45" fmla="*/ 208 h 298"/>
                        <a:gd name="T46" fmla="*/ 134 w 738"/>
                        <a:gd name="T47" fmla="*/ 217 h 298"/>
                        <a:gd name="T48" fmla="*/ 236 w 738"/>
                        <a:gd name="T49" fmla="*/ 202 h 298"/>
                        <a:gd name="T50" fmla="*/ 316 w 738"/>
                        <a:gd name="T51" fmla="*/ 206 h 298"/>
                        <a:gd name="T52" fmla="*/ 367 w 738"/>
                        <a:gd name="T53" fmla="*/ 236 h 298"/>
                        <a:gd name="T54" fmla="*/ 414 w 738"/>
                        <a:gd name="T55" fmla="*/ 252 h 298"/>
                        <a:gd name="T56" fmla="*/ 465 w 738"/>
                        <a:gd name="T57" fmla="*/ 275 h 298"/>
                        <a:gd name="T58" fmla="*/ 509 w 738"/>
                        <a:gd name="T59" fmla="*/ 289 h 298"/>
                        <a:gd name="T60" fmla="*/ 554 w 738"/>
                        <a:gd name="T61" fmla="*/ 293 h 298"/>
                        <a:gd name="T62" fmla="*/ 635 w 738"/>
                        <a:gd name="T63" fmla="*/ 285 h 298"/>
                        <a:gd name="T64" fmla="*/ 689 w 738"/>
                        <a:gd name="T65" fmla="*/ 298 h 298"/>
                        <a:gd name="T66" fmla="*/ 738 w 738"/>
                        <a:gd name="T67" fmla="*/ 116 h 29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738" h="298">
                          <a:moveTo>
                            <a:pt x="738" y="116"/>
                          </a:moveTo>
                          <a:lnTo>
                            <a:pt x="669" y="110"/>
                          </a:lnTo>
                          <a:lnTo>
                            <a:pt x="620" y="81"/>
                          </a:lnTo>
                          <a:lnTo>
                            <a:pt x="508" y="37"/>
                          </a:lnTo>
                          <a:lnTo>
                            <a:pt x="460" y="8"/>
                          </a:lnTo>
                          <a:lnTo>
                            <a:pt x="427" y="0"/>
                          </a:lnTo>
                          <a:lnTo>
                            <a:pt x="398" y="10"/>
                          </a:lnTo>
                          <a:lnTo>
                            <a:pt x="303" y="18"/>
                          </a:lnTo>
                          <a:lnTo>
                            <a:pt x="255" y="17"/>
                          </a:lnTo>
                          <a:lnTo>
                            <a:pt x="214" y="26"/>
                          </a:lnTo>
                          <a:lnTo>
                            <a:pt x="187" y="43"/>
                          </a:lnTo>
                          <a:lnTo>
                            <a:pt x="139" y="59"/>
                          </a:lnTo>
                          <a:lnTo>
                            <a:pt x="81" y="73"/>
                          </a:lnTo>
                          <a:lnTo>
                            <a:pt x="62" y="84"/>
                          </a:lnTo>
                          <a:lnTo>
                            <a:pt x="47" y="100"/>
                          </a:lnTo>
                          <a:lnTo>
                            <a:pt x="10" y="113"/>
                          </a:lnTo>
                          <a:lnTo>
                            <a:pt x="0" y="129"/>
                          </a:lnTo>
                          <a:lnTo>
                            <a:pt x="2" y="147"/>
                          </a:lnTo>
                          <a:lnTo>
                            <a:pt x="18" y="160"/>
                          </a:lnTo>
                          <a:lnTo>
                            <a:pt x="21" y="182"/>
                          </a:lnTo>
                          <a:lnTo>
                            <a:pt x="42" y="195"/>
                          </a:lnTo>
                          <a:lnTo>
                            <a:pt x="83" y="195"/>
                          </a:lnTo>
                          <a:lnTo>
                            <a:pt x="102" y="208"/>
                          </a:lnTo>
                          <a:lnTo>
                            <a:pt x="134" y="217"/>
                          </a:lnTo>
                          <a:lnTo>
                            <a:pt x="236" y="202"/>
                          </a:lnTo>
                          <a:lnTo>
                            <a:pt x="316" y="206"/>
                          </a:lnTo>
                          <a:lnTo>
                            <a:pt x="367" y="236"/>
                          </a:lnTo>
                          <a:lnTo>
                            <a:pt x="414" y="252"/>
                          </a:lnTo>
                          <a:lnTo>
                            <a:pt x="465" y="275"/>
                          </a:lnTo>
                          <a:lnTo>
                            <a:pt x="509" y="289"/>
                          </a:lnTo>
                          <a:lnTo>
                            <a:pt x="554" y="293"/>
                          </a:lnTo>
                          <a:lnTo>
                            <a:pt x="635" y="285"/>
                          </a:lnTo>
                          <a:lnTo>
                            <a:pt x="689" y="298"/>
                          </a:lnTo>
                          <a:lnTo>
                            <a:pt x="738" y="116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77" name="Freeform 2376"/>
                    <p:cNvSpPr>
                      <a:spLocks/>
                    </p:cNvSpPr>
                    <p:nvPr/>
                  </p:nvSpPr>
                  <p:spPr bwMode="auto">
                    <a:xfrm>
                      <a:off x="1818" y="1441"/>
                      <a:ext cx="13" cy="4"/>
                    </a:xfrm>
                    <a:custGeom>
                      <a:avLst/>
                      <a:gdLst>
                        <a:gd name="T0" fmla="*/ 0 w 149"/>
                        <a:gd name="T1" fmla="*/ 42 h 42"/>
                        <a:gd name="T2" fmla="*/ 39 w 149"/>
                        <a:gd name="T3" fmla="*/ 29 h 42"/>
                        <a:gd name="T4" fmla="*/ 85 w 149"/>
                        <a:gd name="T5" fmla="*/ 23 h 42"/>
                        <a:gd name="T6" fmla="*/ 149 w 149"/>
                        <a:gd name="T7" fmla="*/ 1 h 42"/>
                        <a:gd name="T8" fmla="*/ 131 w 149"/>
                        <a:gd name="T9" fmla="*/ 0 h 42"/>
                        <a:gd name="T10" fmla="*/ 76 w 149"/>
                        <a:gd name="T11" fmla="*/ 19 h 42"/>
                        <a:gd name="T12" fmla="*/ 40 w 149"/>
                        <a:gd name="T13" fmla="*/ 19 h 42"/>
                        <a:gd name="T14" fmla="*/ 19 w 149"/>
                        <a:gd name="T15" fmla="*/ 33 h 42"/>
                        <a:gd name="T16" fmla="*/ 0 w 149"/>
                        <a:gd name="T17" fmla="*/ 42 h 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49" h="42">
                          <a:moveTo>
                            <a:pt x="0" y="42"/>
                          </a:moveTo>
                          <a:lnTo>
                            <a:pt x="39" y="29"/>
                          </a:lnTo>
                          <a:lnTo>
                            <a:pt x="85" y="23"/>
                          </a:lnTo>
                          <a:lnTo>
                            <a:pt x="149" y="1"/>
                          </a:lnTo>
                          <a:lnTo>
                            <a:pt x="131" y="0"/>
                          </a:lnTo>
                          <a:lnTo>
                            <a:pt x="76" y="19"/>
                          </a:lnTo>
                          <a:lnTo>
                            <a:pt x="40" y="19"/>
                          </a:lnTo>
                          <a:lnTo>
                            <a:pt x="19" y="33"/>
                          </a:lnTo>
                          <a:lnTo>
                            <a:pt x="0" y="4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78" name="Freeform 2377"/>
                    <p:cNvSpPr>
                      <a:spLocks/>
                    </p:cNvSpPr>
                    <p:nvPr/>
                  </p:nvSpPr>
                  <p:spPr bwMode="auto">
                    <a:xfrm>
                      <a:off x="1835" y="1441"/>
                      <a:ext cx="6" cy="1"/>
                    </a:xfrm>
                    <a:custGeom>
                      <a:avLst/>
                      <a:gdLst>
                        <a:gd name="T0" fmla="*/ 0 w 71"/>
                        <a:gd name="T1" fmla="*/ 3 h 13"/>
                        <a:gd name="T2" fmla="*/ 45 w 71"/>
                        <a:gd name="T3" fmla="*/ 13 h 13"/>
                        <a:gd name="T4" fmla="*/ 71 w 71"/>
                        <a:gd name="T5" fmla="*/ 6 h 13"/>
                        <a:gd name="T6" fmla="*/ 48 w 71"/>
                        <a:gd name="T7" fmla="*/ 0 h 13"/>
                        <a:gd name="T8" fmla="*/ 0 w 71"/>
                        <a:gd name="T9" fmla="*/ 3 h 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1" h="13">
                          <a:moveTo>
                            <a:pt x="0" y="3"/>
                          </a:moveTo>
                          <a:lnTo>
                            <a:pt x="45" y="13"/>
                          </a:lnTo>
                          <a:lnTo>
                            <a:pt x="71" y="6"/>
                          </a:lnTo>
                          <a:lnTo>
                            <a:pt x="48" y="0"/>
                          </a:lnTo>
                          <a:lnTo>
                            <a:pt x="0" y="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79" name="Freeform 2378"/>
                    <p:cNvSpPr>
                      <a:spLocks/>
                    </p:cNvSpPr>
                    <p:nvPr/>
                  </p:nvSpPr>
                  <p:spPr bwMode="auto">
                    <a:xfrm>
                      <a:off x="1813" y="1436"/>
                      <a:ext cx="22" cy="7"/>
                    </a:xfrm>
                    <a:custGeom>
                      <a:avLst/>
                      <a:gdLst>
                        <a:gd name="T0" fmla="*/ 0 w 264"/>
                        <a:gd name="T1" fmla="*/ 80 h 80"/>
                        <a:gd name="T2" fmla="*/ 36 w 264"/>
                        <a:gd name="T3" fmla="*/ 64 h 80"/>
                        <a:gd name="T4" fmla="*/ 66 w 264"/>
                        <a:gd name="T5" fmla="*/ 46 h 80"/>
                        <a:gd name="T6" fmla="*/ 109 w 264"/>
                        <a:gd name="T7" fmla="*/ 36 h 80"/>
                        <a:gd name="T8" fmla="*/ 165 w 264"/>
                        <a:gd name="T9" fmla="*/ 23 h 80"/>
                        <a:gd name="T10" fmla="*/ 221 w 264"/>
                        <a:gd name="T11" fmla="*/ 8 h 80"/>
                        <a:gd name="T12" fmla="*/ 264 w 264"/>
                        <a:gd name="T13" fmla="*/ 8 h 80"/>
                        <a:gd name="T14" fmla="*/ 218 w 264"/>
                        <a:gd name="T15" fmla="*/ 0 h 80"/>
                        <a:gd name="T16" fmla="*/ 188 w 264"/>
                        <a:gd name="T17" fmla="*/ 7 h 80"/>
                        <a:gd name="T18" fmla="*/ 154 w 264"/>
                        <a:gd name="T19" fmla="*/ 18 h 80"/>
                        <a:gd name="T20" fmla="*/ 105 w 264"/>
                        <a:gd name="T21" fmla="*/ 31 h 80"/>
                        <a:gd name="T22" fmla="*/ 62 w 264"/>
                        <a:gd name="T23" fmla="*/ 37 h 80"/>
                        <a:gd name="T24" fmla="*/ 42 w 264"/>
                        <a:gd name="T25" fmla="*/ 54 h 80"/>
                        <a:gd name="T26" fmla="*/ 0 w 264"/>
                        <a:gd name="T27" fmla="*/ 80 h 8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264" h="80">
                          <a:moveTo>
                            <a:pt x="0" y="80"/>
                          </a:moveTo>
                          <a:lnTo>
                            <a:pt x="36" y="64"/>
                          </a:lnTo>
                          <a:lnTo>
                            <a:pt x="66" y="46"/>
                          </a:lnTo>
                          <a:lnTo>
                            <a:pt x="109" y="36"/>
                          </a:lnTo>
                          <a:lnTo>
                            <a:pt x="165" y="23"/>
                          </a:lnTo>
                          <a:lnTo>
                            <a:pt x="221" y="8"/>
                          </a:lnTo>
                          <a:lnTo>
                            <a:pt x="264" y="8"/>
                          </a:lnTo>
                          <a:lnTo>
                            <a:pt x="218" y="0"/>
                          </a:lnTo>
                          <a:lnTo>
                            <a:pt x="188" y="7"/>
                          </a:lnTo>
                          <a:lnTo>
                            <a:pt x="154" y="18"/>
                          </a:lnTo>
                          <a:lnTo>
                            <a:pt x="105" y="31"/>
                          </a:lnTo>
                          <a:lnTo>
                            <a:pt x="62" y="37"/>
                          </a:lnTo>
                          <a:lnTo>
                            <a:pt x="42" y="54"/>
                          </a:lnTo>
                          <a:lnTo>
                            <a:pt x="0" y="8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80" name="Freeform 2379"/>
                    <p:cNvSpPr>
                      <a:spLocks/>
                    </p:cNvSpPr>
                    <p:nvPr/>
                  </p:nvSpPr>
                  <p:spPr bwMode="auto">
                    <a:xfrm>
                      <a:off x="1837" y="1435"/>
                      <a:ext cx="5" cy="2"/>
                    </a:xfrm>
                    <a:custGeom>
                      <a:avLst/>
                      <a:gdLst>
                        <a:gd name="T0" fmla="*/ 70 w 70"/>
                        <a:gd name="T1" fmla="*/ 0 h 27"/>
                        <a:gd name="T2" fmla="*/ 44 w 70"/>
                        <a:gd name="T3" fmla="*/ 17 h 27"/>
                        <a:gd name="T4" fmla="*/ 0 w 70"/>
                        <a:gd name="T5" fmla="*/ 27 h 27"/>
                        <a:gd name="T6" fmla="*/ 33 w 70"/>
                        <a:gd name="T7" fmla="*/ 14 h 27"/>
                        <a:gd name="T8" fmla="*/ 70 w 70"/>
                        <a:gd name="T9" fmla="*/ 0 h 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0" h="27">
                          <a:moveTo>
                            <a:pt x="70" y="0"/>
                          </a:moveTo>
                          <a:lnTo>
                            <a:pt x="44" y="17"/>
                          </a:lnTo>
                          <a:lnTo>
                            <a:pt x="0" y="27"/>
                          </a:lnTo>
                          <a:lnTo>
                            <a:pt x="33" y="14"/>
                          </a:lnTo>
                          <a:lnTo>
                            <a:pt x="7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81" name="Freeform 2380"/>
                    <p:cNvSpPr>
                      <a:spLocks/>
                    </p:cNvSpPr>
                    <p:nvPr/>
                  </p:nvSpPr>
                  <p:spPr bwMode="auto">
                    <a:xfrm>
                      <a:off x="1814" y="1435"/>
                      <a:ext cx="12" cy="4"/>
                    </a:xfrm>
                    <a:custGeom>
                      <a:avLst/>
                      <a:gdLst>
                        <a:gd name="T0" fmla="*/ 12 w 141"/>
                        <a:gd name="T1" fmla="*/ 34 h 47"/>
                        <a:gd name="T2" fmla="*/ 0 w 141"/>
                        <a:gd name="T3" fmla="*/ 47 h 47"/>
                        <a:gd name="T4" fmla="*/ 48 w 141"/>
                        <a:gd name="T5" fmla="*/ 27 h 47"/>
                        <a:gd name="T6" fmla="*/ 88 w 141"/>
                        <a:gd name="T7" fmla="*/ 18 h 47"/>
                        <a:gd name="T8" fmla="*/ 120 w 141"/>
                        <a:gd name="T9" fmla="*/ 8 h 47"/>
                        <a:gd name="T10" fmla="*/ 141 w 141"/>
                        <a:gd name="T11" fmla="*/ 0 h 47"/>
                        <a:gd name="T12" fmla="*/ 92 w 141"/>
                        <a:gd name="T13" fmla="*/ 11 h 47"/>
                        <a:gd name="T14" fmla="*/ 51 w 141"/>
                        <a:gd name="T15" fmla="*/ 23 h 47"/>
                        <a:gd name="T16" fmla="*/ 12 w 141"/>
                        <a:gd name="T17" fmla="*/ 34 h 4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41" h="47">
                          <a:moveTo>
                            <a:pt x="12" y="34"/>
                          </a:moveTo>
                          <a:lnTo>
                            <a:pt x="0" y="47"/>
                          </a:lnTo>
                          <a:lnTo>
                            <a:pt x="48" y="27"/>
                          </a:lnTo>
                          <a:lnTo>
                            <a:pt x="88" y="18"/>
                          </a:lnTo>
                          <a:lnTo>
                            <a:pt x="120" y="8"/>
                          </a:lnTo>
                          <a:lnTo>
                            <a:pt x="141" y="0"/>
                          </a:lnTo>
                          <a:lnTo>
                            <a:pt x="92" y="11"/>
                          </a:lnTo>
                          <a:lnTo>
                            <a:pt x="51" y="23"/>
                          </a:lnTo>
                          <a:lnTo>
                            <a:pt x="12" y="3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82" name="Freeform 2381"/>
                    <p:cNvSpPr>
                      <a:spLocks/>
                    </p:cNvSpPr>
                    <p:nvPr/>
                  </p:nvSpPr>
                  <p:spPr bwMode="auto">
                    <a:xfrm>
                      <a:off x="1831" y="1433"/>
                      <a:ext cx="10" cy="1"/>
                    </a:xfrm>
                    <a:custGeom>
                      <a:avLst/>
                      <a:gdLst>
                        <a:gd name="T0" fmla="*/ 0 w 128"/>
                        <a:gd name="T1" fmla="*/ 8 h 8"/>
                        <a:gd name="T2" fmla="*/ 30 w 128"/>
                        <a:gd name="T3" fmla="*/ 8 h 8"/>
                        <a:gd name="T4" fmla="*/ 78 w 128"/>
                        <a:gd name="T5" fmla="*/ 8 h 8"/>
                        <a:gd name="T6" fmla="*/ 128 w 128"/>
                        <a:gd name="T7" fmla="*/ 0 h 8"/>
                        <a:gd name="T8" fmla="*/ 71 w 128"/>
                        <a:gd name="T9" fmla="*/ 0 h 8"/>
                        <a:gd name="T10" fmla="*/ 0 w 128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28" h="8">
                          <a:moveTo>
                            <a:pt x="0" y="8"/>
                          </a:moveTo>
                          <a:lnTo>
                            <a:pt x="30" y="8"/>
                          </a:lnTo>
                          <a:lnTo>
                            <a:pt x="78" y="8"/>
                          </a:lnTo>
                          <a:lnTo>
                            <a:pt x="128" y="0"/>
                          </a:lnTo>
                          <a:lnTo>
                            <a:pt x="71" y="0"/>
                          </a:lnTo>
                          <a:lnTo>
                            <a:pt x="0" y="8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83" name="Freeform 2382"/>
                    <p:cNvSpPr>
                      <a:spLocks/>
                    </p:cNvSpPr>
                    <p:nvPr/>
                  </p:nvSpPr>
                  <p:spPr bwMode="auto">
                    <a:xfrm>
                      <a:off x="1815" y="1442"/>
                      <a:ext cx="3" cy="3"/>
                    </a:xfrm>
                    <a:custGeom>
                      <a:avLst/>
                      <a:gdLst>
                        <a:gd name="T0" fmla="*/ 20 w 29"/>
                        <a:gd name="T1" fmla="*/ 0 h 40"/>
                        <a:gd name="T2" fmla="*/ 29 w 29"/>
                        <a:gd name="T3" fmla="*/ 13 h 40"/>
                        <a:gd name="T4" fmla="*/ 9 w 29"/>
                        <a:gd name="T5" fmla="*/ 37 h 40"/>
                        <a:gd name="T6" fmla="*/ 0 w 29"/>
                        <a:gd name="T7" fmla="*/ 40 h 40"/>
                        <a:gd name="T8" fmla="*/ 13 w 29"/>
                        <a:gd name="T9" fmla="*/ 26 h 40"/>
                        <a:gd name="T10" fmla="*/ 20 w 29"/>
                        <a:gd name="T11" fmla="*/ 0 h 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9" h="40">
                          <a:moveTo>
                            <a:pt x="20" y="0"/>
                          </a:moveTo>
                          <a:lnTo>
                            <a:pt x="29" y="13"/>
                          </a:lnTo>
                          <a:lnTo>
                            <a:pt x="9" y="37"/>
                          </a:lnTo>
                          <a:lnTo>
                            <a:pt x="0" y="40"/>
                          </a:lnTo>
                          <a:lnTo>
                            <a:pt x="13" y="26"/>
                          </a:lnTo>
                          <a:lnTo>
                            <a:pt x="2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84" name="Freeform 2383"/>
                    <p:cNvSpPr>
                      <a:spLocks/>
                    </p:cNvSpPr>
                    <p:nvPr/>
                  </p:nvSpPr>
                  <p:spPr bwMode="auto">
                    <a:xfrm>
                      <a:off x="1813" y="1440"/>
                      <a:ext cx="2" cy="2"/>
                    </a:xfrm>
                    <a:custGeom>
                      <a:avLst/>
                      <a:gdLst>
                        <a:gd name="T0" fmla="*/ 28 w 28"/>
                        <a:gd name="T1" fmla="*/ 0 h 34"/>
                        <a:gd name="T2" fmla="*/ 27 w 28"/>
                        <a:gd name="T3" fmla="*/ 16 h 34"/>
                        <a:gd name="T4" fmla="*/ 17 w 28"/>
                        <a:gd name="T5" fmla="*/ 27 h 34"/>
                        <a:gd name="T6" fmla="*/ 0 w 28"/>
                        <a:gd name="T7" fmla="*/ 34 h 34"/>
                        <a:gd name="T8" fmla="*/ 15 w 28"/>
                        <a:gd name="T9" fmla="*/ 20 h 34"/>
                        <a:gd name="T10" fmla="*/ 28 w 28"/>
                        <a:gd name="T11" fmla="*/ 0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8" h="34">
                          <a:moveTo>
                            <a:pt x="28" y="0"/>
                          </a:moveTo>
                          <a:lnTo>
                            <a:pt x="27" y="16"/>
                          </a:lnTo>
                          <a:lnTo>
                            <a:pt x="17" y="27"/>
                          </a:lnTo>
                          <a:lnTo>
                            <a:pt x="0" y="34"/>
                          </a:lnTo>
                          <a:lnTo>
                            <a:pt x="15" y="20"/>
                          </a:lnTo>
                          <a:lnTo>
                            <a:pt x="28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85" name="Freeform 2384"/>
                    <p:cNvSpPr>
                      <a:spLocks/>
                    </p:cNvSpPr>
                    <p:nvPr/>
                  </p:nvSpPr>
                  <p:spPr bwMode="auto">
                    <a:xfrm>
                      <a:off x="1848" y="1444"/>
                      <a:ext cx="15" cy="3"/>
                    </a:xfrm>
                    <a:custGeom>
                      <a:avLst/>
                      <a:gdLst>
                        <a:gd name="T0" fmla="*/ 0 w 181"/>
                        <a:gd name="T1" fmla="*/ 0 h 32"/>
                        <a:gd name="T2" fmla="*/ 82 w 181"/>
                        <a:gd name="T3" fmla="*/ 17 h 32"/>
                        <a:gd name="T4" fmla="*/ 181 w 181"/>
                        <a:gd name="T5" fmla="*/ 32 h 32"/>
                        <a:gd name="T6" fmla="*/ 105 w 181"/>
                        <a:gd name="T7" fmla="*/ 30 h 32"/>
                        <a:gd name="T8" fmla="*/ 0 w 181"/>
                        <a:gd name="T9" fmla="*/ 0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81" h="32">
                          <a:moveTo>
                            <a:pt x="0" y="0"/>
                          </a:moveTo>
                          <a:lnTo>
                            <a:pt x="82" y="17"/>
                          </a:lnTo>
                          <a:lnTo>
                            <a:pt x="181" y="32"/>
                          </a:lnTo>
                          <a:lnTo>
                            <a:pt x="105" y="3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86" name="Freeform 2385"/>
                    <p:cNvSpPr>
                      <a:spLocks/>
                    </p:cNvSpPr>
                    <p:nvPr/>
                  </p:nvSpPr>
                  <p:spPr bwMode="auto">
                    <a:xfrm>
                      <a:off x="1852" y="1437"/>
                      <a:ext cx="11" cy="6"/>
                    </a:xfrm>
                    <a:custGeom>
                      <a:avLst/>
                      <a:gdLst>
                        <a:gd name="T0" fmla="*/ 0 w 136"/>
                        <a:gd name="T1" fmla="*/ 0 h 62"/>
                        <a:gd name="T2" fmla="*/ 76 w 136"/>
                        <a:gd name="T3" fmla="*/ 43 h 62"/>
                        <a:gd name="T4" fmla="*/ 136 w 136"/>
                        <a:gd name="T5" fmla="*/ 62 h 62"/>
                        <a:gd name="T6" fmla="*/ 80 w 136"/>
                        <a:gd name="T7" fmla="*/ 37 h 62"/>
                        <a:gd name="T8" fmla="*/ 0 w 136"/>
                        <a:gd name="T9" fmla="*/ 0 h 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36" h="62">
                          <a:moveTo>
                            <a:pt x="0" y="0"/>
                          </a:moveTo>
                          <a:lnTo>
                            <a:pt x="76" y="43"/>
                          </a:lnTo>
                          <a:lnTo>
                            <a:pt x="136" y="62"/>
                          </a:lnTo>
                          <a:lnTo>
                            <a:pt x="80" y="3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87" name="Freeform 2386"/>
                    <p:cNvSpPr>
                      <a:spLocks/>
                    </p:cNvSpPr>
                    <p:nvPr/>
                  </p:nvSpPr>
                  <p:spPr bwMode="auto">
                    <a:xfrm>
                      <a:off x="1814" y="1486"/>
                      <a:ext cx="189" cy="155"/>
                    </a:xfrm>
                    <a:custGeom>
                      <a:avLst/>
                      <a:gdLst>
                        <a:gd name="T0" fmla="*/ 443 w 2258"/>
                        <a:gd name="T1" fmla="*/ 1241 h 1865"/>
                        <a:gd name="T2" fmla="*/ 461 w 2258"/>
                        <a:gd name="T3" fmla="*/ 1823 h 1865"/>
                        <a:gd name="T4" fmla="*/ 304 w 2258"/>
                        <a:gd name="T5" fmla="*/ 1865 h 1865"/>
                        <a:gd name="T6" fmla="*/ 189 w 2258"/>
                        <a:gd name="T7" fmla="*/ 1859 h 1865"/>
                        <a:gd name="T8" fmla="*/ 87 w 2258"/>
                        <a:gd name="T9" fmla="*/ 1829 h 1865"/>
                        <a:gd name="T10" fmla="*/ 33 w 2258"/>
                        <a:gd name="T11" fmla="*/ 1297 h 1865"/>
                        <a:gd name="T12" fmla="*/ 25 w 2258"/>
                        <a:gd name="T13" fmla="*/ 971 h 1865"/>
                        <a:gd name="T14" fmla="*/ 26 w 2258"/>
                        <a:gd name="T15" fmla="*/ 844 h 1865"/>
                        <a:gd name="T16" fmla="*/ 0 w 2258"/>
                        <a:gd name="T17" fmla="*/ 738 h 1865"/>
                        <a:gd name="T18" fmla="*/ 0 w 2258"/>
                        <a:gd name="T19" fmla="*/ 652 h 1865"/>
                        <a:gd name="T20" fmla="*/ 29 w 2258"/>
                        <a:gd name="T21" fmla="*/ 575 h 1865"/>
                        <a:gd name="T22" fmla="*/ 126 w 2258"/>
                        <a:gd name="T23" fmla="*/ 474 h 1865"/>
                        <a:gd name="T24" fmla="*/ 244 w 2258"/>
                        <a:gd name="T25" fmla="*/ 415 h 1865"/>
                        <a:gd name="T26" fmla="*/ 512 w 2258"/>
                        <a:gd name="T27" fmla="*/ 318 h 1865"/>
                        <a:gd name="T28" fmla="*/ 905 w 2258"/>
                        <a:gd name="T29" fmla="*/ 222 h 1865"/>
                        <a:gd name="T30" fmla="*/ 982 w 2258"/>
                        <a:gd name="T31" fmla="*/ 216 h 1865"/>
                        <a:gd name="T32" fmla="*/ 1034 w 2258"/>
                        <a:gd name="T33" fmla="*/ 222 h 1865"/>
                        <a:gd name="T34" fmla="*/ 1048 w 2258"/>
                        <a:gd name="T35" fmla="*/ 203 h 1865"/>
                        <a:gd name="T36" fmla="*/ 1068 w 2258"/>
                        <a:gd name="T37" fmla="*/ 182 h 1865"/>
                        <a:gd name="T38" fmla="*/ 1094 w 2258"/>
                        <a:gd name="T39" fmla="*/ 186 h 1865"/>
                        <a:gd name="T40" fmla="*/ 1128 w 2258"/>
                        <a:gd name="T41" fmla="*/ 189 h 1865"/>
                        <a:gd name="T42" fmla="*/ 1142 w 2258"/>
                        <a:gd name="T43" fmla="*/ 149 h 1865"/>
                        <a:gd name="T44" fmla="*/ 1172 w 2258"/>
                        <a:gd name="T45" fmla="*/ 127 h 1865"/>
                        <a:gd name="T46" fmla="*/ 1202 w 2258"/>
                        <a:gd name="T47" fmla="*/ 121 h 1865"/>
                        <a:gd name="T48" fmla="*/ 1244 w 2258"/>
                        <a:gd name="T49" fmla="*/ 121 h 1865"/>
                        <a:gd name="T50" fmla="*/ 1237 w 2258"/>
                        <a:gd name="T51" fmla="*/ 88 h 1865"/>
                        <a:gd name="T52" fmla="*/ 1284 w 2258"/>
                        <a:gd name="T53" fmla="*/ 0 h 1865"/>
                        <a:gd name="T54" fmla="*/ 2202 w 2258"/>
                        <a:gd name="T55" fmla="*/ 24 h 1865"/>
                        <a:gd name="T56" fmla="*/ 2199 w 2258"/>
                        <a:gd name="T57" fmla="*/ 117 h 1865"/>
                        <a:gd name="T58" fmla="*/ 2215 w 2258"/>
                        <a:gd name="T59" fmla="*/ 203 h 1865"/>
                        <a:gd name="T60" fmla="*/ 2230 w 2258"/>
                        <a:gd name="T61" fmla="*/ 262 h 1865"/>
                        <a:gd name="T62" fmla="*/ 2246 w 2258"/>
                        <a:gd name="T63" fmla="*/ 337 h 1865"/>
                        <a:gd name="T64" fmla="*/ 2258 w 2258"/>
                        <a:gd name="T65" fmla="*/ 459 h 1865"/>
                        <a:gd name="T66" fmla="*/ 2243 w 2258"/>
                        <a:gd name="T67" fmla="*/ 530 h 1865"/>
                        <a:gd name="T68" fmla="*/ 2215 w 2258"/>
                        <a:gd name="T69" fmla="*/ 598 h 1865"/>
                        <a:gd name="T70" fmla="*/ 2183 w 2258"/>
                        <a:gd name="T71" fmla="*/ 654 h 1865"/>
                        <a:gd name="T72" fmla="*/ 2140 w 2258"/>
                        <a:gd name="T73" fmla="*/ 675 h 1865"/>
                        <a:gd name="T74" fmla="*/ 2075 w 2258"/>
                        <a:gd name="T75" fmla="*/ 695 h 1865"/>
                        <a:gd name="T76" fmla="*/ 1986 w 2258"/>
                        <a:gd name="T77" fmla="*/ 722 h 1865"/>
                        <a:gd name="T78" fmla="*/ 1946 w 2258"/>
                        <a:gd name="T79" fmla="*/ 770 h 1865"/>
                        <a:gd name="T80" fmla="*/ 1899 w 2258"/>
                        <a:gd name="T81" fmla="*/ 810 h 1865"/>
                        <a:gd name="T82" fmla="*/ 1825 w 2258"/>
                        <a:gd name="T83" fmla="*/ 844 h 1865"/>
                        <a:gd name="T84" fmla="*/ 1737 w 2258"/>
                        <a:gd name="T85" fmla="*/ 871 h 1865"/>
                        <a:gd name="T86" fmla="*/ 1597 w 2258"/>
                        <a:gd name="T87" fmla="*/ 888 h 1865"/>
                        <a:gd name="T88" fmla="*/ 1478 w 2258"/>
                        <a:gd name="T89" fmla="*/ 888 h 1865"/>
                        <a:gd name="T90" fmla="*/ 1387 w 2258"/>
                        <a:gd name="T91" fmla="*/ 879 h 1865"/>
                        <a:gd name="T92" fmla="*/ 1305 w 2258"/>
                        <a:gd name="T93" fmla="*/ 871 h 1865"/>
                        <a:gd name="T94" fmla="*/ 1244 w 2258"/>
                        <a:gd name="T95" fmla="*/ 905 h 1865"/>
                        <a:gd name="T96" fmla="*/ 1123 w 2258"/>
                        <a:gd name="T97" fmla="*/ 898 h 1865"/>
                        <a:gd name="T98" fmla="*/ 634 w 2258"/>
                        <a:gd name="T99" fmla="*/ 943 h 1865"/>
                        <a:gd name="T100" fmla="*/ 522 w 2258"/>
                        <a:gd name="T101" fmla="*/ 966 h 1865"/>
                        <a:gd name="T102" fmla="*/ 505 w 2258"/>
                        <a:gd name="T103" fmla="*/ 989 h 1865"/>
                        <a:gd name="T104" fmla="*/ 434 w 2258"/>
                        <a:gd name="T105" fmla="*/ 999 h 1865"/>
                        <a:gd name="T106" fmla="*/ 462 w 2258"/>
                        <a:gd name="T107" fmla="*/ 1046 h 1865"/>
                        <a:gd name="T108" fmla="*/ 439 w 2258"/>
                        <a:gd name="T109" fmla="*/ 1102 h 1865"/>
                        <a:gd name="T110" fmla="*/ 443 w 2258"/>
                        <a:gd name="T111" fmla="*/ 1241 h 18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2258" h="1865">
                          <a:moveTo>
                            <a:pt x="443" y="1241"/>
                          </a:moveTo>
                          <a:lnTo>
                            <a:pt x="461" y="1823"/>
                          </a:lnTo>
                          <a:lnTo>
                            <a:pt x="304" y="1865"/>
                          </a:lnTo>
                          <a:lnTo>
                            <a:pt x="189" y="1859"/>
                          </a:lnTo>
                          <a:lnTo>
                            <a:pt x="87" y="1829"/>
                          </a:lnTo>
                          <a:lnTo>
                            <a:pt x="33" y="1297"/>
                          </a:lnTo>
                          <a:lnTo>
                            <a:pt x="25" y="971"/>
                          </a:lnTo>
                          <a:lnTo>
                            <a:pt x="26" y="844"/>
                          </a:lnTo>
                          <a:lnTo>
                            <a:pt x="0" y="738"/>
                          </a:lnTo>
                          <a:lnTo>
                            <a:pt x="0" y="652"/>
                          </a:lnTo>
                          <a:lnTo>
                            <a:pt x="29" y="575"/>
                          </a:lnTo>
                          <a:lnTo>
                            <a:pt x="126" y="474"/>
                          </a:lnTo>
                          <a:lnTo>
                            <a:pt x="244" y="415"/>
                          </a:lnTo>
                          <a:lnTo>
                            <a:pt x="512" y="318"/>
                          </a:lnTo>
                          <a:lnTo>
                            <a:pt x="905" y="222"/>
                          </a:lnTo>
                          <a:lnTo>
                            <a:pt x="982" y="216"/>
                          </a:lnTo>
                          <a:lnTo>
                            <a:pt x="1034" y="222"/>
                          </a:lnTo>
                          <a:lnTo>
                            <a:pt x="1048" y="203"/>
                          </a:lnTo>
                          <a:lnTo>
                            <a:pt x="1068" y="182"/>
                          </a:lnTo>
                          <a:lnTo>
                            <a:pt x="1094" y="186"/>
                          </a:lnTo>
                          <a:lnTo>
                            <a:pt x="1128" y="189"/>
                          </a:lnTo>
                          <a:lnTo>
                            <a:pt x="1142" y="149"/>
                          </a:lnTo>
                          <a:lnTo>
                            <a:pt x="1172" y="127"/>
                          </a:lnTo>
                          <a:lnTo>
                            <a:pt x="1202" y="121"/>
                          </a:lnTo>
                          <a:lnTo>
                            <a:pt x="1244" y="121"/>
                          </a:lnTo>
                          <a:lnTo>
                            <a:pt x="1237" y="88"/>
                          </a:lnTo>
                          <a:lnTo>
                            <a:pt x="1284" y="0"/>
                          </a:lnTo>
                          <a:lnTo>
                            <a:pt x="2202" y="24"/>
                          </a:lnTo>
                          <a:lnTo>
                            <a:pt x="2199" y="117"/>
                          </a:lnTo>
                          <a:lnTo>
                            <a:pt x="2215" y="203"/>
                          </a:lnTo>
                          <a:lnTo>
                            <a:pt x="2230" y="262"/>
                          </a:lnTo>
                          <a:lnTo>
                            <a:pt x="2246" y="337"/>
                          </a:lnTo>
                          <a:lnTo>
                            <a:pt x="2258" y="459"/>
                          </a:lnTo>
                          <a:lnTo>
                            <a:pt x="2243" y="530"/>
                          </a:lnTo>
                          <a:lnTo>
                            <a:pt x="2215" y="598"/>
                          </a:lnTo>
                          <a:lnTo>
                            <a:pt x="2183" y="654"/>
                          </a:lnTo>
                          <a:lnTo>
                            <a:pt x="2140" y="675"/>
                          </a:lnTo>
                          <a:lnTo>
                            <a:pt x="2075" y="695"/>
                          </a:lnTo>
                          <a:lnTo>
                            <a:pt x="1986" y="722"/>
                          </a:lnTo>
                          <a:lnTo>
                            <a:pt x="1946" y="770"/>
                          </a:lnTo>
                          <a:lnTo>
                            <a:pt x="1899" y="810"/>
                          </a:lnTo>
                          <a:lnTo>
                            <a:pt x="1825" y="844"/>
                          </a:lnTo>
                          <a:lnTo>
                            <a:pt x="1737" y="871"/>
                          </a:lnTo>
                          <a:lnTo>
                            <a:pt x="1597" y="888"/>
                          </a:lnTo>
                          <a:lnTo>
                            <a:pt x="1478" y="888"/>
                          </a:lnTo>
                          <a:lnTo>
                            <a:pt x="1387" y="879"/>
                          </a:lnTo>
                          <a:lnTo>
                            <a:pt x="1305" y="871"/>
                          </a:lnTo>
                          <a:lnTo>
                            <a:pt x="1244" y="905"/>
                          </a:lnTo>
                          <a:lnTo>
                            <a:pt x="1123" y="898"/>
                          </a:lnTo>
                          <a:lnTo>
                            <a:pt x="634" y="943"/>
                          </a:lnTo>
                          <a:lnTo>
                            <a:pt x="522" y="966"/>
                          </a:lnTo>
                          <a:lnTo>
                            <a:pt x="505" y="989"/>
                          </a:lnTo>
                          <a:lnTo>
                            <a:pt x="434" y="999"/>
                          </a:lnTo>
                          <a:lnTo>
                            <a:pt x="462" y="1046"/>
                          </a:lnTo>
                          <a:lnTo>
                            <a:pt x="439" y="1102"/>
                          </a:lnTo>
                          <a:lnTo>
                            <a:pt x="443" y="1241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88" name="Freeform 2387"/>
                    <p:cNvSpPr>
                      <a:spLocks/>
                    </p:cNvSpPr>
                    <p:nvPr/>
                  </p:nvSpPr>
                  <p:spPr bwMode="auto">
                    <a:xfrm>
                      <a:off x="1816" y="1493"/>
                      <a:ext cx="184" cy="146"/>
                    </a:xfrm>
                    <a:custGeom>
                      <a:avLst/>
                      <a:gdLst>
                        <a:gd name="T0" fmla="*/ 2145 w 2214"/>
                        <a:gd name="T1" fmla="*/ 97 h 1752"/>
                        <a:gd name="T2" fmla="*/ 2199 w 2214"/>
                        <a:gd name="T3" fmla="*/ 214 h 1752"/>
                        <a:gd name="T4" fmla="*/ 2155 w 2214"/>
                        <a:gd name="T5" fmla="*/ 551 h 1752"/>
                        <a:gd name="T6" fmla="*/ 2034 w 2214"/>
                        <a:gd name="T7" fmla="*/ 551 h 1752"/>
                        <a:gd name="T8" fmla="*/ 1898 w 2214"/>
                        <a:gd name="T9" fmla="*/ 672 h 1752"/>
                        <a:gd name="T10" fmla="*/ 1581 w 2214"/>
                        <a:gd name="T11" fmla="*/ 755 h 1752"/>
                        <a:gd name="T12" fmla="*/ 1284 w 2214"/>
                        <a:gd name="T13" fmla="*/ 755 h 1752"/>
                        <a:gd name="T14" fmla="*/ 1397 w 2214"/>
                        <a:gd name="T15" fmla="*/ 633 h 1752"/>
                        <a:gd name="T16" fmla="*/ 1255 w 2214"/>
                        <a:gd name="T17" fmla="*/ 750 h 1752"/>
                        <a:gd name="T18" fmla="*/ 1108 w 2214"/>
                        <a:gd name="T19" fmla="*/ 779 h 1752"/>
                        <a:gd name="T20" fmla="*/ 1207 w 2214"/>
                        <a:gd name="T21" fmla="*/ 702 h 1752"/>
                        <a:gd name="T22" fmla="*/ 1050 w 2214"/>
                        <a:gd name="T23" fmla="*/ 790 h 1752"/>
                        <a:gd name="T24" fmla="*/ 544 w 2214"/>
                        <a:gd name="T25" fmla="*/ 858 h 1752"/>
                        <a:gd name="T26" fmla="*/ 407 w 2214"/>
                        <a:gd name="T27" fmla="*/ 900 h 1752"/>
                        <a:gd name="T28" fmla="*/ 278 w 2214"/>
                        <a:gd name="T29" fmla="*/ 871 h 1752"/>
                        <a:gd name="T30" fmla="*/ 397 w 2214"/>
                        <a:gd name="T31" fmla="*/ 923 h 1752"/>
                        <a:gd name="T32" fmla="*/ 404 w 2214"/>
                        <a:gd name="T33" fmla="*/ 1010 h 1752"/>
                        <a:gd name="T34" fmla="*/ 270 w 2214"/>
                        <a:gd name="T35" fmla="*/ 1752 h 1752"/>
                        <a:gd name="T36" fmla="*/ 30 w 2214"/>
                        <a:gd name="T37" fmla="*/ 1146 h 1752"/>
                        <a:gd name="T38" fmla="*/ 0 w 2214"/>
                        <a:gd name="T39" fmla="*/ 659 h 1752"/>
                        <a:gd name="T40" fmla="*/ 62 w 2214"/>
                        <a:gd name="T41" fmla="*/ 468 h 1752"/>
                        <a:gd name="T42" fmla="*/ 320 w 2214"/>
                        <a:gd name="T43" fmla="*/ 317 h 1752"/>
                        <a:gd name="T44" fmla="*/ 871 w 2214"/>
                        <a:gd name="T45" fmla="*/ 155 h 1752"/>
                        <a:gd name="T46" fmla="*/ 1056 w 2214"/>
                        <a:gd name="T47" fmla="*/ 224 h 1752"/>
                        <a:gd name="T48" fmla="*/ 1133 w 2214"/>
                        <a:gd name="T49" fmla="*/ 234 h 1752"/>
                        <a:gd name="T50" fmla="*/ 1040 w 2214"/>
                        <a:gd name="T51" fmla="*/ 141 h 1752"/>
                        <a:gd name="T52" fmla="*/ 1099 w 2214"/>
                        <a:gd name="T53" fmla="*/ 117 h 1752"/>
                        <a:gd name="T54" fmla="*/ 1157 w 2214"/>
                        <a:gd name="T55" fmla="*/ 175 h 1752"/>
                        <a:gd name="T56" fmla="*/ 1162 w 2214"/>
                        <a:gd name="T57" fmla="*/ 145 h 1752"/>
                        <a:gd name="T58" fmla="*/ 1152 w 2214"/>
                        <a:gd name="T59" fmla="*/ 73 h 1752"/>
                        <a:gd name="T60" fmla="*/ 1289 w 2214"/>
                        <a:gd name="T61" fmla="*/ 121 h 1752"/>
                        <a:gd name="T62" fmla="*/ 1275 w 2214"/>
                        <a:gd name="T63" fmla="*/ 69 h 1752"/>
                        <a:gd name="T64" fmla="*/ 1245 w 2214"/>
                        <a:gd name="T65" fmla="*/ 0 h 1752"/>
                        <a:gd name="T66" fmla="*/ 1386 w 2214"/>
                        <a:gd name="T67" fmla="*/ 59 h 1752"/>
                        <a:gd name="T68" fmla="*/ 1640 w 2214"/>
                        <a:gd name="T69" fmla="*/ 113 h 1752"/>
                        <a:gd name="T70" fmla="*/ 1698 w 2214"/>
                        <a:gd name="T71" fmla="*/ 38 h 1752"/>
                        <a:gd name="T72" fmla="*/ 1761 w 2214"/>
                        <a:gd name="T73" fmla="*/ 121 h 1752"/>
                        <a:gd name="T74" fmla="*/ 1888 w 2214"/>
                        <a:gd name="T75" fmla="*/ 69 h 1752"/>
                        <a:gd name="T76" fmla="*/ 1941 w 2214"/>
                        <a:gd name="T77" fmla="*/ 141 h 1752"/>
                        <a:gd name="T78" fmla="*/ 2102 w 2214"/>
                        <a:gd name="T79" fmla="*/ 117 h 1752"/>
                        <a:gd name="T80" fmla="*/ 2141 w 2214"/>
                        <a:gd name="T81" fmla="*/ 34 h 17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</a:cxnLst>
                      <a:rect l="0" t="0" r="r" b="b"/>
                      <a:pathLst>
                        <a:path w="2214" h="1752">
                          <a:moveTo>
                            <a:pt x="2141" y="34"/>
                          </a:moveTo>
                          <a:lnTo>
                            <a:pt x="2145" y="97"/>
                          </a:lnTo>
                          <a:lnTo>
                            <a:pt x="2170" y="73"/>
                          </a:lnTo>
                          <a:lnTo>
                            <a:pt x="2199" y="214"/>
                          </a:lnTo>
                          <a:lnTo>
                            <a:pt x="2214" y="380"/>
                          </a:lnTo>
                          <a:lnTo>
                            <a:pt x="2155" y="551"/>
                          </a:lnTo>
                          <a:lnTo>
                            <a:pt x="2020" y="589"/>
                          </a:lnTo>
                          <a:lnTo>
                            <a:pt x="2034" y="551"/>
                          </a:lnTo>
                          <a:lnTo>
                            <a:pt x="1961" y="609"/>
                          </a:lnTo>
                          <a:lnTo>
                            <a:pt x="1898" y="672"/>
                          </a:lnTo>
                          <a:lnTo>
                            <a:pt x="1756" y="740"/>
                          </a:lnTo>
                          <a:lnTo>
                            <a:pt x="1581" y="755"/>
                          </a:lnTo>
                          <a:lnTo>
                            <a:pt x="1371" y="764"/>
                          </a:lnTo>
                          <a:lnTo>
                            <a:pt x="1284" y="755"/>
                          </a:lnTo>
                          <a:lnTo>
                            <a:pt x="1362" y="721"/>
                          </a:lnTo>
                          <a:lnTo>
                            <a:pt x="1397" y="633"/>
                          </a:lnTo>
                          <a:lnTo>
                            <a:pt x="1333" y="706"/>
                          </a:lnTo>
                          <a:lnTo>
                            <a:pt x="1255" y="750"/>
                          </a:lnTo>
                          <a:lnTo>
                            <a:pt x="1182" y="790"/>
                          </a:lnTo>
                          <a:lnTo>
                            <a:pt x="1108" y="779"/>
                          </a:lnTo>
                          <a:lnTo>
                            <a:pt x="1157" y="745"/>
                          </a:lnTo>
                          <a:lnTo>
                            <a:pt x="1207" y="702"/>
                          </a:lnTo>
                          <a:lnTo>
                            <a:pt x="1128" y="730"/>
                          </a:lnTo>
                          <a:lnTo>
                            <a:pt x="1050" y="790"/>
                          </a:lnTo>
                          <a:lnTo>
                            <a:pt x="797" y="819"/>
                          </a:lnTo>
                          <a:lnTo>
                            <a:pt x="544" y="858"/>
                          </a:lnTo>
                          <a:lnTo>
                            <a:pt x="437" y="887"/>
                          </a:lnTo>
                          <a:lnTo>
                            <a:pt x="407" y="900"/>
                          </a:lnTo>
                          <a:lnTo>
                            <a:pt x="360" y="881"/>
                          </a:lnTo>
                          <a:lnTo>
                            <a:pt x="278" y="871"/>
                          </a:lnTo>
                          <a:lnTo>
                            <a:pt x="324" y="897"/>
                          </a:lnTo>
                          <a:lnTo>
                            <a:pt x="397" y="923"/>
                          </a:lnTo>
                          <a:lnTo>
                            <a:pt x="427" y="944"/>
                          </a:lnTo>
                          <a:lnTo>
                            <a:pt x="404" y="1010"/>
                          </a:lnTo>
                          <a:lnTo>
                            <a:pt x="409" y="1704"/>
                          </a:lnTo>
                          <a:lnTo>
                            <a:pt x="270" y="1752"/>
                          </a:lnTo>
                          <a:lnTo>
                            <a:pt x="89" y="1734"/>
                          </a:lnTo>
                          <a:lnTo>
                            <a:pt x="30" y="1146"/>
                          </a:lnTo>
                          <a:lnTo>
                            <a:pt x="36" y="835"/>
                          </a:lnTo>
                          <a:lnTo>
                            <a:pt x="0" y="659"/>
                          </a:lnTo>
                          <a:lnTo>
                            <a:pt x="7" y="546"/>
                          </a:lnTo>
                          <a:lnTo>
                            <a:pt x="62" y="468"/>
                          </a:lnTo>
                          <a:lnTo>
                            <a:pt x="132" y="397"/>
                          </a:lnTo>
                          <a:lnTo>
                            <a:pt x="320" y="317"/>
                          </a:lnTo>
                          <a:lnTo>
                            <a:pt x="545" y="239"/>
                          </a:lnTo>
                          <a:lnTo>
                            <a:pt x="871" y="155"/>
                          </a:lnTo>
                          <a:lnTo>
                            <a:pt x="1002" y="145"/>
                          </a:lnTo>
                          <a:lnTo>
                            <a:pt x="1056" y="224"/>
                          </a:lnTo>
                          <a:lnTo>
                            <a:pt x="1221" y="306"/>
                          </a:lnTo>
                          <a:lnTo>
                            <a:pt x="1133" y="234"/>
                          </a:lnTo>
                          <a:lnTo>
                            <a:pt x="1066" y="195"/>
                          </a:lnTo>
                          <a:lnTo>
                            <a:pt x="1040" y="141"/>
                          </a:lnTo>
                          <a:lnTo>
                            <a:pt x="1050" y="117"/>
                          </a:lnTo>
                          <a:lnTo>
                            <a:pt x="1099" y="117"/>
                          </a:lnTo>
                          <a:lnTo>
                            <a:pt x="1128" y="145"/>
                          </a:lnTo>
                          <a:lnTo>
                            <a:pt x="1157" y="175"/>
                          </a:lnTo>
                          <a:lnTo>
                            <a:pt x="1231" y="205"/>
                          </a:lnTo>
                          <a:lnTo>
                            <a:pt x="1162" y="145"/>
                          </a:lnTo>
                          <a:lnTo>
                            <a:pt x="1133" y="103"/>
                          </a:lnTo>
                          <a:lnTo>
                            <a:pt x="1152" y="73"/>
                          </a:lnTo>
                          <a:lnTo>
                            <a:pt x="1211" y="54"/>
                          </a:lnTo>
                          <a:lnTo>
                            <a:pt x="1289" y="121"/>
                          </a:lnTo>
                          <a:lnTo>
                            <a:pt x="1362" y="165"/>
                          </a:lnTo>
                          <a:lnTo>
                            <a:pt x="1275" y="69"/>
                          </a:lnTo>
                          <a:lnTo>
                            <a:pt x="1245" y="28"/>
                          </a:lnTo>
                          <a:lnTo>
                            <a:pt x="1245" y="0"/>
                          </a:lnTo>
                          <a:lnTo>
                            <a:pt x="1318" y="10"/>
                          </a:lnTo>
                          <a:lnTo>
                            <a:pt x="1386" y="59"/>
                          </a:lnTo>
                          <a:lnTo>
                            <a:pt x="1431" y="93"/>
                          </a:lnTo>
                          <a:lnTo>
                            <a:pt x="1640" y="113"/>
                          </a:lnTo>
                          <a:lnTo>
                            <a:pt x="1634" y="59"/>
                          </a:lnTo>
                          <a:lnTo>
                            <a:pt x="1698" y="38"/>
                          </a:lnTo>
                          <a:lnTo>
                            <a:pt x="1698" y="107"/>
                          </a:lnTo>
                          <a:lnTo>
                            <a:pt x="1761" y="121"/>
                          </a:lnTo>
                          <a:lnTo>
                            <a:pt x="1898" y="141"/>
                          </a:lnTo>
                          <a:lnTo>
                            <a:pt x="1888" y="69"/>
                          </a:lnTo>
                          <a:lnTo>
                            <a:pt x="1936" y="69"/>
                          </a:lnTo>
                          <a:lnTo>
                            <a:pt x="1941" y="141"/>
                          </a:lnTo>
                          <a:lnTo>
                            <a:pt x="2020" y="137"/>
                          </a:lnTo>
                          <a:lnTo>
                            <a:pt x="2102" y="117"/>
                          </a:lnTo>
                          <a:lnTo>
                            <a:pt x="2107" y="59"/>
                          </a:lnTo>
                          <a:lnTo>
                            <a:pt x="2141" y="34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89" name="Freeform 2388"/>
                    <p:cNvSpPr>
                      <a:spLocks/>
                    </p:cNvSpPr>
                    <p:nvPr/>
                  </p:nvSpPr>
                  <p:spPr bwMode="auto">
                    <a:xfrm>
                      <a:off x="1836" y="1538"/>
                      <a:ext cx="76" cy="20"/>
                    </a:xfrm>
                    <a:custGeom>
                      <a:avLst/>
                      <a:gdLst>
                        <a:gd name="T0" fmla="*/ 914 w 914"/>
                        <a:gd name="T1" fmla="*/ 0 h 229"/>
                        <a:gd name="T2" fmla="*/ 680 w 914"/>
                        <a:gd name="T3" fmla="*/ 10 h 229"/>
                        <a:gd name="T4" fmla="*/ 442 w 914"/>
                        <a:gd name="T5" fmla="*/ 68 h 229"/>
                        <a:gd name="T6" fmla="*/ 267 w 914"/>
                        <a:gd name="T7" fmla="*/ 78 h 229"/>
                        <a:gd name="T8" fmla="*/ 120 w 914"/>
                        <a:gd name="T9" fmla="*/ 109 h 229"/>
                        <a:gd name="T10" fmla="*/ 68 w 914"/>
                        <a:gd name="T11" fmla="*/ 185 h 229"/>
                        <a:gd name="T12" fmla="*/ 0 w 914"/>
                        <a:gd name="T13" fmla="*/ 229 h 229"/>
                        <a:gd name="T14" fmla="*/ 68 w 914"/>
                        <a:gd name="T15" fmla="*/ 215 h 229"/>
                        <a:gd name="T16" fmla="*/ 130 w 914"/>
                        <a:gd name="T17" fmla="*/ 127 h 229"/>
                        <a:gd name="T18" fmla="*/ 325 w 914"/>
                        <a:gd name="T19" fmla="*/ 88 h 229"/>
                        <a:gd name="T20" fmla="*/ 442 w 914"/>
                        <a:gd name="T21" fmla="*/ 88 h 229"/>
                        <a:gd name="T22" fmla="*/ 534 w 914"/>
                        <a:gd name="T23" fmla="*/ 68 h 229"/>
                        <a:gd name="T24" fmla="*/ 696 w 914"/>
                        <a:gd name="T25" fmla="*/ 24 h 229"/>
                        <a:gd name="T26" fmla="*/ 914 w 914"/>
                        <a:gd name="T27" fmla="*/ 0 h 2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914" h="229">
                          <a:moveTo>
                            <a:pt x="914" y="0"/>
                          </a:moveTo>
                          <a:lnTo>
                            <a:pt x="680" y="10"/>
                          </a:lnTo>
                          <a:lnTo>
                            <a:pt x="442" y="68"/>
                          </a:lnTo>
                          <a:lnTo>
                            <a:pt x="267" y="78"/>
                          </a:lnTo>
                          <a:lnTo>
                            <a:pt x="120" y="109"/>
                          </a:lnTo>
                          <a:lnTo>
                            <a:pt x="68" y="185"/>
                          </a:lnTo>
                          <a:lnTo>
                            <a:pt x="0" y="229"/>
                          </a:lnTo>
                          <a:lnTo>
                            <a:pt x="68" y="215"/>
                          </a:lnTo>
                          <a:lnTo>
                            <a:pt x="130" y="127"/>
                          </a:lnTo>
                          <a:lnTo>
                            <a:pt x="325" y="88"/>
                          </a:lnTo>
                          <a:lnTo>
                            <a:pt x="442" y="88"/>
                          </a:lnTo>
                          <a:lnTo>
                            <a:pt x="534" y="68"/>
                          </a:lnTo>
                          <a:lnTo>
                            <a:pt x="696" y="24"/>
                          </a:lnTo>
                          <a:lnTo>
                            <a:pt x="914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90" name="Freeform 2389"/>
                    <p:cNvSpPr>
                      <a:spLocks/>
                    </p:cNvSpPr>
                    <p:nvPr/>
                  </p:nvSpPr>
                  <p:spPr bwMode="auto">
                    <a:xfrm>
                      <a:off x="1832" y="1560"/>
                      <a:ext cx="5" cy="77"/>
                    </a:xfrm>
                    <a:custGeom>
                      <a:avLst/>
                      <a:gdLst>
                        <a:gd name="T0" fmla="*/ 20 w 60"/>
                        <a:gd name="T1" fmla="*/ 0 h 923"/>
                        <a:gd name="T2" fmla="*/ 0 w 60"/>
                        <a:gd name="T3" fmla="*/ 46 h 923"/>
                        <a:gd name="T4" fmla="*/ 23 w 60"/>
                        <a:gd name="T5" fmla="*/ 82 h 923"/>
                        <a:gd name="T6" fmla="*/ 40 w 60"/>
                        <a:gd name="T7" fmla="*/ 159 h 923"/>
                        <a:gd name="T8" fmla="*/ 17 w 60"/>
                        <a:gd name="T9" fmla="*/ 231 h 923"/>
                        <a:gd name="T10" fmla="*/ 30 w 60"/>
                        <a:gd name="T11" fmla="*/ 645 h 923"/>
                        <a:gd name="T12" fmla="*/ 30 w 60"/>
                        <a:gd name="T13" fmla="*/ 911 h 923"/>
                        <a:gd name="T14" fmla="*/ 60 w 60"/>
                        <a:gd name="T15" fmla="*/ 923 h 923"/>
                        <a:gd name="T16" fmla="*/ 56 w 60"/>
                        <a:gd name="T17" fmla="*/ 374 h 923"/>
                        <a:gd name="T18" fmla="*/ 30 w 60"/>
                        <a:gd name="T19" fmla="*/ 241 h 923"/>
                        <a:gd name="T20" fmla="*/ 46 w 60"/>
                        <a:gd name="T21" fmla="*/ 179 h 923"/>
                        <a:gd name="T22" fmla="*/ 53 w 60"/>
                        <a:gd name="T23" fmla="*/ 156 h 923"/>
                        <a:gd name="T24" fmla="*/ 43 w 60"/>
                        <a:gd name="T25" fmla="*/ 89 h 923"/>
                        <a:gd name="T26" fmla="*/ 23 w 60"/>
                        <a:gd name="T27" fmla="*/ 53 h 923"/>
                        <a:gd name="T28" fmla="*/ 20 w 60"/>
                        <a:gd name="T29" fmla="*/ 0 h 9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60" h="923">
                          <a:moveTo>
                            <a:pt x="20" y="0"/>
                          </a:moveTo>
                          <a:lnTo>
                            <a:pt x="0" y="46"/>
                          </a:lnTo>
                          <a:lnTo>
                            <a:pt x="23" y="82"/>
                          </a:lnTo>
                          <a:lnTo>
                            <a:pt x="40" y="159"/>
                          </a:lnTo>
                          <a:lnTo>
                            <a:pt x="17" y="231"/>
                          </a:lnTo>
                          <a:lnTo>
                            <a:pt x="30" y="645"/>
                          </a:lnTo>
                          <a:lnTo>
                            <a:pt x="30" y="911"/>
                          </a:lnTo>
                          <a:lnTo>
                            <a:pt x="60" y="923"/>
                          </a:lnTo>
                          <a:lnTo>
                            <a:pt x="56" y="374"/>
                          </a:lnTo>
                          <a:lnTo>
                            <a:pt x="30" y="241"/>
                          </a:lnTo>
                          <a:lnTo>
                            <a:pt x="46" y="179"/>
                          </a:lnTo>
                          <a:lnTo>
                            <a:pt x="53" y="156"/>
                          </a:lnTo>
                          <a:lnTo>
                            <a:pt x="43" y="89"/>
                          </a:lnTo>
                          <a:lnTo>
                            <a:pt x="23" y="53"/>
                          </a:lnTo>
                          <a:lnTo>
                            <a:pt x="2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91" name="Freeform 2390"/>
                    <p:cNvSpPr>
                      <a:spLocks/>
                    </p:cNvSpPr>
                    <p:nvPr/>
                  </p:nvSpPr>
                  <p:spPr bwMode="auto">
                    <a:xfrm>
                      <a:off x="1844" y="1561"/>
                      <a:ext cx="13" cy="4"/>
                    </a:xfrm>
                    <a:custGeom>
                      <a:avLst/>
                      <a:gdLst>
                        <a:gd name="T0" fmla="*/ 0 w 149"/>
                        <a:gd name="T1" fmla="*/ 0 h 49"/>
                        <a:gd name="T2" fmla="*/ 73 w 149"/>
                        <a:gd name="T3" fmla="*/ 36 h 49"/>
                        <a:gd name="T4" fmla="*/ 136 w 149"/>
                        <a:gd name="T5" fmla="*/ 49 h 49"/>
                        <a:gd name="T6" fmla="*/ 149 w 149"/>
                        <a:gd name="T7" fmla="*/ 49 h 49"/>
                        <a:gd name="T8" fmla="*/ 110 w 149"/>
                        <a:gd name="T9" fmla="*/ 16 h 49"/>
                        <a:gd name="T10" fmla="*/ 0 w 149"/>
                        <a:gd name="T11" fmla="*/ 0 h 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49" h="49">
                          <a:moveTo>
                            <a:pt x="0" y="0"/>
                          </a:moveTo>
                          <a:lnTo>
                            <a:pt x="73" y="36"/>
                          </a:lnTo>
                          <a:lnTo>
                            <a:pt x="136" y="49"/>
                          </a:lnTo>
                          <a:lnTo>
                            <a:pt x="149" y="49"/>
                          </a:lnTo>
                          <a:lnTo>
                            <a:pt x="110" y="1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92" name="Freeform 2391"/>
                    <p:cNvSpPr>
                      <a:spLocks/>
                    </p:cNvSpPr>
                    <p:nvPr/>
                  </p:nvSpPr>
                  <p:spPr bwMode="auto">
                    <a:xfrm>
                      <a:off x="1950" y="1520"/>
                      <a:ext cx="25" cy="5"/>
                    </a:xfrm>
                    <a:custGeom>
                      <a:avLst/>
                      <a:gdLst>
                        <a:gd name="T0" fmla="*/ 301 w 301"/>
                        <a:gd name="T1" fmla="*/ 0 h 54"/>
                        <a:gd name="T2" fmla="*/ 160 w 301"/>
                        <a:gd name="T3" fmla="*/ 54 h 54"/>
                        <a:gd name="T4" fmla="*/ 0 w 301"/>
                        <a:gd name="T5" fmla="*/ 40 h 54"/>
                        <a:gd name="T6" fmla="*/ 301 w 301"/>
                        <a:gd name="T7" fmla="*/ 0 h 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301" h="54">
                          <a:moveTo>
                            <a:pt x="301" y="0"/>
                          </a:moveTo>
                          <a:lnTo>
                            <a:pt x="160" y="54"/>
                          </a:lnTo>
                          <a:lnTo>
                            <a:pt x="0" y="40"/>
                          </a:lnTo>
                          <a:lnTo>
                            <a:pt x="301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93" name="Freeform 2392"/>
                    <p:cNvSpPr>
                      <a:spLocks/>
                    </p:cNvSpPr>
                    <p:nvPr/>
                  </p:nvSpPr>
                  <p:spPr bwMode="auto">
                    <a:xfrm>
                      <a:off x="1984" y="1513"/>
                      <a:ext cx="15" cy="6"/>
                    </a:xfrm>
                    <a:custGeom>
                      <a:avLst/>
                      <a:gdLst>
                        <a:gd name="T0" fmla="*/ 183 w 183"/>
                        <a:gd name="T1" fmla="*/ 0 h 62"/>
                        <a:gd name="T2" fmla="*/ 135 w 183"/>
                        <a:gd name="T3" fmla="*/ 38 h 62"/>
                        <a:gd name="T4" fmla="*/ 0 w 183"/>
                        <a:gd name="T5" fmla="*/ 58 h 62"/>
                        <a:gd name="T6" fmla="*/ 141 w 183"/>
                        <a:gd name="T7" fmla="*/ 62 h 62"/>
                        <a:gd name="T8" fmla="*/ 183 w 183"/>
                        <a:gd name="T9" fmla="*/ 0 h 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83" h="62">
                          <a:moveTo>
                            <a:pt x="183" y="0"/>
                          </a:moveTo>
                          <a:lnTo>
                            <a:pt x="135" y="38"/>
                          </a:lnTo>
                          <a:lnTo>
                            <a:pt x="0" y="58"/>
                          </a:lnTo>
                          <a:lnTo>
                            <a:pt x="141" y="62"/>
                          </a:lnTo>
                          <a:lnTo>
                            <a:pt x="183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94" name="Freeform 2393"/>
                    <p:cNvSpPr>
                      <a:spLocks/>
                    </p:cNvSpPr>
                    <p:nvPr/>
                  </p:nvSpPr>
                  <p:spPr bwMode="auto">
                    <a:xfrm>
                      <a:off x="1912" y="1509"/>
                      <a:ext cx="24" cy="13"/>
                    </a:xfrm>
                    <a:custGeom>
                      <a:avLst/>
                      <a:gdLst>
                        <a:gd name="T0" fmla="*/ 283 w 283"/>
                        <a:gd name="T1" fmla="*/ 0 h 156"/>
                        <a:gd name="T2" fmla="*/ 156 w 283"/>
                        <a:gd name="T3" fmla="*/ 15 h 156"/>
                        <a:gd name="T4" fmla="*/ 132 w 283"/>
                        <a:gd name="T5" fmla="*/ 34 h 156"/>
                        <a:gd name="T6" fmla="*/ 132 w 283"/>
                        <a:gd name="T7" fmla="*/ 83 h 156"/>
                        <a:gd name="T8" fmla="*/ 122 w 283"/>
                        <a:gd name="T9" fmla="*/ 136 h 156"/>
                        <a:gd name="T10" fmla="*/ 0 w 283"/>
                        <a:gd name="T11" fmla="*/ 156 h 156"/>
                        <a:gd name="T12" fmla="*/ 146 w 283"/>
                        <a:gd name="T13" fmla="*/ 151 h 156"/>
                        <a:gd name="T14" fmla="*/ 171 w 283"/>
                        <a:gd name="T15" fmla="*/ 53 h 156"/>
                        <a:gd name="T16" fmla="*/ 283 w 283"/>
                        <a:gd name="T17" fmla="*/ 0 h 1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83" h="156">
                          <a:moveTo>
                            <a:pt x="283" y="0"/>
                          </a:moveTo>
                          <a:lnTo>
                            <a:pt x="156" y="15"/>
                          </a:lnTo>
                          <a:lnTo>
                            <a:pt x="132" y="34"/>
                          </a:lnTo>
                          <a:lnTo>
                            <a:pt x="132" y="83"/>
                          </a:lnTo>
                          <a:lnTo>
                            <a:pt x="122" y="136"/>
                          </a:lnTo>
                          <a:lnTo>
                            <a:pt x="0" y="156"/>
                          </a:lnTo>
                          <a:lnTo>
                            <a:pt x="146" y="151"/>
                          </a:lnTo>
                          <a:lnTo>
                            <a:pt x="171" y="53"/>
                          </a:lnTo>
                          <a:lnTo>
                            <a:pt x="283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95" name="Freeform 2394"/>
                    <p:cNvSpPr>
                      <a:spLocks/>
                    </p:cNvSpPr>
                    <p:nvPr/>
                  </p:nvSpPr>
                  <p:spPr bwMode="auto">
                    <a:xfrm>
                      <a:off x="1922" y="1280"/>
                      <a:ext cx="66" cy="75"/>
                    </a:xfrm>
                    <a:custGeom>
                      <a:avLst/>
                      <a:gdLst>
                        <a:gd name="T0" fmla="*/ 259 w 793"/>
                        <a:gd name="T1" fmla="*/ 68 h 907"/>
                        <a:gd name="T2" fmla="*/ 209 w 793"/>
                        <a:gd name="T3" fmla="*/ 95 h 907"/>
                        <a:gd name="T4" fmla="*/ 179 w 793"/>
                        <a:gd name="T5" fmla="*/ 129 h 907"/>
                        <a:gd name="T6" fmla="*/ 154 w 793"/>
                        <a:gd name="T7" fmla="*/ 181 h 907"/>
                        <a:gd name="T8" fmla="*/ 120 w 793"/>
                        <a:gd name="T9" fmla="*/ 247 h 907"/>
                        <a:gd name="T10" fmla="*/ 98 w 793"/>
                        <a:gd name="T11" fmla="*/ 282 h 907"/>
                        <a:gd name="T12" fmla="*/ 98 w 793"/>
                        <a:gd name="T13" fmla="*/ 319 h 907"/>
                        <a:gd name="T14" fmla="*/ 117 w 793"/>
                        <a:gd name="T15" fmla="*/ 363 h 907"/>
                        <a:gd name="T16" fmla="*/ 82 w 793"/>
                        <a:gd name="T17" fmla="*/ 397 h 907"/>
                        <a:gd name="T18" fmla="*/ 28 w 793"/>
                        <a:gd name="T19" fmla="*/ 491 h 907"/>
                        <a:gd name="T20" fmla="*/ 0 w 793"/>
                        <a:gd name="T21" fmla="*/ 541 h 907"/>
                        <a:gd name="T22" fmla="*/ 0 w 793"/>
                        <a:gd name="T23" fmla="*/ 558 h 907"/>
                        <a:gd name="T24" fmla="*/ 7 w 793"/>
                        <a:gd name="T25" fmla="*/ 575 h 907"/>
                        <a:gd name="T26" fmla="*/ 30 w 793"/>
                        <a:gd name="T27" fmla="*/ 581 h 907"/>
                        <a:gd name="T28" fmla="*/ 64 w 793"/>
                        <a:gd name="T29" fmla="*/ 582 h 907"/>
                        <a:gd name="T30" fmla="*/ 84 w 793"/>
                        <a:gd name="T31" fmla="*/ 588 h 907"/>
                        <a:gd name="T32" fmla="*/ 82 w 793"/>
                        <a:gd name="T33" fmla="*/ 626 h 907"/>
                        <a:gd name="T34" fmla="*/ 72 w 793"/>
                        <a:gd name="T35" fmla="*/ 670 h 907"/>
                        <a:gd name="T36" fmla="*/ 91 w 793"/>
                        <a:gd name="T37" fmla="*/ 695 h 907"/>
                        <a:gd name="T38" fmla="*/ 85 w 793"/>
                        <a:gd name="T39" fmla="*/ 726 h 907"/>
                        <a:gd name="T40" fmla="*/ 101 w 793"/>
                        <a:gd name="T41" fmla="*/ 747 h 907"/>
                        <a:gd name="T42" fmla="*/ 118 w 793"/>
                        <a:gd name="T43" fmla="*/ 804 h 907"/>
                        <a:gd name="T44" fmla="*/ 143 w 793"/>
                        <a:gd name="T45" fmla="*/ 822 h 907"/>
                        <a:gd name="T46" fmla="*/ 179 w 793"/>
                        <a:gd name="T47" fmla="*/ 822 h 907"/>
                        <a:gd name="T48" fmla="*/ 232 w 793"/>
                        <a:gd name="T49" fmla="*/ 814 h 907"/>
                        <a:gd name="T50" fmla="*/ 287 w 793"/>
                        <a:gd name="T51" fmla="*/ 804 h 907"/>
                        <a:gd name="T52" fmla="*/ 281 w 793"/>
                        <a:gd name="T53" fmla="*/ 907 h 907"/>
                        <a:gd name="T54" fmla="*/ 703 w 793"/>
                        <a:gd name="T55" fmla="*/ 770 h 907"/>
                        <a:gd name="T56" fmla="*/ 669 w 793"/>
                        <a:gd name="T57" fmla="*/ 690 h 907"/>
                        <a:gd name="T58" fmla="*/ 678 w 793"/>
                        <a:gd name="T59" fmla="*/ 629 h 907"/>
                        <a:gd name="T60" fmla="*/ 793 w 793"/>
                        <a:gd name="T61" fmla="*/ 514 h 907"/>
                        <a:gd name="T62" fmla="*/ 793 w 793"/>
                        <a:gd name="T63" fmla="*/ 206 h 907"/>
                        <a:gd name="T64" fmla="*/ 714 w 793"/>
                        <a:gd name="T65" fmla="*/ 123 h 907"/>
                        <a:gd name="T66" fmla="*/ 618 w 793"/>
                        <a:gd name="T67" fmla="*/ 78 h 907"/>
                        <a:gd name="T68" fmla="*/ 553 w 793"/>
                        <a:gd name="T69" fmla="*/ 7 h 907"/>
                        <a:gd name="T70" fmla="*/ 479 w 793"/>
                        <a:gd name="T71" fmla="*/ 0 h 907"/>
                        <a:gd name="T72" fmla="*/ 387 w 793"/>
                        <a:gd name="T73" fmla="*/ 20 h 907"/>
                        <a:gd name="T74" fmla="*/ 314 w 793"/>
                        <a:gd name="T75" fmla="*/ 36 h 907"/>
                        <a:gd name="T76" fmla="*/ 259 w 793"/>
                        <a:gd name="T77" fmla="*/ 68 h 9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793" h="907">
                          <a:moveTo>
                            <a:pt x="259" y="68"/>
                          </a:moveTo>
                          <a:lnTo>
                            <a:pt x="209" y="95"/>
                          </a:lnTo>
                          <a:lnTo>
                            <a:pt x="179" y="129"/>
                          </a:lnTo>
                          <a:lnTo>
                            <a:pt x="154" y="181"/>
                          </a:lnTo>
                          <a:lnTo>
                            <a:pt x="120" y="247"/>
                          </a:lnTo>
                          <a:lnTo>
                            <a:pt x="98" y="282"/>
                          </a:lnTo>
                          <a:lnTo>
                            <a:pt x="98" y="319"/>
                          </a:lnTo>
                          <a:lnTo>
                            <a:pt x="117" y="363"/>
                          </a:lnTo>
                          <a:lnTo>
                            <a:pt x="82" y="397"/>
                          </a:lnTo>
                          <a:lnTo>
                            <a:pt x="28" y="491"/>
                          </a:lnTo>
                          <a:lnTo>
                            <a:pt x="0" y="541"/>
                          </a:lnTo>
                          <a:lnTo>
                            <a:pt x="0" y="558"/>
                          </a:lnTo>
                          <a:lnTo>
                            <a:pt x="7" y="575"/>
                          </a:lnTo>
                          <a:lnTo>
                            <a:pt x="30" y="581"/>
                          </a:lnTo>
                          <a:lnTo>
                            <a:pt x="64" y="582"/>
                          </a:lnTo>
                          <a:lnTo>
                            <a:pt x="84" y="588"/>
                          </a:lnTo>
                          <a:lnTo>
                            <a:pt x="82" y="626"/>
                          </a:lnTo>
                          <a:lnTo>
                            <a:pt x="72" y="670"/>
                          </a:lnTo>
                          <a:lnTo>
                            <a:pt x="91" y="695"/>
                          </a:lnTo>
                          <a:lnTo>
                            <a:pt x="85" y="726"/>
                          </a:lnTo>
                          <a:lnTo>
                            <a:pt x="101" y="747"/>
                          </a:lnTo>
                          <a:lnTo>
                            <a:pt x="118" y="804"/>
                          </a:lnTo>
                          <a:lnTo>
                            <a:pt x="143" y="822"/>
                          </a:lnTo>
                          <a:lnTo>
                            <a:pt x="179" y="822"/>
                          </a:lnTo>
                          <a:lnTo>
                            <a:pt x="232" y="814"/>
                          </a:lnTo>
                          <a:lnTo>
                            <a:pt x="287" y="804"/>
                          </a:lnTo>
                          <a:lnTo>
                            <a:pt x="281" y="907"/>
                          </a:lnTo>
                          <a:lnTo>
                            <a:pt x="703" y="770"/>
                          </a:lnTo>
                          <a:lnTo>
                            <a:pt x="669" y="690"/>
                          </a:lnTo>
                          <a:lnTo>
                            <a:pt x="678" y="629"/>
                          </a:lnTo>
                          <a:lnTo>
                            <a:pt x="793" y="514"/>
                          </a:lnTo>
                          <a:lnTo>
                            <a:pt x="793" y="206"/>
                          </a:lnTo>
                          <a:lnTo>
                            <a:pt x="714" y="123"/>
                          </a:lnTo>
                          <a:lnTo>
                            <a:pt x="618" y="78"/>
                          </a:lnTo>
                          <a:lnTo>
                            <a:pt x="553" y="7"/>
                          </a:lnTo>
                          <a:lnTo>
                            <a:pt x="479" y="0"/>
                          </a:lnTo>
                          <a:lnTo>
                            <a:pt x="387" y="20"/>
                          </a:lnTo>
                          <a:lnTo>
                            <a:pt x="314" y="36"/>
                          </a:lnTo>
                          <a:lnTo>
                            <a:pt x="259" y="68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96" name="Freeform 2395"/>
                    <p:cNvSpPr>
                      <a:spLocks/>
                    </p:cNvSpPr>
                    <p:nvPr/>
                  </p:nvSpPr>
                  <p:spPr bwMode="auto">
                    <a:xfrm>
                      <a:off x="1926" y="1326"/>
                      <a:ext cx="4" cy="1"/>
                    </a:xfrm>
                    <a:custGeom>
                      <a:avLst/>
                      <a:gdLst>
                        <a:gd name="T0" fmla="*/ 0 w 47"/>
                        <a:gd name="T1" fmla="*/ 5 h 12"/>
                        <a:gd name="T2" fmla="*/ 10 w 47"/>
                        <a:gd name="T3" fmla="*/ 11 h 12"/>
                        <a:gd name="T4" fmla="*/ 34 w 47"/>
                        <a:gd name="T5" fmla="*/ 8 h 12"/>
                        <a:gd name="T6" fmla="*/ 44 w 47"/>
                        <a:gd name="T7" fmla="*/ 12 h 12"/>
                        <a:gd name="T8" fmla="*/ 47 w 47"/>
                        <a:gd name="T9" fmla="*/ 4 h 12"/>
                        <a:gd name="T10" fmla="*/ 33 w 47"/>
                        <a:gd name="T11" fmla="*/ 0 h 12"/>
                        <a:gd name="T12" fmla="*/ 0 w 47"/>
                        <a:gd name="T13" fmla="*/ 5 h 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47" h="12">
                          <a:moveTo>
                            <a:pt x="0" y="5"/>
                          </a:moveTo>
                          <a:lnTo>
                            <a:pt x="10" y="11"/>
                          </a:lnTo>
                          <a:lnTo>
                            <a:pt x="34" y="8"/>
                          </a:lnTo>
                          <a:lnTo>
                            <a:pt x="44" y="12"/>
                          </a:lnTo>
                          <a:lnTo>
                            <a:pt x="47" y="4"/>
                          </a:lnTo>
                          <a:lnTo>
                            <a:pt x="33" y="0"/>
                          </a:lnTo>
                          <a:lnTo>
                            <a:pt x="0" y="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97" name="Freeform 2396"/>
                    <p:cNvSpPr>
                      <a:spLocks/>
                    </p:cNvSpPr>
                    <p:nvPr/>
                  </p:nvSpPr>
                  <p:spPr bwMode="auto">
                    <a:xfrm>
                      <a:off x="1930" y="1324"/>
                      <a:ext cx="1" cy="3"/>
                    </a:xfrm>
                    <a:custGeom>
                      <a:avLst/>
                      <a:gdLst>
                        <a:gd name="T0" fmla="*/ 0 w 21"/>
                        <a:gd name="T1" fmla="*/ 0 h 36"/>
                        <a:gd name="T2" fmla="*/ 13 w 21"/>
                        <a:gd name="T3" fmla="*/ 8 h 36"/>
                        <a:gd name="T4" fmla="*/ 13 w 21"/>
                        <a:gd name="T5" fmla="*/ 20 h 36"/>
                        <a:gd name="T6" fmla="*/ 16 w 21"/>
                        <a:gd name="T7" fmla="*/ 36 h 36"/>
                        <a:gd name="T8" fmla="*/ 21 w 21"/>
                        <a:gd name="T9" fmla="*/ 15 h 36"/>
                        <a:gd name="T10" fmla="*/ 21 w 21"/>
                        <a:gd name="T11" fmla="*/ 1 h 36"/>
                        <a:gd name="T12" fmla="*/ 0 w 21"/>
                        <a:gd name="T13" fmla="*/ 0 h 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" h="36">
                          <a:moveTo>
                            <a:pt x="0" y="0"/>
                          </a:moveTo>
                          <a:lnTo>
                            <a:pt x="13" y="8"/>
                          </a:lnTo>
                          <a:lnTo>
                            <a:pt x="13" y="20"/>
                          </a:lnTo>
                          <a:lnTo>
                            <a:pt x="16" y="36"/>
                          </a:lnTo>
                          <a:lnTo>
                            <a:pt x="21" y="15"/>
                          </a:lnTo>
                          <a:lnTo>
                            <a:pt x="21" y="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98" name="Freeform 2397"/>
                    <p:cNvSpPr>
                      <a:spLocks/>
                    </p:cNvSpPr>
                    <p:nvPr/>
                  </p:nvSpPr>
                  <p:spPr bwMode="auto">
                    <a:xfrm>
                      <a:off x="1932" y="1315"/>
                      <a:ext cx="2" cy="5"/>
                    </a:xfrm>
                    <a:custGeom>
                      <a:avLst/>
                      <a:gdLst>
                        <a:gd name="T0" fmla="*/ 23 w 23"/>
                        <a:gd name="T1" fmla="*/ 0 h 66"/>
                        <a:gd name="T2" fmla="*/ 6 w 23"/>
                        <a:gd name="T3" fmla="*/ 37 h 66"/>
                        <a:gd name="T4" fmla="*/ 0 w 23"/>
                        <a:gd name="T5" fmla="*/ 66 h 66"/>
                        <a:gd name="T6" fmla="*/ 11 w 23"/>
                        <a:gd name="T7" fmla="*/ 47 h 66"/>
                        <a:gd name="T8" fmla="*/ 23 w 23"/>
                        <a:gd name="T9" fmla="*/ 0 h 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3" h="66">
                          <a:moveTo>
                            <a:pt x="23" y="0"/>
                          </a:moveTo>
                          <a:lnTo>
                            <a:pt x="6" y="37"/>
                          </a:lnTo>
                          <a:lnTo>
                            <a:pt x="0" y="66"/>
                          </a:lnTo>
                          <a:lnTo>
                            <a:pt x="11" y="47"/>
                          </a:lnTo>
                          <a:lnTo>
                            <a:pt x="23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99" name="Freeform 2398"/>
                    <p:cNvSpPr>
                      <a:spLocks/>
                    </p:cNvSpPr>
                    <p:nvPr/>
                  </p:nvSpPr>
                  <p:spPr bwMode="auto">
                    <a:xfrm>
                      <a:off x="1933" y="1310"/>
                      <a:ext cx="8" cy="4"/>
                    </a:xfrm>
                    <a:custGeom>
                      <a:avLst/>
                      <a:gdLst>
                        <a:gd name="T0" fmla="*/ 0 w 87"/>
                        <a:gd name="T1" fmla="*/ 0 h 56"/>
                        <a:gd name="T2" fmla="*/ 11 w 87"/>
                        <a:gd name="T3" fmla="*/ 7 h 56"/>
                        <a:gd name="T4" fmla="*/ 18 w 87"/>
                        <a:gd name="T5" fmla="*/ 30 h 56"/>
                        <a:gd name="T6" fmla="*/ 14 w 87"/>
                        <a:gd name="T7" fmla="*/ 38 h 56"/>
                        <a:gd name="T8" fmla="*/ 14 w 87"/>
                        <a:gd name="T9" fmla="*/ 45 h 56"/>
                        <a:gd name="T10" fmla="*/ 10 w 87"/>
                        <a:gd name="T11" fmla="*/ 56 h 56"/>
                        <a:gd name="T12" fmla="*/ 21 w 87"/>
                        <a:gd name="T13" fmla="*/ 37 h 56"/>
                        <a:gd name="T14" fmla="*/ 38 w 87"/>
                        <a:gd name="T15" fmla="*/ 37 h 56"/>
                        <a:gd name="T16" fmla="*/ 56 w 87"/>
                        <a:gd name="T17" fmla="*/ 30 h 56"/>
                        <a:gd name="T18" fmla="*/ 87 w 87"/>
                        <a:gd name="T19" fmla="*/ 28 h 56"/>
                        <a:gd name="T20" fmla="*/ 56 w 87"/>
                        <a:gd name="T21" fmla="*/ 9 h 56"/>
                        <a:gd name="T22" fmla="*/ 0 w 87"/>
                        <a:gd name="T23" fmla="*/ 0 h 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87" h="56">
                          <a:moveTo>
                            <a:pt x="0" y="0"/>
                          </a:moveTo>
                          <a:lnTo>
                            <a:pt x="11" y="7"/>
                          </a:lnTo>
                          <a:lnTo>
                            <a:pt x="18" y="30"/>
                          </a:lnTo>
                          <a:lnTo>
                            <a:pt x="14" y="38"/>
                          </a:lnTo>
                          <a:lnTo>
                            <a:pt x="14" y="45"/>
                          </a:lnTo>
                          <a:lnTo>
                            <a:pt x="10" y="56"/>
                          </a:lnTo>
                          <a:lnTo>
                            <a:pt x="21" y="37"/>
                          </a:lnTo>
                          <a:lnTo>
                            <a:pt x="38" y="37"/>
                          </a:lnTo>
                          <a:lnTo>
                            <a:pt x="56" y="30"/>
                          </a:lnTo>
                          <a:lnTo>
                            <a:pt x="87" y="28"/>
                          </a:lnTo>
                          <a:lnTo>
                            <a:pt x="56" y="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00" name="Freeform 2399"/>
                    <p:cNvSpPr>
                      <a:spLocks/>
                    </p:cNvSpPr>
                    <p:nvPr/>
                  </p:nvSpPr>
                  <p:spPr bwMode="auto">
                    <a:xfrm>
                      <a:off x="1932" y="1303"/>
                      <a:ext cx="12" cy="4"/>
                    </a:xfrm>
                    <a:custGeom>
                      <a:avLst/>
                      <a:gdLst>
                        <a:gd name="T0" fmla="*/ 0 w 146"/>
                        <a:gd name="T1" fmla="*/ 28 h 54"/>
                        <a:gd name="T2" fmla="*/ 7 w 146"/>
                        <a:gd name="T3" fmla="*/ 48 h 54"/>
                        <a:gd name="T4" fmla="*/ 22 w 146"/>
                        <a:gd name="T5" fmla="*/ 54 h 54"/>
                        <a:gd name="T6" fmla="*/ 46 w 146"/>
                        <a:gd name="T7" fmla="*/ 38 h 54"/>
                        <a:gd name="T8" fmla="*/ 75 w 146"/>
                        <a:gd name="T9" fmla="*/ 28 h 54"/>
                        <a:gd name="T10" fmla="*/ 123 w 146"/>
                        <a:gd name="T11" fmla="*/ 27 h 54"/>
                        <a:gd name="T12" fmla="*/ 146 w 146"/>
                        <a:gd name="T13" fmla="*/ 30 h 54"/>
                        <a:gd name="T14" fmla="*/ 109 w 146"/>
                        <a:gd name="T15" fmla="*/ 14 h 54"/>
                        <a:gd name="T16" fmla="*/ 83 w 146"/>
                        <a:gd name="T17" fmla="*/ 7 h 54"/>
                        <a:gd name="T18" fmla="*/ 87 w 146"/>
                        <a:gd name="T19" fmla="*/ 0 h 54"/>
                        <a:gd name="T20" fmla="*/ 63 w 146"/>
                        <a:gd name="T21" fmla="*/ 10 h 54"/>
                        <a:gd name="T22" fmla="*/ 65 w 146"/>
                        <a:gd name="T23" fmla="*/ 4 h 54"/>
                        <a:gd name="T24" fmla="*/ 44 w 146"/>
                        <a:gd name="T25" fmla="*/ 14 h 54"/>
                        <a:gd name="T26" fmla="*/ 25 w 146"/>
                        <a:gd name="T27" fmla="*/ 14 h 54"/>
                        <a:gd name="T28" fmla="*/ 0 w 146"/>
                        <a:gd name="T29" fmla="*/ 28 h 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46" h="54">
                          <a:moveTo>
                            <a:pt x="0" y="28"/>
                          </a:moveTo>
                          <a:lnTo>
                            <a:pt x="7" y="48"/>
                          </a:lnTo>
                          <a:lnTo>
                            <a:pt x="22" y="54"/>
                          </a:lnTo>
                          <a:lnTo>
                            <a:pt x="46" y="38"/>
                          </a:lnTo>
                          <a:lnTo>
                            <a:pt x="75" y="28"/>
                          </a:lnTo>
                          <a:lnTo>
                            <a:pt x="123" y="27"/>
                          </a:lnTo>
                          <a:lnTo>
                            <a:pt x="146" y="30"/>
                          </a:lnTo>
                          <a:lnTo>
                            <a:pt x="109" y="14"/>
                          </a:lnTo>
                          <a:lnTo>
                            <a:pt x="83" y="7"/>
                          </a:lnTo>
                          <a:lnTo>
                            <a:pt x="87" y="0"/>
                          </a:lnTo>
                          <a:lnTo>
                            <a:pt x="63" y="10"/>
                          </a:lnTo>
                          <a:lnTo>
                            <a:pt x="65" y="4"/>
                          </a:lnTo>
                          <a:lnTo>
                            <a:pt x="44" y="14"/>
                          </a:lnTo>
                          <a:lnTo>
                            <a:pt x="25" y="1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01" name="Freeform 2400"/>
                    <p:cNvSpPr>
                      <a:spLocks/>
                    </p:cNvSpPr>
                    <p:nvPr/>
                  </p:nvSpPr>
                  <p:spPr bwMode="auto">
                    <a:xfrm>
                      <a:off x="1959" y="1309"/>
                      <a:ext cx="7" cy="14"/>
                    </a:xfrm>
                    <a:custGeom>
                      <a:avLst/>
                      <a:gdLst>
                        <a:gd name="T0" fmla="*/ 0 w 85"/>
                        <a:gd name="T1" fmla="*/ 31 h 172"/>
                        <a:gd name="T2" fmla="*/ 26 w 85"/>
                        <a:gd name="T3" fmla="*/ 11 h 172"/>
                        <a:gd name="T4" fmla="*/ 57 w 85"/>
                        <a:gd name="T5" fmla="*/ 16 h 172"/>
                        <a:gd name="T6" fmla="*/ 74 w 85"/>
                        <a:gd name="T7" fmla="*/ 45 h 172"/>
                        <a:gd name="T8" fmla="*/ 77 w 85"/>
                        <a:gd name="T9" fmla="*/ 84 h 172"/>
                        <a:gd name="T10" fmla="*/ 74 w 85"/>
                        <a:gd name="T11" fmla="*/ 114 h 172"/>
                        <a:gd name="T12" fmla="*/ 63 w 85"/>
                        <a:gd name="T13" fmla="*/ 139 h 172"/>
                        <a:gd name="T14" fmla="*/ 48 w 85"/>
                        <a:gd name="T15" fmla="*/ 100 h 172"/>
                        <a:gd name="T16" fmla="*/ 34 w 85"/>
                        <a:gd name="T17" fmla="*/ 80 h 172"/>
                        <a:gd name="T18" fmla="*/ 5 w 85"/>
                        <a:gd name="T19" fmla="*/ 65 h 172"/>
                        <a:gd name="T20" fmla="*/ 27 w 85"/>
                        <a:gd name="T21" fmla="*/ 96 h 172"/>
                        <a:gd name="T22" fmla="*/ 51 w 85"/>
                        <a:gd name="T23" fmla="*/ 120 h 172"/>
                        <a:gd name="T24" fmla="*/ 53 w 85"/>
                        <a:gd name="T25" fmla="*/ 145 h 172"/>
                        <a:gd name="T26" fmla="*/ 43 w 85"/>
                        <a:gd name="T27" fmla="*/ 168 h 172"/>
                        <a:gd name="T28" fmla="*/ 30 w 85"/>
                        <a:gd name="T29" fmla="*/ 172 h 172"/>
                        <a:gd name="T30" fmla="*/ 66 w 85"/>
                        <a:gd name="T31" fmla="*/ 164 h 172"/>
                        <a:gd name="T32" fmla="*/ 84 w 85"/>
                        <a:gd name="T33" fmla="*/ 127 h 172"/>
                        <a:gd name="T34" fmla="*/ 85 w 85"/>
                        <a:gd name="T35" fmla="*/ 80 h 172"/>
                        <a:gd name="T36" fmla="*/ 84 w 85"/>
                        <a:gd name="T37" fmla="*/ 35 h 172"/>
                        <a:gd name="T38" fmla="*/ 63 w 85"/>
                        <a:gd name="T39" fmla="*/ 7 h 172"/>
                        <a:gd name="T40" fmla="*/ 37 w 85"/>
                        <a:gd name="T41" fmla="*/ 0 h 172"/>
                        <a:gd name="T42" fmla="*/ 11 w 85"/>
                        <a:gd name="T43" fmla="*/ 4 h 172"/>
                        <a:gd name="T44" fmla="*/ 0 w 85"/>
                        <a:gd name="T45" fmla="*/ 31 h 1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85" h="172">
                          <a:moveTo>
                            <a:pt x="0" y="31"/>
                          </a:moveTo>
                          <a:lnTo>
                            <a:pt x="26" y="11"/>
                          </a:lnTo>
                          <a:lnTo>
                            <a:pt x="57" y="16"/>
                          </a:lnTo>
                          <a:lnTo>
                            <a:pt x="74" y="45"/>
                          </a:lnTo>
                          <a:lnTo>
                            <a:pt x="77" y="84"/>
                          </a:lnTo>
                          <a:lnTo>
                            <a:pt x="74" y="114"/>
                          </a:lnTo>
                          <a:lnTo>
                            <a:pt x="63" y="139"/>
                          </a:lnTo>
                          <a:lnTo>
                            <a:pt x="48" y="100"/>
                          </a:lnTo>
                          <a:lnTo>
                            <a:pt x="34" y="80"/>
                          </a:lnTo>
                          <a:lnTo>
                            <a:pt x="5" y="65"/>
                          </a:lnTo>
                          <a:lnTo>
                            <a:pt x="27" y="96"/>
                          </a:lnTo>
                          <a:lnTo>
                            <a:pt x="51" y="120"/>
                          </a:lnTo>
                          <a:lnTo>
                            <a:pt x="53" y="145"/>
                          </a:lnTo>
                          <a:lnTo>
                            <a:pt x="43" y="168"/>
                          </a:lnTo>
                          <a:lnTo>
                            <a:pt x="30" y="172"/>
                          </a:lnTo>
                          <a:lnTo>
                            <a:pt x="66" y="164"/>
                          </a:lnTo>
                          <a:lnTo>
                            <a:pt x="84" y="127"/>
                          </a:lnTo>
                          <a:lnTo>
                            <a:pt x="85" y="80"/>
                          </a:lnTo>
                          <a:lnTo>
                            <a:pt x="84" y="35"/>
                          </a:lnTo>
                          <a:lnTo>
                            <a:pt x="63" y="7"/>
                          </a:lnTo>
                          <a:lnTo>
                            <a:pt x="37" y="0"/>
                          </a:lnTo>
                          <a:lnTo>
                            <a:pt x="11" y="4"/>
                          </a:lnTo>
                          <a:lnTo>
                            <a:pt x="0" y="3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02" name="Freeform 2401"/>
                    <p:cNvSpPr>
                      <a:spLocks/>
                    </p:cNvSpPr>
                    <p:nvPr/>
                  </p:nvSpPr>
                  <p:spPr bwMode="auto">
                    <a:xfrm>
                      <a:off x="1957" y="1306"/>
                      <a:ext cx="11" cy="20"/>
                    </a:xfrm>
                    <a:custGeom>
                      <a:avLst/>
                      <a:gdLst>
                        <a:gd name="T0" fmla="*/ 0 w 141"/>
                        <a:gd name="T1" fmla="*/ 56 h 236"/>
                        <a:gd name="T2" fmla="*/ 21 w 141"/>
                        <a:gd name="T3" fmla="*/ 20 h 236"/>
                        <a:gd name="T4" fmla="*/ 59 w 141"/>
                        <a:gd name="T5" fmla="*/ 10 h 236"/>
                        <a:gd name="T6" fmla="*/ 102 w 141"/>
                        <a:gd name="T7" fmla="*/ 17 h 236"/>
                        <a:gd name="T8" fmla="*/ 120 w 141"/>
                        <a:gd name="T9" fmla="*/ 38 h 236"/>
                        <a:gd name="T10" fmla="*/ 131 w 141"/>
                        <a:gd name="T11" fmla="*/ 73 h 236"/>
                        <a:gd name="T12" fmla="*/ 131 w 141"/>
                        <a:gd name="T13" fmla="*/ 101 h 236"/>
                        <a:gd name="T14" fmla="*/ 124 w 141"/>
                        <a:gd name="T15" fmla="*/ 121 h 236"/>
                        <a:gd name="T16" fmla="*/ 124 w 141"/>
                        <a:gd name="T17" fmla="*/ 148 h 236"/>
                        <a:gd name="T18" fmla="*/ 118 w 141"/>
                        <a:gd name="T19" fmla="*/ 182 h 236"/>
                        <a:gd name="T20" fmla="*/ 86 w 141"/>
                        <a:gd name="T21" fmla="*/ 214 h 236"/>
                        <a:gd name="T22" fmla="*/ 50 w 141"/>
                        <a:gd name="T23" fmla="*/ 212 h 236"/>
                        <a:gd name="T24" fmla="*/ 21 w 141"/>
                        <a:gd name="T25" fmla="*/ 201 h 236"/>
                        <a:gd name="T26" fmla="*/ 20 w 141"/>
                        <a:gd name="T27" fmla="*/ 221 h 236"/>
                        <a:gd name="T28" fmla="*/ 50 w 141"/>
                        <a:gd name="T29" fmla="*/ 236 h 236"/>
                        <a:gd name="T30" fmla="*/ 83 w 141"/>
                        <a:gd name="T31" fmla="*/ 229 h 236"/>
                        <a:gd name="T32" fmla="*/ 110 w 141"/>
                        <a:gd name="T33" fmla="*/ 217 h 236"/>
                        <a:gd name="T34" fmla="*/ 132 w 141"/>
                        <a:gd name="T35" fmla="*/ 185 h 236"/>
                        <a:gd name="T36" fmla="*/ 134 w 141"/>
                        <a:gd name="T37" fmla="*/ 131 h 236"/>
                        <a:gd name="T38" fmla="*/ 141 w 141"/>
                        <a:gd name="T39" fmla="*/ 94 h 236"/>
                        <a:gd name="T40" fmla="*/ 141 w 141"/>
                        <a:gd name="T41" fmla="*/ 63 h 236"/>
                        <a:gd name="T42" fmla="*/ 128 w 141"/>
                        <a:gd name="T43" fmla="*/ 34 h 236"/>
                        <a:gd name="T44" fmla="*/ 113 w 141"/>
                        <a:gd name="T45" fmla="*/ 10 h 236"/>
                        <a:gd name="T46" fmla="*/ 75 w 141"/>
                        <a:gd name="T47" fmla="*/ 0 h 236"/>
                        <a:gd name="T48" fmla="*/ 21 w 141"/>
                        <a:gd name="T49" fmla="*/ 7 h 236"/>
                        <a:gd name="T50" fmla="*/ 4 w 141"/>
                        <a:gd name="T51" fmla="*/ 20 h 236"/>
                        <a:gd name="T52" fmla="*/ 0 w 141"/>
                        <a:gd name="T53" fmla="*/ 56 h 2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141" h="236">
                          <a:moveTo>
                            <a:pt x="0" y="56"/>
                          </a:moveTo>
                          <a:lnTo>
                            <a:pt x="21" y="20"/>
                          </a:lnTo>
                          <a:lnTo>
                            <a:pt x="59" y="10"/>
                          </a:lnTo>
                          <a:lnTo>
                            <a:pt x="102" y="17"/>
                          </a:lnTo>
                          <a:lnTo>
                            <a:pt x="120" y="38"/>
                          </a:lnTo>
                          <a:lnTo>
                            <a:pt x="131" y="73"/>
                          </a:lnTo>
                          <a:lnTo>
                            <a:pt x="131" y="101"/>
                          </a:lnTo>
                          <a:lnTo>
                            <a:pt x="124" y="121"/>
                          </a:lnTo>
                          <a:lnTo>
                            <a:pt x="124" y="148"/>
                          </a:lnTo>
                          <a:lnTo>
                            <a:pt x="118" y="182"/>
                          </a:lnTo>
                          <a:lnTo>
                            <a:pt x="86" y="214"/>
                          </a:lnTo>
                          <a:lnTo>
                            <a:pt x="50" y="212"/>
                          </a:lnTo>
                          <a:lnTo>
                            <a:pt x="21" y="201"/>
                          </a:lnTo>
                          <a:lnTo>
                            <a:pt x="20" y="221"/>
                          </a:lnTo>
                          <a:lnTo>
                            <a:pt x="50" y="236"/>
                          </a:lnTo>
                          <a:lnTo>
                            <a:pt x="83" y="229"/>
                          </a:lnTo>
                          <a:lnTo>
                            <a:pt x="110" y="217"/>
                          </a:lnTo>
                          <a:lnTo>
                            <a:pt x="132" y="185"/>
                          </a:lnTo>
                          <a:lnTo>
                            <a:pt x="134" y="131"/>
                          </a:lnTo>
                          <a:lnTo>
                            <a:pt x="141" y="94"/>
                          </a:lnTo>
                          <a:lnTo>
                            <a:pt x="141" y="63"/>
                          </a:lnTo>
                          <a:lnTo>
                            <a:pt x="128" y="34"/>
                          </a:lnTo>
                          <a:lnTo>
                            <a:pt x="113" y="10"/>
                          </a:lnTo>
                          <a:lnTo>
                            <a:pt x="75" y="0"/>
                          </a:lnTo>
                          <a:lnTo>
                            <a:pt x="21" y="7"/>
                          </a:lnTo>
                          <a:lnTo>
                            <a:pt x="4" y="20"/>
                          </a:lnTo>
                          <a:lnTo>
                            <a:pt x="0" y="56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03" name="Freeform 2402"/>
                    <p:cNvSpPr>
                      <a:spLocks/>
                    </p:cNvSpPr>
                    <p:nvPr/>
                  </p:nvSpPr>
                  <p:spPr bwMode="auto">
                    <a:xfrm>
                      <a:off x="1951" y="1327"/>
                      <a:ext cx="11" cy="16"/>
                    </a:xfrm>
                    <a:custGeom>
                      <a:avLst/>
                      <a:gdLst>
                        <a:gd name="T0" fmla="*/ 128 w 128"/>
                        <a:gd name="T1" fmla="*/ 0 h 194"/>
                        <a:gd name="T2" fmla="*/ 111 w 128"/>
                        <a:gd name="T3" fmla="*/ 41 h 194"/>
                        <a:gd name="T4" fmla="*/ 84 w 128"/>
                        <a:gd name="T5" fmla="*/ 86 h 194"/>
                        <a:gd name="T6" fmla="*/ 56 w 128"/>
                        <a:gd name="T7" fmla="*/ 126 h 194"/>
                        <a:gd name="T8" fmla="*/ 18 w 128"/>
                        <a:gd name="T9" fmla="*/ 177 h 194"/>
                        <a:gd name="T10" fmla="*/ 0 w 128"/>
                        <a:gd name="T11" fmla="*/ 194 h 194"/>
                        <a:gd name="T12" fmla="*/ 43 w 128"/>
                        <a:gd name="T13" fmla="*/ 172 h 194"/>
                        <a:gd name="T14" fmla="*/ 76 w 128"/>
                        <a:gd name="T15" fmla="*/ 125 h 194"/>
                        <a:gd name="T16" fmla="*/ 108 w 128"/>
                        <a:gd name="T17" fmla="*/ 72 h 194"/>
                        <a:gd name="T18" fmla="*/ 128 w 128"/>
                        <a:gd name="T19" fmla="*/ 0 h 1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28" h="194">
                          <a:moveTo>
                            <a:pt x="128" y="0"/>
                          </a:moveTo>
                          <a:lnTo>
                            <a:pt x="111" y="41"/>
                          </a:lnTo>
                          <a:lnTo>
                            <a:pt x="84" y="86"/>
                          </a:lnTo>
                          <a:lnTo>
                            <a:pt x="56" y="126"/>
                          </a:lnTo>
                          <a:lnTo>
                            <a:pt x="18" y="177"/>
                          </a:lnTo>
                          <a:lnTo>
                            <a:pt x="0" y="194"/>
                          </a:lnTo>
                          <a:lnTo>
                            <a:pt x="43" y="172"/>
                          </a:lnTo>
                          <a:lnTo>
                            <a:pt x="76" y="125"/>
                          </a:lnTo>
                          <a:lnTo>
                            <a:pt x="108" y="72"/>
                          </a:lnTo>
                          <a:lnTo>
                            <a:pt x="128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04" name="Freeform 2403"/>
                    <p:cNvSpPr>
                      <a:spLocks/>
                    </p:cNvSpPr>
                    <p:nvPr/>
                  </p:nvSpPr>
                  <p:spPr bwMode="auto">
                    <a:xfrm>
                      <a:off x="1938" y="1277"/>
                      <a:ext cx="55" cy="56"/>
                    </a:xfrm>
                    <a:custGeom>
                      <a:avLst/>
                      <a:gdLst>
                        <a:gd name="T0" fmla="*/ 88 w 661"/>
                        <a:gd name="T1" fmla="*/ 131 h 668"/>
                        <a:gd name="T2" fmla="*/ 125 w 661"/>
                        <a:gd name="T3" fmla="*/ 145 h 668"/>
                        <a:gd name="T4" fmla="*/ 188 w 661"/>
                        <a:gd name="T5" fmla="*/ 149 h 668"/>
                        <a:gd name="T6" fmla="*/ 232 w 661"/>
                        <a:gd name="T7" fmla="*/ 199 h 668"/>
                        <a:gd name="T8" fmla="*/ 205 w 661"/>
                        <a:gd name="T9" fmla="*/ 259 h 668"/>
                        <a:gd name="T10" fmla="*/ 171 w 661"/>
                        <a:gd name="T11" fmla="*/ 283 h 668"/>
                        <a:gd name="T12" fmla="*/ 161 w 661"/>
                        <a:gd name="T13" fmla="*/ 341 h 668"/>
                        <a:gd name="T14" fmla="*/ 182 w 661"/>
                        <a:gd name="T15" fmla="*/ 379 h 668"/>
                        <a:gd name="T16" fmla="*/ 164 w 661"/>
                        <a:gd name="T17" fmla="*/ 436 h 668"/>
                        <a:gd name="T18" fmla="*/ 208 w 661"/>
                        <a:gd name="T19" fmla="*/ 436 h 668"/>
                        <a:gd name="T20" fmla="*/ 221 w 661"/>
                        <a:gd name="T21" fmla="*/ 371 h 668"/>
                        <a:gd name="T22" fmla="*/ 248 w 661"/>
                        <a:gd name="T23" fmla="*/ 341 h 668"/>
                        <a:gd name="T24" fmla="*/ 301 w 661"/>
                        <a:gd name="T25" fmla="*/ 341 h 668"/>
                        <a:gd name="T26" fmla="*/ 354 w 661"/>
                        <a:gd name="T27" fmla="*/ 355 h 668"/>
                        <a:gd name="T28" fmla="*/ 370 w 661"/>
                        <a:gd name="T29" fmla="*/ 398 h 668"/>
                        <a:gd name="T30" fmla="*/ 377 w 661"/>
                        <a:gd name="T31" fmla="*/ 459 h 668"/>
                        <a:gd name="T32" fmla="*/ 370 w 661"/>
                        <a:gd name="T33" fmla="*/ 504 h 668"/>
                        <a:gd name="T34" fmla="*/ 370 w 661"/>
                        <a:gd name="T35" fmla="*/ 536 h 668"/>
                        <a:gd name="T36" fmla="*/ 373 w 661"/>
                        <a:gd name="T37" fmla="*/ 573 h 668"/>
                        <a:gd name="T38" fmla="*/ 407 w 661"/>
                        <a:gd name="T39" fmla="*/ 608 h 668"/>
                        <a:gd name="T40" fmla="*/ 432 w 661"/>
                        <a:gd name="T41" fmla="*/ 627 h 668"/>
                        <a:gd name="T42" fmla="*/ 495 w 661"/>
                        <a:gd name="T43" fmla="*/ 668 h 668"/>
                        <a:gd name="T44" fmla="*/ 613 w 661"/>
                        <a:gd name="T45" fmla="*/ 547 h 668"/>
                        <a:gd name="T46" fmla="*/ 647 w 661"/>
                        <a:gd name="T47" fmla="*/ 449 h 668"/>
                        <a:gd name="T48" fmla="*/ 661 w 661"/>
                        <a:gd name="T49" fmla="*/ 291 h 668"/>
                        <a:gd name="T50" fmla="*/ 651 w 661"/>
                        <a:gd name="T51" fmla="*/ 188 h 668"/>
                        <a:gd name="T52" fmla="*/ 611 w 661"/>
                        <a:gd name="T53" fmla="*/ 88 h 668"/>
                        <a:gd name="T54" fmla="*/ 578 w 661"/>
                        <a:gd name="T55" fmla="*/ 55 h 668"/>
                        <a:gd name="T56" fmla="*/ 525 w 661"/>
                        <a:gd name="T57" fmla="*/ 29 h 668"/>
                        <a:gd name="T58" fmla="*/ 459 w 661"/>
                        <a:gd name="T59" fmla="*/ 16 h 668"/>
                        <a:gd name="T60" fmla="*/ 387 w 661"/>
                        <a:gd name="T61" fmla="*/ 0 h 668"/>
                        <a:gd name="T62" fmla="*/ 280 w 661"/>
                        <a:gd name="T63" fmla="*/ 3 h 668"/>
                        <a:gd name="T64" fmla="*/ 188 w 661"/>
                        <a:gd name="T65" fmla="*/ 16 h 668"/>
                        <a:gd name="T66" fmla="*/ 88 w 661"/>
                        <a:gd name="T67" fmla="*/ 49 h 668"/>
                        <a:gd name="T68" fmla="*/ 23 w 661"/>
                        <a:gd name="T69" fmla="*/ 105 h 668"/>
                        <a:gd name="T70" fmla="*/ 0 w 661"/>
                        <a:gd name="T71" fmla="*/ 142 h 668"/>
                        <a:gd name="T72" fmla="*/ 88 w 661"/>
                        <a:gd name="T73" fmla="*/ 131 h 6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661" h="668">
                          <a:moveTo>
                            <a:pt x="88" y="131"/>
                          </a:moveTo>
                          <a:lnTo>
                            <a:pt x="125" y="145"/>
                          </a:lnTo>
                          <a:lnTo>
                            <a:pt x="188" y="149"/>
                          </a:lnTo>
                          <a:lnTo>
                            <a:pt x="232" y="199"/>
                          </a:lnTo>
                          <a:lnTo>
                            <a:pt x="205" y="259"/>
                          </a:lnTo>
                          <a:lnTo>
                            <a:pt x="171" y="283"/>
                          </a:lnTo>
                          <a:lnTo>
                            <a:pt x="161" y="341"/>
                          </a:lnTo>
                          <a:lnTo>
                            <a:pt x="182" y="379"/>
                          </a:lnTo>
                          <a:lnTo>
                            <a:pt x="164" y="436"/>
                          </a:lnTo>
                          <a:lnTo>
                            <a:pt x="208" y="436"/>
                          </a:lnTo>
                          <a:lnTo>
                            <a:pt x="221" y="371"/>
                          </a:lnTo>
                          <a:lnTo>
                            <a:pt x="248" y="341"/>
                          </a:lnTo>
                          <a:lnTo>
                            <a:pt x="301" y="341"/>
                          </a:lnTo>
                          <a:lnTo>
                            <a:pt x="354" y="355"/>
                          </a:lnTo>
                          <a:lnTo>
                            <a:pt x="370" y="398"/>
                          </a:lnTo>
                          <a:lnTo>
                            <a:pt x="377" y="459"/>
                          </a:lnTo>
                          <a:lnTo>
                            <a:pt x="370" y="504"/>
                          </a:lnTo>
                          <a:lnTo>
                            <a:pt x="370" y="536"/>
                          </a:lnTo>
                          <a:lnTo>
                            <a:pt x="373" y="573"/>
                          </a:lnTo>
                          <a:lnTo>
                            <a:pt x="407" y="608"/>
                          </a:lnTo>
                          <a:lnTo>
                            <a:pt x="432" y="627"/>
                          </a:lnTo>
                          <a:lnTo>
                            <a:pt x="495" y="668"/>
                          </a:lnTo>
                          <a:lnTo>
                            <a:pt x="613" y="547"/>
                          </a:lnTo>
                          <a:lnTo>
                            <a:pt x="647" y="449"/>
                          </a:lnTo>
                          <a:lnTo>
                            <a:pt x="661" y="291"/>
                          </a:lnTo>
                          <a:lnTo>
                            <a:pt x="651" y="188"/>
                          </a:lnTo>
                          <a:lnTo>
                            <a:pt x="611" y="88"/>
                          </a:lnTo>
                          <a:lnTo>
                            <a:pt x="578" y="55"/>
                          </a:lnTo>
                          <a:lnTo>
                            <a:pt x="525" y="29"/>
                          </a:lnTo>
                          <a:lnTo>
                            <a:pt x="459" y="16"/>
                          </a:lnTo>
                          <a:lnTo>
                            <a:pt x="387" y="0"/>
                          </a:lnTo>
                          <a:lnTo>
                            <a:pt x="280" y="3"/>
                          </a:lnTo>
                          <a:lnTo>
                            <a:pt x="188" y="16"/>
                          </a:lnTo>
                          <a:lnTo>
                            <a:pt x="88" y="49"/>
                          </a:lnTo>
                          <a:lnTo>
                            <a:pt x="23" y="105"/>
                          </a:lnTo>
                          <a:lnTo>
                            <a:pt x="0" y="142"/>
                          </a:lnTo>
                          <a:lnTo>
                            <a:pt x="88" y="131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05" name="Freeform 2404"/>
                    <p:cNvSpPr>
                      <a:spLocks/>
                    </p:cNvSpPr>
                    <p:nvPr/>
                  </p:nvSpPr>
                  <p:spPr bwMode="auto">
                    <a:xfrm>
                      <a:off x="1941" y="1279"/>
                      <a:ext cx="50" cy="52"/>
                    </a:xfrm>
                    <a:custGeom>
                      <a:avLst/>
                      <a:gdLst>
                        <a:gd name="T0" fmla="*/ 0 w 599"/>
                        <a:gd name="T1" fmla="*/ 99 h 629"/>
                        <a:gd name="T2" fmla="*/ 135 w 599"/>
                        <a:gd name="T3" fmla="*/ 88 h 629"/>
                        <a:gd name="T4" fmla="*/ 237 w 599"/>
                        <a:gd name="T5" fmla="*/ 71 h 629"/>
                        <a:gd name="T6" fmla="*/ 213 w 599"/>
                        <a:gd name="T7" fmla="*/ 85 h 629"/>
                        <a:gd name="T8" fmla="*/ 143 w 599"/>
                        <a:gd name="T9" fmla="*/ 105 h 629"/>
                        <a:gd name="T10" fmla="*/ 156 w 599"/>
                        <a:gd name="T11" fmla="*/ 120 h 629"/>
                        <a:gd name="T12" fmla="*/ 200 w 599"/>
                        <a:gd name="T13" fmla="*/ 120 h 629"/>
                        <a:gd name="T14" fmla="*/ 274 w 599"/>
                        <a:gd name="T15" fmla="*/ 102 h 629"/>
                        <a:gd name="T16" fmla="*/ 240 w 599"/>
                        <a:gd name="T17" fmla="*/ 123 h 629"/>
                        <a:gd name="T18" fmla="*/ 183 w 599"/>
                        <a:gd name="T19" fmla="*/ 154 h 629"/>
                        <a:gd name="T20" fmla="*/ 240 w 599"/>
                        <a:gd name="T21" fmla="*/ 157 h 629"/>
                        <a:gd name="T22" fmla="*/ 213 w 599"/>
                        <a:gd name="T23" fmla="*/ 180 h 629"/>
                        <a:gd name="T24" fmla="*/ 187 w 599"/>
                        <a:gd name="T25" fmla="*/ 223 h 629"/>
                        <a:gd name="T26" fmla="*/ 213 w 599"/>
                        <a:gd name="T27" fmla="*/ 219 h 629"/>
                        <a:gd name="T28" fmla="*/ 301 w 599"/>
                        <a:gd name="T29" fmla="*/ 211 h 629"/>
                        <a:gd name="T30" fmla="*/ 169 w 599"/>
                        <a:gd name="T31" fmla="*/ 253 h 629"/>
                        <a:gd name="T32" fmla="*/ 132 w 599"/>
                        <a:gd name="T33" fmla="*/ 298 h 629"/>
                        <a:gd name="T34" fmla="*/ 227 w 599"/>
                        <a:gd name="T35" fmla="*/ 260 h 629"/>
                        <a:gd name="T36" fmla="*/ 193 w 599"/>
                        <a:gd name="T37" fmla="*/ 282 h 629"/>
                        <a:gd name="T38" fmla="*/ 129 w 599"/>
                        <a:gd name="T39" fmla="*/ 319 h 629"/>
                        <a:gd name="T40" fmla="*/ 172 w 599"/>
                        <a:gd name="T41" fmla="*/ 322 h 629"/>
                        <a:gd name="T42" fmla="*/ 277 w 599"/>
                        <a:gd name="T43" fmla="*/ 305 h 629"/>
                        <a:gd name="T44" fmla="*/ 372 w 599"/>
                        <a:gd name="T45" fmla="*/ 311 h 629"/>
                        <a:gd name="T46" fmla="*/ 403 w 599"/>
                        <a:gd name="T47" fmla="*/ 319 h 629"/>
                        <a:gd name="T48" fmla="*/ 338 w 599"/>
                        <a:gd name="T49" fmla="*/ 360 h 629"/>
                        <a:gd name="T50" fmla="*/ 453 w 599"/>
                        <a:gd name="T51" fmla="*/ 326 h 629"/>
                        <a:gd name="T52" fmla="*/ 419 w 599"/>
                        <a:gd name="T53" fmla="*/ 360 h 629"/>
                        <a:gd name="T54" fmla="*/ 338 w 599"/>
                        <a:gd name="T55" fmla="*/ 385 h 629"/>
                        <a:gd name="T56" fmla="*/ 396 w 599"/>
                        <a:gd name="T57" fmla="*/ 403 h 629"/>
                        <a:gd name="T58" fmla="*/ 413 w 599"/>
                        <a:gd name="T59" fmla="*/ 411 h 629"/>
                        <a:gd name="T60" fmla="*/ 341 w 599"/>
                        <a:gd name="T61" fmla="*/ 426 h 629"/>
                        <a:gd name="T62" fmla="*/ 393 w 599"/>
                        <a:gd name="T63" fmla="*/ 467 h 629"/>
                        <a:gd name="T64" fmla="*/ 390 w 599"/>
                        <a:gd name="T65" fmla="*/ 485 h 629"/>
                        <a:gd name="T66" fmla="*/ 338 w 599"/>
                        <a:gd name="T67" fmla="*/ 535 h 629"/>
                        <a:gd name="T68" fmla="*/ 396 w 599"/>
                        <a:gd name="T69" fmla="*/ 532 h 629"/>
                        <a:gd name="T70" fmla="*/ 459 w 599"/>
                        <a:gd name="T71" fmla="*/ 444 h 629"/>
                        <a:gd name="T72" fmla="*/ 413 w 599"/>
                        <a:gd name="T73" fmla="*/ 535 h 629"/>
                        <a:gd name="T74" fmla="*/ 403 w 599"/>
                        <a:gd name="T75" fmla="*/ 613 h 629"/>
                        <a:gd name="T76" fmla="*/ 477 w 599"/>
                        <a:gd name="T77" fmla="*/ 532 h 629"/>
                        <a:gd name="T78" fmla="*/ 481 w 599"/>
                        <a:gd name="T79" fmla="*/ 554 h 629"/>
                        <a:gd name="T80" fmla="*/ 425 w 599"/>
                        <a:gd name="T81" fmla="*/ 616 h 629"/>
                        <a:gd name="T82" fmla="*/ 507 w 599"/>
                        <a:gd name="T83" fmla="*/ 582 h 629"/>
                        <a:gd name="T84" fmla="*/ 578 w 599"/>
                        <a:gd name="T85" fmla="*/ 451 h 629"/>
                        <a:gd name="T86" fmla="*/ 599 w 599"/>
                        <a:gd name="T87" fmla="*/ 279 h 629"/>
                        <a:gd name="T88" fmla="*/ 551 w 599"/>
                        <a:gd name="T89" fmla="*/ 211 h 629"/>
                        <a:gd name="T90" fmla="*/ 390 w 599"/>
                        <a:gd name="T91" fmla="*/ 257 h 629"/>
                        <a:gd name="T92" fmla="*/ 510 w 599"/>
                        <a:gd name="T93" fmla="*/ 204 h 629"/>
                        <a:gd name="T94" fmla="*/ 576 w 599"/>
                        <a:gd name="T95" fmla="*/ 130 h 629"/>
                        <a:gd name="T96" fmla="*/ 468 w 599"/>
                        <a:gd name="T97" fmla="*/ 102 h 629"/>
                        <a:gd name="T98" fmla="*/ 462 w 599"/>
                        <a:gd name="T99" fmla="*/ 88 h 629"/>
                        <a:gd name="T100" fmla="*/ 479 w 599"/>
                        <a:gd name="T101" fmla="*/ 33 h 629"/>
                        <a:gd name="T102" fmla="*/ 397 w 599"/>
                        <a:gd name="T103" fmla="*/ 10 h 629"/>
                        <a:gd name="T104" fmla="*/ 143 w 599"/>
                        <a:gd name="T105" fmla="*/ 27 h 6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</a:cxnLst>
                      <a:rect l="0" t="0" r="r" b="b"/>
                      <a:pathLst>
                        <a:path w="599" h="629">
                          <a:moveTo>
                            <a:pt x="56" y="53"/>
                          </a:moveTo>
                          <a:lnTo>
                            <a:pt x="0" y="99"/>
                          </a:lnTo>
                          <a:lnTo>
                            <a:pt x="99" y="105"/>
                          </a:lnTo>
                          <a:lnTo>
                            <a:pt x="135" y="88"/>
                          </a:lnTo>
                          <a:lnTo>
                            <a:pt x="190" y="75"/>
                          </a:lnTo>
                          <a:lnTo>
                            <a:pt x="237" y="71"/>
                          </a:lnTo>
                          <a:lnTo>
                            <a:pt x="293" y="75"/>
                          </a:lnTo>
                          <a:lnTo>
                            <a:pt x="213" y="85"/>
                          </a:lnTo>
                          <a:lnTo>
                            <a:pt x="172" y="95"/>
                          </a:lnTo>
                          <a:lnTo>
                            <a:pt x="143" y="105"/>
                          </a:lnTo>
                          <a:lnTo>
                            <a:pt x="135" y="109"/>
                          </a:lnTo>
                          <a:lnTo>
                            <a:pt x="156" y="120"/>
                          </a:lnTo>
                          <a:lnTo>
                            <a:pt x="172" y="136"/>
                          </a:lnTo>
                          <a:lnTo>
                            <a:pt x="200" y="120"/>
                          </a:lnTo>
                          <a:lnTo>
                            <a:pt x="224" y="112"/>
                          </a:lnTo>
                          <a:lnTo>
                            <a:pt x="274" y="102"/>
                          </a:lnTo>
                          <a:lnTo>
                            <a:pt x="290" y="102"/>
                          </a:lnTo>
                          <a:lnTo>
                            <a:pt x="240" y="123"/>
                          </a:lnTo>
                          <a:lnTo>
                            <a:pt x="203" y="139"/>
                          </a:lnTo>
                          <a:lnTo>
                            <a:pt x="183" y="154"/>
                          </a:lnTo>
                          <a:lnTo>
                            <a:pt x="200" y="170"/>
                          </a:lnTo>
                          <a:lnTo>
                            <a:pt x="240" y="157"/>
                          </a:lnTo>
                          <a:lnTo>
                            <a:pt x="274" y="150"/>
                          </a:lnTo>
                          <a:lnTo>
                            <a:pt x="213" y="180"/>
                          </a:lnTo>
                          <a:lnTo>
                            <a:pt x="193" y="194"/>
                          </a:lnTo>
                          <a:lnTo>
                            <a:pt x="187" y="223"/>
                          </a:lnTo>
                          <a:lnTo>
                            <a:pt x="176" y="238"/>
                          </a:lnTo>
                          <a:lnTo>
                            <a:pt x="213" y="219"/>
                          </a:lnTo>
                          <a:lnTo>
                            <a:pt x="246" y="213"/>
                          </a:lnTo>
                          <a:lnTo>
                            <a:pt x="301" y="211"/>
                          </a:lnTo>
                          <a:lnTo>
                            <a:pt x="219" y="235"/>
                          </a:lnTo>
                          <a:lnTo>
                            <a:pt x="169" y="253"/>
                          </a:lnTo>
                          <a:lnTo>
                            <a:pt x="135" y="272"/>
                          </a:lnTo>
                          <a:lnTo>
                            <a:pt x="132" y="298"/>
                          </a:lnTo>
                          <a:lnTo>
                            <a:pt x="172" y="279"/>
                          </a:lnTo>
                          <a:lnTo>
                            <a:pt x="227" y="260"/>
                          </a:lnTo>
                          <a:lnTo>
                            <a:pt x="253" y="260"/>
                          </a:lnTo>
                          <a:lnTo>
                            <a:pt x="193" y="282"/>
                          </a:lnTo>
                          <a:lnTo>
                            <a:pt x="146" y="302"/>
                          </a:lnTo>
                          <a:lnTo>
                            <a:pt x="129" y="319"/>
                          </a:lnTo>
                          <a:lnTo>
                            <a:pt x="135" y="336"/>
                          </a:lnTo>
                          <a:lnTo>
                            <a:pt x="172" y="322"/>
                          </a:lnTo>
                          <a:lnTo>
                            <a:pt x="206" y="308"/>
                          </a:lnTo>
                          <a:lnTo>
                            <a:pt x="277" y="305"/>
                          </a:lnTo>
                          <a:lnTo>
                            <a:pt x="306" y="308"/>
                          </a:lnTo>
                          <a:lnTo>
                            <a:pt x="372" y="311"/>
                          </a:lnTo>
                          <a:lnTo>
                            <a:pt x="450" y="302"/>
                          </a:lnTo>
                          <a:lnTo>
                            <a:pt x="403" y="319"/>
                          </a:lnTo>
                          <a:lnTo>
                            <a:pt x="322" y="332"/>
                          </a:lnTo>
                          <a:lnTo>
                            <a:pt x="338" y="360"/>
                          </a:lnTo>
                          <a:lnTo>
                            <a:pt x="396" y="345"/>
                          </a:lnTo>
                          <a:lnTo>
                            <a:pt x="453" y="326"/>
                          </a:lnTo>
                          <a:lnTo>
                            <a:pt x="489" y="308"/>
                          </a:lnTo>
                          <a:lnTo>
                            <a:pt x="419" y="360"/>
                          </a:lnTo>
                          <a:lnTo>
                            <a:pt x="375" y="373"/>
                          </a:lnTo>
                          <a:lnTo>
                            <a:pt x="338" y="385"/>
                          </a:lnTo>
                          <a:lnTo>
                            <a:pt x="341" y="413"/>
                          </a:lnTo>
                          <a:lnTo>
                            <a:pt x="396" y="403"/>
                          </a:lnTo>
                          <a:lnTo>
                            <a:pt x="440" y="391"/>
                          </a:lnTo>
                          <a:lnTo>
                            <a:pt x="413" y="411"/>
                          </a:lnTo>
                          <a:lnTo>
                            <a:pt x="365" y="423"/>
                          </a:lnTo>
                          <a:lnTo>
                            <a:pt x="341" y="426"/>
                          </a:lnTo>
                          <a:lnTo>
                            <a:pt x="341" y="488"/>
                          </a:lnTo>
                          <a:lnTo>
                            <a:pt x="393" y="467"/>
                          </a:lnTo>
                          <a:lnTo>
                            <a:pt x="433" y="451"/>
                          </a:lnTo>
                          <a:lnTo>
                            <a:pt x="390" y="485"/>
                          </a:lnTo>
                          <a:lnTo>
                            <a:pt x="335" y="508"/>
                          </a:lnTo>
                          <a:lnTo>
                            <a:pt x="338" y="535"/>
                          </a:lnTo>
                          <a:lnTo>
                            <a:pt x="369" y="568"/>
                          </a:lnTo>
                          <a:lnTo>
                            <a:pt x="396" y="532"/>
                          </a:lnTo>
                          <a:lnTo>
                            <a:pt x="433" y="488"/>
                          </a:lnTo>
                          <a:lnTo>
                            <a:pt x="459" y="444"/>
                          </a:lnTo>
                          <a:lnTo>
                            <a:pt x="433" y="511"/>
                          </a:lnTo>
                          <a:lnTo>
                            <a:pt x="413" y="535"/>
                          </a:lnTo>
                          <a:lnTo>
                            <a:pt x="375" y="582"/>
                          </a:lnTo>
                          <a:lnTo>
                            <a:pt x="403" y="613"/>
                          </a:lnTo>
                          <a:lnTo>
                            <a:pt x="447" y="577"/>
                          </a:lnTo>
                          <a:lnTo>
                            <a:pt x="477" y="532"/>
                          </a:lnTo>
                          <a:lnTo>
                            <a:pt x="507" y="485"/>
                          </a:lnTo>
                          <a:lnTo>
                            <a:pt x="481" y="554"/>
                          </a:lnTo>
                          <a:lnTo>
                            <a:pt x="453" y="585"/>
                          </a:lnTo>
                          <a:lnTo>
                            <a:pt x="425" y="616"/>
                          </a:lnTo>
                          <a:lnTo>
                            <a:pt x="450" y="629"/>
                          </a:lnTo>
                          <a:lnTo>
                            <a:pt x="507" y="582"/>
                          </a:lnTo>
                          <a:lnTo>
                            <a:pt x="558" y="508"/>
                          </a:lnTo>
                          <a:lnTo>
                            <a:pt x="578" y="451"/>
                          </a:lnTo>
                          <a:lnTo>
                            <a:pt x="591" y="352"/>
                          </a:lnTo>
                          <a:lnTo>
                            <a:pt x="599" y="279"/>
                          </a:lnTo>
                          <a:lnTo>
                            <a:pt x="596" y="208"/>
                          </a:lnTo>
                          <a:lnTo>
                            <a:pt x="551" y="211"/>
                          </a:lnTo>
                          <a:lnTo>
                            <a:pt x="486" y="235"/>
                          </a:lnTo>
                          <a:lnTo>
                            <a:pt x="390" y="257"/>
                          </a:lnTo>
                          <a:lnTo>
                            <a:pt x="477" y="223"/>
                          </a:lnTo>
                          <a:lnTo>
                            <a:pt x="510" y="204"/>
                          </a:lnTo>
                          <a:lnTo>
                            <a:pt x="589" y="176"/>
                          </a:lnTo>
                          <a:lnTo>
                            <a:pt x="576" y="130"/>
                          </a:lnTo>
                          <a:lnTo>
                            <a:pt x="553" y="79"/>
                          </a:lnTo>
                          <a:lnTo>
                            <a:pt x="468" y="102"/>
                          </a:lnTo>
                          <a:lnTo>
                            <a:pt x="406" y="133"/>
                          </a:lnTo>
                          <a:lnTo>
                            <a:pt x="462" y="88"/>
                          </a:lnTo>
                          <a:lnTo>
                            <a:pt x="540" y="63"/>
                          </a:lnTo>
                          <a:lnTo>
                            <a:pt x="479" y="33"/>
                          </a:lnTo>
                          <a:lnTo>
                            <a:pt x="443" y="20"/>
                          </a:lnTo>
                          <a:lnTo>
                            <a:pt x="397" y="10"/>
                          </a:lnTo>
                          <a:lnTo>
                            <a:pt x="258" y="0"/>
                          </a:lnTo>
                          <a:lnTo>
                            <a:pt x="143" y="27"/>
                          </a:lnTo>
                          <a:lnTo>
                            <a:pt x="56" y="53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06" name="Freeform 2405"/>
                    <p:cNvSpPr>
                      <a:spLocks/>
                    </p:cNvSpPr>
                    <p:nvPr/>
                  </p:nvSpPr>
                  <p:spPr bwMode="auto">
                    <a:xfrm>
                      <a:off x="1929" y="1335"/>
                      <a:ext cx="5" cy="3"/>
                    </a:xfrm>
                    <a:custGeom>
                      <a:avLst/>
                      <a:gdLst>
                        <a:gd name="T0" fmla="*/ 0 w 61"/>
                        <a:gd name="T1" fmla="*/ 0 h 35"/>
                        <a:gd name="T2" fmla="*/ 17 w 61"/>
                        <a:gd name="T3" fmla="*/ 12 h 35"/>
                        <a:gd name="T4" fmla="*/ 33 w 61"/>
                        <a:gd name="T5" fmla="*/ 18 h 35"/>
                        <a:gd name="T6" fmla="*/ 50 w 61"/>
                        <a:gd name="T7" fmla="*/ 25 h 35"/>
                        <a:gd name="T8" fmla="*/ 61 w 61"/>
                        <a:gd name="T9" fmla="*/ 35 h 35"/>
                        <a:gd name="T10" fmla="*/ 43 w 61"/>
                        <a:gd name="T11" fmla="*/ 32 h 35"/>
                        <a:gd name="T12" fmla="*/ 17 w 61"/>
                        <a:gd name="T13" fmla="*/ 29 h 35"/>
                        <a:gd name="T14" fmla="*/ 0 w 61"/>
                        <a:gd name="T15" fmla="*/ 0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61" h="35">
                          <a:moveTo>
                            <a:pt x="0" y="0"/>
                          </a:moveTo>
                          <a:lnTo>
                            <a:pt x="17" y="12"/>
                          </a:lnTo>
                          <a:lnTo>
                            <a:pt x="33" y="18"/>
                          </a:lnTo>
                          <a:lnTo>
                            <a:pt x="50" y="25"/>
                          </a:lnTo>
                          <a:lnTo>
                            <a:pt x="61" y="35"/>
                          </a:lnTo>
                          <a:lnTo>
                            <a:pt x="43" y="32"/>
                          </a:lnTo>
                          <a:lnTo>
                            <a:pt x="17" y="2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07" name="Freeform 2406"/>
                    <p:cNvSpPr>
                      <a:spLocks/>
                    </p:cNvSpPr>
                    <p:nvPr/>
                  </p:nvSpPr>
                  <p:spPr bwMode="auto">
                    <a:xfrm>
                      <a:off x="1935" y="1314"/>
                      <a:ext cx="5" cy="2"/>
                    </a:xfrm>
                    <a:custGeom>
                      <a:avLst/>
                      <a:gdLst>
                        <a:gd name="T0" fmla="*/ 0 w 59"/>
                        <a:gd name="T1" fmla="*/ 0 h 24"/>
                        <a:gd name="T2" fmla="*/ 13 w 59"/>
                        <a:gd name="T3" fmla="*/ 10 h 24"/>
                        <a:gd name="T4" fmla="*/ 43 w 59"/>
                        <a:gd name="T5" fmla="*/ 20 h 24"/>
                        <a:gd name="T6" fmla="*/ 59 w 59"/>
                        <a:gd name="T7" fmla="*/ 23 h 24"/>
                        <a:gd name="T8" fmla="*/ 35 w 59"/>
                        <a:gd name="T9" fmla="*/ 24 h 24"/>
                        <a:gd name="T10" fmla="*/ 10 w 59"/>
                        <a:gd name="T11" fmla="*/ 15 h 24"/>
                        <a:gd name="T12" fmla="*/ 0 w 59"/>
                        <a:gd name="T13" fmla="*/ 0 h 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9" h="24">
                          <a:moveTo>
                            <a:pt x="0" y="0"/>
                          </a:moveTo>
                          <a:lnTo>
                            <a:pt x="13" y="10"/>
                          </a:lnTo>
                          <a:lnTo>
                            <a:pt x="43" y="20"/>
                          </a:lnTo>
                          <a:lnTo>
                            <a:pt x="59" y="23"/>
                          </a:lnTo>
                          <a:lnTo>
                            <a:pt x="35" y="24"/>
                          </a:lnTo>
                          <a:lnTo>
                            <a:pt x="10" y="1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08" name="Freeform 2407"/>
                    <p:cNvSpPr>
                      <a:spLocks/>
                    </p:cNvSpPr>
                    <p:nvPr/>
                  </p:nvSpPr>
                  <p:spPr bwMode="auto">
                    <a:xfrm>
                      <a:off x="1933" y="1309"/>
                      <a:ext cx="6" cy="1"/>
                    </a:xfrm>
                    <a:custGeom>
                      <a:avLst/>
                      <a:gdLst>
                        <a:gd name="T0" fmla="*/ 0 w 71"/>
                        <a:gd name="T1" fmla="*/ 2 h 16"/>
                        <a:gd name="T2" fmla="*/ 36 w 71"/>
                        <a:gd name="T3" fmla="*/ 0 h 16"/>
                        <a:gd name="T4" fmla="*/ 71 w 71"/>
                        <a:gd name="T5" fmla="*/ 16 h 16"/>
                        <a:gd name="T6" fmla="*/ 32 w 71"/>
                        <a:gd name="T7" fmla="*/ 6 h 16"/>
                        <a:gd name="T8" fmla="*/ 0 w 71"/>
                        <a:gd name="T9" fmla="*/ 2 h 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1" h="16">
                          <a:moveTo>
                            <a:pt x="0" y="2"/>
                          </a:moveTo>
                          <a:lnTo>
                            <a:pt x="36" y="0"/>
                          </a:lnTo>
                          <a:lnTo>
                            <a:pt x="71" y="16"/>
                          </a:lnTo>
                          <a:lnTo>
                            <a:pt x="32" y="6"/>
                          </a:lnTo>
                          <a:lnTo>
                            <a:pt x="0" y="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09" name="Freeform 2408"/>
                    <p:cNvSpPr>
                      <a:spLocks/>
                    </p:cNvSpPr>
                    <p:nvPr/>
                  </p:nvSpPr>
                  <p:spPr bwMode="auto">
                    <a:xfrm>
                      <a:off x="1941" y="1312"/>
                      <a:ext cx="4" cy="2"/>
                    </a:xfrm>
                    <a:custGeom>
                      <a:avLst/>
                      <a:gdLst>
                        <a:gd name="T0" fmla="*/ 0 w 44"/>
                        <a:gd name="T1" fmla="*/ 8 h 26"/>
                        <a:gd name="T2" fmla="*/ 15 w 44"/>
                        <a:gd name="T3" fmla="*/ 21 h 26"/>
                        <a:gd name="T4" fmla="*/ 32 w 44"/>
                        <a:gd name="T5" fmla="*/ 26 h 26"/>
                        <a:gd name="T6" fmla="*/ 12 w 44"/>
                        <a:gd name="T7" fmla="*/ 16 h 26"/>
                        <a:gd name="T8" fmla="*/ 22 w 44"/>
                        <a:gd name="T9" fmla="*/ 13 h 26"/>
                        <a:gd name="T10" fmla="*/ 42 w 44"/>
                        <a:gd name="T11" fmla="*/ 7 h 26"/>
                        <a:gd name="T12" fmla="*/ 12 w 44"/>
                        <a:gd name="T13" fmla="*/ 11 h 26"/>
                        <a:gd name="T14" fmla="*/ 22 w 44"/>
                        <a:gd name="T15" fmla="*/ 5 h 26"/>
                        <a:gd name="T16" fmla="*/ 44 w 44"/>
                        <a:gd name="T17" fmla="*/ 0 h 26"/>
                        <a:gd name="T18" fmla="*/ 0 w 44"/>
                        <a:gd name="T19" fmla="*/ 8 h 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44" h="26">
                          <a:moveTo>
                            <a:pt x="0" y="8"/>
                          </a:moveTo>
                          <a:lnTo>
                            <a:pt x="15" y="21"/>
                          </a:lnTo>
                          <a:lnTo>
                            <a:pt x="32" y="26"/>
                          </a:lnTo>
                          <a:lnTo>
                            <a:pt x="12" y="16"/>
                          </a:lnTo>
                          <a:lnTo>
                            <a:pt x="22" y="13"/>
                          </a:lnTo>
                          <a:lnTo>
                            <a:pt x="42" y="7"/>
                          </a:lnTo>
                          <a:lnTo>
                            <a:pt x="12" y="11"/>
                          </a:lnTo>
                          <a:lnTo>
                            <a:pt x="22" y="5"/>
                          </a:lnTo>
                          <a:lnTo>
                            <a:pt x="44" y="0"/>
                          </a:lnTo>
                          <a:lnTo>
                            <a:pt x="0" y="8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10" name="Freeform 2409"/>
                    <p:cNvSpPr>
                      <a:spLocks/>
                    </p:cNvSpPr>
                    <p:nvPr/>
                  </p:nvSpPr>
                  <p:spPr bwMode="auto">
                    <a:xfrm>
                      <a:off x="1933" y="1326"/>
                      <a:ext cx="2" cy="7"/>
                    </a:xfrm>
                    <a:custGeom>
                      <a:avLst/>
                      <a:gdLst>
                        <a:gd name="T0" fmla="*/ 0 w 33"/>
                        <a:gd name="T1" fmla="*/ 0 h 87"/>
                        <a:gd name="T2" fmla="*/ 24 w 33"/>
                        <a:gd name="T3" fmla="*/ 37 h 87"/>
                        <a:gd name="T4" fmla="*/ 33 w 33"/>
                        <a:gd name="T5" fmla="*/ 87 h 87"/>
                        <a:gd name="T6" fmla="*/ 33 w 33"/>
                        <a:gd name="T7" fmla="*/ 55 h 87"/>
                        <a:gd name="T8" fmla="*/ 31 w 33"/>
                        <a:gd name="T9" fmla="*/ 29 h 87"/>
                        <a:gd name="T10" fmla="*/ 22 w 33"/>
                        <a:gd name="T11" fmla="*/ 21 h 87"/>
                        <a:gd name="T12" fmla="*/ 0 w 33"/>
                        <a:gd name="T13" fmla="*/ 0 h 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3" h="87">
                          <a:moveTo>
                            <a:pt x="0" y="0"/>
                          </a:moveTo>
                          <a:lnTo>
                            <a:pt x="24" y="37"/>
                          </a:lnTo>
                          <a:lnTo>
                            <a:pt x="33" y="87"/>
                          </a:lnTo>
                          <a:lnTo>
                            <a:pt x="33" y="55"/>
                          </a:lnTo>
                          <a:lnTo>
                            <a:pt x="31" y="29"/>
                          </a:lnTo>
                          <a:lnTo>
                            <a:pt x="22" y="2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11" name="Freeform 2410"/>
                    <p:cNvSpPr>
                      <a:spLocks/>
                    </p:cNvSpPr>
                    <p:nvPr/>
                  </p:nvSpPr>
                  <p:spPr bwMode="auto">
                    <a:xfrm>
                      <a:off x="1942" y="1321"/>
                      <a:ext cx="10" cy="9"/>
                    </a:xfrm>
                    <a:custGeom>
                      <a:avLst/>
                      <a:gdLst>
                        <a:gd name="T0" fmla="*/ 111 w 111"/>
                        <a:gd name="T1" fmla="*/ 0 h 108"/>
                        <a:gd name="T2" fmla="*/ 60 w 111"/>
                        <a:gd name="T3" fmla="*/ 34 h 108"/>
                        <a:gd name="T4" fmla="*/ 27 w 111"/>
                        <a:gd name="T5" fmla="*/ 41 h 108"/>
                        <a:gd name="T6" fmla="*/ 25 w 111"/>
                        <a:gd name="T7" fmla="*/ 68 h 108"/>
                        <a:gd name="T8" fmla="*/ 0 w 111"/>
                        <a:gd name="T9" fmla="*/ 108 h 108"/>
                        <a:gd name="T10" fmla="*/ 30 w 111"/>
                        <a:gd name="T11" fmla="*/ 80 h 108"/>
                        <a:gd name="T12" fmla="*/ 34 w 111"/>
                        <a:gd name="T13" fmla="*/ 47 h 108"/>
                        <a:gd name="T14" fmla="*/ 74 w 111"/>
                        <a:gd name="T15" fmla="*/ 41 h 108"/>
                        <a:gd name="T16" fmla="*/ 111 w 111"/>
                        <a:gd name="T17" fmla="*/ 0 h 1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11" h="108">
                          <a:moveTo>
                            <a:pt x="111" y="0"/>
                          </a:moveTo>
                          <a:lnTo>
                            <a:pt x="60" y="34"/>
                          </a:lnTo>
                          <a:lnTo>
                            <a:pt x="27" y="41"/>
                          </a:lnTo>
                          <a:lnTo>
                            <a:pt x="25" y="68"/>
                          </a:lnTo>
                          <a:lnTo>
                            <a:pt x="0" y="108"/>
                          </a:lnTo>
                          <a:lnTo>
                            <a:pt x="30" y="80"/>
                          </a:lnTo>
                          <a:lnTo>
                            <a:pt x="34" y="47"/>
                          </a:lnTo>
                          <a:lnTo>
                            <a:pt x="74" y="41"/>
                          </a:lnTo>
                          <a:lnTo>
                            <a:pt x="111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12" name="Freeform 2411"/>
                    <p:cNvSpPr>
                      <a:spLocks/>
                    </p:cNvSpPr>
                    <p:nvPr/>
                  </p:nvSpPr>
                  <p:spPr bwMode="auto">
                    <a:xfrm>
                      <a:off x="1941" y="1308"/>
                      <a:ext cx="5" cy="2"/>
                    </a:xfrm>
                    <a:custGeom>
                      <a:avLst/>
                      <a:gdLst>
                        <a:gd name="T0" fmla="*/ 0 w 64"/>
                        <a:gd name="T1" fmla="*/ 14 h 18"/>
                        <a:gd name="T2" fmla="*/ 26 w 64"/>
                        <a:gd name="T3" fmla="*/ 11 h 18"/>
                        <a:gd name="T4" fmla="*/ 64 w 64"/>
                        <a:gd name="T5" fmla="*/ 0 h 18"/>
                        <a:gd name="T6" fmla="*/ 36 w 64"/>
                        <a:gd name="T7" fmla="*/ 14 h 18"/>
                        <a:gd name="T8" fmla="*/ 23 w 64"/>
                        <a:gd name="T9" fmla="*/ 18 h 18"/>
                        <a:gd name="T10" fmla="*/ 0 w 64"/>
                        <a:gd name="T11" fmla="*/ 14 h 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4" h="18">
                          <a:moveTo>
                            <a:pt x="0" y="14"/>
                          </a:moveTo>
                          <a:lnTo>
                            <a:pt x="26" y="11"/>
                          </a:lnTo>
                          <a:lnTo>
                            <a:pt x="64" y="0"/>
                          </a:lnTo>
                          <a:lnTo>
                            <a:pt x="36" y="14"/>
                          </a:lnTo>
                          <a:lnTo>
                            <a:pt x="23" y="18"/>
                          </a:lnTo>
                          <a:lnTo>
                            <a:pt x="0" y="1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13" name="Freeform 2412"/>
                    <p:cNvSpPr>
                      <a:spLocks/>
                    </p:cNvSpPr>
                    <p:nvPr/>
                  </p:nvSpPr>
                  <p:spPr bwMode="auto">
                    <a:xfrm>
                      <a:off x="1932" y="1357"/>
                      <a:ext cx="16" cy="32"/>
                    </a:xfrm>
                    <a:custGeom>
                      <a:avLst/>
                      <a:gdLst>
                        <a:gd name="T0" fmla="*/ 149 w 192"/>
                        <a:gd name="T1" fmla="*/ 0 h 392"/>
                        <a:gd name="T2" fmla="*/ 106 w 192"/>
                        <a:gd name="T3" fmla="*/ 47 h 392"/>
                        <a:gd name="T4" fmla="*/ 94 w 192"/>
                        <a:gd name="T5" fmla="*/ 116 h 392"/>
                        <a:gd name="T6" fmla="*/ 34 w 192"/>
                        <a:gd name="T7" fmla="*/ 186 h 392"/>
                        <a:gd name="T8" fmla="*/ 8 w 192"/>
                        <a:gd name="T9" fmla="*/ 260 h 392"/>
                        <a:gd name="T10" fmla="*/ 0 w 192"/>
                        <a:gd name="T11" fmla="*/ 335 h 392"/>
                        <a:gd name="T12" fmla="*/ 11 w 192"/>
                        <a:gd name="T13" fmla="*/ 392 h 392"/>
                        <a:gd name="T14" fmla="*/ 192 w 192"/>
                        <a:gd name="T15" fmla="*/ 157 h 392"/>
                        <a:gd name="T16" fmla="*/ 149 w 192"/>
                        <a:gd name="T17" fmla="*/ 0 h 39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92" h="392">
                          <a:moveTo>
                            <a:pt x="149" y="0"/>
                          </a:moveTo>
                          <a:lnTo>
                            <a:pt x="106" y="47"/>
                          </a:lnTo>
                          <a:lnTo>
                            <a:pt x="94" y="116"/>
                          </a:lnTo>
                          <a:lnTo>
                            <a:pt x="34" y="186"/>
                          </a:lnTo>
                          <a:lnTo>
                            <a:pt x="8" y="260"/>
                          </a:lnTo>
                          <a:lnTo>
                            <a:pt x="0" y="335"/>
                          </a:lnTo>
                          <a:lnTo>
                            <a:pt x="11" y="392"/>
                          </a:lnTo>
                          <a:lnTo>
                            <a:pt x="192" y="157"/>
                          </a:lnTo>
                          <a:lnTo>
                            <a:pt x="149" y="0"/>
                          </a:lnTo>
                          <a:close/>
                        </a:path>
                      </a:pathLst>
                    </a:custGeom>
                    <a:solidFill>
                      <a:srgbClr val="400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14" name="Freeform 2413"/>
                    <p:cNvSpPr>
                      <a:spLocks/>
                    </p:cNvSpPr>
                    <p:nvPr/>
                  </p:nvSpPr>
                  <p:spPr bwMode="auto">
                    <a:xfrm>
                      <a:off x="1944" y="1339"/>
                      <a:ext cx="38" cy="24"/>
                    </a:xfrm>
                    <a:custGeom>
                      <a:avLst/>
                      <a:gdLst>
                        <a:gd name="T0" fmla="*/ 432 w 456"/>
                        <a:gd name="T1" fmla="*/ 0 h 289"/>
                        <a:gd name="T2" fmla="*/ 364 w 456"/>
                        <a:gd name="T3" fmla="*/ 11 h 289"/>
                        <a:gd name="T4" fmla="*/ 270 w 456"/>
                        <a:gd name="T5" fmla="*/ 46 h 289"/>
                        <a:gd name="T6" fmla="*/ 161 w 456"/>
                        <a:gd name="T7" fmla="*/ 96 h 289"/>
                        <a:gd name="T8" fmla="*/ 79 w 456"/>
                        <a:gd name="T9" fmla="*/ 146 h 289"/>
                        <a:gd name="T10" fmla="*/ 16 w 456"/>
                        <a:gd name="T11" fmla="*/ 182 h 289"/>
                        <a:gd name="T12" fmla="*/ 2 w 456"/>
                        <a:gd name="T13" fmla="*/ 219 h 289"/>
                        <a:gd name="T14" fmla="*/ 0 w 456"/>
                        <a:gd name="T15" fmla="*/ 289 h 289"/>
                        <a:gd name="T16" fmla="*/ 456 w 456"/>
                        <a:gd name="T17" fmla="*/ 66 h 289"/>
                        <a:gd name="T18" fmla="*/ 432 w 456"/>
                        <a:gd name="T19" fmla="*/ 0 h 2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456" h="289">
                          <a:moveTo>
                            <a:pt x="432" y="0"/>
                          </a:moveTo>
                          <a:lnTo>
                            <a:pt x="364" y="11"/>
                          </a:lnTo>
                          <a:lnTo>
                            <a:pt x="270" y="46"/>
                          </a:lnTo>
                          <a:lnTo>
                            <a:pt x="161" y="96"/>
                          </a:lnTo>
                          <a:lnTo>
                            <a:pt x="79" y="146"/>
                          </a:lnTo>
                          <a:lnTo>
                            <a:pt x="16" y="182"/>
                          </a:lnTo>
                          <a:lnTo>
                            <a:pt x="2" y="219"/>
                          </a:lnTo>
                          <a:lnTo>
                            <a:pt x="0" y="289"/>
                          </a:lnTo>
                          <a:lnTo>
                            <a:pt x="456" y="66"/>
                          </a:lnTo>
                          <a:lnTo>
                            <a:pt x="432" y="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15" name="Freeform 2414"/>
                    <p:cNvSpPr>
                      <a:spLocks/>
                    </p:cNvSpPr>
                    <p:nvPr/>
                  </p:nvSpPr>
                  <p:spPr bwMode="auto">
                    <a:xfrm>
                      <a:off x="1945" y="1340"/>
                      <a:ext cx="37" cy="24"/>
                    </a:xfrm>
                    <a:custGeom>
                      <a:avLst/>
                      <a:gdLst>
                        <a:gd name="T0" fmla="*/ 0 w 449"/>
                        <a:gd name="T1" fmla="*/ 287 h 287"/>
                        <a:gd name="T2" fmla="*/ 0 w 449"/>
                        <a:gd name="T3" fmla="*/ 212 h 287"/>
                        <a:gd name="T4" fmla="*/ 14 w 449"/>
                        <a:gd name="T5" fmla="*/ 179 h 287"/>
                        <a:gd name="T6" fmla="*/ 109 w 449"/>
                        <a:gd name="T7" fmla="*/ 124 h 287"/>
                        <a:gd name="T8" fmla="*/ 218 w 449"/>
                        <a:gd name="T9" fmla="*/ 64 h 287"/>
                        <a:gd name="T10" fmla="*/ 335 w 449"/>
                        <a:gd name="T11" fmla="*/ 16 h 287"/>
                        <a:gd name="T12" fmla="*/ 416 w 449"/>
                        <a:gd name="T13" fmla="*/ 0 h 287"/>
                        <a:gd name="T14" fmla="*/ 449 w 449"/>
                        <a:gd name="T15" fmla="*/ 87 h 287"/>
                        <a:gd name="T16" fmla="*/ 106 w 449"/>
                        <a:gd name="T17" fmla="*/ 239 h 287"/>
                        <a:gd name="T18" fmla="*/ 0 w 449"/>
                        <a:gd name="T19" fmla="*/ 287 h 2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449" h="287">
                          <a:moveTo>
                            <a:pt x="0" y="287"/>
                          </a:moveTo>
                          <a:lnTo>
                            <a:pt x="0" y="212"/>
                          </a:lnTo>
                          <a:lnTo>
                            <a:pt x="14" y="179"/>
                          </a:lnTo>
                          <a:lnTo>
                            <a:pt x="109" y="124"/>
                          </a:lnTo>
                          <a:lnTo>
                            <a:pt x="218" y="64"/>
                          </a:lnTo>
                          <a:lnTo>
                            <a:pt x="335" y="16"/>
                          </a:lnTo>
                          <a:lnTo>
                            <a:pt x="416" y="0"/>
                          </a:lnTo>
                          <a:lnTo>
                            <a:pt x="449" y="87"/>
                          </a:lnTo>
                          <a:lnTo>
                            <a:pt x="106" y="239"/>
                          </a:lnTo>
                          <a:lnTo>
                            <a:pt x="0" y="287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16" name="Freeform 2415"/>
                    <p:cNvSpPr>
                      <a:spLocks/>
                    </p:cNvSpPr>
                    <p:nvPr/>
                  </p:nvSpPr>
                  <p:spPr bwMode="auto">
                    <a:xfrm>
                      <a:off x="1905" y="1413"/>
                      <a:ext cx="20" cy="24"/>
                    </a:xfrm>
                    <a:custGeom>
                      <a:avLst/>
                      <a:gdLst>
                        <a:gd name="T0" fmla="*/ 81 w 234"/>
                        <a:gd name="T1" fmla="*/ 19 h 286"/>
                        <a:gd name="T2" fmla="*/ 44 w 234"/>
                        <a:gd name="T3" fmla="*/ 60 h 286"/>
                        <a:gd name="T4" fmla="*/ 28 w 234"/>
                        <a:gd name="T5" fmla="*/ 94 h 286"/>
                        <a:gd name="T6" fmla="*/ 11 w 234"/>
                        <a:gd name="T7" fmla="*/ 148 h 286"/>
                        <a:gd name="T8" fmla="*/ 11 w 234"/>
                        <a:gd name="T9" fmla="*/ 179 h 286"/>
                        <a:gd name="T10" fmla="*/ 0 w 234"/>
                        <a:gd name="T11" fmla="*/ 225 h 286"/>
                        <a:gd name="T12" fmla="*/ 190 w 234"/>
                        <a:gd name="T13" fmla="*/ 286 h 286"/>
                        <a:gd name="T14" fmla="*/ 234 w 234"/>
                        <a:gd name="T15" fmla="*/ 0 h 286"/>
                        <a:gd name="T16" fmla="*/ 156 w 234"/>
                        <a:gd name="T17" fmla="*/ 19 h 286"/>
                        <a:gd name="T18" fmla="*/ 81 w 234"/>
                        <a:gd name="T19" fmla="*/ 19 h 28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34" h="286">
                          <a:moveTo>
                            <a:pt x="81" y="19"/>
                          </a:moveTo>
                          <a:lnTo>
                            <a:pt x="44" y="60"/>
                          </a:lnTo>
                          <a:lnTo>
                            <a:pt x="28" y="94"/>
                          </a:lnTo>
                          <a:lnTo>
                            <a:pt x="11" y="148"/>
                          </a:lnTo>
                          <a:lnTo>
                            <a:pt x="11" y="179"/>
                          </a:lnTo>
                          <a:lnTo>
                            <a:pt x="0" y="225"/>
                          </a:lnTo>
                          <a:lnTo>
                            <a:pt x="190" y="286"/>
                          </a:lnTo>
                          <a:lnTo>
                            <a:pt x="234" y="0"/>
                          </a:lnTo>
                          <a:lnTo>
                            <a:pt x="156" y="19"/>
                          </a:lnTo>
                          <a:lnTo>
                            <a:pt x="81" y="19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17" name="Freeform 2416"/>
                    <p:cNvSpPr>
                      <a:spLocks/>
                    </p:cNvSpPr>
                    <p:nvPr/>
                  </p:nvSpPr>
                  <p:spPr bwMode="auto">
                    <a:xfrm>
                      <a:off x="1907" y="1416"/>
                      <a:ext cx="16" cy="19"/>
                    </a:xfrm>
                    <a:custGeom>
                      <a:avLst/>
                      <a:gdLst>
                        <a:gd name="T0" fmla="*/ 75 w 190"/>
                        <a:gd name="T1" fmla="*/ 6 h 236"/>
                        <a:gd name="T2" fmla="*/ 41 w 190"/>
                        <a:gd name="T3" fmla="*/ 43 h 236"/>
                        <a:gd name="T4" fmla="*/ 14 w 190"/>
                        <a:gd name="T5" fmla="*/ 99 h 236"/>
                        <a:gd name="T6" fmla="*/ 7 w 190"/>
                        <a:gd name="T7" fmla="*/ 138 h 236"/>
                        <a:gd name="T8" fmla="*/ 0 w 190"/>
                        <a:gd name="T9" fmla="*/ 184 h 236"/>
                        <a:gd name="T10" fmla="*/ 153 w 190"/>
                        <a:gd name="T11" fmla="*/ 236 h 236"/>
                        <a:gd name="T12" fmla="*/ 190 w 190"/>
                        <a:gd name="T13" fmla="*/ 0 h 236"/>
                        <a:gd name="T14" fmla="*/ 132 w 190"/>
                        <a:gd name="T15" fmla="*/ 9 h 236"/>
                        <a:gd name="T16" fmla="*/ 75 w 190"/>
                        <a:gd name="T17" fmla="*/ 6 h 2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90" h="236">
                          <a:moveTo>
                            <a:pt x="75" y="6"/>
                          </a:moveTo>
                          <a:lnTo>
                            <a:pt x="41" y="43"/>
                          </a:lnTo>
                          <a:lnTo>
                            <a:pt x="14" y="99"/>
                          </a:lnTo>
                          <a:lnTo>
                            <a:pt x="7" y="138"/>
                          </a:lnTo>
                          <a:lnTo>
                            <a:pt x="0" y="184"/>
                          </a:lnTo>
                          <a:lnTo>
                            <a:pt x="153" y="236"/>
                          </a:lnTo>
                          <a:lnTo>
                            <a:pt x="190" y="0"/>
                          </a:lnTo>
                          <a:lnTo>
                            <a:pt x="132" y="9"/>
                          </a:lnTo>
                          <a:lnTo>
                            <a:pt x="75" y="6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18" name="Freeform 2417"/>
                    <p:cNvSpPr>
                      <a:spLocks/>
                    </p:cNvSpPr>
                    <p:nvPr/>
                  </p:nvSpPr>
                  <p:spPr bwMode="auto">
                    <a:xfrm>
                      <a:off x="1911" y="1413"/>
                      <a:ext cx="18" cy="31"/>
                    </a:xfrm>
                    <a:custGeom>
                      <a:avLst/>
                      <a:gdLst>
                        <a:gd name="T0" fmla="*/ 146 w 215"/>
                        <a:gd name="T1" fmla="*/ 0 h 374"/>
                        <a:gd name="T2" fmla="*/ 57 w 215"/>
                        <a:gd name="T3" fmla="*/ 20 h 374"/>
                        <a:gd name="T4" fmla="*/ 20 w 215"/>
                        <a:gd name="T5" fmla="*/ 109 h 374"/>
                        <a:gd name="T6" fmla="*/ 3 w 215"/>
                        <a:gd name="T7" fmla="*/ 218 h 374"/>
                        <a:gd name="T8" fmla="*/ 0 w 215"/>
                        <a:gd name="T9" fmla="*/ 318 h 374"/>
                        <a:gd name="T10" fmla="*/ 205 w 215"/>
                        <a:gd name="T11" fmla="*/ 374 h 374"/>
                        <a:gd name="T12" fmla="*/ 215 w 215"/>
                        <a:gd name="T13" fmla="*/ 7 h 374"/>
                        <a:gd name="T14" fmla="*/ 146 w 215"/>
                        <a:gd name="T15" fmla="*/ 0 h 37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215" h="374">
                          <a:moveTo>
                            <a:pt x="146" y="0"/>
                          </a:moveTo>
                          <a:lnTo>
                            <a:pt x="57" y="20"/>
                          </a:lnTo>
                          <a:lnTo>
                            <a:pt x="20" y="109"/>
                          </a:lnTo>
                          <a:lnTo>
                            <a:pt x="3" y="218"/>
                          </a:lnTo>
                          <a:lnTo>
                            <a:pt x="0" y="318"/>
                          </a:lnTo>
                          <a:lnTo>
                            <a:pt x="205" y="374"/>
                          </a:lnTo>
                          <a:lnTo>
                            <a:pt x="215" y="7"/>
                          </a:lnTo>
                          <a:lnTo>
                            <a:pt x="146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19" name="Freeform 2418"/>
                    <p:cNvSpPr>
                      <a:spLocks/>
                    </p:cNvSpPr>
                    <p:nvPr/>
                  </p:nvSpPr>
                  <p:spPr bwMode="auto">
                    <a:xfrm>
                      <a:off x="1912" y="1414"/>
                      <a:ext cx="16" cy="28"/>
                    </a:xfrm>
                    <a:custGeom>
                      <a:avLst/>
                      <a:gdLst>
                        <a:gd name="T0" fmla="*/ 175 w 185"/>
                        <a:gd name="T1" fmla="*/ 0 h 337"/>
                        <a:gd name="T2" fmla="*/ 56 w 185"/>
                        <a:gd name="T3" fmla="*/ 13 h 337"/>
                        <a:gd name="T4" fmla="*/ 26 w 185"/>
                        <a:gd name="T5" fmla="*/ 112 h 337"/>
                        <a:gd name="T6" fmla="*/ 0 w 185"/>
                        <a:gd name="T7" fmla="*/ 281 h 337"/>
                        <a:gd name="T8" fmla="*/ 185 w 185"/>
                        <a:gd name="T9" fmla="*/ 337 h 337"/>
                        <a:gd name="T10" fmla="*/ 175 w 185"/>
                        <a:gd name="T11" fmla="*/ 0 h 3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85" h="337">
                          <a:moveTo>
                            <a:pt x="175" y="0"/>
                          </a:moveTo>
                          <a:lnTo>
                            <a:pt x="56" y="13"/>
                          </a:lnTo>
                          <a:lnTo>
                            <a:pt x="26" y="112"/>
                          </a:lnTo>
                          <a:lnTo>
                            <a:pt x="0" y="281"/>
                          </a:lnTo>
                          <a:lnTo>
                            <a:pt x="185" y="337"/>
                          </a:lnTo>
                          <a:lnTo>
                            <a:pt x="175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20" name="Freeform 2419"/>
                    <p:cNvSpPr>
                      <a:spLocks/>
                    </p:cNvSpPr>
                    <p:nvPr/>
                  </p:nvSpPr>
                  <p:spPr bwMode="auto">
                    <a:xfrm>
                      <a:off x="1867" y="1439"/>
                      <a:ext cx="20" cy="24"/>
                    </a:xfrm>
                    <a:custGeom>
                      <a:avLst/>
                      <a:gdLst>
                        <a:gd name="T0" fmla="*/ 225 w 238"/>
                        <a:gd name="T1" fmla="*/ 16 h 298"/>
                        <a:gd name="T2" fmla="*/ 125 w 238"/>
                        <a:gd name="T3" fmla="*/ 13 h 298"/>
                        <a:gd name="T4" fmla="*/ 46 w 238"/>
                        <a:gd name="T5" fmla="*/ 0 h 298"/>
                        <a:gd name="T6" fmla="*/ 10 w 238"/>
                        <a:gd name="T7" fmla="*/ 52 h 298"/>
                        <a:gd name="T8" fmla="*/ 0 w 238"/>
                        <a:gd name="T9" fmla="*/ 126 h 298"/>
                        <a:gd name="T10" fmla="*/ 0 w 238"/>
                        <a:gd name="T11" fmla="*/ 185 h 298"/>
                        <a:gd name="T12" fmla="*/ 17 w 238"/>
                        <a:gd name="T13" fmla="*/ 247 h 298"/>
                        <a:gd name="T14" fmla="*/ 238 w 238"/>
                        <a:gd name="T15" fmla="*/ 298 h 298"/>
                        <a:gd name="T16" fmla="*/ 225 w 238"/>
                        <a:gd name="T17" fmla="*/ 16 h 29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38" h="298">
                          <a:moveTo>
                            <a:pt x="225" y="16"/>
                          </a:moveTo>
                          <a:lnTo>
                            <a:pt x="125" y="13"/>
                          </a:lnTo>
                          <a:lnTo>
                            <a:pt x="46" y="0"/>
                          </a:lnTo>
                          <a:lnTo>
                            <a:pt x="10" y="52"/>
                          </a:lnTo>
                          <a:lnTo>
                            <a:pt x="0" y="126"/>
                          </a:lnTo>
                          <a:lnTo>
                            <a:pt x="0" y="185"/>
                          </a:lnTo>
                          <a:lnTo>
                            <a:pt x="17" y="247"/>
                          </a:lnTo>
                          <a:lnTo>
                            <a:pt x="238" y="298"/>
                          </a:lnTo>
                          <a:lnTo>
                            <a:pt x="225" y="16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21" name="Freeform 2420"/>
                    <p:cNvSpPr>
                      <a:spLocks/>
                    </p:cNvSpPr>
                    <p:nvPr/>
                  </p:nvSpPr>
                  <p:spPr bwMode="auto">
                    <a:xfrm>
                      <a:off x="1868" y="1440"/>
                      <a:ext cx="18" cy="22"/>
                    </a:xfrm>
                    <a:custGeom>
                      <a:avLst/>
                      <a:gdLst>
                        <a:gd name="T0" fmla="*/ 204 w 211"/>
                        <a:gd name="T1" fmla="*/ 7 h 265"/>
                        <a:gd name="T2" fmla="*/ 121 w 211"/>
                        <a:gd name="T3" fmla="*/ 13 h 265"/>
                        <a:gd name="T4" fmla="*/ 36 w 211"/>
                        <a:gd name="T5" fmla="*/ 0 h 265"/>
                        <a:gd name="T6" fmla="*/ 13 w 211"/>
                        <a:gd name="T7" fmla="*/ 39 h 265"/>
                        <a:gd name="T8" fmla="*/ 0 w 211"/>
                        <a:gd name="T9" fmla="*/ 116 h 265"/>
                        <a:gd name="T10" fmla="*/ 9 w 211"/>
                        <a:gd name="T11" fmla="*/ 198 h 265"/>
                        <a:gd name="T12" fmla="*/ 9 w 211"/>
                        <a:gd name="T13" fmla="*/ 212 h 265"/>
                        <a:gd name="T14" fmla="*/ 211 w 211"/>
                        <a:gd name="T15" fmla="*/ 265 h 265"/>
                        <a:gd name="T16" fmla="*/ 204 w 211"/>
                        <a:gd name="T17" fmla="*/ 7 h 2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11" h="265">
                          <a:moveTo>
                            <a:pt x="204" y="7"/>
                          </a:moveTo>
                          <a:lnTo>
                            <a:pt x="121" y="13"/>
                          </a:lnTo>
                          <a:lnTo>
                            <a:pt x="36" y="0"/>
                          </a:lnTo>
                          <a:lnTo>
                            <a:pt x="13" y="39"/>
                          </a:lnTo>
                          <a:lnTo>
                            <a:pt x="0" y="116"/>
                          </a:lnTo>
                          <a:lnTo>
                            <a:pt x="9" y="198"/>
                          </a:lnTo>
                          <a:lnTo>
                            <a:pt x="9" y="212"/>
                          </a:lnTo>
                          <a:lnTo>
                            <a:pt x="211" y="265"/>
                          </a:lnTo>
                          <a:lnTo>
                            <a:pt x="204" y="7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22" name="Freeform 2421"/>
                    <p:cNvSpPr>
                      <a:spLocks/>
                    </p:cNvSpPr>
                    <p:nvPr/>
                  </p:nvSpPr>
                  <p:spPr bwMode="auto">
                    <a:xfrm>
                      <a:off x="1945" y="1348"/>
                      <a:ext cx="37" cy="18"/>
                    </a:xfrm>
                    <a:custGeom>
                      <a:avLst/>
                      <a:gdLst>
                        <a:gd name="T0" fmla="*/ 443 w 443"/>
                        <a:gd name="T1" fmla="*/ 0 h 209"/>
                        <a:gd name="T2" fmla="*/ 298 w 443"/>
                        <a:gd name="T3" fmla="*/ 64 h 209"/>
                        <a:gd name="T4" fmla="*/ 156 w 443"/>
                        <a:gd name="T5" fmla="*/ 142 h 209"/>
                        <a:gd name="T6" fmla="*/ 57 w 443"/>
                        <a:gd name="T7" fmla="*/ 190 h 209"/>
                        <a:gd name="T8" fmla="*/ 0 w 443"/>
                        <a:gd name="T9" fmla="*/ 209 h 209"/>
                        <a:gd name="T10" fmla="*/ 107 w 443"/>
                        <a:gd name="T11" fmla="*/ 183 h 209"/>
                        <a:gd name="T12" fmla="*/ 222 w 443"/>
                        <a:gd name="T13" fmla="*/ 126 h 209"/>
                        <a:gd name="T14" fmla="*/ 331 w 443"/>
                        <a:gd name="T15" fmla="*/ 67 h 209"/>
                        <a:gd name="T16" fmla="*/ 443 w 443"/>
                        <a:gd name="T17" fmla="*/ 0 h 20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443" h="209">
                          <a:moveTo>
                            <a:pt x="443" y="0"/>
                          </a:moveTo>
                          <a:lnTo>
                            <a:pt x="298" y="64"/>
                          </a:lnTo>
                          <a:lnTo>
                            <a:pt x="156" y="142"/>
                          </a:lnTo>
                          <a:lnTo>
                            <a:pt x="57" y="190"/>
                          </a:lnTo>
                          <a:lnTo>
                            <a:pt x="0" y="209"/>
                          </a:lnTo>
                          <a:lnTo>
                            <a:pt x="107" y="183"/>
                          </a:lnTo>
                          <a:lnTo>
                            <a:pt x="222" y="126"/>
                          </a:lnTo>
                          <a:lnTo>
                            <a:pt x="331" y="67"/>
                          </a:lnTo>
                          <a:lnTo>
                            <a:pt x="443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23" name="Freeform 2422"/>
                    <p:cNvSpPr>
                      <a:spLocks/>
                    </p:cNvSpPr>
                    <p:nvPr/>
                  </p:nvSpPr>
                  <p:spPr bwMode="auto">
                    <a:xfrm>
                      <a:off x="1881" y="1341"/>
                      <a:ext cx="130" cy="216"/>
                    </a:xfrm>
                    <a:custGeom>
                      <a:avLst/>
                      <a:gdLst>
                        <a:gd name="T0" fmla="*/ 1243 w 1561"/>
                        <a:gd name="T1" fmla="*/ 70 h 2591"/>
                        <a:gd name="T2" fmla="*/ 1196 w 1561"/>
                        <a:gd name="T3" fmla="*/ 0 h 2591"/>
                        <a:gd name="T4" fmla="*/ 1110 w 1561"/>
                        <a:gd name="T5" fmla="*/ 43 h 2591"/>
                        <a:gd name="T6" fmla="*/ 1019 w 1561"/>
                        <a:gd name="T7" fmla="*/ 83 h 2591"/>
                        <a:gd name="T8" fmla="*/ 934 w 1561"/>
                        <a:gd name="T9" fmla="*/ 129 h 2591"/>
                        <a:gd name="T10" fmla="*/ 841 w 1561"/>
                        <a:gd name="T11" fmla="*/ 179 h 2591"/>
                        <a:gd name="T12" fmla="*/ 768 w 1561"/>
                        <a:gd name="T13" fmla="*/ 223 h 2591"/>
                        <a:gd name="T14" fmla="*/ 735 w 1561"/>
                        <a:gd name="T15" fmla="*/ 278 h 2591"/>
                        <a:gd name="T16" fmla="*/ 717 w 1561"/>
                        <a:gd name="T17" fmla="*/ 327 h 2591"/>
                        <a:gd name="T18" fmla="*/ 669 w 1561"/>
                        <a:gd name="T19" fmla="*/ 380 h 2591"/>
                        <a:gd name="T20" fmla="*/ 642 w 1561"/>
                        <a:gd name="T21" fmla="*/ 477 h 2591"/>
                        <a:gd name="T22" fmla="*/ 548 w 1561"/>
                        <a:gd name="T23" fmla="*/ 699 h 2591"/>
                        <a:gd name="T24" fmla="*/ 473 w 1561"/>
                        <a:gd name="T25" fmla="*/ 962 h 2591"/>
                        <a:gd name="T26" fmla="*/ 439 w 1561"/>
                        <a:gd name="T27" fmla="*/ 1138 h 2591"/>
                        <a:gd name="T28" fmla="*/ 102 w 1561"/>
                        <a:gd name="T29" fmla="*/ 1145 h 2591"/>
                        <a:gd name="T30" fmla="*/ 48 w 1561"/>
                        <a:gd name="T31" fmla="*/ 1178 h 2591"/>
                        <a:gd name="T32" fmla="*/ 11 w 1561"/>
                        <a:gd name="T33" fmla="*/ 1290 h 2591"/>
                        <a:gd name="T34" fmla="*/ 0 w 1561"/>
                        <a:gd name="T35" fmla="*/ 1428 h 2591"/>
                        <a:gd name="T36" fmla="*/ 68 w 1561"/>
                        <a:gd name="T37" fmla="*/ 1529 h 2591"/>
                        <a:gd name="T38" fmla="*/ 201 w 1561"/>
                        <a:gd name="T39" fmla="*/ 1563 h 2591"/>
                        <a:gd name="T40" fmla="*/ 302 w 1561"/>
                        <a:gd name="T41" fmla="*/ 1563 h 2591"/>
                        <a:gd name="T42" fmla="*/ 418 w 1561"/>
                        <a:gd name="T43" fmla="*/ 1584 h 2591"/>
                        <a:gd name="T44" fmla="*/ 425 w 1561"/>
                        <a:gd name="T45" fmla="*/ 1632 h 2591"/>
                        <a:gd name="T46" fmla="*/ 417 w 1561"/>
                        <a:gd name="T47" fmla="*/ 1777 h 2591"/>
                        <a:gd name="T48" fmla="*/ 403 w 1561"/>
                        <a:gd name="T49" fmla="*/ 1903 h 2591"/>
                        <a:gd name="T50" fmla="*/ 370 w 1561"/>
                        <a:gd name="T51" fmla="*/ 2049 h 2591"/>
                        <a:gd name="T52" fmla="*/ 265 w 1561"/>
                        <a:gd name="T53" fmla="*/ 2274 h 2591"/>
                        <a:gd name="T54" fmla="*/ 351 w 1561"/>
                        <a:gd name="T55" fmla="*/ 2386 h 2591"/>
                        <a:gd name="T56" fmla="*/ 555 w 1561"/>
                        <a:gd name="T57" fmla="*/ 2512 h 2591"/>
                        <a:gd name="T58" fmla="*/ 886 w 1561"/>
                        <a:gd name="T59" fmla="*/ 2591 h 2591"/>
                        <a:gd name="T60" fmla="*/ 1105 w 1561"/>
                        <a:gd name="T61" fmla="*/ 2565 h 2591"/>
                        <a:gd name="T62" fmla="*/ 1270 w 1561"/>
                        <a:gd name="T63" fmla="*/ 2486 h 2591"/>
                        <a:gd name="T64" fmla="*/ 1296 w 1561"/>
                        <a:gd name="T65" fmla="*/ 2102 h 2591"/>
                        <a:gd name="T66" fmla="*/ 1336 w 1561"/>
                        <a:gd name="T67" fmla="*/ 2433 h 2591"/>
                        <a:gd name="T68" fmla="*/ 1488 w 1561"/>
                        <a:gd name="T69" fmla="*/ 2334 h 2591"/>
                        <a:gd name="T70" fmla="*/ 1514 w 1561"/>
                        <a:gd name="T71" fmla="*/ 2148 h 2591"/>
                        <a:gd name="T72" fmla="*/ 1417 w 1561"/>
                        <a:gd name="T73" fmla="*/ 1766 h 2591"/>
                        <a:gd name="T74" fmla="*/ 1410 w 1561"/>
                        <a:gd name="T75" fmla="*/ 1657 h 2591"/>
                        <a:gd name="T76" fmla="*/ 1445 w 1561"/>
                        <a:gd name="T77" fmla="*/ 1522 h 2591"/>
                        <a:gd name="T78" fmla="*/ 1465 w 1561"/>
                        <a:gd name="T79" fmla="*/ 1347 h 2591"/>
                        <a:gd name="T80" fmla="*/ 1506 w 1561"/>
                        <a:gd name="T81" fmla="*/ 1185 h 2591"/>
                        <a:gd name="T82" fmla="*/ 1561 w 1561"/>
                        <a:gd name="T83" fmla="*/ 942 h 2591"/>
                        <a:gd name="T84" fmla="*/ 1552 w 1561"/>
                        <a:gd name="T85" fmla="*/ 699 h 2591"/>
                        <a:gd name="T86" fmla="*/ 1552 w 1561"/>
                        <a:gd name="T87" fmla="*/ 483 h 2591"/>
                        <a:gd name="T88" fmla="*/ 1540 w 1561"/>
                        <a:gd name="T89" fmla="*/ 333 h 2591"/>
                        <a:gd name="T90" fmla="*/ 1506 w 1561"/>
                        <a:gd name="T91" fmla="*/ 267 h 2591"/>
                        <a:gd name="T92" fmla="*/ 1431 w 1561"/>
                        <a:gd name="T93" fmla="*/ 213 h 2591"/>
                        <a:gd name="T94" fmla="*/ 1342 w 1561"/>
                        <a:gd name="T95" fmla="*/ 124 h 2591"/>
                        <a:gd name="T96" fmla="*/ 1243 w 1561"/>
                        <a:gd name="T97" fmla="*/ 70 h 25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1561" h="2591">
                          <a:moveTo>
                            <a:pt x="1243" y="70"/>
                          </a:moveTo>
                          <a:lnTo>
                            <a:pt x="1196" y="0"/>
                          </a:lnTo>
                          <a:lnTo>
                            <a:pt x="1110" y="43"/>
                          </a:lnTo>
                          <a:lnTo>
                            <a:pt x="1019" y="83"/>
                          </a:lnTo>
                          <a:lnTo>
                            <a:pt x="934" y="129"/>
                          </a:lnTo>
                          <a:lnTo>
                            <a:pt x="841" y="179"/>
                          </a:lnTo>
                          <a:lnTo>
                            <a:pt x="768" y="223"/>
                          </a:lnTo>
                          <a:lnTo>
                            <a:pt x="735" y="278"/>
                          </a:lnTo>
                          <a:lnTo>
                            <a:pt x="717" y="327"/>
                          </a:lnTo>
                          <a:lnTo>
                            <a:pt x="669" y="380"/>
                          </a:lnTo>
                          <a:lnTo>
                            <a:pt x="642" y="477"/>
                          </a:lnTo>
                          <a:lnTo>
                            <a:pt x="548" y="699"/>
                          </a:lnTo>
                          <a:lnTo>
                            <a:pt x="473" y="962"/>
                          </a:lnTo>
                          <a:lnTo>
                            <a:pt x="439" y="1138"/>
                          </a:lnTo>
                          <a:lnTo>
                            <a:pt x="102" y="1145"/>
                          </a:lnTo>
                          <a:lnTo>
                            <a:pt x="48" y="1178"/>
                          </a:lnTo>
                          <a:lnTo>
                            <a:pt x="11" y="1290"/>
                          </a:lnTo>
                          <a:lnTo>
                            <a:pt x="0" y="1428"/>
                          </a:lnTo>
                          <a:lnTo>
                            <a:pt x="68" y="1529"/>
                          </a:lnTo>
                          <a:lnTo>
                            <a:pt x="201" y="1563"/>
                          </a:lnTo>
                          <a:lnTo>
                            <a:pt x="302" y="1563"/>
                          </a:lnTo>
                          <a:lnTo>
                            <a:pt x="418" y="1584"/>
                          </a:lnTo>
                          <a:lnTo>
                            <a:pt x="425" y="1632"/>
                          </a:lnTo>
                          <a:lnTo>
                            <a:pt x="417" y="1777"/>
                          </a:lnTo>
                          <a:lnTo>
                            <a:pt x="403" y="1903"/>
                          </a:lnTo>
                          <a:lnTo>
                            <a:pt x="370" y="2049"/>
                          </a:lnTo>
                          <a:lnTo>
                            <a:pt x="265" y="2274"/>
                          </a:lnTo>
                          <a:lnTo>
                            <a:pt x="351" y="2386"/>
                          </a:lnTo>
                          <a:lnTo>
                            <a:pt x="555" y="2512"/>
                          </a:lnTo>
                          <a:lnTo>
                            <a:pt x="886" y="2591"/>
                          </a:lnTo>
                          <a:lnTo>
                            <a:pt x="1105" y="2565"/>
                          </a:lnTo>
                          <a:lnTo>
                            <a:pt x="1270" y="2486"/>
                          </a:lnTo>
                          <a:lnTo>
                            <a:pt x="1296" y="2102"/>
                          </a:lnTo>
                          <a:lnTo>
                            <a:pt x="1336" y="2433"/>
                          </a:lnTo>
                          <a:lnTo>
                            <a:pt x="1488" y="2334"/>
                          </a:lnTo>
                          <a:lnTo>
                            <a:pt x="1514" y="2148"/>
                          </a:lnTo>
                          <a:lnTo>
                            <a:pt x="1417" y="1766"/>
                          </a:lnTo>
                          <a:lnTo>
                            <a:pt x="1410" y="1657"/>
                          </a:lnTo>
                          <a:lnTo>
                            <a:pt x="1445" y="1522"/>
                          </a:lnTo>
                          <a:lnTo>
                            <a:pt x="1465" y="1347"/>
                          </a:lnTo>
                          <a:lnTo>
                            <a:pt x="1506" y="1185"/>
                          </a:lnTo>
                          <a:lnTo>
                            <a:pt x="1561" y="942"/>
                          </a:lnTo>
                          <a:lnTo>
                            <a:pt x="1552" y="699"/>
                          </a:lnTo>
                          <a:lnTo>
                            <a:pt x="1552" y="483"/>
                          </a:lnTo>
                          <a:lnTo>
                            <a:pt x="1540" y="333"/>
                          </a:lnTo>
                          <a:lnTo>
                            <a:pt x="1506" y="267"/>
                          </a:lnTo>
                          <a:lnTo>
                            <a:pt x="1431" y="213"/>
                          </a:lnTo>
                          <a:lnTo>
                            <a:pt x="1342" y="124"/>
                          </a:lnTo>
                          <a:lnTo>
                            <a:pt x="1243" y="7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24" name="Freeform 2423"/>
                    <p:cNvSpPr>
                      <a:spLocks/>
                    </p:cNvSpPr>
                    <p:nvPr/>
                  </p:nvSpPr>
                  <p:spPr bwMode="auto">
                    <a:xfrm>
                      <a:off x="1905" y="1342"/>
                      <a:ext cx="104" cy="211"/>
                    </a:xfrm>
                    <a:custGeom>
                      <a:avLst/>
                      <a:gdLst>
                        <a:gd name="T0" fmla="*/ 161 w 1248"/>
                        <a:gd name="T1" fmla="*/ 1570 h 2524"/>
                        <a:gd name="T2" fmla="*/ 301 w 1248"/>
                        <a:gd name="T3" fmla="*/ 1548 h 2524"/>
                        <a:gd name="T4" fmla="*/ 423 w 1248"/>
                        <a:gd name="T5" fmla="*/ 1542 h 2524"/>
                        <a:gd name="T6" fmla="*/ 559 w 1248"/>
                        <a:gd name="T7" fmla="*/ 1528 h 2524"/>
                        <a:gd name="T8" fmla="*/ 707 w 1248"/>
                        <a:gd name="T9" fmla="*/ 1508 h 2524"/>
                        <a:gd name="T10" fmla="*/ 776 w 1248"/>
                        <a:gd name="T11" fmla="*/ 1462 h 2524"/>
                        <a:gd name="T12" fmla="*/ 802 w 1248"/>
                        <a:gd name="T13" fmla="*/ 1353 h 2524"/>
                        <a:gd name="T14" fmla="*/ 836 w 1248"/>
                        <a:gd name="T15" fmla="*/ 1191 h 2524"/>
                        <a:gd name="T16" fmla="*/ 903 w 1248"/>
                        <a:gd name="T17" fmla="*/ 1130 h 2524"/>
                        <a:gd name="T18" fmla="*/ 1005 w 1248"/>
                        <a:gd name="T19" fmla="*/ 962 h 2524"/>
                        <a:gd name="T20" fmla="*/ 902 w 1248"/>
                        <a:gd name="T21" fmla="*/ 1098 h 2524"/>
                        <a:gd name="T22" fmla="*/ 843 w 1248"/>
                        <a:gd name="T23" fmla="*/ 1138 h 2524"/>
                        <a:gd name="T24" fmla="*/ 863 w 1248"/>
                        <a:gd name="T25" fmla="*/ 948 h 2524"/>
                        <a:gd name="T26" fmla="*/ 863 w 1248"/>
                        <a:gd name="T27" fmla="*/ 818 h 2524"/>
                        <a:gd name="T28" fmla="*/ 855 w 1248"/>
                        <a:gd name="T29" fmla="*/ 570 h 2524"/>
                        <a:gd name="T30" fmla="*/ 836 w 1248"/>
                        <a:gd name="T31" fmla="*/ 469 h 2524"/>
                        <a:gd name="T32" fmla="*/ 795 w 1248"/>
                        <a:gd name="T33" fmla="*/ 422 h 2524"/>
                        <a:gd name="T34" fmla="*/ 734 w 1248"/>
                        <a:gd name="T35" fmla="*/ 346 h 2524"/>
                        <a:gd name="T36" fmla="*/ 639 w 1248"/>
                        <a:gd name="T37" fmla="*/ 312 h 2524"/>
                        <a:gd name="T38" fmla="*/ 593 w 1248"/>
                        <a:gd name="T39" fmla="*/ 294 h 2524"/>
                        <a:gd name="T40" fmla="*/ 502 w 1248"/>
                        <a:gd name="T41" fmla="*/ 305 h 2524"/>
                        <a:gd name="T42" fmla="*/ 420 w 1248"/>
                        <a:gd name="T43" fmla="*/ 347 h 2524"/>
                        <a:gd name="T44" fmla="*/ 466 w 1248"/>
                        <a:gd name="T45" fmla="*/ 275 h 2524"/>
                        <a:gd name="T46" fmla="*/ 500 w 1248"/>
                        <a:gd name="T47" fmla="*/ 205 h 2524"/>
                        <a:gd name="T48" fmla="*/ 582 w 1248"/>
                        <a:gd name="T49" fmla="*/ 156 h 2524"/>
                        <a:gd name="T50" fmla="*/ 671 w 1248"/>
                        <a:gd name="T51" fmla="*/ 110 h 2524"/>
                        <a:gd name="T52" fmla="*/ 783 w 1248"/>
                        <a:gd name="T53" fmla="*/ 53 h 2524"/>
                        <a:gd name="T54" fmla="*/ 862 w 1248"/>
                        <a:gd name="T55" fmla="*/ 16 h 2524"/>
                        <a:gd name="T56" fmla="*/ 915 w 1248"/>
                        <a:gd name="T57" fmla="*/ 0 h 2524"/>
                        <a:gd name="T58" fmla="*/ 942 w 1248"/>
                        <a:gd name="T59" fmla="*/ 53 h 2524"/>
                        <a:gd name="T60" fmla="*/ 1045 w 1248"/>
                        <a:gd name="T61" fmla="*/ 118 h 2524"/>
                        <a:gd name="T62" fmla="*/ 1091 w 1248"/>
                        <a:gd name="T63" fmla="*/ 164 h 2524"/>
                        <a:gd name="T64" fmla="*/ 1139 w 1248"/>
                        <a:gd name="T65" fmla="*/ 225 h 2524"/>
                        <a:gd name="T66" fmla="*/ 1208 w 1248"/>
                        <a:gd name="T67" fmla="*/ 260 h 2524"/>
                        <a:gd name="T68" fmla="*/ 1221 w 1248"/>
                        <a:gd name="T69" fmla="*/ 321 h 2524"/>
                        <a:gd name="T70" fmla="*/ 1248 w 1248"/>
                        <a:gd name="T71" fmla="*/ 422 h 2524"/>
                        <a:gd name="T72" fmla="*/ 1248 w 1248"/>
                        <a:gd name="T73" fmla="*/ 577 h 2524"/>
                        <a:gd name="T74" fmla="*/ 1242 w 1248"/>
                        <a:gd name="T75" fmla="*/ 738 h 2524"/>
                        <a:gd name="T76" fmla="*/ 1235 w 1248"/>
                        <a:gd name="T77" fmla="*/ 921 h 2524"/>
                        <a:gd name="T78" fmla="*/ 1201 w 1248"/>
                        <a:gd name="T79" fmla="*/ 1110 h 2524"/>
                        <a:gd name="T80" fmla="*/ 1160 w 1248"/>
                        <a:gd name="T81" fmla="*/ 1307 h 2524"/>
                        <a:gd name="T82" fmla="*/ 1139 w 1248"/>
                        <a:gd name="T83" fmla="*/ 1476 h 2524"/>
                        <a:gd name="T84" fmla="*/ 1106 w 1248"/>
                        <a:gd name="T85" fmla="*/ 1596 h 2524"/>
                        <a:gd name="T86" fmla="*/ 1112 w 1248"/>
                        <a:gd name="T87" fmla="*/ 1704 h 2524"/>
                        <a:gd name="T88" fmla="*/ 1110 w 1248"/>
                        <a:gd name="T89" fmla="*/ 1822 h 2524"/>
                        <a:gd name="T90" fmla="*/ 1197 w 1248"/>
                        <a:gd name="T91" fmla="*/ 2100 h 2524"/>
                        <a:gd name="T92" fmla="*/ 1183 w 1248"/>
                        <a:gd name="T93" fmla="*/ 2272 h 2524"/>
                        <a:gd name="T94" fmla="*/ 1090 w 1248"/>
                        <a:gd name="T95" fmla="*/ 2333 h 2524"/>
                        <a:gd name="T96" fmla="*/ 1018 w 1248"/>
                        <a:gd name="T97" fmla="*/ 2015 h 2524"/>
                        <a:gd name="T98" fmla="*/ 946 w 1248"/>
                        <a:gd name="T99" fmla="*/ 2438 h 2524"/>
                        <a:gd name="T100" fmla="*/ 806 w 1248"/>
                        <a:gd name="T101" fmla="*/ 2498 h 2524"/>
                        <a:gd name="T102" fmla="*/ 595 w 1248"/>
                        <a:gd name="T103" fmla="*/ 2524 h 2524"/>
                        <a:gd name="T104" fmla="*/ 277 w 1248"/>
                        <a:gd name="T105" fmla="*/ 2459 h 2524"/>
                        <a:gd name="T106" fmla="*/ 85 w 1248"/>
                        <a:gd name="T107" fmla="*/ 2346 h 2524"/>
                        <a:gd name="T108" fmla="*/ 0 w 1248"/>
                        <a:gd name="T109" fmla="*/ 2246 h 2524"/>
                        <a:gd name="T110" fmla="*/ 66 w 1248"/>
                        <a:gd name="T111" fmla="*/ 2140 h 2524"/>
                        <a:gd name="T112" fmla="*/ 139 w 1248"/>
                        <a:gd name="T113" fmla="*/ 1948 h 2524"/>
                        <a:gd name="T114" fmla="*/ 161 w 1248"/>
                        <a:gd name="T115" fmla="*/ 1704 h 2524"/>
                        <a:gd name="T116" fmla="*/ 161 w 1248"/>
                        <a:gd name="T117" fmla="*/ 1570 h 25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</a:cxnLst>
                      <a:rect l="0" t="0" r="r" b="b"/>
                      <a:pathLst>
                        <a:path w="1248" h="2524">
                          <a:moveTo>
                            <a:pt x="161" y="1570"/>
                          </a:moveTo>
                          <a:lnTo>
                            <a:pt x="301" y="1548"/>
                          </a:lnTo>
                          <a:lnTo>
                            <a:pt x="423" y="1542"/>
                          </a:lnTo>
                          <a:lnTo>
                            <a:pt x="559" y="1528"/>
                          </a:lnTo>
                          <a:lnTo>
                            <a:pt x="707" y="1508"/>
                          </a:lnTo>
                          <a:lnTo>
                            <a:pt x="776" y="1462"/>
                          </a:lnTo>
                          <a:lnTo>
                            <a:pt x="802" y="1353"/>
                          </a:lnTo>
                          <a:lnTo>
                            <a:pt x="836" y="1191"/>
                          </a:lnTo>
                          <a:lnTo>
                            <a:pt x="903" y="1130"/>
                          </a:lnTo>
                          <a:lnTo>
                            <a:pt x="1005" y="962"/>
                          </a:lnTo>
                          <a:lnTo>
                            <a:pt x="902" y="1098"/>
                          </a:lnTo>
                          <a:lnTo>
                            <a:pt x="843" y="1138"/>
                          </a:lnTo>
                          <a:lnTo>
                            <a:pt x="863" y="948"/>
                          </a:lnTo>
                          <a:lnTo>
                            <a:pt x="863" y="818"/>
                          </a:lnTo>
                          <a:lnTo>
                            <a:pt x="855" y="570"/>
                          </a:lnTo>
                          <a:lnTo>
                            <a:pt x="836" y="469"/>
                          </a:lnTo>
                          <a:lnTo>
                            <a:pt x="795" y="422"/>
                          </a:lnTo>
                          <a:lnTo>
                            <a:pt x="734" y="346"/>
                          </a:lnTo>
                          <a:lnTo>
                            <a:pt x="639" y="312"/>
                          </a:lnTo>
                          <a:lnTo>
                            <a:pt x="593" y="294"/>
                          </a:lnTo>
                          <a:lnTo>
                            <a:pt x="502" y="305"/>
                          </a:lnTo>
                          <a:lnTo>
                            <a:pt x="420" y="347"/>
                          </a:lnTo>
                          <a:lnTo>
                            <a:pt x="466" y="275"/>
                          </a:lnTo>
                          <a:lnTo>
                            <a:pt x="500" y="205"/>
                          </a:lnTo>
                          <a:lnTo>
                            <a:pt x="582" y="156"/>
                          </a:lnTo>
                          <a:lnTo>
                            <a:pt x="671" y="110"/>
                          </a:lnTo>
                          <a:lnTo>
                            <a:pt x="783" y="53"/>
                          </a:lnTo>
                          <a:lnTo>
                            <a:pt x="862" y="16"/>
                          </a:lnTo>
                          <a:lnTo>
                            <a:pt x="915" y="0"/>
                          </a:lnTo>
                          <a:lnTo>
                            <a:pt x="942" y="53"/>
                          </a:lnTo>
                          <a:lnTo>
                            <a:pt x="1045" y="118"/>
                          </a:lnTo>
                          <a:lnTo>
                            <a:pt x="1091" y="164"/>
                          </a:lnTo>
                          <a:lnTo>
                            <a:pt x="1139" y="225"/>
                          </a:lnTo>
                          <a:lnTo>
                            <a:pt x="1208" y="260"/>
                          </a:lnTo>
                          <a:lnTo>
                            <a:pt x="1221" y="321"/>
                          </a:lnTo>
                          <a:lnTo>
                            <a:pt x="1248" y="422"/>
                          </a:lnTo>
                          <a:lnTo>
                            <a:pt x="1248" y="577"/>
                          </a:lnTo>
                          <a:lnTo>
                            <a:pt x="1242" y="738"/>
                          </a:lnTo>
                          <a:lnTo>
                            <a:pt x="1235" y="921"/>
                          </a:lnTo>
                          <a:lnTo>
                            <a:pt x="1201" y="1110"/>
                          </a:lnTo>
                          <a:lnTo>
                            <a:pt x="1160" y="1307"/>
                          </a:lnTo>
                          <a:lnTo>
                            <a:pt x="1139" y="1476"/>
                          </a:lnTo>
                          <a:lnTo>
                            <a:pt x="1106" y="1596"/>
                          </a:lnTo>
                          <a:lnTo>
                            <a:pt x="1112" y="1704"/>
                          </a:lnTo>
                          <a:lnTo>
                            <a:pt x="1110" y="1822"/>
                          </a:lnTo>
                          <a:lnTo>
                            <a:pt x="1197" y="2100"/>
                          </a:lnTo>
                          <a:lnTo>
                            <a:pt x="1183" y="2272"/>
                          </a:lnTo>
                          <a:lnTo>
                            <a:pt x="1090" y="2333"/>
                          </a:lnTo>
                          <a:lnTo>
                            <a:pt x="1018" y="2015"/>
                          </a:lnTo>
                          <a:lnTo>
                            <a:pt x="946" y="2438"/>
                          </a:lnTo>
                          <a:lnTo>
                            <a:pt x="806" y="2498"/>
                          </a:lnTo>
                          <a:lnTo>
                            <a:pt x="595" y="2524"/>
                          </a:lnTo>
                          <a:lnTo>
                            <a:pt x="277" y="2459"/>
                          </a:lnTo>
                          <a:lnTo>
                            <a:pt x="85" y="2346"/>
                          </a:lnTo>
                          <a:lnTo>
                            <a:pt x="0" y="2246"/>
                          </a:lnTo>
                          <a:lnTo>
                            <a:pt x="66" y="2140"/>
                          </a:lnTo>
                          <a:lnTo>
                            <a:pt x="139" y="1948"/>
                          </a:lnTo>
                          <a:lnTo>
                            <a:pt x="161" y="1704"/>
                          </a:lnTo>
                          <a:lnTo>
                            <a:pt x="161" y="157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25" name="Freeform 2424"/>
                    <p:cNvSpPr>
                      <a:spLocks/>
                    </p:cNvSpPr>
                    <p:nvPr/>
                  </p:nvSpPr>
                  <p:spPr bwMode="auto">
                    <a:xfrm>
                      <a:off x="1975" y="1422"/>
                      <a:ext cx="27" cy="69"/>
                    </a:xfrm>
                    <a:custGeom>
                      <a:avLst/>
                      <a:gdLst>
                        <a:gd name="T0" fmla="*/ 0 w 319"/>
                        <a:gd name="T1" fmla="*/ 833 h 833"/>
                        <a:gd name="T2" fmla="*/ 55 w 319"/>
                        <a:gd name="T3" fmla="*/ 805 h 833"/>
                        <a:gd name="T4" fmla="*/ 116 w 319"/>
                        <a:gd name="T5" fmla="*/ 739 h 833"/>
                        <a:gd name="T6" fmla="*/ 169 w 319"/>
                        <a:gd name="T7" fmla="*/ 617 h 833"/>
                        <a:gd name="T8" fmla="*/ 197 w 319"/>
                        <a:gd name="T9" fmla="*/ 514 h 833"/>
                        <a:gd name="T10" fmla="*/ 237 w 319"/>
                        <a:gd name="T11" fmla="*/ 400 h 833"/>
                        <a:gd name="T12" fmla="*/ 258 w 319"/>
                        <a:gd name="T13" fmla="*/ 292 h 833"/>
                        <a:gd name="T14" fmla="*/ 291 w 319"/>
                        <a:gd name="T15" fmla="*/ 123 h 833"/>
                        <a:gd name="T16" fmla="*/ 319 w 319"/>
                        <a:gd name="T17" fmla="*/ 0 h 833"/>
                        <a:gd name="T18" fmla="*/ 250 w 319"/>
                        <a:gd name="T19" fmla="*/ 245 h 833"/>
                        <a:gd name="T20" fmla="*/ 197 w 319"/>
                        <a:gd name="T21" fmla="*/ 433 h 833"/>
                        <a:gd name="T22" fmla="*/ 137 w 319"/>
                        <a:gd name="T23" fmla="*/ 561 h 833"/>
                        <a:gd name="T24" fmla="*/ 41 w 319"/>
                        <a:gd name="T25" fmla="*/ 698 h 833"/>
                        <a:gd name="T26" fmla="*/ 0 w 319"/>
                        <a:gd name="T27" fmla="*/ 833 h 8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319" h="833">
                          <a:moveTo>
                            <a:pt x="0" y="833"/>
                          </a:moveTo>
                          <a:lnTo>
                            <a:pt x="55" y="805"/>
                          </a:lnTo>
                          <a:lnTo>
                            <a:pt x="116" y="739"/>
                          </a:lnTo>
                          <a:lnTo>
                            <a:pt x="169" y="617"/>
                          </a:lnTo>
                          <a:lnTo>
                            <a:pt x="197" y="514"/>
                          </a:lnTo>
                          <a:lnTo>
                            <a:pt x="237" y="400"/>
                          </a:lnTo>
                          <a:lnTo>
                            <a:pt x="258" y="292"/>
                          </a:lnTo>
                          <a:lnTo>
                            <a:pt x="291" y="123"/>
                          </a:lnTo>
                          <a:lnTo>
                            <a:pt x="319" y="0"/>
                          </a:lnTo>
                          <a:lnTo>
                            <a:pt x="250" y="245"/>
                          </a:lnTo>
                          <a:lnTo>
                            <a:pt x="197" y="433"/>
                          </a:lnTo>
                          <a:lnTo>
                            <a:pt x="137" y="561"/>
                          </a:lnTo>
                          <a:lnTo>
                            <a:pt x="41" y="698"/>
                          </a:lnTo>
                          <a:lnTo>
                            <a:pt x="0" y="833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26" name="Freeform 2425"/>
                    <p:cNvSpPr>
                      <a:spLocks/>
                    </p:cNvSpPr>
                    <p:nvPr/>
                  </p:nvSpPr>
                  <p:spPr bwMode="auto">
                    <a:xfrm>
                      <a:off x="1883" y="1366"/>
                      <a:ext cx="92" cy="104"/>
                    </a:xfrm>
                    <a:custGeom>
                      <a:avLst/>
                      <a:gdLst>
                        <a:gd name="T0" fmla="*/ 727 w 1105"/>
                        <a:gd name="T1" fmla="*/ 46 h 1248"/>
                        <a:gd name="T2" fmla="*/ 620 w 1105"/>
                        <a:gd name="T3" fmla="*/ 228 h 1248"/>
                        <a:gd name="T4" fmla="*/ 641 w 1105"/>
                        <a:gd name="T5" fmla="*/ 411 h 1248"/>
                        <a:gd name="T6" fmla="*/ 628 w 1105"/>
                        <a:gd name="T7" fmla="*/ 614 h 1248"/>
                        <a:gd name="T8" fmla="*/ 628 w 1105"/>
                        <a:gd name="T9" fmla="*/ 666 h 1248"/>
                        <a:gd name="T10" fmla="*/ 641 w 1105"/>
                        <a:gd name="T11" fmla="*/ 735 h 1248"/>
                        <a:gd name="T12" fmla="*/ 586 w 1105"/>
                        <a:gd name="T13" fmla="*/ 782 h 1248"/>
                        <a:gd name="T14" fmla="*/ 539 w 1105"/>
                        <a:gd name="T15" fmla="*/ 837 h 1248"/>
                        <a:gd name="T16" fmla="*/ 459 w 1105"/>
                        <a:gd name="T17" fmla="*/ 837 h 1248"/>
                        <a:gd name="T18" fmla="*/ 174 w 1105"/>
                        <a:gd name="T19" fmla="*/ 851 h 1248"/>
                        <a:gd name="T20" fmla="*/ 31 w 1105"/>
                        <a:gd name="T21" fmla="*/ 892 h 1248"/>
                        <a:gd name="T22" fmla="*/ 0 w 1105"/>
                        <a:gd name="T23" fmla="*/ 1039 h 1248"/>
                        <a:gd name="T24" fmla="*/ 31 w 1105"/>
                        <a:gd name="T25" fmla="*/ 1148 h 1248"/>
                        <a:gd name="T26" fmla="*/ 195 w 1105"/>
                        <a:gd name="T27" fmla="*/ 1227 h 1248"/>
                        <a:gd name="T28" fmla="*/ 383 w 1105"/>
                        <a:gd name="T29" fmla="*/ 1248 h 1248"/>
                        <a:gd name="T30" fmla="*/ 205 w 1105"/>
                        <a:gd name="T31" fmla="*/ 1119 h 1248"/>
                        <a:gd name="T32" fmla="*/ 160 w 1105"/>
                        <a:gd name="T33" fmla="*/ 1006 h 1248"/>
                        <a:gd name="T34" fmla="*/ 254 w 1105"/>
                        <a:gd name="T35" fmla="*/ 1119 h 1248"/>
                        <a:gd name="T36" fmla="*/ 359 w 1105"/>
                        <a:gd name="T37" fmla="*/ 1205 h 1248"/>
                        <a:gd name="T38" fmla="*/ 499 w 1105"/>
                        <a:gd name="T39" fmla="*/ 1241 h 1248"/>
                        <a:gd name="T40" fmla="*/ 687 w 1105"/>
                        <a:gd name="T41" fmla="*/ 1228 h 1248"/>
                        <a:gd name="T42" fmla="*/ 837 w 1105"/>
                        <a:gd name="T43" fmla="*/ 1221 h 1248"/>
                        <a:gd name="T44" fmla="*/ 741 w 1105"/>
                        <a:gd name="T45" fmla="*/ 1148 h 1248"/>
                        <a:gd name="T46" fmla="*/ 628 w 1105"/>
                        <a:gd name="T47" fmla="*/ 1052 h 1248"/>
                        <a:gd name="T48" fmla="*/ 651 w 1105"/>
                        <a:gd name="T49" fmla="*/ 1027 h 1248"/>
                        <a:gd name="T50" fmla="*/ 713 w 1105"/>
                        <a:gd name="T51" fmla="*/ 1096 h 1248"/>
                        <a:gd name="T52" fmla="*/ 830 w 1105"/>
                        <a:gd name="T53" fmla="*/ 1169 h 1248"/>
                        <a:gd name="T54" fmla="*/ 971 w 1105"/>
                        <a:gd name="T55" fmla="*/ 1180 h 1248"/>
                        <a:gd name="T56" fmla="*/ 1046 w 1105"/>
                        <a:gd name="T57" fmla="*/ 1065 h 1248"/>
                        <a:gd name="T58" fmla="*/ 789 w 1105"/>
                        <a:gd name="T59" fmla="*/ 1027 h 1248"/>
                        <a:gd name="T60" fmla="*/ 634 w 1105"/>
                        <a:gd name="T61" fmla="*/ 931 h 1248"/>
                        <a:gd name="T62" fmla="*/ 607 w 1105"/>
                        <a:gd name="T63" fmla="*/ 851 h 1248"/>
                        <a:gd name="T64" fmla="*/ 668 w 1105"/>
                        <a:gd name="T65" fmla="*/ 892 h 1248"/>
                        <a:gd name="T66" fmla="*/ 844 w 1105"/>
                        <a:gd name="T67" fmla="*/ 1006 h 1248"/>
                        <a:gd name="T68" fmla="*/ 1046 w 1105"/>
                        <a:gd name="T69" fmla="*/ 1065 h 1248"/>
                        <a:gd name="T70" fmla="*/ 1087 w 1105"/>
                        <a:gd name="T71" fmla="*/ 823 h 1248"/>
                        <a:gd name="T72" fmla="*/ 971 w 1105"/>
                        <a:gd name="T73" fmla="*/ 796 h 1248"/>
                        <a:gd name="T74" fmla="*/ 727 w 1105"/>
                        <a:gd name="T75" fmla="*/ 816 h 1248"/>
                        <a:gd name="T76" fmla="*/ 687 w 1105"/>
                        <a:gd name="T77" fmla="*/ 769 h 1248"/>
                        <a:gd name="T78" fmla="*/ 816 w 1105"/>
                        <a:gd name="T79" fmla="*/ 789 h 1248"/>
                        <a:gd name="T80" fmla="*/ 1087 w 1105"/>
                        <a:gd name="T81" fmla="*/ 735 h 1248"/>
                        <a:gd name="T82" fmla="*/ 1100 w 1105"/>
                        <a:gd name="T83" fmla="*/ 519 h 1248"/>
                        <a:gd name="T84" fmla="*/ 1093 w 1105"/>
                        <a:gd name="T85" fmla="*/ 283 h 1248"/>
                        <a:gd name="T86" fmla="*/ 958 w 1105"/>
                        <a:gd name="T87" fmla="*/ 162 h 1248"/>
                        <a:gd name="T88" fmla="*/ 1093 w 1105"/>
                        <a:gd name="T89" fmla="*/ 215 h 1248"/>
                        <a:gd name="T90" fmla="*/ 1019 w 1105"/>
                        <a:gd name="T91" fmla="*/ 72 h 1248"/>
                        <a:gd name="T92" fmla="*/ 877 w 1105"/>
                        <a:gd name="T93" fmla="*/ 0 h 12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</a:cxnLst>
                      <a:rect l="0" t="0" r="r" b="b"/>
                      <a:pathLst>
                        <a:path w="1105" h="1248">
                          <a:moveTo>
                            <a:pt x="877" y="0"/>
                          </a:moveTo>
                          <a:lnTo>
                            <a:pt x="727" y="46"/>
                          </a:lnTo>
                          <a:lnTo>
                            <a:pt x="659" y="107"/>
                          </a:lnTo>
                          <a:lnTo>
                            <a:pt x="620" y="228"/>
                          </a:lnTo>
                          <a:lnTo>
                            <a:pt x="620" y="344"/>
                          </a:lnTo>
                          <a:lnTo>
                            <a:pt x="641" y="411"/>
                          </a:lnTo>
                          <a:lnTo>
                            <a:pt x="628" y="525"/>
                          </a:lnTo>
                          <a:lnTo>
                            <a:pt x="628" y="614"/>
                          </a:lnTo>
                          <a:lnTo>
                            <a:pt x="647" y="634"/>
                          </a:lnTo>
                          <a:lnTo>
                            <a:pt x="628" y="666"/>
                          </a:lnTo>
                          <a:lnTo>
                            <a:pt x="613" y="701"/>
                          </a:lnTo>
                          <a:lnTo>
                            <a:pt x="641" y="735"/>
                          </a:lnTo>
                          <a:lnTo>
                            <a:pt x="641" y="769"/>
                          </a:lnTo>
                          <a:lnTo>
                            <a:pt x="586" y="782"/>
                          </a:lnTo>
                          <a:lnTo>
                            <a:pt x="594" y="816"/>
                          </a:lnTo>
                          <a:lnTo>
                            <a:pt x="539" y="837"/>
                          </a:lnTo>
                          <a:lnTo>
                            <a:pt x="491" y="823"/>
                          </a:lnTo>
                          <a:lnTo>
                            <a:pt x="459" y="837"/>
                          </a:lnTo>
                          <a:lnTo>
                            <a:pt x="309" y="858"/>
                          </a:lnTo>
                          <a:lnTo>
                            <a:pt x="174" y="851"/>
                          </a:lnTo>
                          <a:lnTo>
                            <a:pt x="86" y="858"/>
                          </a:lnTo>
                          <a:lnTo>
                            <a:pt x="31" y="892"/>
                          </a:lnTo>
                          <a:lnTo>
                            <a:pt x="9" y="948"/>
                          </a:lnTo>
                          <a:lnTo>
                            <a:pt x="0" y="1039"/>
                          </a:lnTo>
                          <a:lnTo>
                            <a:pt x="6" y="1107"/>
                          </a:lnTo>
                          <a:lnTo>
                            <a:pt x="31" y="1148"/>
                          </a:lnTo>
                          <a:lnTo>
                            <a:pt x="79" y="1202"/>
                          </a:lnTo>
                          <a:lnTo>
                            <a:pt x="195" y="1227"/>
                          </a:lnTo>
                          <a:lnTo>
                            <a:pt x="281" y="1241"/>
                          </a:lnTo>
                          <a:lnTo>
                            <a:pt x="383" y="1248"/>
                          </a:lnTo>
                          <a:lnTo>
                            <a:pt x="256" y="1175"/>
                          </a:lnTo>
                          <a:lnTo>
                            <a:pt x="205" y="1119"/>
                          </a:lnTo>
                          <a:lnTo>
                            <a:pt x="167" y="1066"/>
                          </a:lnTo>
                          <a:lnTo>
                            <a:pt x="160" y="1006"/>
                          </a:lnTo>
                          <a:lnTo>
                            <a:pt x="205" y="1083"/>
                          </a:lnTo>
                          <a:lnTo>
                            <a:pt x="254" y="1119"/>
                          </a:lnTo>
                          <a:lnTo>
                            <a:pt x="313" y="1166"/>
                          </a:lnTo>
                          <a:lnTo>
                            <a:pt x="359" y="1205"/>
                          </a:lnTo>
                          <a:lnTo>
                            <a:pt x="425" y="1235"/>
                          </a:lnTo>
                          <a:lnTo>
                            <a:pt x="499" y="1241"/>
                          </a:lnTo>
                          <a:lnTo>
                            <a:pt x="613" y="1235"/>
                          </a:lnTo>
                          <a:lnTo>
                            <a:pt x="687" y="1228"/>
                          </a:lnTo>
                          <a:lnTo>
                            <a:pt x="755" y="1221"/>
                          </a:lnTo>
                          <a:lnTo>
                            <a:pt x="837" y="1221"/>
                          </a:lnTo>
                          <a:lnTo>
                            <a:pt x="915" y="1206"/>
                          </a:lnTo>
                          <a:lnTo>
                            <a:pt x="741" y="1148"/>
                          </a:lnTo>
                          <a:lnTo>
                            <a:pt x="675" y="1113"/>
                          </a:lnTo>
                          <a:lnTo>
                            <a:pt x="628" y="1052"/>
                          </a:lnTo>
                          <a:lnTo>
                            <a:pt x="620" y="999"/>
                          </a:lnTo>
                          <a:lnTo>
                            <a:pt x="651" y="1027"/>
                          </a:lnTo>
                          <a:lnTo>
                            <a:pt x="680" y="1069"/>
                          </a:lnTo>
                          <a:lnTo>
                            <a:pt x="713" y="1096"/>
                          </a:lnTo>
                          <a:lnTo>
                            <a:pt x="768" y="1129"/>
                          </a:lnTo>
                          <a:lnTo>
                            <a:pt x="830" y="1169"/>
                          </a:lnTo>
                          <a:lnTo>
                            <a:pt x="909" y="1203"/>
                          </a:lnTo>
                          <a:lnTo>
                            <a:pt x="971" y="1180"/>
                          </a:lnTo>
                          <a:lnTo>
                            <a:pt x="998" y="1148"/>
                          </a:lnTo>
                          <a:lnTo>
                            <a:pt x="1046" y="1065"/>
                          </a:lnTo>
                          <a:lnTo>
                            <a:pt x="958" y="1045"/>
                          </a:lnTo>
                          <a:lnTo>
                            <a:pt x="789" y="1027"/>
                          </a:lnTo>
                          <a:lnTo>
                            <a:pt x="687" y="980"/>
                          </a:lnTo>
                          <a:lnTo>
                            <a:pt x="634" y="931"/>
                          </a:lnTo>
                          <a:lnTo>
                            <a:pt x="613" y="877"/>
                          </a:lnTo>
                          <a:lnTo>
                            <a:pt x="607" y="851"/>
                          </a:lnTo>
                          <a:lnTo>
                            <a:pt x="634" y="851"/>
                          </a:lnTo>
                          <a:lnTo>
                            <a:pt x="668" y="892"/>
                          </a:lnTo>
                          <a:lnTo>
                            <a:pt x="721" y="964"/>
                          </a:lnTo>
                          <a:lnTo>
                            <a:pt x="844" y="1006"/>
                          </a:lnTo>
                          <a:lnTo>
                            <a:pt x="958" y="1041"/>
                          </a:lnTo>
                          <a:lnTo>
                            <a:pt x="1046" y="1065"/>
                          </a:lnTo>
                          <a:lnTo>
                            <a:pt x="1080" y="924"/>
                          </a:lnTo>
                          <a:lnTo>
                            <a:pt x="1087" y="823"/>
                          </a:lnTo>
                          <a:lnTo>
                            <a:pt x="1087" y="734"/>
                          </a:lnTo>
                          <a:lnTo>
                            <a:pt x="971" y="796"/>
                          </a:lnTo>
                          <a:lnTo>
                            <a:pt x="837" y="823"/>
                          </a:lnTo>
                          <a:lnTo>
                            <a:pt x="727" y="816"/>
                          </a:lnTo>
                          <a:lnTo>
                            <a:pt x="700" y="803"/>
                          </a:lnTo>
                          <a:lnTo>
                            <a:pt x="687" y="769"/>
                          </a:lnTo>
                          <a:lnTo>
                            <a:pt x="748" y="769"/>
                          </a:lnTo>
                          <a:lnTo>
                            <a:pt x="816" y="789"/>
                          </a:lnTo>
                          <a:lnTo>
                            <a:pt x="974" y="796"/>
                          </a:lnTo>
                          <a:lnTo>
                            <a:pt x="1087" y="735"/>
                          </a:lnTo>
                          <a:lnTo>
                            <a:pt x="1093" y="607"/>
                          </a:lnTo>
                          <a:lnTo>
                            <a:pt x="1100" y="519"/>
                          </a:lnTo>
                          <a:lnTo>
                            <a:pt x="1105" y="432"/>
                          </a:lnTo>
                          <a:lnTo>
                            <a:pt x="1093" y="283"/>
                          </a:lnTo>
                          <a:lnTo>
                            <a:pt x="1059" y="228"/>
                          </a:lnTo>
                          <a:lnTo>
                            <a:pt x="958" y="162"/>
                          </a:lnTo>
                          <a:lnTo>
                            <a:pt x="990" y="169"/>
                          </a:lnTo>
                          <a:lnTo>
                            <a:pt x="1093" y="215"/>
                          </a:lnTo>
                          <a:lnTo>
                            <a:pt x="1053" y="122"/>
                          </a:lnTo>
                          <a:lnTo>
                            <a:pt x="1019" y="72"/>
                          </a:lnTo>
                          <a:lnTo>
                            <a:pt x="990" y="41"/>
                          </a:lnTo>
                          <a:lnTo>
                            <a:pt x="877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27" name="Freeform 2426"/>
                    <p:cNvSpPr>
                      <a:spLocks/>
                    </p:cNvSpPr>
                    <p:nvPr/>
                  </p:nvSpPr>
                  <p:spPr bwMode="auto">
                    <a:xfrm>
                      <a:off x="1941" y="1405"/>
                      <a:ext cx="27" cy="24"/>
                    </a:xfrm>
                    <a:custGeom>
                      <a:avLst/>
                      <a:gdLst>
                        <a:gd name="T0" fmla="*/ 0 w 319"/>
                        <a:gd name="T1" fmla="*/ 0 h 283"/>
                        <a:gd name="T2" fmla="*/ 0 w 319"/>
                        <a:gd name="T3" fmla="*/ 22 h 283"/>
                        <a:gd name="T4" fmla="*/ 41 w 319"/>
                        <a:gd name="T5" fmla="*/ 77 h 283"/>
                        <a:gd name="T6" fmla="*/ 81 w 319"/>
                        <a:gd name="T7" fmla="*/ 107 h 283"/>
                        <a:gd name="T8" fmla="*/ 166 w 319"/>
                        <a:gd name="T9" fmla="*/ 169 h 283"/>
                        <a:gd name="T10" fmla="*/ 200 w 319"/>
                        <a:gd name="T11" fmla="*/ 196 h 283"/>
                        <a:gd name="T12" fmla="*/ 281 w 319"/>
                        <a:gd name="T13" fmla="*/ 258 h 283"/>
                        <a:gd name="T14" fmla="*/ 193 w 319"/>
                        <a:gd name="T15" fmla="*/ 231 h 283"/>
                        <a:gd name="T16" fmla="*/ 107 w 319"/>
                        <a:gd name="T17" fmla="*/ 201 h 283"/>
                        <a:gd name="T18" fmla="*/ 18 w 319"/>
                        <a:gd name="T19" fmla="*/ 196 h 283"/>
                        <a:gd name="T20" fmla="*/ 24 w 319"/>
                        <a:gd name="T21" fmla="*/ 224 h 283"/>
                        <a:gd name="T22" fmla="*/ 166 w 319"/>
                        <a:gd name="T23" fmla="*/ 249 h 283"/>
                        <a:gd name="T24" fmla="*/ 240 w 319"/>
                        <a:gd name="T25" fmla="*/ 277 h 283"/>
                        <a:gd name="T26" fmla="*/ 281 w 319"/>
                        <a:gd name="T27" fmla="*/ 283 h 283"/>
                        <a:gd name="T28" fmla="*/ 316 w 319"/>
                        <a:gd name="T29" fmla="*/ 272 h 283"/>
                        <a:gd name="T30" fmla="*/ 319 w 319"/>
                        <a:gd name="T31" fmla="*/ 240 h 283"/>
                        <a:gd name="T32" fmla="*/ 291 w 319"/>
                        <a:gd name="T33" fmla="*/ 214 h 283"/>
                        <a:gd name="T34" fmla="*/ 251 w 319"/>
                        <a:gd name="T35" fmla="*/ 174 h 283"/>
                        <a:gd name="T36" fmla="*/ 203 w 319"/>
                        <a:gd name="T37" fmla="*/ 121 h 283"/>
                        <a:gd name="T38" fmla="*/ 157 w 319"/>
                        <a:gd name="T39" fmla="*/ 59 h 283"/>
                        <a:gd name="T40" fmla="*/ 100 w 319"/>
                        <a:gd name="T41" fmla="*/ 18 h 283"/>
                        <a:gd name="T42" fmla="*/ 38 w 319"/>
                        <a:gd name="T43" fmla="*/ 3 h 283"/>
                        <a:gd name="T44" fmla="*/ 0 w 319"/>
                        <a:gd name="T45" fmla="*/ 0 h 2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319" h="283">
                          <a:moveTo>
                            <a:pt x="0" y="0"/>
                          </a:moveTo>
                          <a:lnTo>
                            <a:pt x="0" y="22"/>
                          </a:lnTo>
                          <a:lnTo>
                            <a:pt x="41" y="77"/>
                          </a:lnTo>
                          <a:lnTo>
                            <a:pt x="81" y="107"/>
                          </a:lnTo>
                          <a:lnTo>
                            <a:pt x="166" y="169"/>
                          </a:lnTo>
                          <a:lnTo>
                            <a:pt x="200" y="196"/>
                          </a:lnTo>
                          <a:lnTo>
                            <a:pt x="281" y="258"/>
                          </a:lnTo>
                          <a:lnTo>
                            <a:pt x="193" y="231"/>
                          </a:lnTo>
                          <a:lnTo>
                            <a:pt x="107" y="201"/>
                          </a:lnTo>
                          <a:lnTo>
                            <a:pt x="18" y="196"/>
                          </a:lnTo>
                          <a:lnTo>
                            <a:pt x="24" y="224"/>
                          </a:lnTo>
                          <a:lnTo>
                            <a:pt x="166" y="249"/>
                          </a:lnTo>
                          <a:lnTo>
                            <a:pt x="240" y="277"/>
                          </a:lnTo>
                          <a:lnTo>
                            <a:pt x="281" y="283"/>
                          </a:lnTo>
                          <a:lnTo>
                            <a:pt x="316" y="272"/>
                          </a:lnTo>
                          <a:lnTo>
                            <a:pt x="319" y="240"/>
                          </a:lnTo>
                          <a:lnTo>
                            <a:pt x="291" y="214"/>
                          </a:lnTo>
                          <a:lnTo>
                            <a:pt x="251" y="174"/>
                          </a:lnTo>
                          <a:lnTo>
                            <a:pt x="203" y="121"/>
                          </a:lnTo>
                          <a:lnTo>
                            <a:pt x="157" y="59"/>
                          </a:lnTo>
                          <a:lnTo>
                            <a:pt x="100" y="18"/>
                          </a:lnTo>
                          <a:lnTo>
                            <a:pt x="38" y="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28" name="Freeform 2427"/>
                    <p:cNvSpPr>
                      <a:spLocks/>
                    </p:cNvSpPr>
                    <p:nvPr/>
                  </p:nvSpPr>
                  <p:spPr bwMode="auto">
                    <a:xfrm>
                      <a:off x="1919" y="1388"/>
                      <a:ext cx="15" cy="46"/>
                    </a:xfrm>
                    <a:custGeom>
                      <a:avLst/>
                      <a:gdLst>
                        <a:gd name="T0" fmla="*/ 0 w 175"/>
                        <a:gd name="T1" fmla="*/ 554 h 554"/>
                        <a:gd name="T2" fmla="*/ 87 w 175"/>
                        <a:gd name="T3" fmla="*/ 554 h 554"/>
                        <a:gd name="T4" fmla="*/ 114 w 175"/>
                        <a:gd name="T5" fmla="*/ 547 h 554"/>
                        <a:gd name="T6" fmla="*/ 114 w 175"/>
                        <a:gd name="T7" fmla="*/ 526 h 554"/>
                        <a:gd name="T8" fmla="*/ 134 w 175"/>
                        <a:gd name="T9" fmla="*/ 507 h 554"/>
                        <a:gd name="T10" fmla="*/ 162 w 175"/>
                        <a:gd name="T11" fmla="*/ 486 h 554"/>
                        <a:gd name="T12" fmla="*/ 148 w 175"/>
                        <a:gd name="T13" fmla="*/ 467 h 554"/>
                        <a:gd name="T14" fmla="*/ 148 w 175"/>
                        <a:gd name="T15" fmla="*/ 440 h 554"/>
                        <a:gd name="T16" fmla="*/ 169 w 175"/>
                        <a:gd name="T17" fmla="*/ 405 h 554"/>
                        <a:gd name="T18" fmla="*/ 169 w 175"/>
                        <a:gd name="T19" fmla="*/ 371 h 554"/>
                        <a:gd name="T20" fmla="*/ 156 w 175"/>
                        <a:gd name="T21" fmla="*/ 330 h 554"/>
                        <a:gd name="T22" fmla="*/ 156 w 175"/>
                        <a:gd name="T23" fmla="*/ 242 h 554"/>
                        <a:gd name="T24" fmla="*/ 175 w 175"/>
                        <a:gd name="T25" fmla="*/ 163 h 554"/>
                        <a:gd name="T26" fmla="*/ 169 w 175"/>
                        <a:gd name="T27" fmla="*/ 100 h 554"/>
                        <a:gd name="T28" fmla="*/ 169 w 175"/>
                        <a:gd name="T29" fmla="*/ 0 h 554"/>
                        <a:gd name="T30" fmla="*/ 114 w 175"/>
                        <a:gd name="T31" fmla="*/ 155 h 554"/>
                        <a:gd name="T32" fmla="*/ 67 w 175"/>
                        <a:gd name="T33" fmla="*/ 297 h 554"/>
                        <a:gd name="T34" fmla="*/ 34 w 175"/>
                        <a:gd name="T35" fmla="*/ 452 h 554"/>
                        <a:gd name="T36" fmla="*/ 0 w 175"/>
                        <a:gd name="T37" fmla="*/ 554 h 5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175" h="554">
                          <a:moveTo>
                            <a:pt x="0" y="554"/>
                          </a:moveTo>
                          <a:lnTo>
                            <a:pt x="87" y="554"/>
                          </a:lnTo>
                          <a:lnTo>
                            <a:pt x="114" y="547"/>
                          </a:lnTo>
                          <a:lnTo>
                            <a:pt x="114" y="526"/>
                          </a:lnTo>
                          <a:lnTo>
                            <a:pt x="134" y="507"/>
                          </a:lnTo>
                          <a:lnTo>
                            <a:pt x="162" y="486"/>
                          </a:lnTo>
                          <a:lnTo>
                            <a:pt x="148" y="467"/>
                          </a:lnTo>
                          <a:lnTo>
                            <a:pt x="148" y="440"/>
                          </a:lnTo>
                          <a:lnTo>
                            <a:pt x="169" y="405"/>
                          </a:lnTo>
                          <a:lnTo>
                            <a:pt x="169" y="371"/>
                          </a:lnTo>
                          <a:lnTo>
                            <a:pt x="156" y="330"/>
                          </a:lnTo>
                          <a:lnTo>
                            <a:pt x="156" y="242"/>
                          </a:lnTo>
                          <a:lnTo>
                            <a:pt x="175" y="163"/>
                          </a:lnTo>
                          <a:lnTo>
                            <a:pt x="169" y="100"/>
                          </a:lnTo>
                          <a:lnTo>
                            <a:pt x="169" y="0"/>
                          </a:lnTo>
                          <a:lnTo>
                            <a:pt x="114" y="155"/>
                          </a:lnTo>
                          <a:lnTo>
                            <a:pt x="67" y="297"/>
                          </a:lnTo>
                          <a:lnTo>
                            <a:pt x="34" y="452"/>
                          </a:lnTo>
                          <a:lnTo>
                            <a:pt x="0" y="554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29" name="Freeform 2428"/>
                    <p:cNvSpPr>
                      <a:spLocks/>
                    </p:cNvSpPr>
                    <p:nvPr/>
                  </p:nvSpPr>
                  <p:spPr bwMode="auto">
                    <a:xfrm>
                      <a:off x="1940" y="1437"/>
                      <a:ext cx="26" cy="9"/>
                    </a:xfrm>
                    <a:custGeom>
                      <a:avLst/>
                      <a:gdLst>
                        <a:gd name="T0" fmla="*/ 250 w 313"/>
                        <a:gd name="T1" fmla="*/ 52 h 107"/>
                        <a:gd name="T2" fmla="*/ 181 w 313"/>
                        <a:gd name="T3" fmla="*/ 21 h 107"/>
                        <a:gd name="T4" fmla="*/ 120 w 313"/>
                        <a:gd name="T5" fmla="*/ 5 h 107"/>
                        <a:gd name="T6" fmla="*/ 34 w 313"/>
                        <a:gd name="T7" fmla="*/ 0 h 107"/>
                        <a:gd name="T8" fmla="*/ 0 w 313"/>
                        <a:gd name="T9" fmla="*/ 7 h 107"/>
                        <a:gd name="T10" fmla="*/ 16 w 313"/>
                        <a:gd name="T11" fmla="*/ 41 h 107"/>
                        <a:gd name="T12" fmla="*/ 48 w 313"/>
                        <a:gd name="T13" fmla="*/ 66 h 107"/>
                        <a:gd name="T14" fmla="*/ 123 w 313"/>
                        <a:gd name="T15" fmla="*/ 87 h 107"/>
                        <a:gd name="T16" fmla="*/ 237 w 313"/>
                        <a:gd name="T17" fmla="*/ 107 h 107"/>
                        <a:gd name="T18" fmla="*/ 313 w 313"/>
                        <a:gd name="T19" fmla="*/ 100 h 107"/>
                        <a:gd name="T20" fmla="*/ 250 w 313"/>
                        <a:gd name="T21" fmla="*/ 52 h 1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313" h="107">
                          <a:moveTo>
                            <a:pt x="250" y="52"/>
                          </a:moveTo>
                          <a:lnTo>
                            <a:pt x="181" y="21"/>
                          </a:lnTo>
                          <a:lnTo>
                            <a:pt x="120" y="5"/>
                          </a:lnTo>
                          <a:lnTo>
                            <a:pt x="34" y="0"/>
                          </a:lnTo>
                          <a:lnTo>
                            <a:pt x="0" y="7"/>
                          </a:lnTo>
                          <a:lnTo>
                            <a:pt x="16" y="41"/>
                          </a:lnTo>
                          <a:lnTo>
                            <a:pt x="48" y="66"/>
                          </a:lnTo>
                          <a:lnTo>
                            <a:pt x="123" y="87"/>
                          </a:lnTo>
                          <a:lnTo>
                            <a:pt x="237" y="107"/>
                          </a:lnTo>
                          <a:lnTo>
                            <a:pt x="313" y="100"/>
                          </a:lnTo>
                          <a:lnTo>
                            <a:pt x="250" y="52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30" name="Freeform 2429"/>
                    <p:cNvSpPr>
                      <a:spLocks/>
                    </p:cNvSpPr>
                    <p:nvPr/>
                  </p:nvSpPr>
                  <p:spPr bwMode="auto">
                    <a:xfrm>
                      <a:off x="1923" y="1495"/>
                      <a:ext cx="39" cy="16"/>
                    </a:xfrm>
                    <a:custGeom>
                      <a:avLst/>
                      <a:gdLst>
                        <a:gd name="T0" fmla="*/ 79 w 469"/>
                        <a:gd name="T1" fmla="*/ 0 h 192"/>
                        <a:gd name="T2" fmla="*/ 39 w 469"/>
                        <a:gd name="T3" fmla="*/ 106 h 192"/>
                        <a:gd name="T4" fmla="*/ 225 w 469"/>
                        <a:gd name="T5" fmla="*/ 152 h 192"/>
                        <a:gd name="T6" fmla="*/ 423 w 469"/>
                        <a:gd name="T7" fmla="*/ 172 h 192"/>
                        <a:gd name="T8" fmla="*/ 469 w 469"/>
                        <a:gd name="T9" fmla="*/ 73 h 192"/>
                        <a:gd name="T10" fmla="*/ 443 w 469"/>
                        <a:gd name="T11" fmla="*/ 186 h 192"/>
                        <a:gd name="T12" fmla="*/ 251 w 469"/>
                        <a:gd name="T13" fmla="*/ 192 h 192"/>
                        <a:gd name="T14" fmla="*/ 0 w 469"/>
                        <a:gd name="T15" fmla="*/ 126 h 192"/>
                        <a:gd name="T16" fmla="*/ 79 w 469"/>
                        <a:gd name="T17" fmla="*/ 0 h 19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469" h="192">
                          <a:moveTo>
                            <a:pt x="79" y="0"/>
                          </a:moveTo>
                          <a:lnTo>
                            <a:pt x="39" y="106"/>
                          </a:lnTo>
                          <a:lnTo>
                            <a:pt x="225" y="152"/>
                          </a:lnTo>
                          <a:lnTo>
                            <a:pt x="423" y="172"/>
                          </a:lnTo>
                          <a:lnTo>
                            <a:pt x="469" y="73"/>
                          </a:lnTo>
                          <a:lnTo>
                            <a:pt x="443" y="186"/>
                          </a:lnTo>
                          <a:lnTo>
                            <a:pt x="251" y="192"/>
                          </a:lnTo>
                          <a:lnTo>
                            <a:pt x="0" y="126"/>
                          </a:lnTo>
                          <a:lnTo>
                            <a:pt x="79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31" name="Freeform 2430"/>
                    <p:cNvSpPr>
                      <a:spLocks/>
                    </p:cNvSpPr>
                    <p:nvPr/>
                  </p:nvSpPr>
                  <p:spPr bwMode="auto">
                    <a:xfrm>
                      <a:off x="1925" y="1437"/>
                      <a:ext cx="114" cy="131"/>
                    </a:xfrm>
                    <a:custGeom>
                      <a:avLst/>
                      <a:gdLst>
                        <a:gd name="T0" fmla="*/ 610 w 1369"/>
                        <a:gd name="T1" fmla="*/ 231 h 1580"/>
                        <a:gd name="T2" fmla="*/ 859 w 1369"/>
                        <a:gd name="T3" fmla="*/ 213 h 1580"/>
                        <a:gd name="T4" fmla="*/ 1011 w 1369"/>
                        <a:gd name="T5" fmla="*/ 180 h 1580"/>
                        <a:gd name="T6" fmla="*/ 1058 w 1369"/>
                        <a:gd name="T7" fmla="*/ 120 h 1580"/>
                        <a:gd name="T8" fmla="*/ 1058 w 1369"/>
                        <a:gd name="T9" fmla="*/ 69 h 1580"/>
                        <a:gd name="T10" fmla="*/ 1100 w 1369"/>
                        <a:gd name="T11" fmla="*/ 26 h 1580"/>
                        <a:gd name="T12" fmla="*/ 1239 w 1369"/>
                        <a:gd name="T13" fmla="*/ 0 h 1580"/>
                        <a:gd name="T14" fmla="*/ 1369 w 1369"/>
                        <a:gd name="T15" fmla="*/ 8 h 1580"/>
                        <a:gd name="T16" fmla="*/ 1210 w 1369"/>
                        <a:gd name="T17" fmla="*/ 1230 h 1580"/>
                        <a:gd name="T18" fmla="*/ 1100 w 1369"/>
                        <a:gd name="T19" fmla="*/ 1343 h 1580"/>
                        <a:gd name="T20" fmla="*/ 961 w 1369"/>
                        <a:gd name="T21" fmla="*/ 1452 h 1580"/>
                        <a:gd name="T22" fmla="*/ 762 w 1369"/>
                        <a:gd name="T23" fmla="*/ 1539 h 1580"/>
                        <a:gd name="T24" fmla="*/ 530 w 1369"/>
                        <a:gd name="T25" fmla="*/ 1564 h 1580"/>
                        <a:gd name="T26" fmla="*/ 220 w 1369"/>
                        <a:gd name="T27" fmla="*/ 1580 h 1580"/>
                        <a:gd name="T28" fmla="*/ 40 w 1369"/>
                        <a:gd name="T29" fmla="*/ 1556 h 1580"/>
                        <a:gd name="T30" fmla="*/ 0 w 1369"/>
                        <a:gd name="T31" fmla="*/ 1470 h 1580"/>
                        <a:gd name="T32" fmla="*/ 21 w 1369"/>
                        <a:gd name="T33" fmla="*/ 1358 h 1580"/>
                        <a:gd name="T34" fmla="*/ 152 w 1369"/>
                        <a:gd name="T35" fmla="*/ 1016 h 1580"/>
                        <a:gd name="T36" fmla="*/ 259 w 1369"/>
                        <a:gd name="T37" fmla="*/ 675 h 1580"/>
                        <a:gd name="T38" fmla="*/ 310 w 1369"/>
                        <a:gd name="T39" fmla="*/ 418 h 1580"/>
                        <a:gd name="T40" fmla="*/ 310 w 1369"/>
                        <a:gd name="T41" fmla="*/ 350 h 1580"/>
                        <a:gd name="T42" fmla="*/ 380 w 1369"/>
                        <a:gd name="T43" fmla="*/ 256 h 1580"/>
                        <a:gd name="T44" fmla="*/ 461 w 1369"/>
                        <a:gd name="T45" fmla="*/ 231 h 1580"/>
                        <a:gd name="T46" fmla="*/ 610 w 1369"/>
                        <a:gd name="T47" fmla="*/ 231 h 158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1369" h="1580">
                          <a:moveTo>
                            <a:pt x="610" y="231"/>
                          </a:moveTo>
                          <a:lnTo>
                            <a:pt x="859" y="213"/>
                          </a:lnTo>
                          <a:lnTo>
                            <a:pt x="1011" y="180"/>
                          </a:lnTo>
                          <a:lnTo>
                            <a:pt x="1058" y="120"/>
                          </a:lnTo>
                          <a:lnTo>
                            <a:pt x="1058" y="69"/>
                          </a:lnTo>
                          <a:lnTo>
                            <a:pt x="1100" y="26"/>
                          </a:lnTo>
                          <a:lnTo>
                            <a:pt x="1239" y="0"/>
                          </a:lnTo>
                          <a:lnTo>
                            <a:pt x="1369" y="8"/>
                          </a:lnTo>
                          <a:lnTo>
                            <a:pt x="1210" y="1230"/>
                          </a:lnTo>
                          <a:lnTo>
                            <a:pt x="1100" y="1343"/>
                          </a:lnTo>
                          <a:lnTo>
                            <a:pt x="961" y="1452"/>
                          </a:lnTo>
                          <a:lnTo>
                            <a:pt x="762" y="1539"/>
                          </a:lnTo>
                          <a:lnTo>
                            <a:pt x="530" y="1564"/>
                          </a:lnTo>
                          <a:lnTo>
                            <a:pt x="220" y="1580"/>
                          </a:lnTo>
                          <a:lnTo>
                            <a:pt x="40" y="1556"/>
                          </a:lnTo>
                          <a:lnTo>
                            <a:pt x="0" y="1470"/>
                          </a:lnTo>
                          <a:lnTo>
                            <a:pt x="21" y="1358"/>
                          </a:lnTo>
                          <a:lnTo>
                            <a:pt x="152" y="1016"/>
                          </a:lnTo>
                          <a:lnTo>
                            <a:pt x="259" y="675"/>
                          </a:lnTo>
                          <a:lnTo>
                            <a:pt x="310" y="418"/>
                          </a:lnTo>
                          <a:lnTo>
                            <a:pt x="310" y="350"/>
                          </a:lnTo>
                          <a:lnTo>
                            <a:pt x="380" y="256"/>
                          </a:lnTo>
                          <a:lnTo>
                            <a:pt x="461" y="231"/>
                          </a:lnTo>
                          <a:lnTo>
                            <a:pt x="610" y="231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32" name="Freeform 2431"/>
                    <p:cNvSpPr>
                      <a:spLocks/>
                    </p:cNvSpPr>
                    <p:nvPr/>
                  </p:nvSpPr>
                  <p:spPr bwMode="auto">
                    <a:xfrm>
                      <a:off x="1938" y="1443"/>
                      <a:ext cx="98" cy="121"/>
                    </a:xfrm>
                    <a:custGeom>
                      <a:avLst/>
                      <a:gdLst>
                        <a:gd name="T0" fmla="*/ 408 w 1180"/>
                        <a:gd name="T1" fmla="*/ 290 h 1454"/>
                        <a:gd name="T2" fmla="*/ 630 w 1180"/>
                        <a:gd name="T3" fmla="*/ 281 h 1454"/>
                        <a:gd name="T4" fmla="*/ 860 w 1180"/>
                        <a:gd name="T5" fmla="*/ 247 h 1454"/>
                        <a:gd name="T6" fmla="*/ 999 w 1180"/>
                        <a:gd name="T7" fmla="*/ 187 h 1454"/>
                        <a:gd name="T8" fmla="*/ 1078 w 1180"/>
                        <a:gd name="T9" fmla="*/ 136 h 1454"/>
                        <a:gd name="T10" fmla="*/ 1180 w 1180"/>
                        <a:gd name="T11" fmla="*/ 0 h 1454"/>
                        <a:gd name="T12" fmla="*/ 1030 w 1180"/>
                        <a:gd name="T13" fmla="*/ 1119 h 1454"/>
                        <a:gd name="T14" fmla="*/ 930 w 1180"/>
                        <a:gd name="T15" fmla="*/ 1222 h 1454"/>
                        <a:gd name="T16" fmla="*/ 819 w 1180"/>
                        <a:gd name="T17" fmla="*/ 1316 h 1454"/>
                        <a:gd name="T18" fmla="*/ 679 w 1180"/>
                        <a:gd name="T19" fmla="*/ 1384 h 1454"/>
                        <a:gd name="T20" fmla="*/ 560 w 1180"/>
                        <a:gd name="T21" fmla="*/ 1419 h 1454"/>
                        <a:gd name="T22" fmla="*/ 408 w 1180"/>
                        <a:gd name="T23" fmla="*/ 1436 h 1454"/>
                        <a:gd name="T24" fmla="*/ 269 w 1180"/>
                        <a:gd name="T25" fmla="*/ 1454 h 1454"/>
                        <a:gd name="T26" fmla="*/ 109 w 1180"/>
                        <a:gd name="T27" fmla="*/ 1454 h 1454"/>
                        <a:gd name="T28" fmla="*/ 38 w 1180"/>
                        <a:gd name="T29" fmla="*/ 1436 h 1454"/>
                        <a:gd name="T30" fmla="*/ 0 w 1180"/>
                        <a:gd name="T31" fmla="*/ 1384 h 1454"/>
                        <a:gd name="T32" fmla="*/ 18 w 1180"/>
                        <a:gd name="T33" fmla="*/ 1300 h 1454"/>
                        <a:gd name="T34" fmla="*/ 119 w 1180"/>
                        <a:gd name="T35" fmla="*/ 1102 h 1454"/>
                        <a:gd name="T36" fmla="*/ 290 w 1180"/>
                        <a:gd name="T37" fmla="*/ 436 h 1454"/>
                        <a:gd name="T38" fmla="*/ 320 w 1180"/>
                        <a:gd name="T39" fmla="*/ 341 h 1454"/>
                        <a:gd name="T40" fmla="*/ 408 w 1180"/>
                        <a:gd name="T41" fmla="*/ 290 h 14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180" h="1454">
                          <a:moveTo>
                            <a:pt x="408" y="290"/>
                          </a:moveTo>
                          <a:lnTo>
                            <a:pt x="630" y="281"/>
                          </a:lnTo>
                          <a:lnTo>
                            <a:pt x="860" y="247"/>
                          </a:lnTo>
                          <a:lnTo>
                            <a:pt x="999" y="187"/>
                          </a:lnTo>
                          <a:lnTo>
                            <a:pt x="1078" y="136"/>
                          </a:lnTo>
                          <a:lnTo>
                            <a:pt x="1180" y="0"/>
                          </a:lnTo>
                          <a:lnTo>
                            <a:pt x="1030" y="1119"/>
                          </a:lnTo>
                          <a:lnTo>
                            <a:pt x="930" y="1222"/>
                          </a:lnTo>
                          <a:lnTo>
                            <a:pt x="819" y="1316"/>
                          </a:lnTo>
                          <a:lnTo>
                            <a:pt x="679" y="1384"/>
                          </a:lnTo>
                          <a:lnTo>
                            <a:pt x="560" y="1419"/>
                          </a:lnTo>
                          <a:lnTo>
                            <a:pt x="408" y="1436"/>
                          </a:lnTo>
                          <a:lnTo>
                            <a:pt x="269" y="1454"/>
                          </a:lnTo>
                          <a:lnTo>
                            <a:pt x="109" y="1454"/>
                          </a:lnTo>
                          <a:lnTo>
                            <a:pt x="38" y="1436"/>
                          </a:lnTo>
                          <a:lnTo>
                            <a:pt x="0" y="1384"/>
                          </a:lnTo>
                          <a:lnTo>
                            <a:pt x="18" y="1300"/>
                          </a:lnTo>
                          <a:lnTo>
                            <a:pt x="119" y="1102"/>
                          </a:lnTo>
                          <a:lnTo>
                            <a:pt x="290" y="436"/>
                          </a:lnTo>
                          <a:lnTo>
                            <a:pt x="320" y="341"/>
                          </a:lnTo>
                          <a:lnTo>
                            <a:pt x="408" y="29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33" name="Freeform 2432"/>
                    <p:cNvSpPr>
                      <a:spLocks/>
                    </p:cNvSpPr>
                    <p:nvPr/>
                  </p:nvSpPr>
                  <p:spPr bwMode="auto">
                    <a:xfrm>
                      <a:off x="1765" y="1669"/>
                      <a:ext cx="38" cy="88"/>
                    </a:xfrm>
                    <a:custGeom>
                      <a:avLst/>
                      <a:gdLst>
                        <a:gd name="T0" fmla="*/ 23 w 461"/>
                        <a:gd name="T1" fmla="*/ 0 h 1050"/>
                        <a:gd name="T2" fmla="*/ 57 w 461"/>
                        <a:gd name="T3" fmla="*/ 205 h 1050"/>
                        <a:gd name="T4" fmla="*/ 111 w 461"/>
                        <a:gd name="T5" fmla="*/ 368 h 1050"/>
                        <a:gd name="T6" fmla="*/ 171 w 461"/>
                        <a:gd name="T7" fmla="*/ 531 h 1050"/>
                        <a:gd name="T8" fmla="*/ 208 w 461"/>
                        <a:gd name="T9" fmla="*/ 628 h 1050"/>
                        <a:gd name="T10" fmla="*/ 214 w 461"/>
                        <a:gd name="T11" fmla="*/ 700 h 1050"/>
                        <a:gd name="T12" fmla="*/ 216 w 461"/>
                        <a:gd name="T13" fmla="*/ 766 h 1050"/>
                        <a:gd name="T14" fmla="*/ 123 w 461"/>
                        <a:gd name="T15" fmla="*/ 851 h 1050"/>
                        <a:gd name="T16" fmla="*/ 0 w 461"/>
                        <a:gd name="T17" fmla="*/ 962 h 1050"/>
                        <a:gd name="T18" fmla="*/ 117 w 461"/>
                        <a:gd name="T19" fmla="*/ 1050 h 1050"/>
                        <a:gd name="T20" fmla="*/ 265 w 461"/>
                        <a:gd name="T21" fmla="*/ 977 h 1050"/>
                        <a:gd name="T22" fmla="*/ 395 w 461"/>
                        <a:gd name="T23" fmla="*/ 908 h 1050"/>
                        <a:gd name="T24" fmla="*/ 461 w 461"/>
                        <a:gd name="T25" fmla="*/ 862 h 1050"/>
                        <a:gd name="T26" fmla="*/ 461 w 461"/>
                        <a:gd name="T27" fmla="*/ 772 h 1050"/>
                        <a:gd name="T28" fmla="*/ 417 w 461"/>
                        <a:gd name="T29" fmla="*/ 709 h 1050"/>
                        <a:gd name="T30" fmla="*/ 383 w 461"/>
                        <a:gd name="T31" fmla="*/ 628 h 1050"/>
                        <a:gd name="T32" fmla="*/ 376 w 461"/>
                        <a:gd name="T33" fmla="*/ 508 h 1050"/>
                        <a:gd name="T34" fmla="*/ 370 w 461"/>
                        <a:gd name="T35" fmla="*/ 392 h 1050"/>
                        <a:gd name="T36" fmla="*/ 389 w 461"/>
                        <a:gd name="T37" fmla="*/ 265 h 1050"/>
                        <a:gd name="T38" fmla="*/ 401 w 461"/>
                        <a:gd name="T39" fmla="*/ 186 h 1050"/>
                        <a:gd name="T40" fmla="*/ 401 w 461"/>
                        <a:gd name="T41" fmla="*/ 25 h 1050"/>
                        <a:gd name="T42" fmla="*/ 23 w 461"/>
                        <a:gd name="T43" fmla="*/ 0 h 10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461" h="1050">
                          <a:moveTo>
                            <a:pt x="23" y="0"/>
                          </a:moveTo>
                          <a:lnTo>
                            <a:pt x="57" y="205"/>
                          </a:lnTo>
                          <a:lnTo>
                            <a:pt x="111" y="368"/>
                          </a:lnTo>
                          <a:lnTo>
                            <a:pt x="171" y="531"/>
                          </a:lnTo>
                          <a:lnTo>
                            <a:pt x="208" y="628"/>
                          </a:lnTo>
                          <a:lnTo>
                            <a:pt x="214" y="700"/>
                          </a:lnTo>
                          <a:lnTo>
                            <a:pt x="216" y="766"/>
                          </a:lnTo>
                          <a:lnTo>
                            <a:pt x="123" y="851"/>
                          </a:lnTo>
                          <a:lnTo>
                            <a:pt x="0" y="962"/>
                          </a:lnTo>
                          <a:lnTo>
                            <a:pt x="117" y="1050"/>
                          </a:lnTo>
                          <a:lnTo>
                            <a:pt x="265" y="977"/>
                          </a:lnTo>
                          <a:lnTo>
                            <a:pt x="395" y="908"/>
                          </a:lnTo>
                          <a:lnTo>
                            <a:pt x="461" y="862"/>
                          </a:lnTo>
                          <a:lnTo>
                            <a:pt x="461" y="772"/>
                          </a:lnTo>
                          <a:lnTo>
                            <a:pt x="417" y="709"/>
                          </a:lnTo>
                          <a:lnTo>
                            <a:pt x="383" y="628"/>
                          </a:lnTo>
                          <a:lnTo>
                            <a:pt x="376" y="508"/>
                          </a:lnTo>
                          <a:lnTo>
                            <a:pt x="370" y="392"/>
                          </a:lnTo>
                          <a:lnTo>
                            <a:pt x="389" y="265"/>
                          </a:lnTo>
                          <a:lnTo>
                            <a:pt x="401" y="186"/>
                          </a:lnTo>
                          <a:lnTo>
                            <a:pt x="401" y="25"/>
                          </a:lnTo>
                          <a:lnTo>
                            <a:pt x="23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34" name="Freeform 2433"/>
                    <p:cNvSpPr>
                      <a:spLocks/>
                    </p:cNvSpPr>
                    <p:nvPr/>
                  </p:nvSpPr>
                  <p:spPr bwMode="auto">
                    <a:xfrm>
                      <a:off x="1748" y="1731"/>
                      <a:ext cx="59" cy="31"/>
                    </a:xfrm>
                    <a:custGeom>
                      <a:avLst/>
                      <a:gdLst>
                        <a:gd name="T0" fmla="*/ 199 w 705"/>
                        <a:gd name="T1" fmla="*/ 214 h 371"/>
                        <a:gd name="T2" fmla="*/ 274 w 705"/>
                        <a:gd name="T3" fmla="*/ 253 h 371"/>
                        <a:gd name="T4" fmla="*/ 383 w 705"/>
                        <a:gd name="T5" fmla="*/ 238 h 371"/>
                        <a:gd name="T6" fmla="*/ 509 w 705"/>
                        <a:gd name="T7" fmla="*/ 172 h 371"/>
                        <a:gd name="T8" fmla="*/ 591 w 705"/>
                        <a:gd name="T9" fmla="*/ 105 h 371"/>
                        <a:gd name="T10" fmla="*/ 648 w 705"/>
                        <a:gd name="T11" fmla="*/ 0 h 371"/>
                        <a:gd name="T12" fmla="*/ 669 w 705"/>
                        <a:gd name="T13" fmla="*/ 30 h 371"/>
                        <a:gd name="T14" fmla="*/ 705 w 705"/>
                        <a:gd name="T15" fmla="*/ 114 h 371"/>
                        <a:gd name="T16" fmla="*/ 690 w 705"/>
                        <a:gd name="T17" fmla="*/ 157 h 371"/>
                        <a:gd name="T18" fmla="*/ 588 w 705"/>
                        <a:gd name="T19" fmla="*/ 205 h 371"/>
                        <a:gd name="T20" fmla="*/ 470 w 705"/>
                        <a:gd name="T21" fmla="*/ 250 h 371"/>
                        <a:gd name="T22" fmla="*/ 337 w 705"/>
                        <a:gd name="T23" fmla="*/ 347 h 371"/>
                        <a:gd name="T24" fmla="*/ 199 w 705"/>
                        <a:gd name="T25" fmla="*/ 371 h 371"/>
                        <a:gd name="T26" fmla="*/ 105 w 705"/>
                        <a:gd name="T27" fmla="*/ 368 h 371"/>
                        <a:gd name="T28" fmla="*/ 48 w 705"/>
                        <a:gd name="T29" fmla="*/ 359 h 371"/>
                        <a:gd name="T30" fmla="*/ 0 w 705"/>
                        <a:gd name="T31" fmla="*/ 329 h 371"/>
                        <a:gd name="T32" fmla="*/ 18 w 705"/>
                        <a:gd name="T33" fmla="*/ 293 h 371"/>
                        <a:gd name="T34" fmla="*/ 42 w 705"/>
                        <a:gd name="T35" fmla="*/ 271 h 371"/>
                        <a:gd name="T36" fmla="*/ 199 w 705"/>
                        <a:gd name="T37" fmla="*/ 214 h 3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05" h="371">
                          <a:moveTo>
                            <a:pt x="199" y="214"/>
                          </a:moveTo>
                          <a:lnTo>
                            <a:pt x="274" y="253"/>
                          </a:lnTo>
                          <a:lnTo>
                            <a:pt x="383" y="238"/>
                          </a:lnTo>
                          <a:lnTo>
                            <a:pt x="509" y="172"/>
                          </a:lnTo>
                          <a:lnTo>
                            <a:pt x="591" y="105"/>
                          </a:lnTo>
                          <a:lnTo>
                            <a:pt x="648" y="0"/>
                          </a:lnTo>
                          <a:lnTo>
                            <a:pt x="669" y="30"/>
                          </a:lnTo>
                          <a:lnTo>
                            <a:pt x="705" y="114"/>
                          </a:lnTo>
                          <a:lnTo>
                            <a:pt x="690" y="157"/>
                          </a:lnTo>
                          <a:lnTo>
                            <a:pt x="588" y="205"/>
                          </a:lnTo>
                          <a:lnTo>
                            <a:pt x="470" y="250"/>
                          </a:lnTo>
                          <a:lnTo>
                            <a:pt x="337" y="347"/>
                          </a:lnTo>
                          <a:lnTo>
                            <a:pt x="199" y="371"/>
                          </a:lnTo>
                          <a:lnTo>
                            <a:pt x="105" y="368"/>
                          </a:lnTo>
                          <a:lnTo>
                            <a:pt x="48" y="359"/>
                          </a:lnTo>
                          <a:lnTo>
                            <a:pt x="0" y="329"/>
                          </a:lnTo>
                          <a:lnTo>
                            <a:pt x="18" y="293"/>
                          </a:lnTo>
                          <a:lnTo>
                            <a:pt x="42" y="271"/>
                          </a:lnTo>
                          <a:lnTo>
                            <a:pt x="199" y="214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35" name="Freeform 2434"/>
                    <p:cNvSpPr>
                      <a:spLocks/>
                    </p:cNvSpPr>
                    <p:nvPr/>
                  </p:nvSpPr>
                  <p:spPr bwMode="auto">
                    <a:xfrm>
                      <a:off x="1797" y="1744"/>
                      <a:ext cx="8" cy="12"/>
                    </a:xfrm>
                    <a:custGeom>
                      <a:avLst/>
                      <a:gdLst>
                        <a:gd name="T0" fmla="*/ 0 w 96"/>
                        <a:gd name="T1" fmla="*/ 45 h 142"/>
                        <a:gd name="T2" fmla="*/ 12 w 96"/>
                        <a:gd name="T3" fmla="*/ 139 h 142"/>
                        <a:gd name="T4" fmla="*/ 63 w 96"/>
                        <a:gd name="T5" fmla="*/ 142 h 142"/>
                        <a:gd name="T6" fmla="*/ 96 w 96"/>
                        <a:gd name="T7" fmla="*/ 0 h 142"/>
                        <a:gd name="T8" fmla="*/ 0 w 96"/>
                        <a:gd name="T9" fmla="*/ 45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96" h="142">
                          <a:moveTo>
                            <a:pt x="0" y="45"/>
                          </a:moveTo>
                          <a:lnTo>
                            <a:pt x="12" y="139"/>
                          </a:lnTo>
                          <a:lnTo>
                            <a:pt x="63" y="142"/>
                          </a:lnTo>
                          <a:lnTo>
                            <a:pt x="96" y="0"/>
                          </a:lnTo>
                          <a:lnTo>
                            <a:pt x="0" y="45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36" name="Freeform 2435"/>
                    <p:cNvSpPr>
                      <a:spLocks/>
                    </p:cNvSpPr>
                    <p:nvPr/>
                  </p:nvSpPr>
                  <p:spPr bwMode="auto">
                    <a:xfrm>
                      <a:off x="1761" y="1676"/>
                      <a:ext cx="39" cy="88"/>
                    </a:xfrm>
                    <a:custGeom>
                      <a:avLst/>
                      <a:gdLst>
                        <a:gd name="T0" fmla="*/ 24 w 462"/>
                        <a:gd name="T1" fmla="*/ 0 h 1049"/>
                        <a:gd name="T2" fmla="*/ 58 w 462"/>
                        <a:gd name="T3" fmla="*/ 204 h 1049"/>
                        <a:gd name="T4" fmla="*/ 112 w 462"/>
                        <a:gd name="T5" fmla="*/ 368 h 1049"/>
                        <a:gd name="T6" fmla="*/ 172 w 462"/>
                        <a:gd name="T7" fmla="*/ 531 h 1049"/>
                        <a:gd name="T8" fmla="*/ 208 w 462"/>
                        <a:gd name="T9" fmla="*/ 627 h 1049"/>
                        <a:gd name="T10" fmla="*/ 214 w 462"/>
                        <a:gd name="T11" fmla="*/ 700 h 1049"/>
                        <a:gd name="T12" fmla="*/ 216 w 462"/>
                        <a:gd name="T13" fmla="*/ 765 h 1049"/>
                        <a:gd name="T14" fmla="*/ 124 w 462"/>
                        <a:gd name="T15" fmla="*/ 851 h 1049"/>
                        <a:gd name="T16" fmla="*/ 0 w 462"/>
                        <a:gd name="T17" fmla="*/ 962 h 1049"/>
                        <a:gd name="T18" fmla="*/ 118 w 462"/>
                        <a:gd name="T19" fmla="*/ 1049 h 1049"/>
                        <a:gd name="T20" fmla="*/ 266 w 462"/>
                        <a:gd name="T21" fmla="*/ 977 h 1049"/>
                        <a:gd name="T22" fmla="*/ 395 w 462"/>
                        <a:gd name="T23" fmla="*/ 907 h 1049"/>
                        <a:gd name="T24" fmla="*/ 462 w 462"/>
                        <a:gd name="T25" fmla="*/ 862 h 1049"/>
                        <a:gd name="T26" fmla="*/ 462 w 462"/>
                        <a:gd name="T27" fmla="*/ 771 h 1049"/>
                        <a:gd name="T28" fmla="*/ 417 w 462"/>
                        <a:gd name="T29" fmla="*/ 709 h 1049"/>
                        <a:gd name="T30" fmla="*/ 383 w 462"/>
                        <a:gd name="T31" fmla="*/ 627 h 1049"/>
                        <a:gd name="T32" fmla="*/ 377 w 462"/>
                        <a:gd name="T33" fmla="*/ 508 h 1049"/>
                        <a:gd name="T34" fmla="*/ 371 w 462"/>
                        <a:gd name="T35" fmla="*/ 392 h 1049"/>
                        <a:gd name="T36" fmla="*/ 389 w 462"/>
                        <a:gd name="T37" fmla="*/ 265 h 1049"/>
                        <a:gd name="T38" fmla="*/ 401 w 462"/>
                        <a:gd name="T39" fmla="*/ 185 h 1049"/>
                        <a:gd name="T40" fmla="*/ 401 w 462"/>
                        <a:gd name="T41" fmla="*/ 24 h 1049"/>
                        <a:gd name="T42" fmla="*/ 24 w 462"/>
                        <a:gd name="T43" fmla="*/ 0 h 10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462" h="1049">
                          <a:moveTo>
                            <a:pt x="24" y="0"/>
                          </a:moveTo>
                          <a:lnTo>
                            <a:pt x="58" y="204"/>
                          </a:lnTo>
                          <a:lnTo>
                            <a:pt x="112" y="368"/>
                          </a:lnTo>
                          <a:lnTo>
                            <a:pt x="172" y="531"/>
                          </a:lnTo>
                          <a:lnTo>
                            <a:pt x="208" y="627"/>
                          </a:lnTo>
                          <a:lnTo>
                            <a:pt x="214" y="700"/>
                          </a:lnTo>
                          <a:lnTo>
                            <a:pt x="216" y="765"/>
                          </a:lnTo>
                          <a:lnTo>
                            <a:pt x="124" y="851"/>
                          </a:lnTo>
                          <a:lnTo>
                            <a:pt x="0" y="962"/>
                          </a:lnTo>
                          <a:lnTo>
                            <a:pt x="118" y="1049"/>
                          </a:lnTo>
                          <a:lnTo>
                            <a:pt x="266" y="977"/>
                          </a:lnTo>
                          <a:lnTo>
                            <a:pt x="395" y="907"/>
                          </a:lnTo>
                          <a:lnTo>
                            <a:pt x="462" y="862"/>
                          </a:lnTo>
                          <a:lnTo>
                            <a:pt x="462" y="771"/>
                          </a:lnTo>
                          <a:lnTo>
                            <a:pt x="417" y="709"/>
                          </a:lnTo>
                          <a:lnTo>
                            <a:pt x="383" y="627"/>
                          </a:lnTo>
                          <a:lnTo>
                            <a:pt x="377" y="508"/>
                          </a:lnTo>
                          <a:lnTo>
                            <a:pt x="371" y="392"/>
                          </a:lnTo>
                          <a:lnTo>
                            <a:pt x="389" y="265"/>
                          </a:lnTo>
                          <a:lnTo>
                            <a:pt x="401" y="185"/>
                          </a:lnTo>
                          <a:lnTo>
                            <a:pt x="401" y="24"/>
                          </a:lnTo>
                          <a:lnTo>
                            <a:pt x="24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37" name="Freeform 2436"/>
                    <p:cNvSpPr>
                      <a:spLocks/>
                    </p:cNvSpPr>
                    <p:nvPr/>
                  </p:nvSpPr>
                  <p:spPr bwMode="auto">
                    <a:xfrm>
                      <a:off x="1744" y="1738"/>
                      <a:ext cx="59" cy="31"/>
                    </a:xfrm>
                    <a:custGeom>
                      <a:avLst/>
                      <a:gdLst>
                        <a:gd name="T0" fmla="*/ 199 w 706"/>
                        <a:gd name="T1" fmla="*/ 215 h 372"/>
                        <a:gd name="T2" fmla="*/ 275 w 706"/>
                        <a:gd name="T3" fmla="*/ 254 h 372"/>
                        <a:gd name="T4" fmla="*/ 383 w 706"/>
                        <a:gd name="T5" fmla="*/ 239 h 372"/>
                        <a:gd name="T6" fmla="*/ 510 w 706"/>
                        <a:gd name="T7" fmla="*/ 172 h 372"/>
                        <a:gd name="T8" fmla="*/ 591 w 706"/>
                        <a:gd name="T9" fmla="*/ 106 h 372"/>
                        <a:gd name="T10" fmla="*/ 649 w 706"/>
                        <a:gd name="T11" fmla="*/ 0 h 372"/>
                        <a:gd name="T12" fmla="*/ 670 w 706"/>
                        <a:gd name="T13" fmla="*/ 30 h 372"/>
                        <a:gd name="T14" fmla="*/ 706 w 706"/>
                        <a:gd name="T15" fmla="*/ 115 h 372"/>
                        <a:gd name="T16" fmla="*/ 691 w 706"/>
                        <a:gd name="T17" fmla="*/ 157 h 372"/>
                        <a:gd name="T18" fmla="*/ 588 w 706"/>
                        <a:gd name="T19" fmla="*/ 206 h 372"/>
                        <a:gd name="T20" fmla="*/ 471 w 706"/>
                        <a:gd name="T21" fmla="*/ 251 h 372"/>
                        <a:gd name="T22" fmla="*/ 338 w 706"/>
                        <a:gd name="T23" fmla="*/ 347 h 372"/>
                        <a:gd name="T24" fmla="*/ 199 w 706"/>
                        <a:gd name="T25" fmla="*/ 372 h 372"/>
                        <a:gd name="T26" fmla="*/ 106 w 706"/>
                        <a:gd name="T27" fmla="*/ 369 h 372"/>
                        <a:gd name="T28" fmla="*/ 49 w 706"/>
                        <a:gd name="T29" fmla="*/ 360 h 372"/>
                        <a:gd name="T30" fmla="*/ 0 w 706"/>
                        <a:gd name="T31" fmla="*/ 329 h 372"/>
                        <a:gd name="T32" fmla="*/ 19 w 706"/>
                        <a:gd name="T33" fmla="*/ 293 h 372"/>
                        <a:gd name="T34" fmla="*/ 43 w 706"/>
                        <a:gd name="T35" fmla="*/ 272 h 372"/>
                        <a:gd name="T36" fmla="*/ 199 w 706"/>
                        <a:gd name="T37" fmla="*/ 215 h 3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06" h="372">
                          <a:moveTo>
                            <a:pt x="199" y="215"/>
                          </a:moveTo>
                          <a:lnTo>
                            <a:pt x="275" y="254"/>
                          </a:lnTo>
                          <a:lnTo>
                            <a:pt x="383" y="239"/>
                          </a:lnTo>
                          <a:lnTo>
                            <a:pt x="510" y="172"/>
                          </a:lnTo>
                          <a:lnTo>
                            <a:pt x="591" y="106"/>
                          </a:lnTo>
                          <a:lnTo>
                            <a:pt x="649" y="0"/>
                          </a:lnTo>
                          <a:lnTo>
                            <a:pt x="670" y="30"/>
                          </a:lnTo>
                          <a:lnTo>
                            <a:pt x="706" y="115"/>
                          </a:lnTo>
                          <a:lnTo>
                            <a:pt x="691" y="157"/>
                          </a:lnTo>
                          <a:lnTo>
                            <a:pt x="588" y="206"/>
                          </a:lnTo>
                          <a:lnTo>
                            <a:pt x="471" y="251"/>
                          </a:lnTo>
                          <a:lnTo>
                            <a:pt x="338" y="347"/>
                          </a:lnTo>
                          <a:lnTo>
                            <a:pt x="199" y="372"/>
                          </a:lnTo>
                          <a:lnTo>
                            <a:pt x="106" y="369"/>
                          </a:lnTo>
                          <a:lnTo>
                            <a:pt x="49" y="360"/>
                          </a:lnTo>
                          <a:lnTo>
                            <a:pt x="0" y="329"/>
                          </a:lnTo>
                          <a:lnTo>
                            <a:pt x="19" y="293"/>
                          </a:lnTo>
                          <a:lnTo>
                            <a:pt x="43" y="272"/>
                          </a:lnTo>
                          <a:lnTo>
                            <a:pt x="199" y="215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38" name="Freeform 2437"/>
                    <p:cNvSpPr>
                      <a:spLocks/>
                    </p:cNvSpPr>
                    <p:nvPr/>
                  </p:nvSpPr>
                  <p:spPr bwMode="auto">
                    <a:xfrm>
                      <a:off x="1794" y="1752"/>
                      <a:ext cx="8" cy="11"/>
                    </a:xfrm>
                    <a:custGeom>
                      <a:avLst/>
                      <a:gdLst>
                        <a:gd name="T0" fmla="*/ 0 w 97"/>
                        <a:gd name="T1" fmla="*/ 46 h 142"/>
                        <a:gd name="T2" fmla="*/ 12 w 97"/>
                        <a:gd name="T3" fmla="*/ 139 h 142"/>
                        <a:gd name="T4" fmla="*/ 64 w 97"/>
                        <a:gd name="T5" fmla="*/ 142 h 142"/>
                        <a:gd name="T6" fmla="*/ 97 w 97"/>
                        <a:gd name="T7" fmla="*/ 0 h 142"/>
                        <a:gd name="T8" fmla="*/ 0 w 97"/>
                        <a:gd name="T9" fmla="*/ 46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97" h="142">
                          <a:moveTo>
                            <a:pt x="0" y="46"/>
                          </a:moveTo>
                          <a:lnTo>
                            <a:pt x="12" y="139"/>
                          </a:lnTo>
                          <a:lnTo>
                            <a:pt x="64" y="142"/>
                          </a:lnTo>
                          <a:lnTo>
                            <a:pt x="97" y="0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39" name="Oval 243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31" y="1720"/>
                      <a:ext cx="99" cy="49"/>
                    </a:xfrm>
                    <a:prstGeom prst="ellipse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40" name="Rectangle 243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69" y="1662"/>
                      <a:ext cx="25" cy="69"/>
                    </a:xfrm>
                    <a:prstGeom prst="rect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41" name="Freeform 2440"/>
                    <p:cNvSpPr>
                      <a:spLocks/>
                    </p:cNvSpPr>
                    <p:nvPr/>
                  </p:nvSpPr>
                  <p:spPr bwMode="auto">
                    <a:xfrm>
                      <a:off x="1801" y="1614"/>
                      <a:ext cx="153" cy="54"/>
                    </a:xfrm>
                    <a:custGeom>
                      <a:avLst/>
                      <a:gdLst>
                        <a:gd name="T0" fmla="*/ 0 w 1839"/>
                        <a:gd name="T1" fmla="*/ 335 h 642"/>
                        <a:gd name="T2" fmla="*/ 11 w 1839"/>
                        <a:gd name="T3" fmla="*/ 535 h 642"/>
                        <a:gd name="T4" fmla="*/ 617 w 1839"/>
                        <a:gd name="T5" fmla="*/ 642 h 642"/>
                        <a:gd name="T6" fmla="*/ 1284 w 1839"/>
                        <a:gd name="T7" fmla="*/ 642 h 642"/>
                        <a:gd name="T8" fmla="*/ 1809 w 1839"/>
                        <a:gd name="T9" fmla="*/ 479 h 642"/>
                        <a:gd name="T10" fmla="*/ 1839 w 1839"/>
                        <a:gd name="T11" fmla="*/ 17 h 642"/>
                        <a:gd name="T12" fmla="*/ 802 w 1839"/>
                        <a:gd name="T13" fmla="*/ 0 h 642"/>
                        <a:gd name="T14" fmla="*/ 0 w 1839"/>
                        <a:gd name="T15" fmla="*/ 335 h 6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839" h="642">
                          <a:moveTo>
                            <a:pt x="0" y="335"/>
                          </a:moveTo>
                          <a:lnTo>
                            <a:pt x="11" y="535"/>
                          </a:lnTo>
                          <a:lnTo>
                            <a:pt x="617" y="642"/>
                          </a:lnTo>
                          <a:lnTo>
                            <a:pt x="1284" y="642"/>
                          </a:lnTo>
                          <a:lnTo>
                            <a:pt x="1809" y="479"/>
                          </a:lnTo>
                          <a:lnTo>
                            <a:pt x="1839" y="17"/>
                          </a:lnTo>
                          <a:lnTo>
                            <a:pt x="802" y="0"/>
                          </a:lnTo>
                          <a:lnTo>
                            <a:pt x="0" y="335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42" name="Freeform 2441"/>
                    <p:cNvSpPr>
                      <a:spLocks/>
                    </p:cNvSpPr>
                    <p:nvPr/>
                  </p:nvSpPr>
                  <p:spPr bwMode="auto">
                    <a:xfrm>
                      <a:off x="1804" y="1635"/>
                      <a:ext cx="147" cy="31"/>
                    </a:xfrm>
                    <a:custGeom>
                      <a:avLst/>
                      <a:gdLst>
                        <a:gd name="T0" fmla="*/ 0 w 1757"/>
                        <a:gd name="T1" fmla="*/ 127 h 371"/>
                        <a:gd name="T2" fmla="*/ 9 w 1757"/>
                        <a:gd name="T3" fmla="*/ 271 h 371"/>
                        <a:gd name="T4" fmla="*/ 555 w 1757"/>
                        <a:gd name="T5" fmla="*/ 371 h 371"/>
                        <a:gd name="T6" fmla="*/ 1263 w 1757"/>
                        <a:gd name="T7" fmla="*/ 371 h 371"/>
                        <a:gd name="T8" fmla="*/ 1757 w 1757"/>
                        <a:gd name="T9" fmla="*/ 199 h 371"/>
                        <a:gd name="T10" fmla="*/ 1757 w 1757"/>
                        <a:gd name="T11" fmla="*/ 0 h 371"/>
                        <a:gd name="T12" fmla="*/ 1284 w 1757"/>
                        <a:gd name="T13" fmla="*/ 199 h 371"/>
                        <a:gd name="T14" fmla="*/ 565 w 1757"/>
                        <a:gd name="T15" fmla="*/ 208 h 371"/>
                        <a:gd name="T16" fmla="*/ 0 w 1757"/>
                        <a:gd name="T17" fmla="*/ 127 h 3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757" h="371">
                          <a:moveTo>
                            <a:pt x="0" y="127"/>
                          </a:moveTo>
                          <a:lnTo>
                            <a:pt x="9" y="271"/>
                          </a:lnTo>
                          <a:lnTo>
                            <a:pt x="555" y="371"/>
                          </a:lnTo>
                          <a:lnTo>
                            <a:pt x="1263" y="371"/>
                          </a:lnTo>
                          <a:lnTo>
                            <a:pt x="1757" y="199"/>
                          </a:lnTo>
                          <a:lnTo>
                            <a:pt x="1757" y="0"/>
                          </a:lnTo>
                          <a:lnTo>
                            <a:pt x="1284" y="199"/>
                          </a:lnTo>
                          <a:lnTo>
                            <a:pt x="565" y="208"/>
                          </a:lnTo>
                          <a:lnTo>
                            <a:pt x="0" y="127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43" name="Freeform 2442"/>
                    <p:cNvSpPr>
                      <a:spLocks/>
                    </p:cNvSpPr>
                    <p:nvPr/>
                  </p:nvSpPr>
                  <p:spPr bwMode="auto">
                    <a:xfrm>
                      <a:off x="1851" y="1357"/>
                      <a:ext cx="67" cy="81"/>
                    </a:xfrm>
                    <a:custGeom>
                      <a:avLst/>
                      <a:gdLst>
                        <a:gd name="T0" fmla="*/ 245 w 804"/>
                        <a:gd name="T1" fmla="*/ 29 h 967"/>
                        <a:gd name="T2" fmla="*/ 141 w 804"/>
                        <a:gd name="T3" fmla="*/ 69 h 967"/>
                        <a:gd name="T4" fmla="*/ 103 w 804"/>
                        <a:gd name="T5" fmla="*/ 146 h 967"/>
                        <a:gd name="T6" fmla="*/ 70 w 804"/>
                        <a:gd name="T7" fmla="*/ 256 h 967"/>
                        <a:gd name="T8" fmla="*/ 66 w 804"/>
                        <a:gd name="T9" fmla="*/ 302 h 967"/>
                        <a:gd name="T10" fmla="*/ 70 w 804"/>
                        <a:gd name="T11" fmla="*/ 344 h 967"/>
                        <a:gd name="T12" fmla="*/ 85 w 804"/>
                        <a:gd name="T13" fmla="*/ 375 h 967"/>
                        <a:gd name="T14" fmla="*/ 63 w 804"/>
                        <a:gd name="T15" fmla="*/ 434 h 967"/>
                        <a:gd name="T16" fmla="*/ 36 w 804"/>
                        <a:gd name="T17" fmla="*/ 489 h 967"/>
                        <a:gd name="T18" fmla="*/ 24 w 804"/>
                        <a:gd name="T19" fmla="*/ 509 h 967"/>
                        <a:gd name="T20" fmla="*/ 12 w 804"/>
                        <a:gd name="T21" fmla="*/ 523 h 967"/>
                        <a:gd name="T22" fmla="*/ 4 w 804"/>
                        <a:gd name="T23" fmla="*/ 536 h 967"/>
                        <a:gd name="T24" fmla="*/ 0 w 804"/>
                        <a:gd name="T25" fmla="*/ 553 h 967"/>
                        <a:gd name="T26" fmla="*/ 5 w 804"/>
                        <a:gd name="T27" fmla="*/ 569 h 967"/>
                        <a:gd name="T28" fmla="*/ 15 w 804"/>
                        <a:gd name="T29" fmla="*/ 575 h 967"/>
                        <a:gd name="T30" fmla="*/ 49 w 804"/>
                        <a:gd name="T31" fmla="*/ 584 h 967"/>
                        <a:gd name="T32" fmla="*/ 62 w 804"/>
                        <a:gd name="T33" fmla="*/ 592 h 967"/>
                        <a:gd name="T34" fmla="*/ 67 w 804"/>
                        <a:gd name="T35" fmla="*/ 612 h 967"/>
                        <a:gd name="T36" fmla="*/ 63 w 804"/>
                        <a:gd name="T37" fmla="*/ 636 h 967"/>
                        <a:gd name="T38" fmla="*/ 50 w 804"/>
                        <a:gd name="T39" fmla="*/ 673 h 967"/>
                        <a:gd name="T40" fmla="*/ 57 w 804"/>
                        <a:gd name="T41" fmla="*/ 691 h 967"/>
                        <a:gd name="T42" fmla="*/ 70 w 804"/>
                        <a:gd name="T43" fmla="*/ 706 h 967"/>
                        <a:gd name="T44" fmla="*/ 66 w 804"/>
                        <a:gd name="T45" fmla="*/ 719 h 967"/>
                        <a:gd name="T46" fmla="*/ 63 w 804"/>
                        <a:gd name="T47" fmla="*/ 730 h 967"/>
                        <a:gd name="T48" fmla="*/ 70 w 804"/>
                        <a:gd name="T49" fmla="*/ 744 h 967"/>
                        <a:gd name="T50" fmla="*/ 85 w 804"/>
                        <a:gd name="T51" fmla="*/ 752 h 967"/>
                        <a:gd name="T52" fmla="*/ 94 w 804"/>
                        <a:gd name="T53" fmla="*/ 769 h 967"/>
                        <a:gd name="T54" fmla="*/ 94 w 804"/>
                        <a:gd name="T55" fmla="*/ 800 h 967"/>
                        <a:gd name="T56" fmla="*/ 102 w 804"/>
                        <a:gd name="T57" fmla="*/ 817 h 967"/>
                        <a:gd name="T58" fmla="*/ 114 w 804"/>
                        <a:gd name="T59" fmla="*/ 834 h 967"/>
                        <a:gd name="T60" fmla="*/ 130 w 804"/>
                        <a:gd name="T61" fmla="*/ 844 h 967"/>
                        <a:gd name="T62" fmla="*/ 150 w 804"/>
                        <a:gd name="T63" fmla="*/ 850 h 967"/>
                        <a:gd name="T64" fmla="*/ 176 w 804"/>
                        <a:gd name="T65" fmla="*/ 854 h 967"/>
                        <a:gd name="T66" fmla="*/ 234 w 804"/>
                        <a:gd name="T67" fmla="*/ 850 h 967"/>
                        <a:gd name="T68" fmla="*/ 288 w 804"/>
                        <a:gd name="T69" fmla="*/ 844 h 967"/>
                        <a:gd name="T70" fmla="*/ 368 w 804"/>
                        <a:gd name="T71" fmla="*/ 967 h 967"/>
                        <a:gd name="T72" fmla="*/ 697 w 804"/>
                        <a:gd name="T73" fmla="*/ 816 h 967"/>
                        <a:gd name="T74" fmla="*/ 665 w 804"/>
                        <a:gd name="T75" fmla="*/ 765 h 967"/>
                        <a:gd name="T76" fmla="*/ 648 w 804"/>
                        <a:gd name="T77" fmla="*/ 718 h 967"/>
                        <a:gd name="T78" fmla="*/ 648 w 804"/>
                        <a:gd name="T79" fmla="*/ 652 h 967"/>
                        <a:gd name="T80" fmla="*/ 804 w 804"/>
                        <a:gd name="T81" fmla="*/ 512 h 967"/>
                        <a:gd name="T82" fmla="*/ 804 w 804"/>
                        <a:gd name="T83" fmla="*/ 179 h 967"/>
                        <a:gd name="T84" fmla="*/ 722 w 804"/>
                        <a:gd name="T85" fmla="*/ 88 h 967"/>
                        <a:gd name="T86" fmla="*/ 619 w 804"/>
                        <a:gd name="T87" fmla="*/ 40 h 967"/>
                        <a:gd name="T88" fmla="*/ 513 w 804"/>
                        <a:gd name="T89" fmla="*/ 0 h 967"/>
                        <a:gd name="T90" fmla="*/ 372 w 804"/>
                        <a:gd name="T91" fmla="*/ 19 h 967"/>
                        <a:gd name="T92" fmla="*/ 245 w 804"/>
                        <a:gd name="T93" fmla="*/ 29 h 9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</a:cxnLst>
                      <a:rect l="0" t="0" r="r" b="b"/>
                      <a:pathLst>
                        <a:path w="804" h="967">
                          <a:moveTo>
                            <a:pt x="245" y="29"/>
                          </a:moveTo>
                          <a:lnTo>
                            <a:pt x="141" y="69"/>
                          </a:lnTo>
                          <a:lnTo>
                            <a:pt x="103" y="146"/>
                          </a:lnTo>
                          <a:lnTo>
                            <a:pt x="70" y="256"/>
                          </a:lnTo>
                          <a:lnTo>
                            <a:pt x="66" y="302"/>
                          </a:lnTo>
                          <a:lnTo>
                            <a:pt x="70" y="344"/>
                          </a:lnTo>
                          <a:lnTo>
                            <a:pt x="85" y="375"/>
                          </a:lnTo>
                          <a:lnTo>
                            <a:pt x="63" y="434"/>
                          </a:lnTo>
                          <a:lnTo>
                            <a:pt x="36" y="489"/>
                          </a:lnTo>
                          <a:lnTo>
                            <a:pt x="24" y="509"/>
                          </a:lnTo>
                          <a:lnTo>
                            <a:pt x="12" y="523"/>
                          </a:lnTo>
                          <a:lnTo>
                            <a:pt x="4" y="536"/>
                          </a:lnTo>
                          <a:lnTo>
                            <a:pt x="0" y="553"/>
                          </a:lnTo>
                          <a:lnTo>
                            <a:pt x="5" y="569"/>
                          </a:lnTo>
                          <a:lnTo>
                            <a:pt x="15" y="575"/>
                          </a:lnTo>
                          <a:lnTo>
                            <a:pt x="49" y="584"/>
                          </a:lnTo>
                          <a:lnTo>
                            <a:pt x="62" y="592"/>
                          </a:lnTo>
                          <a:lnTo>
                            <a:pt x="67" y="612"/>
                          </a:lnTo>
                          <a:lnTo>
                            <a:pt x="63" y="636"/>
                          </a:lnTo>
                          <a:lnTo>
                            <a:pt x="50" y="673"/>
                          </a:lnTo>
                          <a:lnTo>
                            <a:pt x="57" y="691"/>
                          </a:lnTo>
                          <a:lnTo>
                            <a:pt x="70" y="706"/>
                          </a:lnTo>
                          <a:lnTo>
                            <a:pt x="66" y="719"/>
                          </a:lnTo>
                          <a:lnTo>
                            <a:pt x="63" y="730"/>
                          </a:lnTo>
                          <a:lnTo>
                            <a:pt x="70" y="744"/>
                          </a:lnTo>
                          <a:lnTo>
                            <a:pt x="85" y="752"/>
                          </a:lnTo>
                          <a:lnTo>
                            <a:pt x="94" y="769"/>
                          </a:lnTo>
                          <a:lnTo>
                            <a:pt x="94" y="800"/>
                          </a:lnTo>
                          <a:lnTo>
                            <a:pt x="102" y="817"/>
                          </a:lnTo>
                          <a:lnTo>
                            <a:pt x="114" y="834"/>
                          </a:lnTo>
                          <a:lnTo>
                            <a:pt x="130" y="844"/>
                          </a:lnTo>
                          <a:lnTo>
                            <a:pt x="150" y="850"/>
                          </a:lnTo>
                          <a:lnTo>
                            <a:pt x="176" y="854"/>
                          </a:lnTo>
                          <a:lnTo>
                            <a:pt x="234" y="850"/>
                          </a:lnTo>
                          <a:lnTo>
                            <a:pt x="288" y="844"/>
                          </a:lnTo>
                          <a:lnTo>
                            <a:pt x="368" y="967"/>
                          </a:lnTo>
                          <a:lnTo>
                            <a:pt x="697" y="816"/>
                          </a:lnTo>
                          <a:lnTo>
                            <a:pt x="665" y="765"/>
                          </a:lnTo>
                          <a:lnTo>
                            <a:pt x="648" y="718"/>
                          </a:lnTo>
                          <a:lnTo>
                            <a:pt x="648" y="652"/>
                          </a:lnTo>
                          <a:lnTo>
                            <a:pt x="804" y="512"/>
                          </a:lnTo>
                          <a:lnTo>
                            <a:pt x="804" y="179"/>
                          </a:lnTo>
                          <a:lnTo>
                            <a:pt x="722" y="88"/>
                          </a:lnTo>
                          <a:lnTo>
                            <a:pt x="619" y="40"/>
                          </a:lnTo>
                          <a:lnTo>
                            <a:pt x="513" y="0"/>
                          </a:lnTo>
                          <a:lnTo>
                            <a:pt x="372" y="19"/>
                          </a:lnTo>
                          <a:lnTo>
                            <a:pt x="245" y="29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44" name="Freeform 2443"/>
                    <p:cNvSpPr>
                      <a:spLocks/>
                    </p:cNvSpPr>
                    <p:nvPr/>
                  </p:nvSpPr>
                  <p:spPr bwMode="auto">
                    <a:xfrm>
                      <a:off x="1882" y="1408"/>
                      <a:ext cx="7" cy="13"/>
                    </a:xfrm>
                    <a:custGeom>
                      <a:avLst/>
                      <a:gdLst>
                        <a:gd name="T0" fmla="*/ 94 w 94"/>
                        <a:gd name="T1" fmla="*/ 0 h 154"/>
                        <a:gd name="T2" fmla="*/ 66 w 94"/>
                        <a:gd name="T3" fmla="*/ 74 h 154"/>
                        <a:gd name="T4" fmla="*/ 43 w 94"/>
                        <a:gd name="T5" fmla="*/ 111 h 154"/>
                        <a:gd name="T6" fmla="*/ 0 w 94"/>
                        <a:gd name="T7" fmla="*/ 154 h 154"/>
                        <a:gd name="T8" fmla="*/ 56 w 94"/>
                        <a:gd name="T9" fmla="*/ 118 h 154"/>
                        <a:gd name="T10" fmla="*/ 84 w 94"/>
                        <a:gd name="T11" fmla="*/ 74 h 154"/>
                        <a:gd name="T12" fmla="*/ 94 w 94"/>
                        <a:gd name="T13" fmla="*/ 0 h 1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94" h="154">
                          <a:moveTo>
                            <a:pt x="94" y="0"/>
                          </a:moveTo>
                          <a:lnTo>
                            <a:pt x="66" y="74"/>
                          </a:lnTo>
                          <a:lnTo>
                            <a:pt x="43" y="111"/>
                          </a:lnTo>
                          <a:lnTo>
                            <a:pt x="0" y="154"/>
                          </a:lnTo>
                          <a:lnTo>
                            <a:pt x="56" y="118"/>
                          </a:lnTo>
                          <a:lnTo>
                            <a:pt x="84" y="74"/>
                          </a:lnTo>
                          <a:lnTo>
                            <a:pt x="94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45" name="Freeform 2444"/>
                    <p:cNvSpPr>
                      <a:spLocks/>
                    </p:cNvSpPr>
                    <p:nvPr/>
                  </p:nvSpPr>
                  <p:spPr bwMode="auto">
                    <a:xfrm>
                      <a:off x="1861" y="1389"/>
                      <a:ext cx="9" cy="5"/>
                    </a:xfrm>
                    <a:custGeom>
                      <a:avLst/>
                      <a:gdLst>
                        <a:gd name="T0" fmla="*/ 11 w 103"/>
                        <a:gd name="T1" fmla="*/ 0 h 62"/>
                        <a:gd name="T2" fmla="*/ 17 w 103"/>
                        <a:gd name="T3" fmla="*/ 7 h 62"/>
                        <a:gd name="T4" fmla="*/ 0 w 103"/>
                        <a:gd name="T5" fmla="*/ 15 h 62"/>
                        <a:gd name="T6" fmla="*/ 23 w 103"/>
                        <a:gd name="T7" fmla="*/ 12 h 62"/>
                        <a:gd name="T8" fmla="*/ 29 w 103"/>
                        <a:gd name="T9" fmla="*/ 32 h 62"/>
                        <a:gd name="T10" fmla="*/ 19 w 103"/>
                        <a:gd name="T11" fmla="*/ 42 h 62"/>
                        <a:gd name="T12" fmla="*/ 28 w 103"/>
                        <a:gd name="T13" fmla="*/ 42 h 62"/>
                        <a:gd name="T14" fmla="*/ 21 w 103"/>
                        <a:gd name="T15" fmla="*/ 62 h 62"/>
                        <a:gd name="T16" fmla="*/ 34 w 103"/>
                        <a:gd name="T17" fmla="*/ 40 h 62"/>
                        <a:gd name="T18" fmla="*/ 54 w 103"/>
                        <a:gd name="T19" fmla="*/ 40 h 62"/>
                        <a:gd name="T20" fmla="*/ 72 w 103"/>
                        <a:gd name="T21" fmla="*/ 32 h 62"/>
                        <a:gd name="T22" fmla="*/ 103 w 103"/>
                        <a:gd name="T23" fmla="*/ 31 h 62"/>
                        <a:gd name="T24" fmla="*/ 72 w 103"/>
                        <a:gd name="T25" fmla="*/ 11 h 62"/>
                        <a:gd name="T26" fmla="*/ 11 w 103"/>
                        <a:gd name="T27" fmla="*/ 0 h 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03" h="62">
                          <a:moveTo>
                            <a:pt x="11" y="0"/>
                          </a:moveTo>
                          <a:lnTo>
                            <a:pt x="17" y="7"/>
                          </a:lnTo>
                          <a:lnTo>
                            <a:pt x="0" y="15"/>
                          </a:lnTo>
                          <a:lnTo>
                            <a:pt x="23" y="12"/>
                          </a:lnTo>
                          <a:lnTo>
                            <a:pt x="29" y="32"/>
                          </a:lnTo>
                          <a:lnTo>
                            <a:pt x="19" y="42"/>
                          </a:lnTo>
                          <a:lnTo>
                            <a:pt x="28" y="42"/>
                          </a:lnTo>
                          <a:lnTo>
                            <a:pt x="21" y="62"/>
                          </a:lnTo>
                          <a:lnTo>
                            <a:pt x="34" y="40"/>
                          </a:lnTo>
                          <a:lnTo>
                            <a:pt x="54" y="40"/>
                          </a:lnTo>
                          <a:lnTo>
                            <a:pt x="72" y="32"/>
                          </a:lnTo>
                          <a:lnTo>
                            <a:pt x="103" y="31"/>
                          </a:lnTo>
                          <a:lnTo>
                            <a:pt x="72" y="11"/>
                          </a:lnTo>
                          <a:lnTo>
                            <a:pt x="11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46" name="Freeform 2445"/>
                    <p:cNvSpPr>
                      <a:spLocks/>
                    </p:cNvSpPr>
                    <p:nvPr/>
                  </p:nvSpPr>
                  <p:spPr bwMode="auto">
                    <a:xfrm>
                      <a:off x="1860" y="1383"/>
                      <a:ext cx="14" cy="4"/>
                    </a:xfrm>
                    <a:custGeom>
                      <a:avLst/>
                      <a:gdLst>
                        <a:gd name="T0" fmla="*/ 0 w 175"/>
                        <a:gd name="T1" fmla="*/ 21 h 43"/>
                        <a:gd name="T2" fmla="*/ 7 w 175"/>
                        <a:gd name="T3" fmla="*/ 39 h 43"/>
                        <a:gd name="T4" fmla="*/ 26 w 175"/>
                        <a:gd name="T5" fmla="*/ 43 h 43"/>
                        <a:gd name="T6" fmla="*/ 54 w 175"/>
                        <a:gd name="T7" fmla="*/ 31 h 43"/>
                        <a:gd name="T8" fmla="*/ 90 w 175"/>
                        <a:gd name="T9" fmla="*/ 21 h 43"/>
                        <a:gd name="T10" fmla="*/ 148 w 175"/>
                        <a:gd name="T11" fmla="*/ 20 h 43"/>
                        <a:gd name="T12" fmla="*/ 175 w 175"/>
                        <a:gd name="T13" fmla="*/ 24 h 43"/>
                        <a:gd name="T14" fmla="*/ 131 w 175"/>
                        <a:gd name="T15" fmla="*/ 10 h 43"/>
                        <a:gd name="T16" fmla="*/ 99 w 175"/>
                        <a:gd name="T17" fmla="*/ 5 h 43"/>
                        <a:gd name="T18" fmla="*/ 103 w 175"/>
                        <a:gd name="T19" fmla="*/ 0 h 43"/>
                        <a:gd name="T20" fmla="*/ 74 w 175"/>
                        <a:gd name="T21" fmla="*/ 7 h 43"/>
                        <a:gd name="T22" fmla="*/ 77 w 175"/>
                        <a:gd name="T23" fmla="*/ 3 h 43"/>
                        <a:gd name="T24" fmla="*/ 53 w 175"/>
                        <a:gd name="T25" fmla="*/ 11 h 43"/>
                        <a:gd name="T26" fmla="*/ 28 w 175"/>
                        <a:gd name="T27" fmla="*/ 11 h 43"/>
                        <a:gd name="T28" fmla="*/ 0 w 175"/>
                        <a:gd name="T29" fmla="*/ 21 h 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75" h="43">
                          <a:moveTo>
                            <a:pt x="0" y="21"/>
                          </a:moveTo>
                          <a:lnTo>
                            <a:pt x="7" y="39"/>
                          </a:lnTo>
                          <a:lnTo>
                            <a:pt x="26" y="43"/>
                          </a:lnTo>
                          <a:lnTo>
                            <a:pt x="54" y="31"/>
                          </a:lnTo>
                          <a:lnTo>
                            <a:pt x="90" y="21"/>
                          </a:lnTo>
                          <a:lnTo>
                            <a:pt x="148" y="20"/>
                          </a:lnTo>
                          <a:lnTo>
                            <a:pt x="175" y="24"/>
                          </a:lnTo>
                          <a:lnTo>
                            <a:pt x="131" y="10"/>
                          </a:lnTo>
                          <a:lnTo>
                            <a:pt x="99" y="5"/>
                          </a:lnTo>
                          <a:lnTo>
                            <a:pt x="103" y="0"/>
                          </a:lnTo>
                          <a:lnTo>
                            <a:pt x="74" y="7"/>
                          </a:lnTo>
                          <a:lnTo>
                            <a:pt x="77" y="3"/>
                          </a:lnTo>
                          <a:lnTo>
                            <a:pt x="53" y="11"/>
                          </a:lnTo>
                          <a:lnTo>
                            <a:pt x="28" y="11"/>
                          </a:lnTo>
                          <a:lnTo>
                            <a:pt x="0" y="21"/>
                          </a:lnTo>
                          <a:close/>
                        </a:path>
                      </a:pathLst>
                    </a:custGeom>
                    <a:solidFill>
                      <a:srgbClr val="201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47" name="Freeform 2446"/>
                    <p:cNvSpPr>
                      <a:spLocks/>
                    </p:cNvSpPr>
                    <p:nvPr/>
                  </p:nvSpPr>
                  <p:spPr bwMode="auto">
                    <a:xfrm>
                      <a:off x="1855" y="1413"/>
                      <a:ext cx="7" cy="5"/>
                    </a:xfrm>
                    <a:custGeom>
                      <a:avLst/>
                      <a:gdLst>
                        <a:gd name="T0" fmla="*/ 0 w 81"/>
                        <a:gd name="T1" fmla="*/ 7 h 65"/>
                        <a:gd name="T2" fmla="*/ 13 w 81"/>
                        <a:gd name="T3" fmla="*/ 3 h 65"/>
                        <a:gd name="T4" fmla="*/ 25 w 81"/>
                        <a:gd name="T5" fmla="*/ 0 h 65"/>
                        <a:gd name="T6" fmla="*/ 34 w 81"/>
                        <a:gd name="T7" fmla="*/ 9 h 65"/>
                        <a:gd name="T8" fmla="*/ 46 w 81"/>
                        <a:gd name="T9" fmla="*/ 17 h 65"/>
                        <a:gd name="T10" fmla="*/ 61 w 81"/>
                        <a:gd name="T11" fmla="*/ 24 h 65"/>
                        <a:gd name="T12" fmla="*/ 72 w 81"/>
                        <a:gd name="T13" fmla="*/ 27 h 65"/>
                        <a:gd name="T14" fmla="*/ 74 w 81"/>
                        <a:gd name="T15" fmla="*/ 20 h 65"/>
                        <a:gd name="T16" fmla="*/ 80 w 81"/>
                        <a:gd name="T17" fmla="*/ 37 h 65"/>
                        <a:gd name="T18" fmla="*/ 81 w 81"/>
                        <a:gd name="T19" fmla="*/ 49 h 65"/>
                        <a:gd name="T20" fmla="*/ 81 w 81"/>
                        <a:gd name="T21" fmla="*/ 58 h 65"/>
                        <a:gd name="T22" fmla="*/ 76 w 81"/>
                        <a:gd name="T23" fmla="*/ 65 h 65"/>
                        <a:gd name="T24" fmla="*/ 78 w 81"/>
                        <a:gd name="T25" fmla="*/ 52 h 65"/>
                        <a:gd name="T26" fmla="*/ 71 w 81"/>
                        <a:gd name="T27" fmla="*/ 37 h 65"/>
                        <a:gd name="T28" fmla="*/ 46 w 81"/>
                        <a:gd name="T29" fmla="*/ 30 h 65"/>
                        <a:gd name="T30" fmla="*/ 33 w 81"/>
                        <a:gd name="T31" fmla="*/ 34 h 65"/>
                        <a:gd name="T32" fmla="*/ 19 w 81"/>
                        <a:gd name="T33" fmla="*/ 37 h 65"/>
                        <a:gd name="T34" fmla="*/ 5 w 81"/>
                        <a:gd name="T35" fmla="*/ 22 h 65"/>
                        <a:gd name="T36" fmla="*/ 0 w 81"/>
                        <a:gd name="T37" fmla="*/ 7 h 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81" h="65">
                          <a:moveTo>
                            <a:pt x="0" y="7"/>
                          </a:moveTo>
                          <a:lnTo>
                            <a:pt x="13" y="3"/>
                          </a:lnTo>
                          <a:lnTo>
                            <a:pt x="25" y="0"/>
                          </a:lnTo>
                          <a:lnTo>
                            <a:pt x="34" y="9"/>
                          </a:lnTo>
                          <a:lnTo>
                            <a:pt x="46" y="17"/>
                          </a:lnTo>
                          <a:lnTo>
                            <a:pt x="61" y="24"/>
                          </a:lnTo>
                          <a:lnTo>
                            <a:pt x="72" y="27"/>
                          </a:lnTo>
                          <a:lnTo>
                            <a:pt x="74" y="20"/>
                          </a:lnTo>
                          <a:lnTo>
                            <a:pt x="80" y="37"/>
                          </a:lnTo>
                          <a:lnTo>
                            <a:pt x="81" y="49"/>
                          </a:lnTo>
                          <a:lnTo>
                            <a:pt x="81" y="58"/>
                          </a:lnTo>
                          <a:lnTo>
                            <a:pt x="76" y="65"/>
                          </a:lnTo>
                          <a:lnTo>
                            <a:pt x="78" y="52"/>
                          </a:lnTo>
                          <a:lnTo>
                            <a:pt x="71" y="37"/>
                          </a:lnTo>
                          <a:lnTo>
                            <a:pt x="46" y="30"/>
                          </a:lnTo>
                          <a:lnTo>
                            <a:pt x="33" y="34"/>
                          </a:lnTo>
                          <a:lnTo>
                            <a:pt x="19" y="37"/>
                          </a:lnTo>
                          <a:lnTo>
                            <a:pt x="5" y="22"/>
                          </a:lnTo>
                          <a:lnTo>
                            <a:pt x="0" y="7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48" name="Freeform 2447"/>
                    <p:cNvSpPr>
                      <a:spLocks/>
                    </p:cNvSpPr>
                    <p:nvPr/>
                  </p:nvSpPr>
                  <p:spPr bwMode="auto">
                    <a:xfrm>
                      <a:off x="1857" y="1418"/>
                      <a:ext cx="2" cy="2"/>
                    </a:xfrm>
                    <a:custGeom>
                      <a:avLst/>
                      <a:gdLst>
                        <a:gd name="T0" fmla="*/ 0 w 32"/>
                        <a:gd name="T1" fmla="*/ 4 h 14"/>
                        <a:gd name="T2" fmla="*/ 18 w 32"/>
                        <a:gd name="T3" fmla="*/ 0 h 14"/>
                        <a:gd name="T4" fmla="*/ 32 w 32"/>
                        <a:gd name="T5" fmla="*/ 5 h 14"/>
                        <a:gd name="T6" fmla="*/ 15 w 32"/>
                        <a:gd name="T7" fmla="*/ 14 h 14"/>
                        <a:gd name="T8" fmla="*/ 0 w 32"/>
                        <a:gd name="T9" fmla="*/ 4 h 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2" h="14">
                          <a:moveTo>
                            <a:pt x="0" y="4"/>
                          </a:moveTo>
                          <a:lnTo>
                            <a:pt x="18" y="0"/>
                          </a:lnTo>
                          <a:lnTo>
                            <a:pt x="32" y="5"/>
                          </a:lnTo>
                          <a:lnTo>
                            <a:pt x="15" y="14"/>
                          </a:lnTo>
                          <a:lnTo>
                            <a:pt x="0" y="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49" name="Freeform 2448"/>
                    <p:cNvSpPr>
                      <a:spLocks/>
                    </p:cNvSpPr>
                    <p:nvPr/>
                  </p:nvSpPr>
                  <p:spPr bwMode="auto">
                    <a:xfrm>
                      <a:off x="1854" y="1404"/>
                      <a:ext cx="3" cy="1"/>
                    </a:xfrm>
                    <a:custGeom>
                      <a:avLst/>
                      <a:gdLst>
                        <a:gd name="T0" fmla="*/ 0 w 35"/>
                        <a:gd name="T1" fmla="*/ 0 h 15"/>
                        <a:gd name="T2" fmla="*/ 18 w 35"/>
                        <a:gd name="T3" fmla="*/ 0 h 15"/>
                        <a:gd name="T4" fmla="*/ 31 w 35"/>
                        <a:gd name="T5" fmla="*/ 6 h 15"/>
                        <a:gd name="T6" fmla="*/ 35 w 35"/>
                        <a:gd name="T7" fmla="*/ 14 h 15"/>
                        <a:gd name="T8" fmla="*/ 27 w 35"/>
                        <a:gd name="T9" fmla="*/ 15 h 15"/>
                        <a:gd name="T10" fmla="*/ 17 w 35"/>
                        <a:gd name="T11" fmla="*/ 12 h 15"/>
                        <a:gd name="T12" fmla="*/ 0 w 35"/>
                        <a:gd name="T13" fmla="*/ 0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5" h="15">
                          <a:moveTo>
                            <a:pt x="0" y="0"/>
                          </a:moveTo>
                          <a:lnTo>
                            <a:pt x="18" y="0"/>
                          </a:lnTo>
                          <a:lnTo>
                            <a:pt x="31" y="6"/>
                          </a:lnTo>
                          <a:lnTo>
                            <a:pt x="35" y="14"/>
                          </a:lnTo>
                          <a:lnTo>
                            <a:pt x="27" y="15"/>
                          </a:lnTo>
                          <a:lnTo>
                            <a:pt x="17" y="1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50" name="Freeform 2449"/>
                    <p:cNvSpPr>
                      <a:spLocks/>
                    </p:cNvSpPr>
                    <p:nvPr/>
                  </p:nvSpPr>
                  <p:spPr bwMode="auto">
                    <a:xfrm>
                      <a:off x="1858" y="1403"/>
                      <a:ext cx="2" cy="3"/>
                    </a:xfrm>
                    <a:custGeom>
                      <a:avLst/>
                      <a:gdLst>
                        <a:gd name="T0" fmla="*/ 10 w 18"/>
                        <a:gd name="T1" fmla="*/ 0 h 34"/>
                        <a:gd name="T2" fmla="*/ 14 w 18"/>
                        <a:gd name="T3" fmla="*/ 12 h 34"/>
                        <a:gd name="T4" fmla="*/ 8 w 18"/>
                        <a:gd name="T5" fmla="*/ 27 h 34"/>
                        <a:gd name="T6" fmla="*/ 0 w 18"/>
                        <a:gd name="T7" fmla="*/ 34 h 34"/>
                        <a:gd name="T8" fmla="*/ 11 w 18"/>
                        <a:gd name="T9" fmla="*/ 28 h 34"/>
                        <a:gd name="T10" fmla="*/ 18 w 18"/>
                        <a:gd name="T11" fmla="*/ 22 h 34"/>
                        <a:gd name="T12" fmla="*/ 18 w 18"/>
                        <a:gd name="T13" fmla="*/ 15 h 34"/>
                        <a:gd name="T14" fmla="*/ 10 w 18"/>
                        <a:gd name="T15" fmla="*/ 0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8" h="34">
                          <a:moveTo>
                            <a:pt x="10" y="0"/>
                          </a:moveTo>
                          <a:lnTo>
                            <a:pt x="14" y="12"/>
                          </a:lnTo>
                          <a:lnTo>
                            <a:pt x="8" y="27"/>
                          </a:lnTo>
                          <a:lnTo>
                            <a:pt x="0" y="34"/>
                          </a:lnTo>
                          <a:lnTo>
                            <a:pt x="11" y="28"/>
                          </a:lnTo>
                          <a:lnTo>
                            <a:pt x="18" y="22"/>
                          </a:lnTo>
                          <a:lnTo>
                            <a:pt x="18" y="15"/>
                          </a:lnTo>
                          <a:lnTo>
                            <a:pt x="1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51" name="Freeform 2450"/>
                    <p:cNvSpPr>
                      <a:spLocks/>
                    </p:cNvSpPr>
                    <p:nvPr/>
                  </p:nvSpPr>
                  <p:spPr bwMode="auto">
                    <a:xfrm>
                      <a:off x="1865" y="1391"/>
                      <a:ext cx="2" cy="1"/>
                    </a:xfrm>
                    <a:custGeom>
                      <a:avLst/>
                      <a:gdLst>
                        <a:gd name="T0" fmla="*/ 0 w 23"/>
                        <a:gd name="T1" fmla="*/ 0 h 13"/>
                        <a:gd name="T2" fmla="*/ 0 w 23"/>
                        <a:gd name="T3" fmla="*/ 13 h 13"/>
                        <a:gd name="T4" fmla="*/ 9 w 23"/>
                        <a:gd name="T5" fmla="*/ 11 h 13"/>
                        <a:gd name="T6" fmla="*/ 17 w 23"/>
                        <a:gd name="T7" fmla="*/ 8 h 13"/>
                        <a:gd name="T8" fmla="*/ 23 w 23"/>
                        <a:gd name="T9" fmla="*/ 8 h 13"/>
                        <a:gd name="T10" fmla="*/ 15 w 23"/>
                        <a:gd name="T11" fmla="*/ 2 h 13"/>
                        <a:gd name="T12" fmla="*/ 0 w 23"/>
                        <a:gd name="T13" fmla="*/ 0 h 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3" h="13">
                          <a:moveTo>
                            <a:pt x="0" y="0"/>
                          </a:moveTo>
                          <a:lnTo>
                            <a:pt x="0" y="13"/>
                          </a:lnTo>
                          <a:lnTo>
                            <a:pt x="9" y="11"/>
                          </a:lnTo>
                          <a:lnTo>
                            <a:pt x="17" y="8"/>
                          </a:lnTo>
                          <a:lnTo>
                            <a:pt x="23" y="8"/>
                          </a:lnTo>
                          <a:lnTo>
                            <a:pt x="15" y="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52" name="Freeform 2451"/>
                    <p:cNvSpPr>
                      <a:spLocks/>
                    </p:cNvSpPr>
                    <p:nvPr/>
                  </p:nvSpPr>
                  <p:spPr bwMode="auto">
                    <a:xfrm>
                      <a:off x="1889" y="1388"/>
                      <a:ext cx="6" cy="13"/>
                    </a:xfrm>
                    <a:custGeom>
                      <a:avLst/>
                      <a:gdLst>
                        <a:gd name="T0" fmla="*/ 0 w 71"/>
                        <a:gd name="T1" fmla="*/ 30 h 155"/>
                        <a:gd name="T2" fmla="*/ 23 w 71"/>
                        <a:gd name="T3" fmla="*/ 12 h 155"/>
                        <a:gd name="T4" fmla="*/ 47 w 71"/>
                        <a:gd name="T5" fmla="*/ 17 h 155"/>
                        <a:gd name="T6" fmla="*/ 61 w 71"/>
                        <a:gd name="T7" fmla="*/ 42 h 155"/>
                        <a:gd name="T8" fmla="*/ 64 w 71"/>
                        <a:gd name="T9" fmla="*/ 76 h 155"/>
                        <a:gd name="T10" fmla="*/ 61 w 71"/>
                        <a:gd name="T11" fmla="*/ 104 h 155"/>
                        <a:gd name="T12" fmla="*/ 53 w 71"/>
                        <a:gd name="T13" fmla="*/ 126 h 155"/>
                        <a:gd name="T14" fmla="*/ 41 w 71"/>
                        <a:gd name="T15" fmla="*/ 92 h 155"/>
                        <a:gd name="T16" fmla="*/ 29 w 71"/>
                        <a:gd name="T17" fmla="*/ 72 h 155"/>
                        <a:gd name="T18" fmla="*/ 4 w 71"/>
                        <a:gd name="T19" fmla="*/ 60 h 155"/>
                        <a:gd name="T20" fmla="*/ 24 w 71"/>
                        <a:gd name="T21" fmla="*/ 86 h 155"/>
                        <a:gd name="T22" fmla="*/ 43 w 71"/>
                        <a:gd name="T23" fmla="*/ 108 h 155"/>
                        <a:gd name="T24" fmla="*/ 45 w 71"/>
                        <a:gd name="T25" fmla="*/ 134 h 155"/>
                        <a:gd name="T26" fmla="*/ 36 w 71"/>
                        <a:gd name="T27" fmla="*/ 152 h 155"/>
                        <a:gd name="T28" fmla="*/ 25 w 71"/>
                        <a:gd name="T29" fmla="*/ 155 h 155"/>
                        <a:gd name="T30" fmla="*/ 56 w 71"/>
                        <a:gd name="T31" fmla="*/ 149 h 155"/>
                        <a:gd name="T32" fmla="*/ 70 w 71"/>
                        <a:gd name="T33" fmla="*/ 114 h 155"/>
                        <a:gd name="T34" fmla="*/ 71 w 71"/>
                        <a:gd name="T35" fmla="*/ 73 h 155"/>
                        <a:gd name="T36" fmla="*/ 70 w 71"/>
                        <a:gd name="T37" fmla="*/ 33 h 155"/>
                        <a:gd name="T38" fmla="*/ 53 w 71"/>
                        <a:gd name="T39" fmla="*/ 10 h 155"/>
                        <a:gd name="T40" fmla="*/ 31 w 71"/>
                        <a:gd name="T41" fmla="*/ 0 h 155"/>
                        <a:gd name="T42" fmla="*/ 9 w 71"/>
                        <a:gd name="T43" fmla="*/ 5 h 155"/>
                        <a:gd name="T44" fmla="*/ 0 w 71"/>
                        <a:gd name="T45" fmla="*/ 30 h 15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71" h="155">
                          <a:moveTo>
                            <a:pt x="0" y="30"/>
                          </a:moveTo>
                          <a:lnTo>
                            <a:pt x="23" y="12"/>
                          </a:lnTo>
                          <a:lnTo>
                            <a:pt x="47" y="17"/>
                          </a:lnTo>
                          <a:lnTo>
                            <a:pt x="61" y="42"/>
                          </a:lnTo>
                          <a:lnTo>
                            <a:pt x="64" y="76"/>
                          </a:lnTo>
                          <a:lnTo>
                            <a:pt x="61" y="104"/>
                          </a:lnTo>
                          <a:lnTo>
                            <a:pt x="53" y="126"/>
                          </a:lnTo>
                          <a:lnTo>
                            <a:pt x="41" y="92"/>
                          </a:lnTo>
                          <a:lnTo>
                            <a:pt x="29" y="72"/>
                          </a:lnTo>
                          <a:lnTo>
                            <a:pt x="4" y="60"/>
                          </a:lnTo>
                          <a:lnTo>
                            <a:pt x="24" y="86"/>
                          </a:lnTo>
                          <a:lnTo>
                            <a:pt x="43" y="108"/>
                          </a:lnTo>
                          <a:lnTo>
                            <a:pt x="45" y="134"/>
                          </a:lnTo>
                          <a:lnTo>
                            <a:pt x="36" y="152"/>
                          </a:lnTo>
                          <a:lnTo>
                            <a:pt x="25" y="155"/>
                          </a:lnTo>
                          <a:lnTo>
                            <a:pt x="56" y="149"/>
                          </a:lnTo>
                          <a:lnTo>
                            <a:pt x="70" y="114"/>
                          </a:lnTo>
                          <a:lnTo>
                            <a:pt x="71" y="73"/>
                          </a:lnTo>
                          <a:lnTo>
                            <a:pt x="70" y="33"/>
                          </a:lnTo>
                          <a:lnTo>
                            <a:pt x="53" y="10"/>
                          </a:lnTo>
                          <a:lnTo>
                            <a:pt x="31" y="0"/>
                          </a:lnTo>
                          <a:lnTo>
                            <a:pt x="9" y="5"/>
                          </a:lnTo>
                          <a:lnTo>
                            <a:pt x="0" y="3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53" name="Freeform 2452"/>
                    <p:cNvSpPr>
                      <a:spLocks/>
                    </p:cNvSpPr>
                    <p:nvPr/>
                  </p:nvSpPr>
                  <p:spPr bwMode="auto">
                    <a:xfrm>
                      <a:off x="1887" y="1386"/>
                      <a:ext cx="10" cy="17"/>
                    </a:xfrm>
                    <a:custGeom>
                      <a:avLst/>
                      <a:gdLst>
                        <a:gd name="T0" fmla="*/ 0 w 115"/>
                        <a:gd name="T1" fmla="*/ 50 h 208"/>
                        <a:gd name="T2" fmla="*/ 18 w 115"/>
                        <a:gd name="T3" fmla="*/ 18 h 208"/>
                        <a:gd name="T4" fmla="*/ 47 w 115"/>
                        <a:gd name="T5" fmla="*/ 9 h 208"/>
                        <a:gd name="T6" fmla="*/ 83 w 115"/>
                        <a:gd name="T7" fmla="*/ 14 h 208"/>
                        <a:gd name="T8" fmla="*/ 97 w 115"/>
                        <a:gd name="T9" fmla="*/ 34 h 208"/>
                        <a:gd name="T10" fmla="*/ 106 w 115"/>
                        <a:gd name="T11" fmla="*/ 65 h 208"/>
                        <a:gd name="T12" fmla="*/ 106 w 115"/>
                        <a:gd name="T13" fmla="*/ 90 h 208"/>
                        <a:gd name="T14" fmla="*/ 101 w 115"/>
                        <a:gd name="T15" fmla="*/ 107 h 208"/>
                        <a:gd name="T16" fmla="*/ 101 w 115"/>
                        <a:gd name="T17" fmla="*/ 133 h 208"/>
                        <a:gd name="T18" fmla="*/ 96 w 115"/>
                        <a:gd name="T19" fmla="*/ 163 h 208"/>
                        <a:gd name="T20" fmla="*/ 71 w 115"/>
                        <a:gd name="T21" fmla="*/ 191 h 208"/>
                        <a:gd name="T22" fmla="*/ 55 w 115"/>
                        <a:gd name="T23" fmla="*/ 191 h 208"/>
                        <a:gd name="T24" fmla="*/ 36 w 115"/>
                        <a:gd name="T25" fmla="*/ 191 h 208"/>
                        <a:gd name="T26" fmla="*/ 36 w 115"/>
                        <a:gd name="T27" fmla="*/ 197 h 208"/>
                        <a:gd name="T28" fmla="*/ 50 w 115"/>
                        <a:gd name="T29" fmla="*/ 208 h 208"/>
                        <a:gd name="T30" fmla="*/ 68 w 115"/>
                        <a:gd name="T31" fmla="*/ 205 h 208"/>
                        <a:gd name="T32" fmla="*/ 90 w 115"/>
                        <a:gd name="T33" fmla="*/ 196 h 208"/>
                        <a:gd name="T34" fmla="*/ 108 w 115"/>
                        <a:gd name="T35" fmla="*/ 165 h 208"/>
                        <a:gd name="T36" fmla="*/ 109 w 115"/>
                        <a:gd name="T37" fmla="*/ 116 h 208"/>
                        <a:gd name="T38" fmla="*/ 115 w 115"/>
                        <a:gd name="T39" fmla="*/ 84 h 208"/>
                        <a:gd name="T40" fmla="*/ 115 w 115"/>
                        <a:gd name="T41" fmla="*/ 57 h 208"/>
                        <a:gd name="T42" fmla="*/ 104 w 115"/>
                        <a:gd name="T43" fmla="*/ 29 h 208"/>
                        <a:gd name="T44" fmla="*/ 92 w 115"/>
                        <a:gd name="T45" fmla="*/ 9 h 208"/>
                        <a:gd name="T46" fmla="*/ 62 w 115"/>
                        <a:gd name="T47" fmla="*/ 0 h 208"/>
                        <a:gd name="T48" fmla="*/ 18 w 115"/>
                        <a:gd name="T49" fmla="*/ 5 h 208"/>
                        <a:gd name="T50" fmla="*/ 3 w 115"/>
                        <a:gd name="T51" fmla="*/ 18 h 208"/>
                        <a:gd name="T52" fmla="*/ 0 w 115"/>
                        <a:gd name="T53" fmla="*/ 50 h 2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115" h="208">
                          <a:moveTo>
                            <a:pt x="0" y="50"/>
                          </a:moveTo>
                          <a:lnTo>
                            <a:pt x="18" y="18"/>
                          </a:lnTo>
                          <a:lnTo>
                            <a:pt x="47" y="9"/>
                          </a:lnTo>
                          <a:lnTo>
                            <a:pt x="83" y="14"/>
                          </a:lnTo>
                          <a:lnTo>
                            <a:pt x="97" y="34"/>
                          </a:lnTo>
                          <a:lnTo>
                            <a:pt x="106" y="65"/>
                          </a:lnTo>
                          <a:lnTo>
                            <a:pt x="106" y="90"/>
                          </a:lnTo>
                          <a:lnTo>
                            <a:pt x="101" y="107"/>
                          </a:lnTo>
                          <a:lnTo>
                            <a:pt x="101" y="133"/>
                          </a:lnTo>
                          <a:lnTo>
                            <a:pt x="96" y="163"/>
                          </a:lnTo>
                          <a:lnTo>
                            <a:pt x="71" y="191"/>
                          </a:lnTo>
                          <a:lnTo>
                            <a:pt x="55" y="191"/>
                          </a:lnTo>
                          <a:lnTo>
                            <a:pt x="36" y="191"/>
                          </a:lnTo>
                          <a:lnTo>
                            <a:pt x="36" y="197"/>
                          </a:lnTo>
                          <a:lnTo>
                            <a:pt x="50" y="208"/>
                          </a:lnTo>
                          <a:lnTo>
                            <a:pt x="68" y="205"/>
                          </a:lnTo>
                          <a:lnTo>
                            <a:pt x="90" y="196"/>
                          </a:lnTo>
                          <a:lnTo>
                            <a:pt x="108" y="165"/>
                          </a:lnTo>
                          <a:lnTo>
                            <a:pt x="109" y="116"/>
                          </a:lnTo>
                          <a:lnTo>
                            <a:pt x="115" y="84"/>
                          </a:lnTo>
                          <a:lnTo>
                            <a:pt x="115" y="57"/>
                          </a:lnTo>
                          <a:lnTo>
                            <a:pt x="104" y="29"/>
                          </a:lnTo>
                          <a:lnTo>
                            <a:pt x="92" y="9"/>
                          </a:lnTo>
                          <a:lnTo>
                            <a:pt x="62" y="0"/>
                          </a:lnTo>
                          <a:lnTo>
                            <a:pt x="18" y="5"/>
                          </a:lnTo>
                          <a:lnTo>
                            <a:pt x="3" y="18"/>
                          </a:lnTo>
                          <a:lnTo>
                            <a:pt x="0" y="5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54" name="Freeform 2453"/>
                    <p:cNvSpPr>
                      <a:spLocks/>
                    </p:cNvSpPr>
                    <p:nvPr/>
                  </p:nvSpPr>
                  <p:spPr bwMode="auto">
                    <a:xfrm>
                      <a:off x="1852" y="1352"/>
                      <a:ext cx="74" cy="72"/>
                    </a:xfrm>
                    <a:custGeom>
                      <a:avLst/>
                      <a:gdLst>
                        <a:gd name="T0" fmla="*/ 52 w 878"/>
                        <a:gd name="T1" fmla="*/ 343 h 873"/>
                        <a:gd name="T2" fmla="*/ 90 w 878"/>
                        <a:gd name="T3" fmla="*/ 321 h 873"/>
                        <a:gd name="T4" fmla="*/ 253 w 878"/>
                        <a:gd name="T5" fmla="*/ 358 h 873"/>
                        <a:gd name="T6" fmla="*/ 144 w 878"/>
                        <a:gd name="T7" fmla="*/ 281 h 873"/>
                        <a:gd name="T8" fmla="*/ 290 w 878"/>
                        <a:gd name="T9" fmla="*/ 358 h 873"/>
                        <a:gd name="T10" fmla="*/ 343 w 878"/>
                        <a:gd name="T11" fmla="*/ 405 h 873"/>
                        <a:gd name="T12" fmla="*/ 353 w 878"/>
                        <a:gd name="T13" fmla="*/ 424 h 873"/>
                        <a:gd name="T14" fmla="*/ 356 w 878"/>
                        <a:gd name="T15" fmla="*/ 436 h 873"/>
                        <a:gd name="T16" fmla="*/ 391 w 878"/>
                        <a:gd name="T17" fmla="*/ 446 h 873"/>
                        <a:gd name="T18" fmla="*/ 296 w 878"/>
                        <a:gd name="T19" fmla="*/ 486 h 873"/>
                        <a:gd name="T20" fmla="*/ 409 w 878"/>
                        <a:gd name="T21" fmla="*/ 479 h 873"/>
                        <a:gd name="T22" fmla="*/ 409 w 878"/>
                        <a:gd name="T23" fmla="*/ 513 h 873"/>
                        <a:gd name="T24" fmla="*/ 394 w 878"/>
                        <a:gd name="T25" fmla="*/ 535 h 873"/>
                        <a:gd name="T26" fmla="*/ 347 w 878"/>
                        <a:gd name="T27" fmla="*/ 550 h 873"/>
                        <a:gd name="T28" fmla="*/ 496 w 878"/>
                        <a:gd name="T29" fmla="*/ 547 h 873"/>
                        <a:gd name="T30" fmla="*/ 506 w 878"/>
                        <a:gd name="T31" fmla="*/ 576 h 873"/>
                        <a:gd name="T32" fmla="*/ 509 w 878"/>
                        <a:gd name="T33" fmla="*/ 625 h 873"/>
                        <a:gd name="T34" fmla="*/ 419 w 878"/>
                        <a:gd name="T35" fmla="*/ 659 h 873"/>
                        <a:gd name="T36" fmla="*/ 527 w 878"/>
                        <a:gd name="T37" fmla="*/ 653 h 873"/>
                        <a:gd name="T38" fmla="*/ 443 w 878"/>
                        <a:gd name="T39" fmla="*/ 705 h 873"/>
                        <a:gd name="T40" fmla="*/ 465 w 878"/>
                        <a:gd name="T41" fmla="*/ 724 h 873"/>
                        <a:gd name="T42" fmla="*/ 503 w 878"/>
                        <a:gd name="T43" fmla="*/ 761 h 873"/>
                        <a:gd name="T44" fmla="*/ 428 w 878"/>
                        <a:gd name="T45" fmla="*/ 798 h 873"/>
                        <a:gd name="T46" fmla="*/ 550 w 878"/>
                        <a:gd name="T47" fmla="*/ 783 h 873"/>
                        <a:gd name="T48" fmla="*/ 527 w 878"/>
                        <a:gd name="T49" fmla="*/ 808 h 873"/>
                        <a:gd name="T50" fmla="*/ 537 w 878"/>
                        <a:gd name="T51" fmla="*/ 820 h 873"/>
                        <a:gd name="T52" fmla="*/ 575 w 878"/>
                        <a:gd name="T53" fmla="*/ 848 h 873"/>
                        <a:gd name="T54" fmla="*/ 594 w 878"/>
                        <a:gd name="T55" fmla="*/ 854 h 873"/>
                        <a:gd name="T56" fmla="*/ 656 w 878"/>
                        <a:gd name="T57" fmla="*/ 808 h 873"/>
                        <a:gd name="T58" fmla="*/ 754 w 878"/>
                        <a:gd name="T59" fmla="*/ 801 h 873"/>
                        <a:gd name="T60" fmla="*/ 706 w 878"/>
                        <a:gd name="T61" fmla="*/ 771 h 873"/>
                        <a:gd name="T62" fmla="*/ 766 w 878"/>
                        <a:gd name="T63" fmla="*/ 674 h 873"/>
                        <a:gd name="T64" fmla="*/ 878 w 878"/>
                        <a:gd name="T65" fmla="*/ 449 h 873"/>
                        <a:gd name="T66" fmla="*/ 844 w 878"/>
                        <a:gd name="T67" fmla="*/ 228 h 873"/>
                        <a:gd name="T68" fmla="*/ 788 w 878"/>
                        <a:gd name="T69" fmla="*/ 139 h 873"/>
                        <a:gd name="T70" fmla="*/ 662 w 878"/>
                        <a:gd name="T71" fmla="*/ 27 h 873"/>
                        <a:gd name="T72" fmla="*/ 443 w 878"/>
                        <a:gd name="T73" fmla="*/ 0 h 873"/>
                        <a:gd name="T74" fmla="*/ 228 w 878"/>
                        <a:gd name="T75" fmla="*/ 33 h 873"/>
                        <a:gd name="T76" fmla="*/ 65 w 878"/>
                        <a:gd name="T77" fmla="*/ 104 h 873"/>
                        <a:gd name="T78" fmla="*/ 0 w 878"/>
                        <a:gd name="T79" fmla="*/ 244 h 87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</a:cxnLst>
                      <a:rect l="0" t="0" r="r" b="b"/>
                      <a:pathLst>
                        <a:path w="878" h="873">
                          <a:moveTo>
                            <a:pt x="0" y="244"/>
                          </a:moveTo>
                          <a:lnTo>
                            <a:pt x="52" y="343"/>
                          </a:lnTo>
                          <a:lnTo>
                            <a:pt x="140" y="361"/>
                          </a:lnTo>
                          <a:lnTo>
                            <a:pt x="90" y="321"/>
                          </a:lnTo>
                          <a:lnTo>
                            <a:pt x="175" y="349"/>
                          </a:lnTo>
                          <a:lnTo>
                            <a:pt x="253" y="358"/>
                          </a:lnTo>
                          <a:lnTo>
                            <a:pt x="172" y="321"/>
                          </a:lnTo>
                          <a:lnTo>
                            <a:pt x="144" y="281"/>
                          </a:lnTo>
                          <a:lnTo>
                            <a:pt x="237" y="340"/>
                          </a:lnTo>
                          <a:lnTo>
                            <a:pt x="290" y="358"/>
                          </a:lnTo>
                          <a:lnTo>
                            <a:pt x="363" y="368"/>
                          </a:lnTo>
                          <a:lnTo>
                            <a:pt x="343" y="405"/>
                          </a:lnTo>
                          <a:lnTo>
                            <a:pt x="296" y="424"/>
                          </a:lnTo>
                          <a:lnTo>
                            <a:pt x="353" y="424"/>
                          </a:lnTo>
                          <a:lnTo>
                            <a:pt x="397" y="411"/>
                          </a:lnTo>
                          <a:lnTo>
                            <a:pt x="356" y="436"/>
                          </a:lnTo>
                          <a:lnTo>
                            <a:pt x="296" y="461"/>
                          </a:lnTo>
                          <a:lnTo>
                            <a:pt x="391" y="446"/>
                          </a:lnTo>
                          <a:lnTo>
                            <a:pt x="340" y="473"/>
                          </a:lnTo>
                          <a:lnTo>
                            <a:pt x="296" y="486"/>
                          </a:lnTo>
                          <a:lnTo>
                            <a:pt x="356" y="486"/>
                          </a:lnTo>
                          <a:lnTo>
                            <a:pt x="409" y="479"/>
                          </a:lnTo>
                          <a:lnTo>
                            <a:pt x="327" y="526"/>
                          </a:lnTo>
                          <a:lnTo>
                            <a:pt x="409" y="513"/>
                          </a:lnTo>
                          <a:lnTo>
                            <a:pt x="428" y="504"/>
                          </a:lnTo>
                          <a:lnTo>
                            <a:pt x="394" y="535"/>
                          </a:lnTo>
                          <a:lnTo>
                            <a:pt x="366" y="541"/>
                          </a:lnTo>
                          <a:lnTo>
                            <a:pt x="347" y="550"/>
                          </a:lnTo>
                          <a:lnTo>
                            <a:pt x="425" y="559"/>
                          </a:lnTo>
                          <a:lnTo>
                            <a:pt x="496" y="547"/>
                          </a:lnTo>
                          <a:lnTo>
                            <a:pt x="534" y="538"/>
                          </a:lnTo>
                          <a:lnTo>
                            <a:pt x="506" y="576"/>
                          </a:lnTo>
                          <a:lnTo>
                            <a:pt x="537" y="588"/>
                          </a:lnTo>
                          <a:lnTo>
                            <a:pt x="509" y="625"/>
                          </a:lnTo>
                          <a:lnTo>
                            <a:pt x="481" y="640"/>
                          </a:lnTo>
                          <a:lnTo>
                            <a:pt x="419" y="659"/>
                          </a:lnTo>
                          <a:lnTo>
                            <a:pt x="471" y="665"/>
                          </a:lnTo>
                          <a:lnTo>
                            <a:pt x="527" y="653"/>
                          </a:lnTo>
                          <a:lnTo>
                            <a:pt x="487" y="683"/>
                          </a:lnTo>
                          <a:lnTo>
                            <a:pt x="443" y="705"/>
                          </a:lnTo>
                          <a:lnTo>
                            <a:pt x="387" y="708"/>
                          </a:lnTo>
                          <a:lnTo>
                            <a:pt x="465" y="724"/>
                          </a:lnTo>
                          <a:lnTo>
                            <a:pt x="524" y="714"/>
                          </a:lnTo>
                          <a:lnTo>
                            <a:pt x="503" y="761"/>
                          </a:lnTo>
                          <a:lnTo>
                            <a:pt x="475" y="786"/>
                          </a:lnTo>
                          <a:lnTo>
                            <a:pt x="428" y="798"/>
                          </a:lnTo>
                          <a:lnTo>
                            <a:pt x="484" y="798"/>
                          </a:lnTo>
                          <a:lnTo>
                            <a:pt x="550" y="783"/>
                          </a:lnTo>
                          <a:lnTo>
                            <a:pt x="581" y="771"/>
                          </a:lnTo>
                          <a:lnTo>
                            <a:pt x="527" y="808"/>
                          </a:lnTo>
                          <a:lnTo>
                            <a:pt x="478" y="820"/>
                          </a:lnTo>
                          <a:lnTo>
                            <a:pt x="537" y="820"/>
                          </a:lnTo>
                          <a:lnTo>
                            <a:pt x="591" y="808"/>
                          </a:lnTo>
                          <a:lnTo>
                            <a:pt x="575" y="848"/>
                          </a:lnTo>
                          <a:lnTo>
                            <a:pt x="537" y="873"/>
                          </a:lnTo>
                          <a:lnTo>
                            <a:pt x="594" y="854"/>
                          </a:lnTo>
                          <a:lnTo>
                            <a:pt x="644" y="808"/>
                          </a:lnTo>
                          <a:lnTo>
                            <a:pt x="656" y="808"/>
                          </a:lnTo>
                          <a:lnTo>
                            <a:pt x="703" y="817"/>
                          </a:lnTo>
                          <a:lnTo>
                            <a:pt x="754" y="801"/>
                          </a:lnTo>
                          <a:lnTo>
                            <a:pt x="709" y="792"/>
                          </a:lnTo>
                          <a:lnTo>
                            <a:pt x="706" y="771"/>
                          </a:lnTo>
                          <a:lnTo>
                            <a:pt x="712" y="718"/>
                          </a:lnTo>
                          <a:lnTo>
                            <a:pt x="766" y="674"/>
                          </a:lnTo>
                          <a:lnTo>
                            <a:pt x="822" y="594"/>
                          </a:lnTo>
                          <a:lnTo>
                            <a:pt x="878" y="449"/>
                          </a:lnTo>
                          <a:lnTo>
                            <a:pt x="866" y="325"/>
                          </a:lnTo>
                          <a:lnTo>
                            <a:pt x="844" y="228"/>
                          </a:lnTo>
                          <a:lnTo>
                            <a:pt x="788" y="173"/>
                          </a:lnTo>
                          <a:lnTo>
                            <a:pt x="788" y="139"/>
                          </a:lnTo>
                          <a:lnTo>
                            <a:pt x="743" y="76"/>
                          </a:lnTo>
                          <a:lnTo>
                            <a:pt x="662" y="27"/>
                          </a:lnTo>
                          <a:lnTo>
                            <a:pt x="566" y="9"/>
                          </a:lnTo>
                          <a:lnTo>
                            <a:pt x="443" y="0"/>
                          </a:lnTo>
                          <a:lnTo>
                            <a:pt x="334" y="9"/>
                          </a:lnTo>
                          <a:lnTo>
                            <a:pt x="228" y="33"/>
                          </a:lnTo>
                          <a:lnTo>
                            <a:pt x="130" y="73"/>
                          </a:lnTo>
                          <a:lnTo>
                            <a:pt x="65" y="104"/>
                          </a:lnTo>
                          <a:lnTo>
                            <a:pt x="12" y="148"/>
                          </a:lnTo>
                          <a:lnTo>
                            <a:pt x="0" y="244"/>
                          </a:lnTo>
                          <a:close/>
                        </a:path>
                      </a:pathLst>
                    </a:custGeom>
                    <a:solidFill>
                      <a:srgbClr val="201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55" name="Freeform 2454"/>
                    <p:cNvSpPr>
                      <a:spLocks/>
                    </p:cNvSpPr>
                    <p:nvPr/>
                  </p:nvSpPr>
                  <p:spPr bwMode="auto">
                    <a:xfrm>
                      <a:off x="1854" y="1353"/>
                      <a:ext cx="70" cy="68"/>
                    </a:xfrm>
                    <a:custGeom>
                      <a:avLst/>
                      <a:gdLst>
                        <a:gd name="T0" fmla="*/ 410 w 841"/>
                        <a:gd name="T1" fmla="*/ 368 h 811"/>
                        <a:gd name="T2" fmla="*/ 428 w 841"/>
                        <a:gd name="T3" fmla="*/ 400 h 811"/>
                        <a:gd name="T4" fmla="*/ 444 w 841"/>
                        <a:gd name="T5" fmla="*/ 428 h 811"/>
                        <a:gd name="T6" fmla="*/ 466 w 841"/>
                        <a:gd name="T7" fmla="*/ 455 h 811"/>
                        <a:gd name="T8" fmla="*/ 531 w 841"/>
                        <a:gd name="T9" fmla="*/ 495 h 811"/>
                        <a:gd name="T10" fmla="*/ 545 w 841"/>
                        <a:gd name="T11" fmla="*/ 538 h 811"/>
                        <a:gd name="T12" fmla="*/ 566 w 841"/>
                        <a:gd name="T13" fmla="*/ 573 h 811"/>
                        <a:gd name="T14" fmla="*/ 538 w 841"/>
                        <a:gd name="T15" fmla="*/ 619 h 811"/>
                        <a:gd name="T16" fmla="*/ 450 w 841"/>
                        <a:gd name="T17" fmla="*/ 687 h 811"/>
                        <a:gd name="T18" fmla="*/ 531 w 841"/>
                        <a:gd name="T19" fmla="*/ 675 h 811"/>
                        <a:gd name="T20" fmla="*/ 491 w 841"/>
                        <a:gd name="T21" fmla="*/ 756 h 811"/>
                        <a:gd name="T22" fmla="*/ 585 w 841"/>
                        <a:gd name="T23" fmla="*/ 722 h 811"/>
                        <a:gd name="T24" fmla="*/ 548 w 841"/>
                        <a:gd name="T25" fmla="*/ 774 h 811"/>
                        <a:gd name="T26" fmla="*/ 582 w 841"/>
                        <a:gd name="T27" fmla="*/ 811 h 811"/>
                        <a:gd name="T28" fmla="*/ 688 w 841"/>
                        <a:gd name="T29" fmla="*/ 783 h 811"/>
                        <a:gd name="T30" fmla="*/ 685 w 841"/>
                        <a:gd name="T31" fmla="*/ 693 h 811"/>
                        <a:gd name="T32" fmla="*/ 801 w 841"/>
                        <a:gd name="T33" fmla="*/ 529 h 811"/>
                        <a:gd name="T34" fmla="*/ 829 w 841"/>
                        <a:gd name="T35" fmla="*/ 316 h 811"/>
                        <a:gd name="T36" fmla="*/ 760 w 841"/>
                        <a:gd name="T37" fmla="*/ 179 h 811"/>
                        <a:gd name="T38" fmla="*/ 751 w 841"/>
                        <a:gd name="T39" fmla="*/ 300 h 811"/>
                        <a:gd name="T40" fmla="*/ 751 w 841"/>
                        <a:gd name="T41" fmla="*/ 179 h 811"/>
                        <a:gd name="T42" fmla="*/ 660 w 841"/>
                        <a:gd name="T43" fmla="*/ 254 h 811"/>
                        <a:gd name="T44" fmla="*/ 745 w 841"/>
                        <a:gd name="T45" fmla="*/ 170 h 811"/>
                        <a:gd name="T46" fmla="*/ 650 w 841"/>
                        <a:gd name="T47" fmla="*/ 127 h 811"/>
                        <a:gd name="T48" fmla="*/ 742 w 841"/>
                        <a:gd name="T49" fmla="*/ 146 h 811"/>
                        <a:gd name="T50" fmla="*/ 672 w 841"/>
                        <a:gd name="T51" fmla="*/ 46 h 811"/>
                        <a:gd name="T52" fmla="*/ 509 w 841"/>
                        <a:gd name="T53" fmla="*/ 0 h 811"/>
                        <a:gd name="T54" fmla="*/ 306 w 841"/>
                        <a:gd name="T55" fmla="*/ 6 h 811"/>
                        <a:gd name="T56" fmla="*/ 112 w 841"/>
                        <a:gd name="T57" fmla="*/ 71 h 811"/>
                        <a:gd name="T58" fmla="*/ 16 w 841"/>
                        <a:gd name="T59" fmla="*/ 136 h 811"/>
                        <a:gd name="T60" fmla="*/ 9 w 841"/>
                        <a:gd name="T61" fmla="*/ 238 h 811"/>
                        <a:gd name="T62" fmla="*/ 47 w 841"/>
                        <a:gd name="T63" fmla="*/ 307 h 811"/>
                        <a:gd name="T64" fmla="*/ 56 w 841"/>
                        <a:gd name="T65" fmla="*/ 288 h 811"/>
                        <a:gd name="T66" fmla="*/ 84 w 841"/>
                        <a:gd name="T67" fmla="*/ 285 h 811"/>
                        <a:gd name="T68" fmla="*/ 109 w 841"/>
                        <a:gd name="T69" fmla="*/ 279 h 811"/>
                        <a:gd name="T70" fmla="*/ 103 w 841"/>
                        <a:gd name="T71" fmla="*/ 229 h 811"/>
                        <a:gd name="T72" fmla="*/ 235 w 841"/>
                        <a:gd name="T73" fmla="*/ 300 h 811"/>
                        <a:gd name="T74" fmla="*/ 366 w 841"/>
                        <a:gd name="T75" fmla="*/ 319 h 811"/>
                        <a:gd name="T76" fmla="*/ 351 w 841"/>
                        <a:gd name="T77" fmla="*/ 377 h 8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841" h="811">
                          <a:moveTo>
                            <a:pt x="351" y="377"/>
                          </a:moveTo>
                          <a:lnTo>
                            <a:pt x="410" y="368"/>
                          </a:lnTo>
                          <a:lnTo>
                            <a:pt x="369" y="412"/>
                          </a:lnTo>
                          <a:lnTo>
                            <a:pt x="428" y="400"/>
                          </a:lnTo>
                          <a:lnTo>
                            <a:pt x="369" y="446"/>
                          </a:lnTo>
                          <a:lnTo>
                            <a:pt x="444" y="428"/>
                          </a:lnTo>
                          <a:lnTo>
                            <a:pt x="385" y="480"/>
                          </a:lnTo>
                          <a:lnTo>
                            <a:pt x="466" y="455"/>
                          </a:lnTo>
                          <a:lnTo>
                            <a:pt x="413" y="508"/>
                          </a:lnTo>
                          <a:lnTo>
                            <a:pt x="531" y="495"/>
                          </a:lnTo>
                          <a:lnTo>
                            <a:pt x="582" y="483"/>
                          </a:lnTo>
                          <a:lnTo>
                            <a:pt x="545" y="538"/>
                          </a:lnTo>
                          <a:lnTo>
                            <a:pt x="576" y="541"/>
                          </a:lnTo>
                          <a:lnTo>
                            <a:pt x="566" y="573"/>
                          </a:lnTo>
                          <a:lnTo>
                            <a:pt x="491" y="616"/>
                          </a:lnTo>
                          <a:lnTo>
                            <a:pt x="538" y="619"/>
                          </a:lnTo>
                          <a:lnTo>
                            <a:pt x="500" y="656"/>
                          </a:lnTo>
                          <a:lnTo>
                            <a:pt x="450" y="687"/>
                          </a:lnTo>
                          <a:lnTo>
                            <a:pt x="509" y="681"/>
                          </a:lnTo>
                          <a:lnTo>
                            <a:pt x="531" y="675"/>
                          </a:lnTo>
                          <a:lnTo>
                            <a:pt x="516" y="719"/>
                          </a:lnTo>
                          <a:lnTo>
                            <a:pt x="491" y="756"/>
                          </a:lnTo>
                          <a:lnTo>
                            <a:pt x="545" y="740"/>
                          </a:lnTo>
                          <a:lnTo>
                            <a:pt x="585" y="722"/>
                          </a:lnTo>
                          <a:lnTo>
                            <a:pt x="570" y="759"/>
                          </a:lnTo>
                          <a:lnTo>
                            <a:pt x="548" y="774"/>
                          </a:lnTo>
                          <a:lnTo>
                            <a:pt x="598" y="759"/>
                          </a:lnTo>
                          <a:lnTo>
                            <a:pt x="582" y="811"/>
                          </a:lnTo>
                          <a:lnTo>
                            <a:pt x="626" y="765"/>
                          </a:lnTo>
                          <a:lnTo>
                            <a:pt x="688" y="783"/>
                          </a:lnTo>
                          <a:lnTo>
                            <a:pt x="675" y="743"/>
                          </a:lnTo>
                          <a:lnTo>
                            <a:pt x="685" y="693"/>
                          </a:lnTo>
                          <a:lnTo>
                            <a:pt x="734" y="638"/>
                          </a:lnTo>
                          <a:lnTo>
                            <a:pt x="801" y="529"/>
                          </a:lnTo>
                          <a:lnTo>
                            <a:pt x="841" y="415"/>
                          </a:lnTo>
                          <a:lnTo>
                            <a:pt x="829" y="316"/>
                          </a:lnTo>
                          <a:lnTo>
                            <a:pt x="810" y="229"/>
                          </a:lnTo>
                          <a:lnTo>
                            <a:pt x="760" y="179"/>
                          </a:lnTo>
                          <a:lnTo>
                            <a:pt x="776" y="229"/>
                          </a:lnTo>
                          <a:lnTo>
                            <a:pt x="751" y="300"/>
                          </a:lnTo>
                          <a:lnTo>
                            <a:pt x="760" y="238"/>
                          </a:lnTo>
                          <a:lnTo>
                            <a:pt x="751" y="179"/>
                          </a:lnTo>
                          <a:lnTo>
                            <a:pt x="710" y="201"/>
                          </a:lnTo>
                          <a:lnTo>
                            <a:pt x="660" y="254"/>
                          </a:lnTo>
                          <a:lnTo>
                            <a:pt x="703" y="186"/>
                          </a:lnTo>
                          <a:lnTo>
                            <a:pt x="745" y="170"/>
                          </a:lnTo>
                          <a:lnTo>
                            <a:pt x="716" y="146"/>
                          </a:lnTo>
                          <a:lnTo>
                            <a:pt x="650" y="127"/>
                          </a:lnTo>
                          <a:lnTo>
                            <a:pt x="710" y="127"/>
                          </a:lnTo>
                          <a:lnTo>
                            <a:pt x="742" y="146"/>
                          </a:lnTo>
                          <a:lnTo>
                            <a:pt x="742" y="102"/>
                          </a:lnTo>
                          <a:lnTo>
                            <a:pt x="672" y="46"/>
                          </a:lnTo>
                          <a:lnTo>
                            <a:pt x="619" y="18"/>
                          </a:lnTo>
                          <a:lnTo>
                            <a:pt x="509" y="0"/>
                          </a:lnTo>
                          <a:lnTo>
                            <a:pt x="394" y="0"/>
                          </a:lnTo>
                          <a:lnTo>
                            <a:pt x="306" y="6"/>
                          </a:lnTo>
                          <a:lnTo>
                            <a:pt x="197" y="34"/>
                          </a:lnTo>
                          <a:lnTo>
                            <a:pt x="112" y="71"/>
                          </a:lnTo>
                          <a:lnTo>
                            <a:pt x="37" y="106"/>
                          </a:lnTo>
                          <a:lnTo>
                            <a:pt x="16" y="136"/>
                          </a:lnTo>
                          <a:lnTo>
                            <a:pt x="0" y="189"/>
                          </a:lnTo>
                          <a:lnTo>
                            <a:pt x="9" y="238"/>
                          </a:lnTo>
                          <a:lnTo>
                            <a:pt x="25" y="279"/>
                          </a:lnTo>
                          <a:lnTo>
                            <a:pt x="47" y="307"/>
                          </a:lnTo>
                          <a:lnTo>
                            <a:pt x="69" y="322"/>
                          </a:lnTo>
                          <a:lnTo>
                            <a:pt x="56" y="288"/>
                          </a:lnTo>
                          <a:lnTo>
                            <a:pt x="50" y="257"/>
                          </a:lnTo>
                          <a:lnTo>
                            <a:pt x="84" y="285"/>
                          </a:lnTo>
                          <a:lnTo>
                            <a:pt x="150" y="313"/>
                          </a:lnTo>
                          <a:lnTo>
                            <a:pt x="109" y="279"/>
                          </a:lnTo>
                          <a:lnTo>
                            <a:pt x="103" y="247"/>
                          </a:lnTo>
                          <a:lnTo>
                            <a:pt x="103" y="229"/>
                          </a:lnTo>
                          <a:lnTo>
                            <a:pt x="163" y="260"/>
                          </a:lnTo>
                          <a:lnTo>
                            <a:pt x="235" y="300"/>
                          </a:lnTo>
                          <a:lnTo>
                            <a:pt x="291" y="322"/>
                          </a:lnTo>
                          <a:lnTo>
                            <a:pt x="366" y="319"/>
                          </a:lnTo>
                          <a:lnTo>
                            <a:pt x="394" y="313"/>
                          </a:lnTo>
                          <a:lnTo>
                            <a:pt x="351" y="377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56" name="Oval 245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89" y="1400"/>
                      <a:ext cx="5" cy="6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404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57" name="Freeform 2456"/>
                    <p:cNvSpPr>
                      <a:spLocks/>
                    </p:cNvSpPr>
                    <p:nvPr/>
                  </p:nvSpPr>
                  <p:spPr bwMode="auto">
                    <a:xfrm>
                      <a:off x="1755" y="1516"/>
                      <a:ext cx="52" cy="29"/>
                    </a:xfrm>
                    <a:custGeom>
                      <a:avLst/>
                      <a:gdLst>
                        <a:gd name="T0" fmla="*/ 629 w 629"/>
                        <a:gd name="T1" fmla="*/ 202 h 340"/>
                        <a:gd name="T2" fmla="*/ 551 w 629"/>
                        <a:gd name="T3" fmla="*/ 187 h 340"/>
                        <a:gd name="T4" fmla="*/ 522 w 629"/>
                        <a:gd name="T5" fmla="*/ 182 h 340"/>
                        <a:gd name="T6" fmla="*/ 506 w 629"/>
                        <a:gd name="T7" fmla="*/ 168 h 340"/>
                        <a:gd name="T8" fmla="*/ 485 w 629"/>
                        <a:gd name="T9" fmla="*/ 145 h 340"/>
                        <a:gd name="T10" fmla="*/ 448 w 629"/>
                        <a:gd name="T11" fmla="*/ 114 h 340"/>
                        <a:gd name="T12" fmla="*/ 380 w 629"/>
                        <a:gd name="T13" fmla="*/ 63 h 340"/>
                        <a:gd name="T14" fmla="*/ 369 w 629"/>
                        <a:gd name="T15" fmla="*/ 46 h 340"/>
                        <a:gd name="T16" fmla="*/ 350 w 629"/>
                        <a:gd name="T17" fmla="*/ 31 h 340"/>
                        <a:gd name="T18" fmla="*/ 313 w 629"/>
                        <a:gd name="T19" fmla="*/ 26 h 340"/>
                        <a:gd name="T20" fmla="*/ 204 w 629"/>
                        <a:gd name="T21" fmla="*/ 8 h 340"/>
                        <a:gd name="T22" fmla="*/ 173 w 629"/>
                        <a:gd name="T23" fmla="*/ 0 h 340"/>
                        <a:gd name="T24" fmla="*/ 147 w 629"/>
                        <a:gd name="T25" fmla="*/ 12 h 340"/>
                        <a:gd name="T26" fmla="*/ 132 w 629"/>
                        <a:gd name="T27" fmla="*/ 21 h 340"/>
                        <a:gd name="T28" fmla="*/ 94 w 629"/>
                        <a:gd name="T29" fmla="*/ 37 h 340"/>
                        <a:gd name="T30" fmla="*/ 73 w 629"/>
                        <a:gd name="T31" fmla="*/ 45 h 340"/>
                        <a:gd name="T32" fmla="*/ 53 w 629"/>
                        <a:gd name="T33" fmla="*/ 51 h 340"/>
                        <a:gd name="T34" fmla="*/ 42 w 629"/>
                        <a:gd name="T35" fmla="*/ 60 h 340"/>
                        <a:gd name="T36" fmla="*/ 30 w 629"/>
                        <a:gd name="T37" fmla="*/ 81 h 340"/>
                        <a:gd name="T38" fmla="*/ 17 w 629"/>
                        <a:gd name="T39" fmla="*/ 95 h 340"/>
                        <a:gd name="T40" fmla="*/ 13 w 629"/>
                        <a:gd name="T41" fmla="*/ 109 h 340"/>
                        <a:gd name="T42" fmla="*/ 10 w 629"/>
                        <a:gd name="T43" fmla="*/ 116 h 340"/>
                        <a:gd name="T44" fmla="*/ 0 w 629"/>
                        <a:gd name="T45" fmla="*/ 133 h 340"/>
                        <a:gd name="T46" fmla="*/ 10 w 629"/>
                        <a:gd name="T47" fmla="*/ 143 h 340"/>
                        <a:gd name="T48" fmla="*/ 20 w 629"/>
                        <a:gd name="T49" fmla="*/ 148 h 340"/>
                        <a:gd name="T50" fmla="*/ 40 w 629"/>
                        <a:gd name="T51" fmla="*/ 145 h 340"/>
                        <a:gd name="T52" fmla="*/ 58 w 629"/>
                        <a:gd name="T53" fmla="*/ 140 h 340"/>
                        <a:gd name="T54" fmla="*/ 74 w 629"/>
                        <a:gd name="T55" fmla="*/ 131 h 340"/>
                        <a:gd name="T56" fmla="*/ 91 w 629"/>
                        <a:gd name="T57" fmla="*/ 131 h 340"/>
                        <a:gd name="T58" fmla="*/ 110 w 629"/>
                        <a:gd name="T59" fmla="*/ 127 h 340"/>
                        <a:gd name="T60" fmla="*/ 130 w 629"/>
                        <a:gd name="T61" fmla="*/ 120 h 340"/>
                        <a:gd name="T62" fmla="*/ 157 w 629"/>
                        <a:gd name="T63" fmla="*/ 125 h 340"/>
                        <a:gd name="T64" fmla="*/ 178 w 629"/>
                        <a:gd name="T65" fmla="*/ 133 h 340"/>
                        <a:gd name="T66" fmla="*/ 130 w 629"/>
                        <a:gd name="T67" fmla="*/ 143 h 340"/>
                        <a:gd name="T68" fmla="*/ 95 w 629"/>
                        <a:gd name="T69" fmla="*/ 153 h 340"/>
                        <a:gd name="T70" fmla="*/ 54 w 629"/>
                        <a:gd name="T71" fmla="*/ 168 h 340"/>
                        <a:gd name="T72" fmla="*/ 43 w 629"/>
                        <a:gd name="T73" fmla="*/ 177 h 340"/>
                        <a:gd name="T74" fmla="*/ 41 w 629"/>
                        <a:gd name="T75" fmla="*/ 188 h 340"/>
                        <a:gd name="T76" fmla="*/ 49 w 629"/>
                        <a:gd name="T77" fmla="*/ 194 h 340"/>
                        <a:gd name="T78" fmla="*/ 63 w 629"/>
                        <a:gd name="T79" fmla="*/ 201 h 340"/>
                        <a:gd name="T80" fmla="*/ 78 w 629"/>
                        <a:gd name="T81" fmla="*/ 200 h 340"/>
                        <a:gd name="T82" fmla="*/ 134 w 629"/>
                        <a:gd name="T83" fmla="*/ 187 h 340"/>
                        <a:gd name="T84" fmla="*/ 186 w 629"/>
                        <a:gd name="T85" fmla="*/ 184 h 340"/>
                        <a:gd name="T86" fmla="*/ 224 w 629"/>
                        <a:gd name="T87" fmla="*/ 187 h 340"/>
                        <a:gd name="T88" fmla="*/ 246 w 629"/>
                        <a:gd name="T89" fmla="*/ 200 h 340"/>
                        <a:gd name="T90" fmla="*/ 270 w 629"/>
                        <a:gd name="T91" fmla="*/ 218 h 340"/>
                        <a:gd name="T92" fmla="*/ 291 w 629"/>
                        <a:gd name="T93" fmla="*/ 239 h 340"/>
                        <a:gd name="T94" fmla="*/ 311 w 629"/>
                        <a:gd name="T95" fmla="*/ 266 h 340"/>
                        <a:gd name="T96" fmla="*/ 333 w 629"/>
                        <a:gd name="T97" fmla="*/ 287 h 340"/>
                        <a:gd name="T98" fmla="*/ 359 w 629"/>
                        <a:gd name="T99" fmla="*/ 298 h 340"/>
                        <a:gd name="T100" fmla="*/ 386 w 629"/>
                        <a:gd name="T101" fmla="*/ 301 h 340"/>
                        <a:gd name="T102" fmla="*/ 415 w 629"/>
                        <a:gd name="T103" fmla="*/ 303 h 340"/>
                        <a:gd name="T104" fmla="*/ 453 w 629"/>
                        <a:gd name="T105" fmla="*/ 305 h 340"/>
                        <a:gd name="T106" fmla="*/ 493 w 629"/>
                        <a:gd name="T107" fmla="*/ 308 h 340"/>
                        <a:gd name="T108" fmla="*/ 525 w 629"/>
                        <a:gd name="T109" fmla="*/ 323 h 340"/>
                        <a:gd name="T110" fmla="*/ 629 w 629"/>
                        <a:gd name="T111" fmla="*/ 340 h 340"/>
                        <a:gd name="T112" fmla="*/ 629 w 629"/>
                        <a:gd name="T113" fmla="*/ 202 h 3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</a:cxnLst>
                      <a:rect l="0" t="0" r="r" b="b"/>
                      <a:pathLst>
                        <a:path w="629" h="340">
                          <a:moveTo>
                            <a:pt x="629" y="202"/>
                          </a:moveTo>
                          <a:lnTo>
                            <a:pt x="551" y="187"/>
                          </a:lnTo>
                          <a:lnTo>
                            <a:pt x="522" y="182"/>
                          </a:lnTo>
                          <a:lnTo>
                            <a:pt x="506" y="168"/>
                          </a:lnTo>
                          <a:lnTo>
                            <a:pt x="485" y="145"/>
                          </a:lnTo>
                          <a:lnTo>
                            <a:pt x="448" y="114"/>
                          </a:lnTo>
                          <a:lnTo>
                            <a:pt x="380" y="63"/>
                          </a:lnTo>
                          <a:lnTo>
                            <a:pt x="369" y="46"/>
                          </a:lnTo>
                          <a:lnTo>
                            <a:pt x="350" y="31"/>
                          </a:lnTo>
                          <a:lnTo>
                            <a:pt x="313" y="26"/>
                          </a:lnTo>
                          <a:lnTo>
                            <a:pt x="204" y="8"/>
                          </a:lnTo>
                          <a:lnTo>
                            <a:pt x="173" y="0"/>
                          </a:lnTo>
                          <a:lnTo>
                            <a:pt x="147" y="12"/>
                          </a:lnTo>
                          <a:lnTo>
                            <a:pt x="132" y="21"/>
                          </a:lnTo>
                          <a:lnTo>
                            <a:pt x="94" y="37"/>
                          </a:lnTo>
                          <a:lnTo>
                            <a:pt x="73" y="45"/>
                          </a:lnTo>
                          <a:lnTo>
                            <a:pt x="53" y="51"/>
                          </a:lnTo>
                          <a:lnTo>
                            <a:pt x="42" y="60"/>
                          </a:lnTo>
                          <a:lnTo>
                            <a:pt x="30" y="81"/>
                          </a:lnTo>
                          <a:lnTo>
                            <a:pt x="17" y="95"/>
                          </a:lnTo>
                          <a:lnTo>
                            <a:pt x="13" y="109"/>
                          </a:lnTo>
                          <a:lnTo>
                            <a:pt x="10" y="116"/>
                          </a:lnTo>
                          <a:lnTo>
                            <a:pt x="0" y="133"/>
                          </a:lnTo>
                          <a:lnTo>
                            <a:pt x="10" y="143"/>
                          </a:lnTo>
                          <a:lnTo>
                            <a:pt x="20" y="148"/>
                          </a:lnTo>
                          <a:lnTo>
                            <a:pt x="40" y="145"/>
                          </a:lnTo>
                          <a:lnTo>
                            <a:pt x="58" y="140"/>
                          </a:lnTo>
                          <a:lnTo>
                            <a:pt x="74" y="131"/>
                          </a:lnTo>
                          <a:lnTo>
                            <a:pt x="91" y="131"/>
                          </a:lnTo>
                          <a:lnTo>
                            <a:pt x="110" y="127"/>
                          </a:lnTo>
                          <a:lnTo>
                            <a:pt x="130" y="120"/>
                          </a:lnTo>
                          <a:lnTo>
                            <a:pt x="157" y="125"/>
                          </a:lnTo>
                          <a:lnTo>
                            <a:pt x="178" y="133"/>
                          </a:lnTo>
                          <a:lnTo>
                            <a:pt x="130" y="143"/>
                          </a:lnTo>
                          <a:lnTo>
                            <a:pt x="95" y="153"/>
                          </a:lnTo>
                          <a:lnTo>
                            <a:pt x="54" y="168"/>
                          </a:lnTo>
                          <a:lnTo>
                            <a:pt x="43" y="177"/>
                          </a:lnTo>
                          <a:lnTo>
                            <a:pt x="41" y="188"/>
                          </a:lnTo>
                          <a:lnTo>
                            <a:pt x="49" y="194"/>
                          </a:lnTo>
                          <a:lnTo>
                            <a:pt x="63" y="201"/>
                          </a:lnTo>
                          <a:lnTo>
                            <a:pt x="78" y="200"/>
                          </a:lnTo>
                          <a:lnTo>
                            <a:pt x="134" y="187"/>
                          </a:lnTo>
                          <a:lnTo>
                            <a:pt x="186" y="184"/>
                          </a:lnTo>
                          <a:lnTo>
                            <a:pt x="224" y="187"/>
                          </a:lnTo>
                          <a:lnTo>
                            <a:pt x="246" y="200"/>
                          </a:lnTo>
                          <a:lnTo>
                            <a:pt x="270" y="218"/>
                          </a:lnTo>
                          <a:lnTo>
                            <a:pt x="291" y="239"/>
                          </a:lnTo>
                          <a:lnTo>
                            <a:pt x="311" y="266"/>
                          </a:lnTo>
                          <a:lnTo>
                            <a:pt x="333" y="287"/>
                          </a:lnTo>
                          <a:lnTo>
                            <a:pt x="359" y="298"/>
                          </a:lnTo>
                          <a:lnTo>
                            <a:pt x="386" y="301"/>
                          </a:lnTo>
                          <a:lnTo>
                            <a:pt x="415" y="303"/>
                          </a:lnTo>
                          <a:lnTo>
                            <a:pt x="453" y="305"/>
                          </a:lnTo>
                          <a:lnTo>
                            <a:pt x="493" y="308"/>
                          </a:lnTo>
                          <a:lnTo>
                            <a:pt x="525" y="323"/>
                          </a:lnTo>
                          <a:lnTo>
                            <a:pt x="629" y="340"/>
                          </a:lnTo>
                          <a:lnTo>
                            <a:pt x="629" y="202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58" name="Freeform 2457"/>
                    <p:cNvSpPr>
                      <a:spLocks/>
                    </p:cNvSpPr>
                    <p:nvPr/>
                  </p:nvSpPr>
                  <p:spPr bwMode="auto">
                    <a:xfrm>
                      <a:off x="1757" y="1521"/>
                      <a:ext cx="17" cy="4"/>
                    </a:xfrm>
                    <a:custGeom>
                      <a:avLst/>
                      <a:gdLst>
                        <a:gd name="T0" fmla="*/ 0 w 202"/>
                        <a:gd name="T1" fmla="*/ 43 h 43"/>
                        <a:gd name="T2" fmla="*/ 34 w 202"/>
                        <a:gd name="T3" fmla="*/ 29 h 43"/>
                        <a:gd name="T4" fmla="*/ 62 w 202"/>
                        <a:gd name="T5" fmla="*/ 25 h 43"/>
                        <a:gd name="T6" fmla="*/ 98 w 202"/>
                        <a:gd name="T7" fmla="*/ 15 h 43"/>
                        <a:gd name="T8" fmla="*/ 126 w 202"/>
                        <a:gd name="T9" fmla="*/ 8 h 43"/>
                        <a:gd name="T10" fmla="*/ 171 w 202"/>
                        <a:gd name="T11" fmla="*/ 14 h 43"/>
                        <a:gd name="T12" fmla="*/ 202 w 202"/>
                        <a:gd name="T13" fmla="*/ 15 h 43"/>
                        <a:gd name="T14" fmla="*/ 156 w 202"/>
                        <a:gd name="T15" fmla="*/ 7 h 43"/>
                        <a:gd name="T16" fmla="*/ 114 w 202"/>
                        <a:gd name="T17" fmla="*/ 0 h 43"/>
                        <a:gd name="T18" fmla="*/ 63 w 202"/>
                        <a:gd name="T19" fmla="*/ 20 h 43"/>
                        <a:gd name="T20" fmla="*/ 35 w 202"/>
                        <a:gd name="T21" fmla="*/ 25 h 43"/>
                        <a:gd name="T22" fmla="*/ 2 w 202"/>
                        <a:gd name="T23" fmla="*/ 39 h 43"/>
                        <a:gd name="T24" fmla="*/ 0 w 202"/>
                        <a:gd name="T25" fmla="*/ 43 h 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202" h="43">
                          <a:moveTo>
                            <a:pt x="0" y="43"/>
                          </a:moveTo>
                          <a:lnTo>
                            <a:pt x="34" y="29"/>
                          </a:lnTo>
                          <a:lnTo>
                            <a:pt x="62" y="25"/>
                          </a:lnTo>
                          <a:lnTo>
                            <a:pt x="98" y="15"/>
                          </a:lnTo>
                          <a:lnTo>
                            <a:pt x="126" y="8"/>
                          </a:lnTo>
                          <a:lnTo>
                            <a:pt x="171" y="14"/>
                          </a:lnTo>
                          <a:lnTo>
                            <a:pt x="202" y="15"/>
                          </a:lnTo>
                          <a:lnTo>
                            <a:pt x="156" y="7"/>
                          </a:lnTo>
                          <a:lnTo>
                            <a:pt x="114" y="0"/>
                          </a:lnTo>
                          <a:lnTo>
                            <a:pt x="63" y="20"/>
                          </a:lnTo>
                          <a:lnTo>
                            <a:pt x="35" y="25"/>
                          </a:lnTo>
                          <a:lnTo>
                            <a:pt x="2" y="39"/>
                          </a:lnTo>
                          <a:lnTo>
                            <a:pt x="0" y="4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59" name="Freeform 2458"/>
                    <p:cNvSpPr>
                      <a:spLocks/>
                    </p:cNvSpPr>
                    <p:nvPr/>
                  </p:nvSpPr>
                  <p:spPr bwMode="auto">
                    <a:xfrm>
                      <a:off x="1766" y="1518"/>
                      <a:ext cx="14" cy="2"/>
                    </a:xfrm>
                    <a:custGeom>
                      <a:avLst/>
                      <a:gdLst>
                        <a:gd name="T0" fmla="*/ 48 w 172"/>
                        <a:gd name="T1" fmla="*/ 0 h 30"/>
                        <a:gd name="T2" fmla="*/ 26 w 172"/>
                        <a:gd name="T3" fmla="*/ 0 h 30"/>
                        <a:gd name="T4" fmla="*/ 0 w 172"/>
                        <a:gd name="T5" fmla="*/ 10 h 30"/>
                        <a:gd name="T6" fmla="*/ 18 w 172"/>
                        <a:gd name="T7" fmla="*/ 8 h 30"/>
                        <a:gd name="T8" fmla="*/ 45 w 172"/>
                        <a:gd name="T9" fmla="*/ 3 h 30"/>
                        <a:gd name="T10" fmla="*/ 99 w 172"/>
                        <a:gd name="T11" fmla="*/ 17 h 30"/>
                        <a:gd name="T12" fmla="*/ 131 w 172"/>
                        <a:gd name="T13" fmla="*/ 24 h 30"/>
                        <a:gd name="T14" fmla="*/ 165 w 172"/>
                        <a:gd name="T15" fmla="*/ 30 h 30"/>
                        <a:gd name="T16" fmla="*/ 172 w 172"/>
                        <a:gd name="T17" fmla="*/ 25 h 30"/>
                        <a:gd name="T18" fmla="*/ 134 w 172"/>
                        <a:gd name="T19" fmla="*/ 18 h 30"/>
                        <a:gd name="T20" fmla="*/ 89 w 172"/>
                        <a:gd name="T21" fmla="*/ 10 h 30"/>
                        <a:gd name="T22" fmla="*/ 48 w 172"/>
                        <a:gd name="T23" fmla="*/ 0 h 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72" h="30">
                          <a:moveTo>
                            <a:pt x="48" y="0"/>
                          </a:moveTo>
                          <a:lnTo>
                            <a:pt x="26" y="0"/>
                          </a:lnTo>
                          <a:lnTo>
                            <a:pt x="0" y="10"/>
                          </a:lnTo>
                          <a:lnTo>
                            <a:pt x="18" y="8"/>
                          </a:lnTo>
                          <a:lnTo>
                            <a:pt x="45" y="3"/>
                          </a:lnTo>
                          <a:lnTo>
                            <a:pt x="99" y="17"/>
                          </a:lnTo>
                          <a:lnTo>
                            <a:pt x="131" y="24"/>
                          </a:lnTo>
                          <a:lnTo>
                            <a:pt x="165" y="30"/>
                          </a:lnTo>
                          <a:lnTo>
                            <a:pt x="172" y="25"/>
                          </a:lnTo>
                          <a:lnTo>
                            <a:pt x="134" y="18"/>
                          </a:lnTo>
                          <a:lnTo>
                            <a:pt x="89" y="10"/>
                          </a:lnTo>
                          <a:lnTo>
                            <a:pt x="48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60" name="Freeform 2459"/>
                    <p:cNvSpPr>
                      <a:spLocks/>
                    </p:cNvSpPr>
                    <p:nvPr/>
                  </p:nvSpPr>
                  <p:spPr bwMode="auto">
                    <a:xfrm>
                      <a:off x="1769" y="1526"/>
                      <a:ext cx="6" cy="2"/>
                    </a:xfrm>
                    <a:custGeom>
                      <a:avLst/>
                      <a:gdLst>
                        <a:gd name="T0" fmla="*/ 0 w 70"/>
                        <a:gd name="T1" fmla="*/ 8 h 15"/>
                        <a:gd name="T2" fmla="*/ 8 w 70"/>
                        <a:gd name="T3" fmla="*/ 15 h 15"/>
                        <a:gd name="T4" fmla="*/ 33 w 70"/>
                        <a:gd name="T5" fmla="*/ 11 h 15"/>
                        <a:gd name="T6" fmla="*/ 62 w 70"/>
                        <a:gd name="T7" fmla="*/ 11 h 15"/>
                        <a:gd name="T8" fmla="*/ 70 w 70"/>
                        <a:gd name="T9" fmla="*/ 0 h 15"/>
                        <a:gd name="T10" fmla="*/ 50 w 70"/>
                        <a:gd name="T11" fmla="*/ 3 h 15"/>
                        <a:gd name="T12" fmla="*/ 0 w 70"/>
                        <a:gd name="T13" fmla="*/ 8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0" h="15">
                          <a:moveTo>
                            <a:pt x="0" y="8"/>
                          </a:moveTo>
                          <a:lnTo>
                            <a:pt x="8" y="15"/>
                          </a:lnTo>
                          <a:lnTo>
                            <a:pt x="33" y="11"/>
                          </a:lnTo>
                          <a:lnTo>
                            <a:pt x="62" y="11"/>
                          </a:lnTo>
                          <a:lnTo>
                            <a:pt x="70" y="0"/>
                          </a:lnTo>
                          <a:lnTo>
                            <a:pt x="50" y="3"/>
                          </a:lnTo>
                          <a:lnTo>
                            <a:pt x="0" y="8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61" name="Freeform 2460"/>
                    <p:cNvSpPr>
                      <a:spLocks/>
                    </p:cNvSpPr>
                    <p:nvPr/>
                  </p:nvSpPr>
                  <p:spPr bwMode="auto">
                    <a:xfrm>
                      <a:off x="1780" y="1523"/>
                      <a:ext cx="2" cy="3"/>
                    </a:xfrm>
                    <a:custGeom>
                      <a:avLst/>
                      <a:gdLst>
                        <a:gd name="T0" fmla="*/ 0 w 33"/>
                        <a:gd name="T1" fmla="*/ 0 h 34"/>
                        <a:gd name="T2" fmla="*/ 4 w 33"/>
                        <a:gd name="T3" fmla="*/ 11 h 34"/>
                        <a:gd name="T4" fmla="*/ 4 w 33"/>
                        <a:gd name="T5" fmla="*/ 20 h 34"/>
                        <a:gd name="T6" fmla="*/ 33 w 33"/>
                        <a:gd name="T7" fmla="*/ 34 h 34"/>
                        <a:gd name="T8" fmla="*/ 0 w 33"/>
                        <a:gd name="T9" fmla="*/ 0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3" h="34">
                          <a:moveTo>
                            <a:pt x="0" y="0"/>
                          </a:moveTo>
                          <a:lnTo>
                            <a:pt x="4" y="11"/>
                          </a:lnTo>
                          <a:lnTo>
                            <a:pt x="4" y="20"/>
                          </a:lnTo>
                          <a:lnTo>
                            <a:pt x="33" y="3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62" name="Freeform 2461"/>
                    <p:cNvSpPr>
                      <a:spLocks/>
                    </p:cNvSpPr>
                    <p:nvPr/>
                  </p:nvSpPr>
                  <p:spPr bwMode="auto">
                    <a:xfrm>
                      <a:off x="1757" y="1526"/>
                      <a:ext cx="1" cy="2"/>
                    </a:xfrm>
                    <a:custGeom>
                      <a:avLst/>
                      <a:gdLst>
                        <a:gd name="T0" fmla="*/ 0 w 20"/>
                        <a:gd name="T1" fmla="*/ 22 h 22"/>
                        <a:gd name="T2" fmla="*/ 13 w 20"/>
                        <a:gd name="T3" fmla="*/ 19 h 22"/>
                        <a:gd name="T4" fmla="*/ 18 w 20"/>
                        <a:gd name="T5" fmla="*/ 11 h 22"/>
                        <a:gd name="T6" fmla="*/ 19 w 20"/>
                        <a:gd name="T7" fmla="*/ 0 h 22"/>
                        <a:gd name="T8" fmla="*/ 20 w 20"/>
                        <a:gd name="T9" fmla="*/ 11 h 22"/>
                        <a:gd name="T10" fmla="*/ 17 w 20"/>
                        <a:gd name="T11" fmla="*/ 20 h 22"/>
                        <a:gd name="T12" fmla="*/ 0 w 20"/>
                        <a:gd name="T13" fmla="*/ 22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0" h="22">
                          <a:moveTo>
                            <a:pt x="0" y="22"/>
                          </a:moveTo>
                          <a:lnTo>
                            <a:pt x="13" y="19"/>
                          </a:lnTo>
                          <a:lnTo>
                            <a:pt x="18" y="11"/>
                          </a:lnTo>
                          <a:lnTo>
                            <a:pt x="19" y="0"/>
                          </a:lnTo>
                          <a:lnTo>
                            <a:pt x="20" y="11"/>
                          </a:lnTo>
                          <a:lnTo>
                            <a:pt x="17" y="20"/>
                          </a:lnTo>
                          <a:lnTo>
                            <a:pt x="0" y="2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63" name="Freeform 2462"/>
                    <p:cNvSpPr>
                      <a:spLocks/>
                    </p:cNvSpPr>
                    <p:nvPr/>
                  </p:nvSpPr>
                  <p:spPr bwMode="auto">
                    <a:xfrm>
                      <a:off x="1756" y="1421"/>
                      <a:ext cx="179" cy="267"/>
                    </a:xfrm>
                    <a:custGeom>
                      <a:avLst/>
                      <a:gdLst>
                        <a:gd name="T0" fmla="*/ 1839 w 2150"/>
                        <a:gd name="T1" fmla="*/ 0 h 3206"/>
                        <a:gd name="T2" fmla="*/ 1520 w 2150"/>
                        <a:gd name="T3" fmla="*/ 291 h 3206"/>
                        <a:gd name="T4" fmla="*/ 1414 w 2150"/>
                        <a:gd name="T5" fmla="*/ 504 h 3206"/>
                        <a:gd name="T6" fmla="*/ 1231 w 2150"/>
                        <a:gd name="T7" fmla="*/ 831 h 3206"/>
                        <a:gd name="T8" fmla="*/ 1193 w 2150"/>
                        <a:gd name="T9" fmla="*/ 977 h 3206"/>
                        <a:gd name="T10" fmla="*/ 1209 w 2150"/>
                        <a:gd name="T11" fmla="*/ 1107 h 3206"/>
                        <a:gd name="T12" fmla="*/ 1223 w 2150"/>
                        <a:gd name="T13" fmla="*/ 1228 h 3206"/>
                        <a:gd name="T14" fmla="*/ 693 w 2150"/>
                        <a:gd name="T15" fmla="*/ 1336 h 3206"/>
                        <a:gd name="T16" fmla="*/ 537 w 2150"/>
                        <a:gd name="T17" fmla="*/ 1378 h 3206"/>
                        <a:gd name="T18" fmla="*/ 513 w 2150"/>
                        <a:gd name="T19" fmla="*/ 1495 h 3206"/>
                        <a:gd name="T20" fmla="*/ 814 w 2150"/>
                        <a:gd name="T21" fmla="*/ 1564 h 3206"/>
                        <a:gd name="T22" fmla="*/ 1108 w 2150"/>
                        <a:gd name="T23" fmla="*/ 1583 h 3206"/>
                        <a:gd name="T24" fmla="*/ 1210 w 2150"/>
                        <a:gd name="T25" fmla="*/ 1703 h 3206"/>
                        <a:gd name="T26" fmla="*/ 1228 w 2150"/>
                        <a:gd name="T27" fmla="*/ 1856 h 3206"/>
                        <a:gd name="T28" fmla="*/ 1182 w 2150"/>
                        <a:gd name="T29" fmla="*/ 1915 h 3206"/>
                        <a:gd name="T30" fmla="*/ 1055 w 2150"/>
                        <a:gd name="T31" fmla="*/ 1956 h 3206"/>
                        <a:gd name="T32" fmla="*/ 919 w 2150"/>
                        <a:gd name="T33" fmla="*/ 2022 h 3206"/>
                        <a:gd name="T34" fmla="*/ 345 w 2150"/>
                        <a:gd name="T35" fmla="*/ 2232 h 3206"/>
                        <a:gd name="T36" fmla="*/ 192 w 2150"/>
                        <a:gd name="T37" fmla="*/ 2366 h 3206"/>
                        <a:gd name="T38" fmla="*/ 45 w 2150"/>
                        <a:gd name="T39" fmla="*/ 2754 h 3206"/>
                        <a:gd name="T40" fmla="*/ 209 w 2150"/>
                        <a:gd name="T41" fmla="*/ 3206 h 3206"/>
                        <a:gd name="T42" fmla="*/ 507 w 2150"/>
                        <a:gd name="T43" fmla="*/ 3166 h 3206"/>
                        <a:gd name="T44" fmla="*/ 595 w 2150"/>
                        <a:gd name="T45" fmla="*/ 2964 h 3206"/>
                        <a:gd name="T46" fmla="*/ 539 w 2150"/>
                        <a:gd name="T47" fmla="*/ 2771 h 3206"/>
                        <a:gd name="T48" fmla="*/ 1095 w 2150"/>
                        <a:gd name="T49" fmla="*/ 2680 h 3206"/>
                        <a:gd name="T50" fmla="*/ 1694 w 2150"/>
                        <a:gd name="T51" fmla="*/ 2674 h 3206"/>
                        <a:gd name="T52" fmla="*/ 1970 w 2150"/>
                        <a:gd name="T53" fmla="*/ 2642 h 3206"/>
                        <a:gd name="T54" fmla="*/ 2096 w 2150"/>
                        <a:gd name="T55" fmla="*/ 2540 h 3206"/>
                        <a:gd name="T56" fmla="*/ 2136 w 2150"/>
                        <a:gd name="T57" fmla="*/ 2371 h 3206"/>
                        <a:gd name="T58" fmla="*/ 2070 w 2150"/>
                        <a:gd name="T59" fmla="*/ 2096 h 3206"/>
                        <a:gd name="T60" fmla="*/ 1994 w 2150"/>
                        <a:gd name="T61" fmla="*/ 1853 h 3206"/>
                        <a:gd name="T62" fmla="*/ 2009 w 2150"/>
                        <a:gd name="T63" fmla="*/ 1666 h 3206"/>
                        <a:gd name="T64" fmla="*/ 2001 w 2150"/>
                        <a:gd name="T65" fmla="*/ 1482 h 3206"/>
                        <a:gd name="T66" fmla="*/ 2122 w 2150"/>
                        <a:gd name="T67" fmla="*/ 1066 h 3206"/>
                        <a:gd name="T68" fmla="*/ 2150 w 2150"/>
                        <a:gd name="T69" fmla="*/ 667 h 3206"/>
                        <a:gd name="T70" fmla="*/ 2103 w 2150"/>
                        <a:gd name="T71" fmla="*/ 454 h 3206"/>
                        <a:gd name="T72" fmla="*/ 2019 w 2150"/>
                        <a:gd name="T73" fmla="*/ 261 h 320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2150" h="3206">
                          <a:moveTo>
                            <a:pt x="1884" y="144"/>
                          </a:moveTo>
                          <a:lnTo>
                            <a:pt x="1839" y="0"/>
                          </a:lnTo>
                          <a:lnTo>
                            <a:pt x="1482" y="180"/>
                          </a:lnTo>
                          <a:lnTo>
                            <a:pt x="1520" y="291"/>
                          </a:lnTo>
                          <a:lnTo>
                            <a:pt x="1471" y="401"/>
                          </a:lnTo>
                          <a:lnTo>
                            <a:pt x="1414" y="504"/>
                          </a:lnTo>
                          <a:lnTo>
                            <a:pt x="1335" y="681"/>
                          </a:lnTo>
                          <a:lnTo>
                            <a:pt x="1231" y="831"/>
                          </a:lnTo>
                          <a:lnTo>
                            <a:pt x="1200" y="919"/>
                          </a:lnTo>
                          <a:lnTo>
                            <a:pt x="1193" y="977"/>
                          </a:lnTo>
                          <a:lnTo>
                            <a:pt x="1195" y="1044"/>
                          </a:lnTo>
                          <a:lnTo>
                            <a:pt x="1209" y="1107"/>
                          </a:lnTo>
                          <a:lnTo>
                            <a:pt x="1223" y="1161"/>
                          </a:lnTo>
                          <a:lnTo>
                            <a:pt x="1223" y="1228"/>
                          </a:lnTo>
                          <a:lnTo>
                            <a:pt x="884" y="1314"/>
                          </a:lnTo>
                          <a:lnTo>
                            <a:pt x="693" y="1336"/>
                          </a:lnTo>
                          <a:lnTo>
                            <a:pt x="556" y="1326"/>
                          </a:lnTo>
                          <a:lnTo>
                            <a:pt x="537" y="1378"/>
                          </a:lnTo>
                          <a:lnTo>
                            <a:pt x="523" y="1434"/>
                          </a:lnTo>
                          <a:lnTo>
                            <a:pt x="513" y="1495"/>
                          </a:lnTo>
                          <a:lnTo>
                            <a:pt x="654" y="1544"/>
                          </a:lnTo>
                          <a:lnTo>
                            <a:pt x="814" y="1564"/>
                          </a:lnTo>
                          <a:lnTo>
                            <a:pt x="947" y="1564"/>
                          </a:lnTo>
                          <a:lnTo>
                            <a:pt x="1108" y="1583"/>
                          </a:lnTo>
                          <a:lnTo>
                            <a:pt x="1210" y="1564"/>
                          </a:lnTo>
                          <a:lnTo>
                            <a:pt x="1210" y="1703"/>
                          </a:lnTo>
                          <a:lnTo>
                            <a:pt x="1241" y="1779"/>
                          </a:lnTo>
                          <a:lnTo>
                            <a:pt x="1228" y="1856"/>
                          </a:lnTo>
                          <a:lnTo>
                            <a:pt x="1238" y="1910"/>
                          </a:lnTo>
                          <a:lnTo>
                            <a:pt x="1182" y="1915"/>
                          </a:lnTo>
                          <a:lnTo>
                            <a:pt x="1147" y="1940"/>
                          </a:lnTo>
                          <a:lnTo>
                            <a:pt x="1055" y="1956"/>
                          </a:lnTo>
                          <a:lnTo>
                            <a:pt x="987" y="2003"/>
                          </a:lnTo>
                          <a:lnTo>
                            <a:pt x="919" y="2022"/>
                          </a:lnTo>
                          <a:lnTo>
                            <a:pt x="488" y="2176"/>
                          </a:lnTo>
                          <a:lnTo>
                            <a:pt x="345" y="2232"/>
                          </a:lnTo>
                          <a:lnTo>
                            <a:pt x="253" y="2272"/>
                          </a:lnTo>
                          <a:lnTo>
                            <a:pt x="192" y="2366"/>
                          </a:lnTo>
                          <a:lnTo>
                            <a:pt x="121" y="2512"/>
                          </a:lnTo>
                          <a:lnTo>
                            <a:pt x="45" y="2754"/>
                          </a:lnTo>
                          <a:lnTo>
                            <a:pt x="0" y="3142"/>
                          </a:lnTo>
                          <a:lnTo>
                            <a:pt x="209" y="3206"/>
                          </a:lnTo>
                          <a:lnTo>
                            <a:pt x="378" y="3198"/>
                          </a:lnTo>
                          <a:lnTo>
                            <a:pt x="507" y="3166"/>
                          </a:lnTo>
                          <a:lnTo>
                            <a:pt x="611" y="3126"/>
                          </a:lnTo>
                          <a:lnTo>
                            <a:pt x="595" y="2964"/>
                          </a:lnTo>
                          <a:lnTo>
                            <a:pt x="547" y="2827"/>
                          </a:lnTo>
                          <a:lnTo>
                            <a:pt x="539" y="2771"/>
                          </a:lnTo>
                          <a:lnTo>
                            <a:pt x="836" y="2755"/>
                          </a:lnTo>
                          <a:lnTo>
                            <a:pt x="1095" y="2680"/>
                          </a:lnTo>
                          <a:lnTo>
                            <a:pt x="1463" y="2672"/>
                          </a:lnTo>
                          <a:lnTo>
                            <a:pt x="1694" y="2674"/>
                          </a:lnTo>
                          <a:lnTo>
                            <a:pt x="1823" y="2680"/>
                          </a:lnTo>
                          <a:lnTo>
                            <a:pt x="1970" y="2642"/>
                          </a:lnTo>
                          <a:lnTo>
                            <a:pt x="2021" y="2615"/>
                          </a:lnTo>
                          <a:lnTo>
                            <a:pt x="2096" y="2540"/>
                          </a:lnTo>
                          <a:lnTo>
                            <a:pt x="2113" y="2483"/>
                          </a:lnTo>
                          <a:lnTo>
                            <a:pt x="2136" y="2371"/>
                          </a:lnTo>
                          <a:lnTo>
                            <a:pt x="2121" y="2271"/>
                          </a:lnTo>
                          <a:lnTo>
                            <a:pt x="2070" y="2096"/>
                          </a:lnTo>
                          <a:lnTo>
                            <a:pt x="2005" y="1922"/>
                          </a:lnTo>
                          <a:lnTo>
                            <a:pt x="1994" y="1853"/>
                          </a:lnTo>
                          <a:lnTo>
                            <a:pt x="2015" y="1806"/>
                          </a:lnTo>
                          <a:lnTo>
                            <a:pt x="2009" y="1666"/>
                          </a:lnTo>
                          <a:lnTo>
                            <a:pt x="1987" y="1608"/>
                          </a:lnTo>
                          <a:lnTo>
                            <a:pt x="2001" y="1482"/>
                          </a:lnTo>
                          <a:lnTo>
                            <a:pt x="2049" y="1307"/>
                          </a:lnTo>
                          <a:lnTo>
                            <a:pt x="2122" y="1066"/>
                          </a:lnTo>
                          <a:lnTo>
                            <a:pt x="2150" y="849"/>
                          </a:lnTo>
                          <a:lnTo>
                            <a:pt x="2150" y="667"/>
                          </a:lnTo>
                          <a:lnTo>
                            <a:pt x="2132" y="531"/>
                          </a:lnTo>
                          <a:lnTo>
                            <a:pt x="2103" y="454"/>
                          </a:lnTo>
                          <a:lnTo>
                            <a:pt x="2065" y="360"/>
                          </a:lnTo>
                          <a:lnTo>
                            <a:pt x="2019" y="261"/>
                          </a:lnTo>
                          <a:lnTo>
                            <a:pt x="1884" y="144"/>
                          </a:lnTo>
                          <a:close/>
                        </a:path>
                      </a:pathLst>
                    </a:custGeom>
                    <a:solidFill>
                      <a:srgbClr val="00202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64" name="Freeform 2463"/>
                    <p:cNvSpPr>
                      <a:spLocks/>
                    </p:cNvSpPr>
                    <p:nvPr/>
                  </p:nvSpPr>
                  <p:spPr bwMode="auto">
                    <a:xfrm>
                      <a:off x="1800" y="1442"/>
                      <a:ext cx="115" cy="109"/>
                    </a:xfrm>
                    <a:custGeom>
                      <a:avLst/>
                      <a:gdLst>
                        <a:gd name="T0" fmla="*/ 1247 w 1378"/>
                        <a:gd name="T1" fmla="*/ 0 h 1313"/>
                        <a:gd name="T2" fmla="*/ 1165 w 1378"/>
                        <a:gd name="T3" fmla="*/ 15 h 1313"/>
                        <a:gd name="T4" fmla="*/ 1089 w 1378"/>
                        <a:gd name="T5" fmla="*/ 62 h 1313"/>
                        <a:gd name="T6" fmla="*/ 1054 w 1378"/>
                        <a:gd name="T7" fmla="*/ 136 h 1313"/>
                        <a:gd name="T8" fmla="*/ 1047 w 1378"/>
                        <a:gd name="T9" fmla="*/ 232 h 1313"/>
                        <a:gd name="T10" fmla="*/ 1019 w 1378"/>
                        <a:gd name="T11" fmla="*/ 372 h 1313"/>
                        <a:gd name="T12" fmla="*/ 976 w 1378"/>
                        <a:gd name="T13" fmla="*/ 495 h 1313"/>
                        <a:gd name="T14" fmla="*/ 919 w 1378"/>
                        <a:gd name="T15" fmla="*/ 640 h 1313"/>
                        <a:gd name="T16" fmla="*/ 888 w 1378"/>
                        <a:gd name="T17" fmla="*/ 754 h 1313"/>
                        <a:gd name="T18" fmla="*/ 846 w 1378"/>
                        <a:gd name="T19" fmla="*/ 871 h 1313"/>
                        <a:gd name="T20" fmla="*/ 970 w 1378"/>
                        <a:gd name="T21" fmla="*/ 918 h 1313"/>
                        <a:gd name="T22" fmla="*/ 831 w 1378"/>
                        <a:gd name="T23" fmla="*/ 897 h 1313"/>
                        <a:gd name="T24" fmla="*/ 800 w 1378"/>
                        <a:gd name="T25" fmla="*/ 944 h 1313"/>
                        <a:gd name="T26" fmla="*/ 859 w 1378"/>
                        <a:gd name="T27" fmla="*/ 999 h 1313"/>
                        <a:gd name="T28" fmla="*/ 775 w 1378"/>
                        <a:gd name="T29" fmla="*/ 966 h 1313"/>
                        <a:gd name="T30" fmla="*/ 675 w 1378"/>
                        <a:gd name="T31" fmla="*/ 1003 h 1313"/>
                        <a:gd name="T32" fmla="*/ 545 w 1378"/>
                        <a:gd name="T33" fmla="*/ 1034 h 1313"/>
                        <a:gd name="T34" fmla="*/ 387 w 1378"/>
                        <a:gd name="T35" fmla="*/ 1078 h 1313"/>
                        <a:gd name="T36" fmla="*/ 266 w 1378"/>
                        <a:gd name="T37" fmla="*/ 1090 h 1313"/>
                        <a:gd name="T38" fmla="*/ 125 w 1378"/>
                        <a:gd name="T39" fmla="*/ 1106 h 1313"/>
                        <a:gd name="T40" fmla="*/ 33 w 1378"/>
                        <a:gd name="T41" fmla="*/ 1098 h 1313"/>
                        <a:gd name="T42" fmla="*/ 17 w 1378"/>
                        <a:gd name="T43" fmla="*/ 1129 h 1313"/>
                        <a:gd name="T44" fmla="*/ 0 w 1378"/>
                        <a:gd name="T45" fmla="*/ 1191 h 1313"/>
                        <a:gd name="T46" fmla="*/ 1 w 1378"/>
                        <a:gd name="T47" fmla="*/ 1236 h 1313"/>
                        <a:gd name="T48" fmla="*/ 97 w 1378"/>
                        <a:gd name="T49" fmla="*/ 1277 h 1313"/>
                        <a:gd name="T50" fmla="*/ 114 w 1378"/>
                        <a:gd name="T51" fmla="*/ 1240 h 1313"/>
                        <a:gd name="T52" fmla="*/ 138 w 1378"/>
                        <a:gd name="T53" fmla="*/ 1277 h 1313"/>
                        <a:gd name="T54" fmla="*/ 280 w 1378"/>
                        <a:gd name="T55" fmla="*/ 1291 h 1313"/>
                        <a:gd name="T56" fmla="*/ 548 w 1378"/>
                        <a:gd name="T57" fmla="*/ 1313 h 1313"/>
                        <a:gd name="T58" fmla="*/ 893 w 1378"/>
                        <a:gd name="T59" fmla="*/ 1249 h 1313"/>
                        <a:gd name="T60" fmla="*/ 972 w 1378"/>
                        <a:gd name="T61" fmla="*/ 1228 h 1313"/>
                        <a:gd name="T62" fmla="*/ 1077 w 1378"/>
                        <a:gd name="T63" fmla="*/ 1052 h 1313"/>
                        <a:gd name="T64" fmla="*/ 1226 w 1378"/>
                        <a:gd name="T65" fmla="*/ 746 h 1313"/>
                        <a:gd name="T66" fmla="*/ 1331 w 1378"/>
                        <a:gd name="T67" fmla="*/ 410 h 1313"/>
                        <a:gd name="T68" fmla="*/ 1378 w 1378"/>
                        <a:gd name="T69" fmla="*/ 278 h 1313"/>
                        <a:gd name="T70" fmla="*/ 1363 w 1378"/>
                        <a:gd name="T71" fmla="*/ 140 h 1313"/>
                        <a:gd name="T72" fmla="*/ 1313 w 1378"/>
                        <a:gd name="T73" fmla="*/ 40 h 1313"/>
                        <a:gd name="T74" fmla="*/ 1247 w 1378"/>
                        <a:gd name="T75" fmla="*/ 0 h 13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</a:cxnLst>
                      <a:rect l="0" t="0" r="r" b="b"/>
                      <a:pathLst>
                        <a:path w="1378" h="1313">
                          <a:moveTo>
                            <a:pt x="1247" y="0"/>
                          </a:moveTo>
                          <a:lnTo>
                            <a:pt x="1165" y="15"/>
                          </a:lnTo>
                          <a:lnTo>
                            <a:pt x="1089" y="62"/>
                          </a:lnTo>
                          <a:lnTo>
                            <a:pt x="1054" y="136"/>
                          </a:lnTo>
                          <a:lnTo>
                            <a:pt x="1047" y="232"/>
                          </a:lnTo>
                          <a:lnTo>
                            <a:pt x="1019" y="372"/>
                          </a:lnTo>
                          <a:lnTo>
                            <a:pt x="976" y="495"/>
                          </a:lnTo>
                          <a:lnTo>
                            <a:pt x="919" y="640"/>
                          </a:lnTo>
                          <a:lnTo>
                            <a:pt x="888" y="754"/>
                          </a:lnTo>
                          <a:lnTo>
                            <a:pt x="846" y="871"/>
                          </a:lnTo>
                          <a:lnTo>
                            <a:pt x="970" y="918"/>
                          </a:lnTo>
                          <a:lnTo>
                            <a:pt x="831" y="897"/>
                          </a:lnTo>
                          <a:lnTo>
                            <a:pt x="800" y="944"/>
                          </a:lnTo>
                          <a:lnTo>
                            <a:pt x="859" y="999"/>
                          </a:lnTo>
                          <a:lnTo>
                            <a:pt x="775" y="966"/>
                          </a:lnTo>
                          <a:lnTo>
                            <a:pt x="675" y="1003"/>
                          </a:lnTo>
                          <a:lnTo>
                            <a:pt x="545" y="1034"/>
                          </a:lnTo>
                          <a:lnTo>
                            <a:pt x="387" y="1078"/>
                          </a:lnTo>
                          <a:lnTo>
                            <a:pt x="266" y="1090"/>
                          </a:lnTo>
                          <a:lnTo>
                            <a:pt x="125" y="1106"/>
                          </a:lnTo>
                          <a:lnTo>
                            <a:pt x="33" y="1098"/>
                          </a:lnTo>
                          <a:lnTo>
                            <a:pt x="17" y="1129"/>
                          </a:lnTo>
                          <a:lnTo>
                            <a:pt x="0" y="1191"/>
                          </a:lnTo>
                          <a:lnTo>
                            <a:pt x="1" y="1236"/>
                          </a:lnTo>
                          <a:lnTo>
                            <a:pt x="97" y="1277"/>
                          </a:lnTo>
                          <a:lnTo>
                            <a:pt x="114" y="1240"/>
                          </a:lnTo>
                          <a:lnTo>
                            <a:pt x="138" y="1277"/>
                          </a:lnTo>
                          <a:lnTo>
                            <a:pt x="280" y="1291"/>
                          </a:lnTo>
                          <a:lnTo>
                            <a:pt x="548" y="1313"/>
                          </a:lnTo>
                          <a:lnTo>
                            <a:pt x="893" y="1249"/>
                          </a:lnTo>
                          <a:lnTo>
                            <a:pt x="972" y="1228"/>
                          </a:lnTo>
                          <a:lnTo>
                            <a:pt x="1077" y="1052"/>
                          </a:lnTo>
                          <a:lnTo>
                            <a:pt x="1226" y="746"/>
                          </a:lnTo>
                          <a:lnTo>
                            <a:pt x="1331" y="410"/>
                          </a:lnTo>
                          <a:lnTo>
                            <a:pt x="1378" y="278"/>
                          </a:lnTo>
                          <a:lnTo>
                            <a:pt x="1363" y="140"/>
                          </a:lnTo>
                          <a:lnTo>
                            <a:pt x="1313" y="40"/>
                          </a:lnTo>
                          <a:lnTo>
                            <a:pt x="1247" y="0"/>
                          </a:lnTo>
                          <a:close/>
                        </a:path>
                      </a:pathLst>
                    </a:custGeom>
                    <a:solidFill>
                      <a:srgbClr val="00404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65" name="Freeform 2464"/>
                    <p:cNvSpPr>
                      <a:spLocks/>
                    </p:cNvSpPr>
                    <p:nvPr/>
                  </p:nvSpPr>
                  <p:spPr bwMode="auto">
                    <a:xfrm>
                      <a:off x="1857" y="1438"/>
                      <a:ext cx="44" cy="85"/>
                    </a:xfrm>
                    <a:custGeom>
                      <a:avLst/>
                      <a:gdLst>
                        <a:gd name="T0" fmla="*/ 456 w 527"/>
                        <a:gd name="T1" fmla="*/ 0 h 1019"/>
                        <a:gd name="T2" fmla="*/ 527 w 527"/>
                        <a:gd name="T3" fmla="*/ 55 h 1019"/>
                        <a:gd name="T4" fmla="*/ 491 w 527"/>
                        <a:gd name="T5" fmla="*/ 76 h 1019"/>
                        <a:gd name="T6" fmla="*/ 442 w 527"/>
                        <a:gd name="T7" fmla="*/ 143 h 1019"/>
                        <a:gd name="T8" fmla="*/ 372 w 527"/>
                        <a:gd name="T9" fmla="*/ 197 h 1019"/>
                        <a:gd name="T10" fmla="*/ 326 w 527"/>
                        <a:gd name="T11" fmla="*/ 373 h 1019"/>
                        <a:gd name="T12" fmla="*/ 283 w 527"/>
                        <a:gd name="T13" fmla="*/ 478 h 1019"/>
                        <a:gd name="T14" fmla="*/ 227 w 527"/>
                        <a:gd name="T15" fmla="*/ 562 h 1019"/>
                        <a:gd name="T16" fmla="*/ 178 w 527"/>
                        <a:gd name="T17" fmla="*/ 635 h 1019"/>
                        <a:gd name="T18" fmla="*/ 247 w 527"/>
                        <a:gd name="T19" fmla="*/ 578 h 1019"/>
                        <a:gd name="T20" fmla="*/ 298 w 527"/>
                        <a:gd name="T21" fmla="*/ 489 h 1019"/>
                        <a:gd name="T22" fmla="*/ 247 w 527"/>
                        <a:gd name="T23" fmla="*/ 628 h 1019"/>
                        <a:gd name="T24" fmla="*/ 206 w 527"/>
                        <a:gd name="T25" fmla="*/ 745 h 1019"/>
                        <a:gd name="T26" fmla="*/ 167 w 527"/>
                        <a:gd name="T27" fmla="*/ 866 h 1019"/>
                        <a:gd name="T28" fmla="*/ 143 w 527"/>
                        <a:gd name="T29" fmla="*/ 927 h 1019"/>
                        <a:gd name="T30" fmla="*/ 114 w 527"/>
                        <a:gd name="T31" fmla="*/ 964 h 1019"/>
                        <a:gd name="T32" fmla="*/ 81 w 527"/>
                        <a:gd name="T33" fmla="*/ 996 h 1019"/>
                        <a:gd name="T34" fmla="*/ 27 w 527"/>
                        <a:gd name="T35" fmla="*/ 1019 h 1019"/>
                        <a:gd name="T36" fmla="*/ 24 w 527"/>
                        <a:gd name="T37" fmla="*/ 952 h 1019"/>
                        <a:gd name="T38" fmla="*/ 18 w 527"/>
                        <a:gd name="T39" fmla="*/ 884 h 1019"/>
                        <a:gd name="T40" fmla="*/ 0 w 527"/>
                        <a:gd name="T41" fmla="*/ 810 h 1019"/>
                        <a:gd name="T42" fmla="*/ 0 w 527"/>
                        <a:gd name="T43" fmla="*/ 738 h 1019"/>
                        <a:gd name="T44" fmla="*/ 25 w 527"/>
                        <a:gd name="T45" fmla="*/ 649 h 1019"/>
                        <a:gd name="T46" fmla="*/ 61 w 527"/>
                        <a:gd name="T47" fmla="*/ 585 h 1019"/>
                        <a:gd name="T48" fmla="*/ 104 w 527"/>
                        <a:gd name="T49" fmla="*/ 540 h 1019"/>
                        <a:gd name="T50" fmla="*/ 160 w 527"/>
                        <a:gd name="T51" fmla="*/ 489 h 1019"/>
                        <a:gd name="T52" fmla="*/ 227 w 527"/>
                        <a:gd name="T53" fmla="*/ 401 h 1019"/>
                        <a:gd name="T54" fmla="*/ 287 w 527"/>
                        <a:gd name="T55" fmla="*/ 300 h 1019"/>
                        <a:gd name="T56" fmla="*/ 234 w 527"/>
                        <a:gd name="T57" fmla="*/ 354 h 1019"/>
                        <a:gd name="T58" fmla="*/ 184 w 527"/>
                        <a:gd name="T59" fmla="*/ 431 h 1019"/>
                        <a:gd name="T60" fmla="*/ 122 w 527"/>
                        <a:gd name="T61" fmla="*/ 507 h 1019"/>
                        <a:gd name="T62" fmla="*/ 181 w 527"/>
                        <a:gd name="T63" fmla="*/ 397 h 1019"/>
                        <a:gd name="T64" fmla="*/ 244 w 527"/>
                        <a:gd name="T65" fmla="*/ 259 h 1019"/>
                        <a:gd name="T66" fmla="*/ 319 w 527"/>
                        <a:gd name="T67" fmla="*/ 105 h 1019"/>
                        <a:gd name="T68" fmla="*/ 358 w 527"/>
                        <a:gd name="T69" fmla="*/ 58 h 1019"/>
                        <a:gd name="T70" fmla="*/ 456 w 527"/>
                        <a:gd name="T71" fmla="*/ 0 h 10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</a:cxnLst>
                      <a:rect l="0" t="0" r="r" b="b"/>
                      <a:pathLst>
                        <a:path w="527" h="1019">
                          <a:moveTo>
                            <a:pt x="456" y="0"/>
                          </a:moveTo>
                          <a:lnTo>
                            <a:pt x="527" y="55"/>
                          </a:lnTo>
                          <a:lnTo>
                            <a:pt x="491" y="76"/>
                          </a:lnTo>
                          <a:lnTo>
                            <a:pt x="442" y="143"/>
                          </a:lnTo>
                          <a:lnTo>
                            <a:pt x="372" y="197"/>
                          </a:lnTo>
                          <a:lnTo>
                            <a:pt x="326" y="373"/>
                          </a:lnTo>
                          <a:lnTo>
                            <a:pt x="283" y="478"/>
                          </a:lnTo>
                          <a:lnTo>
                            <a:pt x="227" y="562"/>
                          </a:lnTo>
                          <a:lnTo>
                            <a:pt x="178" y="635"/>
                          </a:lnTo>
                          <a:lnTo>
                            <a:pt x="247" y="578"/>
                          </a:lnTo>
                          <a:lnTo>
                            <a:pt x="298" y="489"/>
                          </a:lnTo>
                          <a:lnTo>
                            <a:pt x="247" y="628"/>
                          </a:lnTo>
                          <a:lnTo>
                            <a:pt x="206" y="745"/>
                          </a:lnTo>
                          <a:lnTo>
                            <a:pt x="167" y="866"/>
                          </a:lnTo>
                          <a:lnTo>
                            <a:pt x="143" y="927"/>
                          </a:lnTo>
                          <a:lnTo>
                            <a:pt x="114" y="964"/>
                          </a:lnTo>
                          <a:lnTo>
                            <a:pt x="81" y="996"/>
                          </a:lnTo>
                          <a:lnTo>
                            <a:pt x="27" y="1019"/>
                          </a:lnTo>
                          <a:lnTo>
                            <a:pt x="24" y="952"/>
                          </a:lnTo>
                          <a:lnTo>
                            <a:pt x="18" y="884"/>
                          </a:lnTo>
                          <a:lnTo>
                            <a:pt x="0" y="810"/>
                          </a:lnTo>
                          <a:lnTo>
                            <a:pt x="0" y="738"/>
                          </a:lnTo>
                          <a:lnTo>
                            <a:pt x="25" y="649"/>
                          </a:lnTo>
                          <a:lnTo>
                            <a:pt x="61" y="585"/>
                          </a:lnTo>
                          <a:lnTo>
                            <a:pt x="104" y="540"/>
                          </a:lnTo>
                          <a:lnTo>
                            <a:pt x="160" y="489"/>
                          </a:lnTo>
                          <a:lnTo>
                            <a:pt x="227" y="401"/>
                          </a:lnTo>
                          <a:lnTo>
                            <a:pt x="287" y="300"/>
                          </a:lnTo>
                          <a:lnTo>
                            <a:pt x="234" y="354"/>
                          </a:lnTo>
                          <a:lnTo>
                            <a:pt x="184" y="431"/>
                          </a:lnTo>
                          <a:lnTo>
                            <a:pt x="122" y="507"/>
                          </a:lnTo>
                          <a:lnTo>
                            <a:pt x="181" y="397"/>
                          </a:lnTo>
                          <a:lnTo>
                            <a:pt x="244" y="259"/>
                          </a:lnTo>
                          <a:lnTo>
                            <a:pt x="319" y="105"/>
                          </a:lnTo>
                          <a:lnTo>
                            <a:pt x="358" y="58"/>
                          </a:lnTo>
                          <a:lnTo>
                            <a:pt x="456" y="0"/>
                          </a:lnTo>
                          <a:close/>
                        </a:path>
                      </a:pathLst>
                    </a:custGeom>
                    <a:solidFill>
                      <a:srgbClr val="00404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66" name="Freeform 2465"/>
                    <p:cNvSpPr>
                      <a:spLocks/>
                    </p:cNvSpPr>
                    <p:nvPr/>
                  </p:nvSpPr>
                  <p:spPr bwMode="auto">
                    <a:xfrm>
                      <a:off x="1758" y="1433"/>
                      <a:ext cx="176" cy="253"/>
                    </a:xfrm>
                    <a:custGeom>
                      <a:avLst/>
                      <a:gdLst>
                        <a:gd name="T0" fmla="*/ 1793 w 2112"/>
                        <a:gd name="T1" fmla="*/ 138 h 3027"/>
                        <a:gd name="T2" fmla="*/ 1880 w 2112"/>
                        <a:gd name="T3" fmla="*/ 369 h 3027"/>
                        <a:gd name="T4" fmla="*/ 1922 w 2112"/>
                        <a:gd name="T5" fmla="*/ 683 h 3027"/>
                        <a:gd name="T6" fmla="*/ 1885 w 2112"/>
                        <a:gd name="T7" fmla="*/ 577 h 3027"/>
                        <a:gd name="T8" fmla="*/ 1804 w 2112"/>
                        <a:gd name="T9" fmla="*/ 744 h 3027"/>
                        <a:gd name="T10" fmla="*/ 1797 w 2112"/>
                        <a:gd name="T11" fmla="*/ 1077 h 3027"/>
                        <a:gd name="T12" fmla="*/ 1776 w 2112"/>
                        <a:gd name="T13" fmla="*/ 961 h 3027"/>
                        <a:gd name="T14" fmla="*/ 1603 w 2112"/>
                        <a:gd name="T15" fmla="*/ 1210 h 3027"/>
                        <a:gd name="T16" fmla="*/ 1345 w 2112"/>
                        <a:gd name="T17" fmla="*/ 1395 h 3027"/>
                        <a:gd name="T18" fmla="*/ 1342 w 2112"/>
                        <a:gd name="T19" fmla="*/ 1493 h 3027"/>
                        <a:gd name="T20" fmla="*/ 1282 w 2112"/>
                        <a:gd name="T21" fmla="*/ 1475 h 3027"/>
                        <a:gd name="T22" fmla="*/ 1239 w 2112"/>
                        <a:gd name="T23" fmla="*/ 1618 h 3027"/>
                        <a:gd name="T24" fmla="*/ 1229 w 2112"/>
                        <a:gd name="T25" fmla="*/ 1709 h 3027"/>
                        <a:gd name="T26" fmla="*/ 1426 w 2112"/>
                        <a:gd name="T27" fmla="*/ 1866 h 3027"/>
                        <a:gd name="T28" fmla="*/ 1148 w 2112"/>
                        <a:gd name="T29" fmla="*/ 1796 h 3027"/>
                        <a:gd name="T30" fmla="*/ 1314 w 2112"/>
                        <a:gd name="T31" fmla="*/ 1936 h 3027"/>
                        <a:gd name="T32" fmla="*/ 1056 w 2112"/>
                        <a:gd name="T33" fmla="*/ 1830 h 3027"/>
                        <a:gd name="T34" fmla="*/ 1066 w 2112"/>
                        <a:gd name="T35" fmla="*/ 1920 h 3027"/>
                        <a:gd name="T36" fmla="*/ 967 w 2112"/>
                        <a:gd name="T37" fmla="*/ 1877 h 3027"/>
                        <a:gd name="T38" fmla="*/ 405 w 2112"/>
                        <a:gd name="T39" fmla="*/ 2077 h 3027"/>
                        <a:gd name="T40" fmla="*/ 120 w 2112"/>
                        <a:gd name="T41" fmla="*/ 2366 h 3027"/>
                        <a:gd name="T42" fmla="*/ 201 w 2112"/>
                        <a:gd name="T43" fmla="*/ 3027 h 3027"/>
                        <a:gd name="T44" fmla="*/ 547 w 2112"/>
                        <a:gd name="T45" fmla="*/ 2825 h 3027"/>
                        <a:gd name="T46" fmla="*/ 853 w 2112"/>
                        <a:gd name="T47" fmla="*/ 2583 h 3027"/>
                        <a:gd name="T48" fmla="*/ 716 w 2112"/>
                        <a:gd name="T49" fmla="*/ 2536 h 3027"/>
                        <a:gd name="T50" fmla="*/ 815 w 2112"/>
                        <a:gd name="T51" fmla="*/ 2509 h 3027"/>
                        <a:gd name="T52" fmla="*/ 1023 w 2112"/>
                        <a:gd name="T53" fmla="*/ 2536 h 3027"/>
                        <a:gd name="T54" fmla="*/ 614 w 2112"/>
                        <a:gd name="T55" fmla="*/ 2330 h 3027"/>
                        <a:gd name="T56" fmla="*/ 1815 w 2112"/>
                        <a:gd name="T57" fmla="*/ 2505 h 3027"/>
                        <a:gd name="T58" fmla="*/ 2066 w 2112"/>
                        <a:gd name="T59" fmla="*/ 2374 h 3027"/>
                        <a:gd name="T60" fmla="*/ 2072 w 2112"/>
                        <a:gd name="T61" fmla="*/ 2094 h 3027"/>
                        <a:gd name="T62" fmla="*/ 1960 w 2112"/>
                        <a:gd name="T63" fmla="*/ 1720 h 3027"/>
                        <a:gd name="T64" fmla="*/ 1691 w 2112"/>
                        <a:gd name="T65" fmla="*/ 1899 h 3027"/>
                        <a:gd name="T66" fmla="*/ 1853 w 2112"/>
                        <a:gd name="T67" fmla="*/ 1618 h 3027"/>
                        <a:gd name="T68" fmla="*/ 1696 w 2112"/>
                        <a:gd name="T69" fmla="*/ 1556 h 3027"/>
                        <a:gd name="T70" fmla="*/ 1776 w 2112"/>
                        <a:gd name="T71" fmla="*/ 1407 h 3027"/>
                        <a:gd name="T72" fmla="*/ 1864 w 2112"/>
                        <a:gd name="T73" fmla="*/ 1468 h 3027"/>
                        <a:gd name="T74" fmla="*/ 2041 w 2112"/>
                        <a:gd name="T75" fmla="*/ 1051 h 3027"/>
                        <a:gd name="T76" fmla="*/ 2048 w 2112"/>
                        <a:gd name="T77" fmla="*/ 643 h 3027"/>
                        <a:gd name="T78" fmla="*/ 2087 w 2112"/>
                        <a:gd name="T79" fmla="*/ 887 h 3027"/>
                        <a:gd name="T80" fmla="*/ 2108 w 2112"/>
                        <a:gd name="T81" fmla="*/ 591 h 3027"/>
                        <a:gd name="T82" fmla="*/ 1978 w 2112"/>
                        <a:gd name="T83" fmla="*/ 306 h 3027"/>
                        <a:gd name="T84" fmla="*/ 2112 w 2112"/>
                        <a:gd name="T85" fmla="*/ 559 h 3027"/>
                        <a:gd name="T86" fmla="*/ 2031 w 2112"/>
                        <a:gd name="T87" fmla="*/ 248 h 3027"/>
                        <a:gd name="T88" fmla="*/ 1843 w 2112"/>
                        <a:gd name="T89" fmla="*/ 0 h 30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</a:cxnLst>
                      <a:rect l="0" t="0" r="r" b="b"/>
                      <a:pathLst>
                        <a:path w="2112" h="3027">
                          <a:moveTo>
                            <a:pt x="1670" y="55"/>
                          </a:moveTo>
                          <a:lnTo>
                            <a:pt x="1731" y="113"/>
                          </a:lnTo>
                          <a:lnTo>
                            <a:pt x="1793" y="138"/>
                          </a:lnTo>
                          <a:lnTo>
                            <a:pt x="1864" y="229"/>
                          </a:lnTo>
                          <a:lnTo>
                            <a:pt x="1877" y="288"/>
                          </a:lnTo>
                          <a:lnTo>
                            <a:pt x="1880" y="369"/>
                          </a:lnTo>
                          <a:lnTo>
                            <a:pt x="1881" y="442"/>
                          </a:lnTo>
                          <a:lnTo>
                            <a:pt x="1900" y="559"/>
                          </a:lnTo>
                          <a:lnTo>
                            <a:pt x="1922" y="683"/>
                          </a:lnTo>
                          <a:lnTo>
                            <a:pt x="1932" y="814"/>
                          </a:lnTo>
                          <a:lnTo>
                            <a:pt x="1900" y="676"/>
                          </a:lnTo>
                          <a:lnTo>
                            <a:pt x="1885" y="577"/>
                          </a:lnTo>
                          <a:lnTo>
                            <a:pt x="1871" y="511"/>
                          </a:lnTo>
                          <a:lnTo>
                            <a:pt x="1843" y="624"/>
                          </a:lnTo>
                          <a:lnTo>
                            <a:pt x="1804" y="744"/>
                          </a:lnTo>
                          <a:lnTo>
                            <a:pt x="1787" y="818"/>
                          </a:lnTo>
                          <a:lnTo>
                            <a:pt x="1794" y="939"/>
                          </a:lnTo>
                          <a:lnTo>
                            <a:pt x="1797" y="1077"/>
                          </a:lnTo>
                          <a:lnTo>
                            <a:pt x="1790" y="1210"/>
                          </a:lnTo>
                          <a:lnTo>
                            <a:pt x="1783" y="1063"/>
                          </a:lnTo>
                          <a:lnTo>
                            <a:pt x="1776" y="961"/>
                          </a:lnTo>
                          <a:lnTo>
                            <a:pt x="1759" y="872"/>
                          </a:lnTo>
                          <a:lnTo>
                            <a:pt x="1673" y="1085"/>
                          </a:lnTo>
                          <a:lnTo>
                            <a:pt x="1603" y="1210"/>
                          </a:lnTo>
                          <a:lnTo>
                            <a:pt x="1568" y="1260"/>
                          </a:lnTo>
                          <a:lnTo>
                            <a:pt x="1518" y="1347"/>
                          </a:lnTo>
                          <a:lnTo>
                            <a:pt x="1345" y="1395"/>
                          </a:lnTo>
                          <a:lnTo>
                            <a:pt x="1263" y="1407"/>
                          </a:lnTo>
                          <a:lnTo>
                            <a:pt x="1289" y="1450"/>
                          </a:lnTo>
                          <a:lnTo>
                            <a:pt x="1342" y="1493"/>
                          </a:lnTo>
                          <a:lnTo>
                            <a:pt x="1518" y="1596"/>
                          </a:lnTo>
                          <a:lnTo>
                            <a:pt x="1370" y="1541"/>
                          </a:lnTo>
                          <a:lnTo>
                            <a:pt x="1282" y="1475"/>
                          </a:lnTo>
                          <a:lnTo>
                            <a:pt x="1200" y="1417"/>
                          </a:lnTo>
                          <a:lnTo>
                            <a:pt x="1207" y="1549"/>
                          </a:lnTo>
                          <a:lnTo>
                            <a:pt x="1239" y="1618"/>
                          </a:lnTo>
                          <a:lnTo>
                            <a:pt x="1332" y="1666"/>
                          </a:lnTo>
                          <a:lnTo>
                            <a:pt x="1232" y="1662"/>
                          </a:lnTo>
                          <a:lnTo>
                            <a:pt x="1229" y="1709"/>
                          </a:lnTo>
                          <a:lnTo>
                            <a:pt x="1239" y="1753"/>
                          </a:lnTo>
                          <a:lnTo>
                            <a:pt x="1282" y="1789"/>
                          </a:lnTo>
                          <a:lnTo>
                            <a:pt x="1426" y="1866"/>
                          </a:lnTo>
                          <a:lnTo>
                            <a:pt x="1232" y="1796"/>
                          </a:lnTo>
                          <a:lnTo>
                            <a:pt x="1186" y="1785"/>
                          </a:lnTo>
                          <a:lnTo>
                            <a:pt x="1148" y="1796"/>
                          </a:lnTo>
                          <a:lnTo>
                            <a:pt x="1151" y="1833"/>
                          </a:lnTo>
                          <a:lnTo>
                            <a:pt x="1197" y="1873"/>
                          </a:lnTo>
                          <a:lnTo>
                            <a:pt x="1314" y="1936"/>
                          </a:lnTo>
                          <a:lnTo>
                            <a:pt x="1148" y="1873"/>
                          </a:lnTo>
                          <a:lnTo>
                            <a:pt x="1102" y="1819"/>
                          </a:lnTo>
                          <a:lnTo>
                            <a:pt x="1056" y="1830"/>
                          </a:lnTo>
                          <a:lnTo>
                            <a:pt x="1016" y="1849"/>
                          </a:lnTo>
                          <a:lnTo>
                            <a:pt x="1031" y="1889"/>
                          </a:lnTo>
                          <a:lnTo>
                            <a:pt x="1066" y="1920"/>
                          </a:lnTo>
                          <a:lnTo>
                            <a:pt x="1151" y="1976"/>
                          </a:lnTo>
                          <a:lnTo>
                            <a:pt x="1031" y="1932"/>
                          </a:lnTo>
                          <a:lnTo>
                            <a:pt x="967" y="1877"/>
                          </a:lnTo>
                          <a:lnTo>
                            <a:pt x="887" y="1903"/>
                          </a:lnTo>
                          <a:lnTo>
                            <a:pt x="628" y="1994"/>
                          </a:lnTo>
                          <a:lnTo>
                            <a:pt x="405" y="2077"/>
                          </a:lnTo>
                          <a:lnTo>
                            <a:pt x="243" y="2148"/>
                          </a:lnTo>
                          <a:lnTo>
                            <a:pt x="186" y="2238"/>
                          </a:lnTo>
                          <a:lnTo>
                            <a:pt x="120" y="2366"/>
                          </a:lnTo>
                          <a:lnTo>
                            <a:pt x="41" y="2597"/>
                          </a:lnTo>
                          <a:lnTo>
                            <a:pt x="0" y="2979"/>
                          </a:lnTo>
                          <a:lnTo>
                            <a:pt x="201" y="3027"/>
                          </a:lnTo>
                          <a:lnTo>
                            <a:pt x="370" y="3011"/>
                          </a:lnTo>
                          <a:lnTo>
                            <a:pt x="563" y="2962"/>
                          </a:lnTo>
                          <a:lnTo>
                            <a:pt x="547" y="2825"/>
                          </a:lnTo>
                          <a:lnTo>
                            <a:pt x="475" y="2616"/>
                          </a:lnTo>
                          <a:lnTo>
                            <a:pt x="797" y="2597"/>
                          </a:lnTo>
                          <a:lnTo>
                            <a:pt x="853" y="2583"/>
                          </a:lnTo>
                          <a:lnTo>
                            <a:pt x="664" y="2543"/>
                          </a:lnTo>
                          <a:lnTo>
                            <a:pt x="360" y="2422"/>
                          </a:lnTo>
                          <a:lnTo>
                            <a:pt x="716" y="2536"/>
                          </a:lnTo>
                          <a:lnTo>
                            <a:pt x="879" y="2568"/>
                          </a:lnTo>
                          <a:lnTo>
                            <a:pt x="995" y="2543"/>
                          </a:lnTo>
                          <a:lnTo>
                            <a:pt x="815" y="2509"/>
                          </a:lnTo>
                          <a:lnTo>
                            <a:pt x="441" y="2385"/>
                          </a:lnTo>
                          <a:lnTo>
                            <a:pt x="847" y="2498"/>
                          </a:lnTo>
                          <a:lnTo>
                            <a:pt x="1023" y="2536"/>
                          </a:lnTo>
                          <a:lnTo>
                            <a:pt x="1051" y="2520"/>
                          </a:lnTo>
                          <a:lnTo>
                            <a:pt x="890" y="2462"/>
                          </a:lnTo>
                          <a:lnTo>
                            <a:pt x="614" y="2330"/>
                          </a:lnTo>
                          <a:lnTo>
                            <a:pt x="935" y="2465"/>
                          </a:lnTo>
                          <a:lnTo>
                            <a:pt x="1102" y="2512"/>
                          </a:lnTo>
                          <a:lnTo>
                            <a:pt x="1815" y="2505"/>
                          </a:lnTo>
                          <a:lnTo>
                            <a:pt x="1904" y="2483"/>
                          </a:lnTo>
                          <a:lnTo>
                            <a:pt x="1985" y="2455"/>
                          </a:lnTo>
                          <a:lnTo>
                            <a:pt x="2066" y="2374"/>
                          </a:lnTo>
                          <a:lnTo>
                            <a:pt x="2082" y="2286"/>
                          </a:lnTo>
                          <a:lnTo>
                            <a:pt x="2090" y="2210"/>
                          </a:lnTo>
                          <a:lnTo>
                            <a:pt x="2072" y="2094"/>
                          </a:lnTo>
                          <a:lnTo>
                            <a:pt x="2019" y="1943"/>
                          </a:lnTo>
                          <a:lnTo>
                            <a:pt x="1978" y="1826"/>
                          </a:lnTo>
                          <a:lnTo>
                            <a:pt x="1960" y="1720"/>
                          </a:lnTo>
                          <a:lnTo>
                            <a:pt x="1900" y="1706"/>
                          </a:lnTo>
                          <a:lnTo>
                            <a:pt x="1846" y="1782"/>
                          </a:lnTo>
                          <a:lnTo>
                            <a:pt x="1691" y="1899"/>
                          </a:lnTo>
                          <a:lnTo>
                            <a:pt x="1829" y="1771"/>
                          </a:lnTo>
                          <a:lnTo>
                            <a:pt x="1871" y="1699"/>
                          </a:lnTo>
                          <a:lnTo>
                            <a:pt x="1853" y="1618"/>
                          </a:lnTo>
                          <a:lnTo>
                            <a:pt x="1670" y="1567"/>
                          </a:lnTo>
                          <a:lnTo>
                            <a:pt x="1540" y="1490"/>
                          </a:lnTo>
                          <a:lnTo>
                            <a:pt x="1696" y="1556"/>
                          </a:lnTo>
                          <a:lnTo>
                            <a:pt x="1850" y="1592"/>
                          </a:lnTo>
                          <a:lnTo>
                            <a:pt x="1843" y="1483"/>
                          </a:lnTo>
                          <a:lnTo>
                            <a:pt x="1776" y="1407"/>
                          </a:lnTo>
                          <a:lnTo>
                            <a:pt x="1727" y="1286"/>
                          </a:lnTo>
                          <a:lnTo>
                            <a:pt x="1790" y="1395"/>
                          </a:lnTo>
                          <a:lnTo>
                            <a:pt x="1864" y="1468"/>
                          </a:lnTo>
                          <a:lnTo>
                            <a:pt x="1939" y="1457"/>
                          </a:lnTo>
                          <a:lnTo>
                            <a:pt x="1981" y="1257"/>
                          </a:lnTo>
                          <a:lnTo>
                            <a:pt x="2041" y="1051"/>
                          </a:lnTo>
                          <a:lnTo>
                            <a:pt x="2069" y="918"/>
                          </a:lnTo>
                          <a:lnTo>
                            <a:pt x="2066" y="792"/>
                          </a:lnTo>
                          <a:lnTo>
                            <a:pt x="2048" y="643"/>
                          </a:lnTo>
                          <a:lnTo>
                            <a:pt x="2069" y="723"/>
                          </a:lnTo>
                          <a:lnTo>
                            <a:pt x="2082" y="814"/>
                          </a:lnTo>
                          <a:lnTo>
                            <a:pt x="2087" y="887"/>
                          </a:lnTo>
                          <a:lnTo>
                            <a:pt x="2105" y="759"/>
                          </a:lnTo>
                          <a:lnTo>
                            <a:pt x="2108" y="661"/>
                          </a:lnTo>
                          <a:lnTo>
                            <a:pt x="2108" y="591"/>
                          </a:lnTo>
                          <a:lnTo>
                            <a:pt x="2082" y="490"/>
                          </a:lnTo>
                          <a:lnTo>
                            <a:pt x="2041" y="395"/>
                          </a:lnTo>
                          <a:lnTo>
                            <a:pt x="1978" y="306"/>
                          </a:lnTo>
                          <a:lnTo>
                            <a:pt x="2044" y="379"/>
                          </a:lnTo>
                          <a:lnTo>
                            <a:pt x="2076" y="442"/>
                          </a:lnTo>
                          <a:lnTo>
                            <a:pt x="2112" y="559"/>
                          </a:lnTo>
                          <a:lnTo>
                            <a:pt x="2105" y="475"/>
                          </a:lnTo>
                          <a:lnTo>
                            <a:pt x="2082" y="369"/>
                          </a:lnTo>
                          <a:lnTo>
                            <a:pt x="2031" y="248"/>
                          </a:lnTo>
                          <a:lnTo>
                            <a:pt x="1985" y="127"/>
                          </a:lnTo>
                          <a:lnTo>
                            <a:pt x="1925" y="70"/>
                          </a:lnTo>
                          <a:lnTo>
                            <a:pt x="1843" y="0"/>
                          </a:lnTo>
                          <a:lnTo>
                            <a:pt x="1755" y="10"/>
                          </a:lnTo>
                          <a:lnTo>
                            <a:pt x="1670" y="55"/>
                          </a:lnTo>
                          <a:close/>
                        </a:path>
                      </a:pathLst>
                    </a:custGeom>
                    <a:solidFill>
                      <a:srgbClr val="00404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67" name="Freeform 2466"/>
                    <p:cNvSpPr>
                      <a:spLocks/>
                    </p:cNvSpPr>
                    <p:nvPr/>
                  </p:nvSpPr>
                  <p:spPr bwMode="auto">
                    <a:xfrm>
                      <a:off x="1914" y="1556"/>
                      <a:ext cx="8" cy="19"/>
                    </a:xfrm>
                    <a:custGeom>
                      <a:avLst/>
                      <a:gdLst>
                        <a:gd name="T0" fmla="*/ 82 w 103"/>
                        <a:gd name="T1" fmla="*/ 0 h 228"/>
                        <a:gd name="T2" fmla="*/ 4 w 103"/>
                        <a:gd name="T3" fmla="*/ 12 h 228"/>
                        <a:gd name="T4" fmla="*/ 0 w 103"/>
                        <a:gd name="T5" fmla="*/ 103 h 228"/>
                        <a:gd name="T6" fmla="*/ 10 w 103"/>
                        <a:gd name="T7" fmla="*/ 198 h 228"/>
                        <a:gd name="T8" fmla="*/ 86 w 103"/>
                        <a:gd name="T9" fmla="*/ 228 h 228"/>
                        <a:gd name="T10" fmla="*/ 103 w 103"/>
                        <a:gd name="T11" fmla="*/ 191 h 228"/>
                        <a:gd name="T12" fmla="*/ 103 w 103"/>
                        <a:gd name="T13" fmla="*/ 56 h 228"/>
                        <a:gd name="T14" fmla="*/ 82 w 103"/>
                        <a:gd name="T15" fmla="*/ 0 h 22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03" h="228">
                          <a:moveTo>
                            <a:pt x="82" y="0"/>
                          </a:moveTo>
                          <a:lnTo>
                            <a:pt x="4" y="12"/>
                          </a:lnTo>
                          <a:lnTo>
                            <a:pt x="0" y="103"/>
                          </a:lnTo>
                          <a:lnTo>
                            <a:pt x="10" y="198"/>
                          </a:lnTo>
                          <a:lnTo>
                            <a:pt x="86" y="228"/>
                          </a:lnTo>
                          <a:lnTo>
                            <a:pt x="103" y="191"/>
                          </a:lnTo>
                          <a:lnTo>
                            <a:pt x="103" y="56"/>
                          </a:lnTo>
                          <a:lnTo>
                            <a:pt x="82" y="0"/>
                          </a:lnTo>
                          <a:close/>
                        </a:path>
                      </a:pathLst>
                    </a:custGeom>
                    <a:solidFill>
                      <a:srgbClr val="00404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68" name="Freeform 2467"/>
                    <p:cNvSpPr>
                      <a:spLocks/>
                    </p:cNvSpPr>
                    <p:nvPr/>
                  </p:nvSpPr>
                  <p:spPr bwMode="auto">
                    <a:xfrm>
                      <a:off x="1829" y="1616"/>
                      <a:ext cx="81" cy="11"/>
                    </a:xfrm>
                    <a:custGeom>
                      <a:avLst/>
                      <a:gdLst>
                        <a:gd name="T0" fmla="*/ 0 w 976"/>
                        <a:gd name="T1" fmla="*/ 0 h 131"/>
                        <a:gd name="T2" fmla="*/ 267 w 976"/>
                        <a:gd name="T3" fmla="*/ 63 h 131"/>
                        <a:gd name="T4" fmla="*/ 468 w 976"/>
                        <a:gd name="T5" fmla="*/ 91 h 131"/>
                        <a:gd name="T6" fmla="*/ 672 w 976"/>
                        <a:gd name="T7" fmla="*/ 110 h 131"/>
                        <a:gd name="T8" fmla="*/ 827 w 976"/>
                        <a:gd name="T9" fmla="*/ 117 h 131"/>
                        <a:gd name="T10" fmla="*/ 976 w 976"/>
                        <a:gd name="T11" fmla="*/ 110 h 131"/>
                        <a:gd name="T12" fmla="*/ 835 w 976"/>
                        <a:gd name="T13" fmla="*/ 131 h 131"/>
                        <a:gd name="T14" fmla="*/ 598 w 976"/>
                        <a:gd name="T15" fmla="*/ 131 h 131"/>
                        <a:gd name="T16" fmla="*/ 344 w 976"/>
                        <a:gd name="T17" fmla="*/ 95 h 131"/>
                        <a:gd name="T18" fmla="*/ 213 w 976"/>
                        <a:gd name="T19" fmla="*/ 70 h 131"/>
                        <a:gd name="T20" fmla="*/ 0 w 976"/>
                        <a:gd name="T21" fmla="*/ 0 h 13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976" h="131">
                          <a:moveTo>
                            <a:pt x="0" y="0"/>
                          </a:moveTo>
                          <a:lnTo>
                            <a:pt x="267" y="63"/>
                          </a:lnTo>
                          <a:lnTo>
                            <a:pt x="468" y="91"/>
                          </a:lnTo>
                          <a:lnTo>
                            <a:pt x="672" y="110"/>
                          </a:lnTo>
                          <a:lnTo>
                            <a:pt x="827" y="117"/>
                          </a:lnTo>
                          <a:lnTo>
                            <a:pt x="976" y="110"/>
                          </a:lnTo>
                          <a:lnTo>
                            <a:pt x="835" y="131"/>
                          </a:lnTo>
                          <a:lnTo>
                            <a:pt x="598" y="131"/>
                          </a:lnTo>
                          <a:lnTo>
                            <a:pt x="344" y="95"/>
                          </a:lnTo>
                          <a:lnTo>
                            <a:pt x="213" y="7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202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69" name="Freeform 2468"/>
                    <p:cNvSpPr>
                      <a:spLocks/>
                    </p:cNvSpPr>
                    <p:nvPr/>
                  </p:nvSpPr>
                  <p:spPr bwMode="auto">
                    <a:xfrm>
                      <a:off x="1879" y="1503"/>
                      <a:ext cx="99" cy="147"/>
                    </a:xfrm>
                    <a:custGeom>
                      <a:avLst/>
                      <a:gdLst>
                        <a:gd name="T0" fmla="*/ 530 w 1189"/>
                        <a:gd name="T1" fmla="*/ 256 h 1766"/>
                        <a:gd name="T2" fmla="*/ 747 w 1189"/>
                        <a:gd name="T3" fmla="*/ 238 h 1766"/>
                        <a:gd name="T4" fmla="*/ 879 w 1189"/>
                        <a:gd name="T5" fmla="*/ 199 h 1766"/>
                        <a:gd name="T6" fmla="*/ 923 w 1189"/>
                        <a:gd name="T7" fmla="*/ 133 h 1766"/>
                        <a:gd name="T8" fmla="*/ 923 w 1189"/>
                        <a:gd name="T9" fmla="*/ 75 h 1766"/>
                        <a:gd name="T10" fmla="*/ 956 w 1189"/>
                        <a:gd name="T11" fmla="*/ 26 h 1766"/>
                        <a:gd name="T12" fmla="*/ 1080 w 1189"/>
                        <a:gd name="T13" fmla="*/ 0 h 1766"/>
                        <a:gd name="T14" fmla="*/ 1189 w 1189"/>
                        <a:gd name="T15" fmla="*/ 8 h 1766"/>
                        <a:gd name="T16" fmla="*/ 1054 w 1189"/>
                        <a:gd name="T17" fmla="*/ 1376 h 1766"/>
                        <a:gd name="T18" fmla="*/ 956 w 1189"/>
                        <a:gd name="T19" fmla="*/ 1500 h 1766"/>
                        <a:gd name="T20" fmla="*/ 836 w 1189"/>
                        <a:gd name="T21" fmla="*/ 1624 h 1766"/>
                        <a:gd name="T22" fmla="*/ 663 w 1189"/>
                        <a:gd name="T23" fmla="*/ 1720 h 1766"/>
                        <a:gd name="T24" fmla="*/ 460 w 1189"/>
                        <a:gd name="T25" fmla="*/ 1749 h 1766"/>
                        <a:gd name="T26" fmla="*/ 191 w 1189"/>
                        <a:gd name="T27" fmla="*/ 1766 h 1766"/>
                        <a:gd name="T28" fmla="*/ 34 w 1189"/>
                        <a:gd name="T29" fmla="*/ 1740 h 1766"/>
                        <a:gd name="T30" fmla="*/ 0 w 1189"/>
                        <a:gd name="T31" fmla="*/ 1643 h 1766"/>
                        <a:gd name="T32" fmla="*/ 16 w 1189"/>
                        <a:gd name="T33" fmla="*/ 1519 h 1766"/>
                        <a:gd name="T34" fmla="*/ 129 w 1189"/>
                        <a:gd name="T35" fmla="*/ 1137 h 1766"/>
                        <a:gd name="T36" fmla="*/ 226 w 1189"/>
                        <a:gd name="T37" fmla="*/ 754 h 1766"/>
                        <a:gd name="T38" fmla="*/ 267 w 1189"/>
                        <a:gd name="T39" fmla="*/ 468 h 1766"/>
                        <a:gd name="T40" fmla="*/ 267 w 1189"/>
                        <a:gd name="T41" fmla="*/ 390 h 1766"/>
                        <a:gd name="T42" fmla="*/ 330 w 1189"/>
                        <a:gd name="T43" fmla="*/ 287 h 1766"/>
                        <a:gd name="T44" fmla="*/ 400 w 1189"/>
                        <a:gd name="T45" fmla="*/ 256 h 1766"/>
                        <a:gd name="T46" fmla="*/ 530 w 1189"/>
                        <a:gd name="T47" fmla="*/ 256 h 17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1189" h="1766">
                          <a:moveTo>
                            <a:pt x="530" y="256"/>
                          </a:moveTo>
                          <a:lnTo>
                            <a:pt x="747" y="238"/>
                          </a:lnTo>
                          <a:lnTo>
                            <a:pt x="879" y="199"/>
                          </a:lnTo>
                          <a:lnTo>
                            <a:pt x="923" y="133"/>
                          </a:lnTo>
                          <a:lnTo>
                            <a:pt x="923" y="75"/>
                          </a:lnTo>
                          <a:lnTo>
                            <a:pt x="956" y="26"/>
                          </a:lnTo>
                          <a:lnTo>
                            <a:pt x="1080" y="0"/>
                          </a:lnTo>
                          <a:lnTo>
                            <a:pt x="1189" y="8"/>
                          </a:lnTo>
                          <a:lnTo>
                            <a:pt x="1054" y="1376"/>
                          </a:lnTo>
                          <a:lnTo>
                            <a:pt x="956" y="1500"/>
                          </a:lnTo>
                          <a:lnTo>
                            <a:pt x="836" y="1624"/>
                          </a:lnTo>
                          <a:lnTo>
                            <a:pt x="663" y="1720"/>
                          </a:lnTo>
                          <a:lnTo>
                            <a:pt x="460" y="1749"/>
                          </a:lnTo>
                          <a:lnTo>
                            <a:pt x="191" y="1766"/>
                          </a:lnTo>
                          <a:lnTo>
                            <a:pt x="34" y="1740"/>
                          </a:lnTo>
                          <a:lnTo>
                            <a:pt x="0" y="1643"/>
                          </a:lnTo>
                          <a:lnTo>
                            <a:pt x="16" y="1519"/>
                          </a:lnTo>
                          <a:lnTo>
                            <a:pt x="129" y="1137"/>
                          </a:lnTo>
                          <a:lnTo>
                            <a:pt x="226" y="754"/>
                          </a:lnTo>
                          <a:lnTo>
                            <a:pt x="267" y="468"/>
                          </a:lnTo>
                          <a:lnTo>
                            <a:pt x="267" y="390"/>
                          </a:lnTo>
                          <a:lnTo>
                            <a:pt x="330" y="287"/>
                          </a:lnTo>
                          <a:lnTo>
                            <a:pt x="400" y="256"/>
                          </a:lnTo>
                          <a:lnTo>
                            <a:pt x="530" y="256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70" name="Freeform 2469"/>
                    <p:cNvSpPr>
                      <a:spLocks/>
                    </p:cNvSpPr>
                    <p:nvPr/>
                  </p:nvSpPr>
                  <p:spPr bwMode="auto">
                    <a:xfrm>
                      <a:off x="1890" y="1510"/>
                      <a:ext cx="86" cy="136"/>
                    </a:xfrm>
                    <a:custGeom>
                      <a:avLst/>
                      <a:gdLst>
                        <a:gd name="T0" fmla="*/ 360 w 1029"/>
                        <a:gd name="T1" fmla="*/ 324 h 1624"/>
                        <a:gd name="T2" fmla="*/ 549 w 1029"/>
                        <a:gd name="T3" fmla="*/ 315 h 1624"/>
                        <a:gd name="T4" fmla="*/ 752 w 1029"/>
                        <a:gd name="T5" fmla="*/ 277 h 1624"/>
                        <a:gd name="T6" fmla="*/ 871 w 1029"/>
                        <a:gd name="T7" fmla="*/ 210 h 1624"/>
                        <a:gd name="T8" fmla="*/ 943 w 1029"/>
                        <a:gd name="T9" fmla="*/ 152 h 1624"/>
                        <a:gd name="T10" fmla="*/ 1029 w 1029"/>
                        <a:gd name="T11" fmla="*/ 0 h 1624"/>
                        <a:gd name="T12" fmla="*/ 899 w 1029"/>
                        <a:gd name="T13" fmla="*/ 1252 h 1624"/>
                        <a:gd name="T14" fmla="*/ 812 w 1029"/>
                        <a:gd name="T15" fmla="*/ 1366 h 1624"/>
                        <a:gd name="T16" fmla="*/ 716 w 1029"/>
                        <a:gd name="T17" fmla="*/ 1472 h 1624"/>
                        <a:gd name="T18" fmla="*/ 593 w 1029"/>
                        <a:gd name="T19" fmla="*/ 1547 h 1624"/>
                        <a:gd name="T20" fmla="*/ 489 w 1029"/>
                        <a:gd name="T21" fmla="*/ 1585 h 1624"/>
                        <a:gd name="T22" fmla="*/ 360 w 1029"/>
                        <a:gd name="T23" fmla="*/ 1605 h 1624"/>
                        <a:gd name="T24" fmla="*/ 235 w 1029"/>
                        <a:gd name="T25" fmla="*/ 1624 h 1624"/>
                        <a:gd name="T26" fmla="*/ 96 w 1029"/>
                        <a:gd name="T27" fmla="*/ 1624 h 1624"/>
                        <a:gd name="T28" fmla="*/ 37 w 1029"/>
                        <a:gd name="T29" fmla="*/ 1605 h 1624"/>
                        <a:gd name="T30" fmla="*/ 0 w 1029"/>
                        <a:gd name="T31" fmla="*/ 1547 h 1624"/>
                        <a:gd name="T32" fmla="*/ 16 w 1029"/>
                        <a:gd name="T33" fmla="*/ 1452 h 1624"/>
                        <a:gd name="T34" fmla="*/ 107 w 1029"/>
                        <a:gd name="T35" fmla="*/ 1232 h 1624"/>
                        <a:gd name="T36" fmla="*/ 254 w 1029"/>
                        <a:gd name="T37" fmla="*/ 486 h 1624"/>
                        <a:gd name="T38" fmla="*/ 280 w 1029"/>
                        <a:gd name="T39" fmla="*/ 382 h 1624"/>
                        <a:gd name="T40" fmla="*/ 360 w 1029"/>
                        <a:gd name="T41" fmla="*/ 324 h 16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029" h="1624">
                          <a:moveTo>
                            <a:pt x="360" y="324"/>
                          </a:moveTo>
                          <a:lnTo>
                            <a:pt x="549" y="315"/>
                          </a:lnTo>
                          <a:lnTo>
                            <a:pt x="752" y="277"/>
                          </a:lnTo>
                          <a:lnTo>
                            <a:pt x="871" y="210"/>
                          </a:lnTo>
                          <a:lnTo>
                            <a:pt x="943" y="152"/>
                          </a:lnTo>
                          <a:lnTo>
                            <a:pt x="1029" y="0"/>
                          </a:lnTo>
                          <a:lnTo>
                            <a:pt x="899" y="1252"/>
                          </a:lnTo>
                          <a:lnTo>
                            <a:pt x="812" y="1366"/>
                          </a:lnTo>
                          <a:lnTo>
                            <a:pt x="716" y="1472"/>
                          </a:lnTo>
                          <a:lnTo>
                            <a:pt x="593" y="1547"/>
                          </a:lnTo>
                          <a:lnTo>
                            <a:pt x="489" y="1585"/>
                          </a:lnTo>
                          <a:lnTo>
                            <a:pt x="360" y="1605"/>
                          </a:lnTo>
                          <a:lnTo>
                            <a:pt x="235" y="1624"/>
                          </a:lnTo>
                          <a:lnTo>
                            <a:pt x="96" y="1624"/>
                          </a:lnTo>
                          <a:lnTo>
                            <a:pt x="37" y="1605"/>
                          </a:lnTo>
                          <a:lnTo>
                            <a:pt x="0" y="1547"/>
                          </a:lnTo>
                          <a:lnTo>
                            <a:pt x="16" y="1452"/>
                          </a:lnTo>
                          <a:lnTo>
                            <a:pt x="107" y="1232"/>
                          </a:lnTo>
                          <a:lnTo>
                            <a:pt x="254" y="486"/>
                          </a:lnTo>
                          <a:lnTo>
                            <a:pt x="280" y="382"/>
                          </a:lnTo>
                          <a:lnTo>
                            <a:pt x="360" y="324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71" name="Freeform 2470"/>
                    <p:cNvSpPr>
                      <a:spLocks/>
                    </p:cNvSpPr>
                    <p:nvPr/>
                  </p:nvSpPr>
                  <p:spPr bwMode="auto">
                    <a:xfrm>
                      <a:off x="1437" y="1463"/>
                      <a:ext cx="62" cy="26"/>
                    </a:xfrm>
                    <a:custGeom>
                      <a:avLst/>
                      <a:gdLst>
                        <a:gd name="T0" fmla="*/ 0 w 753"/>
                        <a:gd name="T1" fmla="*/ 121 h 312"/>
                        <a:gd name="T2" fmla="*/ 71 w 753"/>
                        <a:gd name="T3" fmla="*/ 115 h 312"/>
                        <a:gd name="T4" fmla="*/ 121 w 753"/>
                        <a:gd name="T5" fmla="*/ 83 h 312"/>
                        <a:gd name="T6" fmla="*/ 234 w 753"/>
                        <a:gd name="T7" fmla="*/ 39 h 312"/>
                        <a:gd name="T8" fmla="*/ 285 w 753"/>
                        <a:gd name="T9" fmla="*/ 9 h 312"/>
                        <a:gd name="T10" fmla="*/ 318 w 753"/>
                        <a:gd name="T11" fmla="*/ 0 h 312"/>
                        <a:gd name="T12" fmla="*/ 347 w 753"/>
                        <a:gd name="T13" fmla="*/ 11 h 312"/>
                        <a:gd name="T14" fmla="*/ 444 w 753"/>
                        <a:gd name="T15" fmla="*/ 18 h 312"/>
                        <a:gd name="T16" fmla="*/ 494 w 753"/>
                        <a:gd name="T17" fmla="*/ 17 h 312"/>
                        <a:gd name="T18" fmla="*/ 535 w 753"/>
                        <a:gd name="T19" fmla="*/ 27 h 312"/>
                        <a:gd name="T20" fmla="*/ 563 w 753"/>
                        <a:gd name="T21" fmla="*/ 45 h 312"/>
                        <a:gd name="T22" fmla="*/ 612 w 753"/>
                        <a:gd name="T23" fmla="*/ 62 h 312"/>
                        <a:gd name="T24" fmla="*/ 672 w 753"/>
                        <a:gd name="T25" fmla="*/ 76 h 312"/>
                        <a:gd name="T26" fmla="*/ 692 w 753"/>
                        <a:gd name="T27" fmla="*/ 86 h 312"/>
                        <a:gd name="T28" fmla="*/ 707 w 753"/>
                        <a:gd name="T29" fmla="*/ 104 h 312"/>
                        <a:gd name="T30" fmla="*/ 744 w 753"/>
                        <a:gd name="T31" fmla="*/ 118 h 312"/>
                        <a:gd name="T32" fmla="*/ 753 w 753"/>
                        <a:gd name="T33" fmla="*/ 135 h 312"/>
                        <a:gd name="T34" fmla="*/ 752 w 753"/>
                        <a:gd name="T35" fmla="*/ 153 h 312"/>
                        <a:gd name="T36" fmla="*/ 735 w 753"/>
                        <a:gd name="T37" fmla="*/ 167 h 312"/>
                        <a:gd name="T38" fmla="*/ 733 w 753"/>
                        <a:gd name="T39" fmla="*/ 190 h 312"/>
                        <a:gd name="T40" fmla="*/ 712 w 753"/>
                        <a:gd name="T41" fmla="*/ 204 h 312"/>
                        <a:gd name="T42" fmla="*/ 670 w 753"/>
                        <a:gd name="T43" fmla="*/ 204 h 312"/>
                        <a:gd name="T44" fmla="*/ 650 w 753"/>
                        <a:gd name="T45" fmla="*/ 218 h 312"/>
                        <a:gd name="T46" fmla="*/ 617 w 753"/>
                        <a:gd name="T47" fmla="*/ 225 h 312"/>
                        <a:gd name="T48" fmla="*/ 512 w 753"/>
                        <a:gd name="T49" fmla="*/ 211 h 312"/>
                        <a:gd name="T50" fmla="*/ 431 w 753"/>
                        <a:gd name="T51" fmla="*/ 216 h 312"/>
                        <a:gd name="T52" fmla="*/ 379 w 753"/>
                        <a:gd name="T53" fmla="*/ 246 h 312"/>
                        <a:gd name="T54" fmla="*/ 331 w 753"/>
                        <a:gd name="T55" fmla="*/ 263 h 312"/>
                        <a:gd name="T56" fmla="*/ 280 w 753"/>
                        <a:gd name="T57" fmla="*/ 288 h 312"/>
                        <a:gd name="T58" fmla="*/ 233 w 753"/>
                        <a:gd name="T59" fmla="*/ 302 h 312"/>
                        <a:gd name="T60" fmla="*/ 188 w 753"/>
                        <a:gd name="T61" fmla="*/ 306 h 312"/>
                        <a:gd name="T62" fmla="*/ 105 w 753"/>
                        <a:gd name="T63" fmla="*/ 298 h 312"/>
                        <a:gd name="T64" fmla="*/ 50 w 753"/>
                        <a:gd name="T65" fmla="*/ 312 h 312"/>
                        <a:gd name="T66" fmla="*/ 0 w 753"/>
                        <a:gd name="T67" fmla="*/ 121 h 3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753" h="312">
                          <a:moveTo>
                            <a:pt x="0" y="121"/>
                          </a:moveTo>
                          <a:lnTo>
                            <a:pt x="71" y="115"/>
                          </a:lnTo>
                          <a:lnTo>
                            <a:pt x="121" y="83"/>
                          </a:lnTo>
                          <a:lnTo>
                            <a:pt x="234" y="39"/>
                          </a:lnTo>
                          <a:lnTo>
                            <a:pt x="285" y="9"/>
                          </a:lnTo>
                          <a:lnTo>
                            <a:pt x="318" y="0"/>
                          </a:lnTo>
                          <a:lnTo>
                            <a:pt x="347" y="11"/>
                          </a:lnTo>
                          <a:lnTo>
                            <a:pt x="444" y="18"/>
                          </a:lnTo>
                          <a:lnTo>
                            <a:pt x="494" y="17"/>
                          </a:lnTo>
                          <a:lnTo>
                            <a:pt x="535" y="27"/>
                          </a:lnTo>
                          <a:lnTo>
                            <a:pt x="563" y="45"/>
                          </a:lnTo>
                          <a:lnTo>
                            <a:pt x="612" y="62"/>
                          </a:lnTo>
                          <a:lnTo>
                            <a:pt x="672" y="76"/>
                          </a:lnTo>
                          <a:lnTo>
                            <a:pt x="692" y="86"/>
                          </a:lnTo>
                          <a:lnTo>
                            <a:pt x="707" y="104"/>
                          </a:lnTo>
                          <a:lnTo>
                            <a:pt x="744" y="118"/>
                          </a:lnTo>
                          <a:lnTo>
                            <a:pt x="753" y="135"/>
                          </a:lnTo>
                          <a:lnTo>
                            <a:pt x="752" y="153"/>
                          </a:lnTo>
                          <a:lnTo>
                            <a:pt x="735" y="167"/>
                          </a:lnTo>
                          <a:lnTo>
                            <a:pt x="733" y="190"/>
                          </a:lnTo>
                          <a:lnTo>
                            <a:pt x="712" y="204"/>
                          </a:lnTo>
                          <a:lnTo>
                            <a:pt x="670" y="204"/>
                          </a:lnTo>
                          <a:lnTo>
                            <a:pt x="650" y="218"/>
                          </a:lnTo>
                          <a:lnTo>
                            <a:pt x="617" y="225"/>
                          </a:lnTo>
                          <a:lnTo>
                            <a:pt x="512" y="211"/>
                          </a:lnTo>
                          <a:lnTo>
                            <a:pt x="431" y="216"/>
                          </a:lnTo>
                          <a:lnTo>
                            <a:pt x="379" y="246"/>
                          </a:lnTo>
                          <a:lnTo>
                            <a:pt x="331" y="263"/>
                          </a:lnTo>
                          <a:lnTo>
                            <a:pt x="280" y="288"/>
                          </a:lnTo>
                          <a:lnTo>
                            <a:pt x="233" y="302"/>
                          </a:lnTo>
                          <a:lnTo>
                            <a:pt x="188" y="306"/>
                          </a:lnTo>
                          <a:lnTo>
                            <a:pt x="105" y="298"/>
                          </a:lnTo>
                          <a:lnTo>
                            <a:pt x="50" y="312"/>
                          </a:lnTo>
                          <a:lnTo>
                            <a:pt x="0" y="121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72" name="Freeform 2471"/>
                    <p:cNvSpPr>
                      <a:spLocks/>
                    </p:cNvSpPr>
                    <p:nvPr/>
                  </p:nvSpPr>
                  <p:spPr bwMode="auto">
                    <a:xfrm>
                      <a:off x="1478" y="1475"/>
                      <a:ext cx="13" cy="4"/>
                    </a:xfrm>
                    <a:custGeom>
                      <a:avLst/>
                      <a:gdLst>
                        <a:gd name="T0" fmla="*/ 152 w 152"/>
                        <a:gd name="T1" fmla="*/ 44 h 44"/>
                        <a:gd name="T2" fmla="*/ 112 w 152"/>
                        <a:gd name="T3" fmla="*/ 30 h 44"/>
                        <a:gd name="T4" fmla="*/ 65 w 152"/>
                        <a:gd name="T5" fmla="*/ 24 h 44"/>
                        <a:gd name="T6" fmla="*/ 0 w 152"/>
                        <a:gd name="T7" fmla="*/ 1 h 44"/>
                        <a:gd name="T8" fmla="*/ 18 w 152"/>
                        <a:gd name="T9" fmla="*/ 0 h 44"/>
                        <a:gd name="T10" fmla="*/ 74 w 152"/>
                        <a:gd name="T11" fmla="*/ 20 h 44"/>
                        <a:gd name="T12" fmla="*/ 111 w 152"/>
                        <a:gd name="T13" fmla="*/ 20 h 44"/>
                        <a:gd name="T14" fmla="*/ 132 w 152"/>
                        <a:gd name="T15" fmla="*/ 35 h 44"/>
                        <a:gd name="T16" fmla="*/ 152 w 152"/>
                        <a:gd name="T17" fmla="*/ 44 h 4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52" h="44">
                          <a:moveTo>
                            <a:pt x="152" y="44"/>
                          </a:moveTo>
                          <a:lnTo>
                            <a:pt x="112" y="30"/>
                          </a:lnTo>
                          <a:lnTo>
                            <a:pt x="65" y="24"/>
                          </a:lnTo>
                          <a:lnTo>
                            <a:pt x="0" y="1"/>
                          </a:lnTo>
                          <a:lnTo>
                            <a:pt x="18" y="0"/>
                          </a:lnTo>
                          <a:lnTo>
                            <a:pt x="74" y="20"/>
                          </a:lnTo>
                          <a:lnTo>
                            <a:pt x="111" y="20"/>
                          </a:lnTo>
                          <a:lnTo>
                            <a:pt x="132" y="35"/>
                          </a:lnTo>
                          <a:lnTo>
                            <a:pt x="152" y="4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73" name="Freeform 2472"/>
                    <p:cNvSpPr>
                      <a:spLocks/>
                    </p:cNvSpPr>
                    <p:nvPr/>
                  </p:nvSpPr>
                  <p:spPr bwMode="auto">
                    <a:xfrm>
                      <a:off x="1468" y="1475"/>
                      <a:ext cx="6" cy="1"/>
                    </a:xfrm>
                    <a:custGeom>
                      <a:avLst/>
                      <a:gdLst>
                        <a:gd name="T0" fmla="*/ 72 w 72"/>
                        <a:gd name="T1" fmla="*/ 3 h 14"/>
                        <a:gd name="T2" fmla="*/ 26 w 72"/>
                        <a:gd name="T3" fmla="*/ 14 h 14"/>
                        <a:gd name="T4" fmla="*/ 0 w 72"/>
                        <a:gd name="T5" fmla="*/ 6 h 14"/>
                        <a:gd name="T6" fmla="*/ 24 w 72"/>
                        <a:gd name="T7" fmla="*/ 0 h 14"/>
                        <a:gd name="T8" fmla="*/ 72 w 72"/>
                        <a:gd name="T9" fmla="*/ 3 h 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2" h="14">
                          <a:moveTo>
                            <a:pt x="72" y="3"/>
                          </a:moveTo>
                          <a:lnTo>
                            <a:pt x="26" y="14"/>
                          </a:lnTo>
                          <a:lnTo>
                            <a:pt x="0" y="6"/>
                          </a:lnTo>
                          <a:lnTo>
                            <a:pt x="24" y="0"/>
                          </a:lnTo>
                          <a:lnTo>
                            <a:pt x="72" y="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74" name="Freeform 2473"/>
                    <p:cNvSpPr>
                      <a:spLocks/>
                    </p:cNvSpPr>
                    <p:nvPr/>
                  </p:nvSpPr>
                  <p:spPr bwMode="auto">
                    <a:xfrm>
                      <a:off x="1474" y="1469"/>
                      <a:ext cx="22" cy="7"/>
                    </a:xfrm>
                    <a:custGeom>
                      <a:avLst/>
                      <a:gdLst>
                        <a:gd name="T0" fmla="*/ 270 w 270"/>
                        <a:gd name="T1" fmla="*/ 84 h 84"/>
                        <a:gd name="T2" fmla="*/ 234 w 270"/>
                        <a:gd name="T3" fmla="*/ 68 h 84"/>
                        <a:gd name="T4" fmla="*/ 203 w 270"/>
                        <a:gd name="T5" fmla="*/ 49 h 84"/>
                        <a:gd name="T6" fmla="*/ 158 w 270"/>
                        <a:gd name="T7" fmla="*/ 38 h 84"/>
                        <a:gd name="T8" fmla="*/ 102 w 270"/>
                        <a:gd name="T9" fmla="*/ 24 h 84"/>
                        <a:gd name="T10" fmla="*/ 46 w 270"/>
                        <a:gd name="T11" fmla="*/ 8 h 84"/>
                        <a:gd name="T12" fmla="*/ 0 w 270"/>
                        <a:gd name="T13" fmla="*/ 8 h 84"/>
                        <a:gd name="T14" fmla="*/ 48 w 270"/>
                        <a:gd name="T15" fmla="*/ 0 h 84"/>
                        <a:gd name="T16" fmla="*/ 78 w 270"/>
                        <a:gd name="T17" fmla="*/ 8 h 84"/>
                        <a:gd name="T18" fmla="*/ 113 w 270"/>
                        <a:gd name="T19" fmla="*/ 19 h 84"/>
                        <a:gd name="T20" fmla="*/ 163 w 270"/>
                        <a:gd name="T21" fmla="*/ 33 h 84"/>
                        <a:gd name="T22" fmla="*/ 207 w 270"/>
                        <a:gd name="T23" fmla="*/ 40 h 84"/>
                        <a:gd name="T24" fmla="*/ 229 w 270"/>
                        <a:gd name="T25" fmla="*/ 57 h 84"/>
                        <a:gd name="T26" fmla="*/ 270 w 270"/>
                        <a:gd name="T27" fmla="*/ 84 h 8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270" h="84">
                          <a:moveTo>
                            <a:pt x="270" y="84"/>
                          </a:moveTo>
                          <a:lnTo>
                            <a:pt x="234" y="68"/>
                          </a:lnTo>
                          <a:lnTo>
                            <a:pt x="203" y="49"/>
                          </a:lnTo>
                          <a:lnTo>
                            <a:pt x="158" y="38"/>
                          </a:lnTo>
                          <a:lnTo>
                            <a:pt x="102" y="24"/>
                          </a:lnTo>
                          <a:lnTo>
                            <a:pt x="46" y="8"/>
                          </a:lnTo>
                          <a:lnTo>
                            <a:pt x="0" y="8"/>
                          </a:lnTo>
                          <a:lnTo>
                            <a:pt x="48" y="0"/>
                          </a:lnTo>
                          <a:lnTo>
                            <a:pt x="78" y="8"/>
                          </a:lnTo>
                          <a:lnTo>
                            <a:pt x="113" y="19"/>
                          </a:lnTo>
                          <a:lnTo>
                            <a:pt x="163" y="33"/>
                          </a:lnTo>
                          <a:lnTo>
                            <a:pt x="207" y="40"/>
                          </a:lnTo>
                          <a:lnTo>
                            <a:pt x="229" y="57"/>
                          </a:lnTo>
                          <a:lnTo>
                            <a:pt x="270" y="8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75" name="Freeform 2474"/>
                    <p:cNvSpPr>
                      <a:spLocks/>
                    </p:cNvSpPr>
                    <p:nvPr/>
                  </p:nvSpPr>
                  <p:spPr bwMode="auto">
                    <a:xfrm>
                      <a:off x="1467" y="1468"/>
                      <a:ext cx="5" cy="2"/>
                    </a:xfrm>
                    <a:custGeom>
                      <a:avLst/>
                      <a:gdLst>
                        <a:gd name="T0" fmla="*/ 0 w 71"/>
                        <a:gd name="T1" fmla="*/ 0 h 27"/>
                        <a:gd name="T2" fmla="*/ 26 w 71"/>
                        <a:gd name="T3" fmla="*/ 17 h 27"/>
                        <a:gd name="T4" fmla="*/ 71 w 71"/>
                        <a:gd name="T5" fmla="*/ 27 h 27"/>
                        <a:gd name="T6" fmla="*/ 38 w 71"/>
                        <a:gd name="T7" fmla="*/ 14 h 27"/>
                        <a:gd name="T8" fmla="*/ 0 w 71"/>
                        <a:gd name="T9" fmla="*/ 0 h 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1" h="27">
                          <a:moveTo>
                            <a:pt x="0" y="0"/>
                          </a:moveTo>
                          <a:lnTo>
                            <a:pt x="26" y="17"/>
                          </a:lnTo>
                          <a:lnTo>
                            <a:pt x="71" y="27"/>
                          </a:lnTo>
                          <a:lnTo>
                            <a:pt x="38" y="1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76" name="Freeform 2475"/>
                    <p:cNvSpPr>
                      <a:spLocks/>
                    </p:cNvSpPr>
                    <p:nvPr/>
                  </p:nvSpPr>
                  <p:spPr bwMode="auto">
                    <a:xfrm>
                      <a:off x="1483" y="1468"/>
                      <a:ext cx="12" cy="4"/>
                    </a:xfrm>
                    <a:custGeom>
                      <a:avLst/>
                      <a:gdLst>
                        <a:gd name="T0" fmla="*/ 133 w 145"/>
                        <a:gd name="T1" fmla="*/ 35 h 49"/>
                        <a:gd name="T2" fmla="*/ 145 w 145"/>
                        <a:gd name="T3" fmla="*/ 49 h 49"/>
                        <a:gd name="T4" fmla="*/ 95 w 145"/>
                        <a:gd name="T5" fmla="*/ 27 h 49"/>
                        <a:gd name="T6" fmla="*/ 54 w 145"/>
                        <a:gd name="T7" fmla="*/ 19 h 49"/>
                        <a:gd name="T8" fmla="*/ 22 w 145"/>
                        <a:gd name="T9" fmla="*/ 8 h 49"/>
                        <a:gd name="T10" fmla="*/ 0 w 145"/>
                        <a:gd name="T11" fmla="*/ 0 h 49"/>
                        <a:gd name="T12" fmla="*/ 50 w 145"/>
                        <a:gd name="T13" fmla="*/ 11 h 49"/>
                        <a:gd name="T14" fmla="*/ 92 w 145"/>
                        <a:gd name="T15" fmla="*/ 23 h 49"/>
                        <a:gd name="T16" fmla="*/ 133 w 145"/>
                        <a:gd name="T17" fmla="*/ 35 h 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45" h="49">
                          <a:moveTo>
                            <a:pt x="133" y="35"/>
                          </a:moveTo>
                          <a:lnTo>
                            <a:pt x="145" y="49"/>
                          </a:lnTo>
                          <a:lnTo>
                            <a:pt x="95" y="27"/>
                          </a:lnTo>
                          <a:lnTo>
                            <a:pt x="54" y="19"/>
                          </a:lnTo>
                          <a:lnTo>
                            <a:pt x="22" y="8"/>
                          </a:lnTo>
                          <a:lnTo>
                            <a:pt x="0" y="0"/>
                          </a:lnTo>
                          <a:lnTo>
                            <a:pt x="50" y="11"/>
                          </a:lnTo>
                          <a:lnTo>
                            <a:pt x="92" y="23"/>
                          </a:lnTo>
                          <a:lnTo>
                            <a:pt x="133" y="3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77" name="Freeform 2476"/>
                    <p:cNvSpPr>
                      <a:spLocks/>
                    </p:cNvSpPr>
                    <p:nvPr/>
                  </p:nvSpPr>
                  <p:spPr bwMode="auto">
                    <a:xfrm>
                      <a:off x="1468" y="1466"/>
                      <a:ext cx="11" cy="1"/>
                    </a:xfrm>
                    <a:custGeom>
                      <a:avLst/>
                      <a:gdLst>
                        <a:gd name="T0" fmla="*/ 132 w 132"/>
                        <a:gd name="T1" fmla="*/ 9 h 9"/>
                        <a:gd name="T2" fmla="*/ 101 w 132"/>
                        <a:gd name="T3" fmla="*/ 9 h 9"/>
                        <a:gd name="T4" fmla="*/ 51 w 132"/>
                        <a:gd name="T5" fmla="*/ 9 h 9"/>
                        <a:gd name="T6" fmla="*/ 0 w 132"/>
                        <a:gd name="T7" fmla="*/ 0 h 9"/>
                        <a:gd name="T8" fmla="*/ 58 w 132"/>
                        <a:gd name="T9" fmla="*/ 0 h 9"/>
                        <a:gd name="T10" fmla="*/ 132 w 132"/>
                        <a:gd name="T11" fmla="*/ 9 h 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32" h="9">
                          <a:moveTo>
                            <a:pt x="132" y="9"/>
                          </a:moveTo>
                          <a:lnTo>
                            <a:pt x="101" y="9"/>
                          </a:lnTo>
                          <a:lnTo>
                            <a:pt x="51" y="9"/>
                          </a:lnTo>
                          <a:lnTo>
                            <a:pt x="0" y="0"/>
                          </a:lnTo>
                          <a:lnTo>
                            <a:pt x="58" y="0"/>
                          </a:lnTo>
                          <a:lnTo>
                            <a:pt x="132" y="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78" name="Freeform 2477"/>
                    <p:cNvSpPr>
                      <a:spLocks/>
                    </p:cNvSpPr>
                    <p:nvPr/>
                  </p:nvSpPr>
                  <p:spPr bwMode="auto">
                    <a:xfrm>
                      <a:off x="1492" y="1476"/>
                      <a:ext cx="2" cy="3"/>
                    </a:xfrm>
                    <a:custGeom>
                      <a:avLst/>
                      <a:gdLst>
                        <a:gd name="T0" fmla="*/ 9 w 30"/>
                        <a:gd name="T1" fmla="*/ 0 h 41"/>
                        <a:gd name="T2" fmla="*/ 0 w 30"/>
                        <a:gd name="T3" fmla="*/ 13 h 41"/>
                        <a:gd name="T4" fmla="*/ 20 w 30"/>
                        <a:gd name="T5" fmla="*/ 38 h 41"/>
                        <a:gd name="T6" fmla="*/ 30 w 30"/>
                        <a:gd name="T7" fmla="*/ 41 h 41"/>
                        <a:gd name="T8" fmla="*/ 16 w 30"/>
                        <a:gd name="T9" fmla="*/ 27 h 41"/>
                        <a:gd name="T10" fmla="*/ 9 w 30"/>
                        <a:gd name="T11" fmla="*/ 0 h 4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30" h="41">
                          <a:moveTo>
                            <a:pt x="9" y="0"/>
                          </a:moveTo>
                          <a:lnTo>
                            <a:pt x="0" y="13"/>
                          </a:lnTo>
                          <a:lnTo>
                            <a:pt x="20" y="38"/>
                          </a:lnTo>
                          <a:lnTo>
                            <a:pt x="30" y="41"/>
                          </a:lnTo>
                          <a:lnTo>
                            <a:pt x="16" y="27"/>
                          </a:lnTo>
                          <a:lnTo>
                            <a:pt x="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79" name="Freeform 2478"/>
                    <p:cNvSpPr>
                      <a:spLocks/>
                    </p:cNvSpPr>
                    <p:nvPr/>
                  </p:nvSpPr>
                  <p:spPr bwMode="auto">
                    <a:xfrm>
                      <a:off x="1495" y="1473"/>
                      <a:ext cx="2" cy="3"/>
                    </a:xfrm>
                    <a:custGeom>
                      <a:avLst/>
                      <a:gdLst>
                        <a:gd name="T0" fmla="*/ 0 w 27"/>
                        <a:gd name="T1" fmla="*/ 0 h 35"/>
                        <a:gd name="T2" fmla="*/ 0 w 27"/>
                        <a:gd name="T3" fmla="*/ 17 h 35"/>
                        <a:gd name="T4" fmla="*/ 11 w 27"/>
                        <a:gd name="T5" fmla="*/ 28 h 35"/>
                        <a:gd name="T6" fmla="*/ 27 w 27"/>
                        <a:gd name="T7" fmla="*/ 35 h 35"/>
                        <a:gd name="T8" fmla="*/ 13 w 27"/>
                        <a:gd name="T9" fmla="*/ 21 h 35"/>
                        <a:gd name="T10" fmla="*/ 0 w 27"/>
                        <a:gd name="T11" fmla="*/ 0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7" h="35">
                          <a:moveTo>
                            <a:pt x="0" y="0"/>
                          </a:moveTo>
                          <a:lnTo>
                            <a:pt x="0" y="17"/>
                          </a:lnTo>
                          <a:lnTo>
                            <a:pt x="11" y="28"/>
                          </a:lnTo>
                          <a:lnTo>
                            <a:pt x="27" y="35"/>
                          </a:lnTo>
                          <a:lnTo>
                            <a:pt x="13" y="2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80" name="Freeform 2479"/>
                    <p:cNvSpPr>
                      <a:spLocks/>
                    </p:cNvSpPr>
                    <p:nvPr/>
                  </p:nvSpPr>
                  <p:spPr bwMode="auto">
                    <a:xfrm>
                      <a:off x="1445" y="1478"/>
                      <a:ext cx="16" cy="3"/>
                    </a:xfrm>
                    <a:custGeom>
                      <a:avLst/>
                      <a:gdLst>
                        <a:gd name="T0" fmla="*/ 186 w 186"/>
                        <a:gd name="T1" fmla="*/ 0 h 33"/>
                        <a:gd name="T2" fmla="*/ 101 w 186"/>
                        <a:gd name="T3" fmla="*/ 17 h 33"/>
                        <a:gd name="T4" fmla="*/ 0 w 186"/>
                        <a:gd name="T5" fmla="*/ 33 h 33"/>
                        <a:gd name="T6" fmla="*/ 77 w 186"/>
                        <a:gd name="T7" fmla="*/ 31 h 33"/>
                        <a:gd name="T8" fmla="*/ 186 w 186"/>
                        <a:gd name="T9" fmla="*/ 0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86" h="33">
                          <a:moveTo>
                            <a:pt x="186" y="0"/>
                          </a:moveTo>
                          <a:lnTo>
                            <a:pt x="101" y="17"/>
                          </a:lnTo>
                          <a:lnTo>
                            <a:pt x="0" y="33"/>
                          </a:lnTo>
                          <a:lnTo>
                            <a:pt x="77" y="31"/>
                          </a:lnTo>
                          <a:lnTo>
                            <a:pt x="18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81" name="Freeform 2480"/>
                    <p:cNvSpPr>
                      <a:spLocks/>
                    </p:cNvSpPr>
                    <p:nvPr/>
                  </p:nvSpPr>
                  <p:spPr bwMode="auto">
                    <a:xfrm>
                      <a:off x="1445" y="1471"/>
                      <a:ext cx="12" cy="5"/>
                    </a:xfrm>
                    <a:custGeom>
                      <a:avLst/>
                      <a:gdLst>
                        <a:gd name="T0" fmla="*/ 139 w 139"/>
                        <a:gd name="T1" fmla="*/ 0 h 66"/>
                        <a:gd name="T2" fmla="*/ 61 w 139"/>
                        <a:gd name="T3" fmla="*/ 47 h 66"/>
                        <a:gd name="T4" fmla="*/ 0 w 139"/>
                        <a:gd name="T5" fmla="*/ 66 h 66"/>
                        <a:gd name="T6" fmla="*/ 57 w 139"/>
                        <a:gd name="T7" fmla="*/ 40 h 66"/>
                        <a:gd name="T8" fmla="*/ 139 w 139"/>
                        <a:gd name="T9" fmla="*/ 0 h 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39" h="66">
                          <a:moveTo>
                            <a:pt x="139" y="0"/>
                          </a:moveTo>
                          <a:lnTo>
                            <a:pt x="61" y="47"/>
                          </a:lnTo>
                          <a:lnTo>
                            <a:pt x="0" y="66"/>
                          </a:lnTo>
                          <a:lnTo>
                            <a:pt x="57" y="40"/>
                          </a:lnTo>
                          <a:lnTo>
                            <a:pt x="13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82" name="Freeform 2481"/>
                    <p:cNvSpPr>
                      <a:spLocks/>
                    </p:cNvSpPr>
                    <p:nvPr/>
                  </p:nvSpPr>
                  <p:spPr bwMode="auto">
                    <a:xfrm>
                      <a:off x="1421" y="1472"/>
                      <a:ext cx="20" cy="26"/>
                    </a:xfrm>
                    <a:custGeom>
                      <a:avLst/>
                      <a:gdLst>
                        <a:gd name="T0" fmla="*/ 13 w 244"/>
                        <a:gd name="T1" fmla="*/ 18 h 313"/>
                        <a:gd name="T2" fmla="*/ 116 w 244"/>
                        <a:gd name="T3" fmla="*/ 14 h 313"/>
                        <a:gd name="T4" fmla="*/ 196 w 244"/>
                        <a:gd name="T5" fmla="*/ 0 h 313"/>
                        <a:gd name="T6" fmla="*/ 232 w 244"/>
                        <a:gd name="T7" fmla="*/ 55 h 313"/>
                        <a:gd name="T8" fmla="*/ 244 w 244"/>
                        <a:gd name="T9" fmla="*/ 132 h 313"/>
                        <a:gd name="T10" fmla="*/ 244 w 244"/>
                        <a:gd name="T11" fmla="*/ 194 h 313"/>
                        <a:gd name="T12" fmla="*/ 226 w 244"/>
                        <a:gd name="T13" fmla="*/ 259 h 313"/>
                        <a:gd name="T14" fmla="*/ 0 w 244"/>
                        <a:gd name="T15" fmla="*/ 313 h 313"/>
                        <a:gd name="T16" fmla="*/ 13 w 244"/>
                        <a:gd name="T17" fmla="*/ 18 h 3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44" h="313">
                          <a:moveTo>
                            <a:pt x="13" y="18"/>
                          </a:moveTo>
                          <a:lnTo>
                            <a:pt x="116" y="14"/>
                          </a:lnTo>
                          <a:lnTo>
                            <a:pt x="196" y="0"/>
                          </a:lnTo>
                          <a:lnTo>
                            <a:pt x="232" y="55"/>
                          </a:lnTo>
                          <a:lnTo>
                            <a:pt x="244" y="132"/>
                          </a:lnTo>
                          <a:lnTo>
                            <a:pt x="244" y="194"/>
                          </a:lnTo>
                          <a:lnTo>
                            <a:pt x="226" y="259"/>
                          </a:lnTo>
                          <a:lnTo>
                            <a:pt x="0" y="313"/>
                          </a:lnTo>
                          <a:lnTo>
                            <a:pt x="13" y="18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83" name="Freeform 2482"/>
                    <p:cNvSpPr>
                      <a:spLocks/>
                    </p:cNvSpPr>
                    <p:nvPr/>
                  </p:nvSpPr>
                  <p:spPr bwMode="auto">
                    <a:xfrm>
                      <a:off x="1422" y="1473"/>
                      <a:ext cx="18" cy="23"/>
                    </a:xfrm>
                    <a:custGeom>
                      <a:avLst/>
                      <a:gdLst>
                        <a:gd name="T0" fmla="*/ 7 w 216"/>
                        <a:gd name="T1" fmla="*/ 7 h 276"/>
                        <a:gd name="T2" fmla="*/ 92 w 216"/>
                        <a:gd name="T3" fmla="*/ 14 h 276"/>
                        <a:gd name="T4" fmla="*/ 179 w 216"/>
                        <a:gd name="T5" fmla="*/ 0 h 276"/>
                        <a:gd name="T6" fmla="*/ 203 w 216"/>
                        <a:gd name="T7" fmla="*/ 41 h 276"/>
                        <a:gd name="T8" fmla="*/ 216 w 216"/>
                        <a:gd name="T9" fmla="*/ 120 h 276"/>
                        <a:gd name="T10" fmla="*/ 206 w 216"/>
                        <a:gd name="T11" fmla="*/ 207 h 276"/>
                        <a:gd name="T12" fmla="*/ 206 w 216"/>
                        <a:gd name="T13" fmla="*/ 222 h 276"/>
                        <a:gd name="T14" fmla="*/ 0 w 216"/>
                        <a:gd name="T15" fmla="*/ 276 h 276"/>
                        <a:gd name="T16" fmla="*/ 7 w 216"/>
                        <a:gd name="T17" fmla="*/ 7 h 27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16" h="276">
                          <a:moveTo>
                            <a:pt x="7" y="7"/>
                          </a:moveTo>
                          <a:lnTo>
                            <a:pt x="92" y="14"/>
                          </a:lnTo>
                          <a:lnTo>
                            <a:pt x="179" y="0"/>
                          </a:lnTo>
                          <a:lnTo>
                            <a:pt x="203" y="41"/>
                          </a:lnTo>
                          <a:lnTo>
                            <a:pt x="216" y="120"/>
                          </a:lnTo>
                          <a:lnTo>
                            <a:pt x="206" y="207"/>
                          </a:lnTo>
                          <a:lnTo>
                            <a:pt x="206" y="222"/>
                          </a:lnTo>
                          <a:lnTo>
                            <a:pt x="0" y="276"/>
                          </a:lnTo>
                          <a:lnTo>
                            <a:pt x="7" y="7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84" name="Freeform 2483"/>
                    <p:cNvSpPr>
                      <a:spLocks/>
                    </p:cNvSpPr>
                    <p:nvPr/>
                  </p:nvSpPr>
                  <p:spPr bwMode="auto">
                    <a:xfrm>
                      <a:off x="1341" y="1441"/>
                      <a:ext cx="85" cy="61"/>
                    </a:xfrm>
                    <a:custGeom>
                      <a:avLst/>
                      <a:gdLst>
                        <a:gd name="T0" fmla="*/ 985 w 1019"/>
                        <a:gd name="T1" fmla="*/ 363 h 734"/>
                        <a:gd name="T2" fmla="*/ 1019 w 1019"/>
                        <a:gd name="T3" fmla="*/ 448 h 734"/>
                        <a:gd name="T4" fmla="*/ 1019 w 1019"/>
                        <a:gd name="T5" fmla="*/ 541 h 734"/>
                        <a:gd name="T6" fmla="*/ 1003 w 1019"/>
                        <a:gd name="T7" fmla="*/ 617 h 734"/>
                        <a:gd name="T8" fmla="*/ 969 w 1019"/>
                        <a:gd name="T9" fmla="*/ 709 h 734"/>
                        <a:gd name="T10" fmla="*/ 633 w 1019"/>
                        <a:gd name="T11" fmla="*/ 734 h 734"/>
                        <a:gd name="T12" fmla="*/ 336 w 1019"/>
                        <a:gd name="T13" fmla="*/ 709 h 734"/>
                        <a:gd name="T14" fmla="*/ 79 w 1019"/>
                        <a:gd name="T15" fmla="*/ 654 h 734"/>
                        <a:gd name="T16" fmla="*/ 73 w 1019"/>
                        <a:gd name="T17" fmla="*/ 402 h 734"/>
                        <a:gd name="T18" fmla="*/ 42 w 1019"/>
                        <a:gd name="T19" fmla="*/ 235 h 734"/>
                        <a:gd name="T20" fmla="*/ 0 w 1019"/>
                        <a:gd name="T21" fmla="*/ 0 h 734"/>
                        <a:gd name="T22" fmla="*/ 123 w 1019"/>
                        <a:gd name="T23" fmla="*/ 136 h 734"/>
                        <a:gd name="T24" fmla="*/ 180 w 1019"/>
                        <a:gd name="T25" fmla="*/ 179 h 734"/>
                        <a:gd name="T26" fmla="*/ 224 w 1019"/>
                        <a:gd name="T27" fmla="*/ 204 h 734"/>
                        <a:gd name="T28" fmla="*/ 253 w 1019"/>
                        <a:gd name="T29" fmla="*/ 220 h 734"/>
                        <a:gd name="T30" fmla="*/ 278 w 1019"/>
                        <a:gd name="T31" fmla="*/ 248 h 734"/>
                        <a:gd name="T32" fmla="*/ 297 w 1019"/>
                        <a:gd name="T33" fmla="*/ 257 h 734"/>
                        <a:gd name="T34" fmla="*/ 354 w 1019"/>
                        <a:gd name="T35" fmla="*/ 257 h 734"/>
                        <a:gd name="T36" fmla="*/ 396 w 1019"/>
                        <a:gd name="T37" fmla="*/ 268 h 734"/>
                        <a:gd name="T38" fmla="*/ 592 w 1019"/>
                        <a:gd name="T39" fmla="*/ 305 h 734"/>
                        <a:gd name="T40" fmla="*/ 985 w 1019"/>
                        <a:gd name="T41" fmla="*/ 363 h 7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019" h="734">
                          <a:moveTo>
                            <a:pt x="985" y="363"/>
                          </a:moveTo>
                          <a:lnTo>
                            <a:pt x="1019" y="448"/>
                          </a:lnTo>
                          <a:lnTo>
                            <a:pt x="1019" y="541"/>
                          </a:lnTo>
                          <a:lnTo>
                            <a:pt x="1003" y="617"/>
                          </a:lnTo>
                          <a:lnTo>
                            <a:pt x="969" y="709"/>
                          </a:lnTo>
                          <a:lnTo>
                            <a:pt x="633" y="734"/>
                          </a:lnTo>
                          <a:lnTo>
                            <a:pt x="336" y="709"/>
                          </a:lnTo>
                          <a:lnTo>
                            <a:pt x="79" y="654"/>
                          </a:lnTo>
                          <a:lnTo>
                            <a:pt x="73" y="402"/>
                          </a:lnTo>
                          <a:lnTo>
                            <a:pt x="42" y="235"/>
                          </a:lnTo>
                          <a:lnTo>
                            <a:pt x="0" y="0"/>
                          </a:lnTo>
                          <a:lnTo>
                            <a:pt x="123" y="136"/>
                          </a:lnTo>
                          <a:lnTo>
                            <a:pt x="180" y="179"/>
                          </a:lnTo>
                          <a:lnTo>
                            <a:pt x="224" y="204"/>
                          </a:lnTo>
                          <a:lnTo>
                            <a:pt x="253" y="220"/>
                          </a:lnTo>
                          <a:lnTo>
                            <a:pt x="278" y="248"/>
                          </a:lnTo>
                          <a:lnTo>
                            <a:pt x="297" y="257"/>
                          </a:lnTo>
                          <a:lnTo>
                            <a:pt x="354" y="257"/>
                          </a:lnTo>
                          <a:lnTo>
                            <a:pt x="396" y="268"/>
                          </a:lnTo>
                          <a:lnTo>
                            <a:pt x="592" y="305"/>
                          </a:lnTo>
                          <a:lnTo>
                            <a:pt x="985" y="363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85" name="Freeform 2484"/>
                    <p:cNvSpPr>
                      <a:spLocks/>
                    </p:cNvSpPr>
                    <p:nvPr/>
                  </p:nvSpPr>
                  <p:spPr bwMode="auto">
                    <a:xfrm>
                      <a:off x="1293" y="1412"/>
                      <a:ext cx="132" cy="89"/>
                    </a:xfrm>
                    <a:custGeom>
                      <a:avLst/>
                      <a:gdLst>
                        <a:gd name="T0" fmla="*/ 283 w 1578"/>
                        <a:gd name="T1" fmla="*/ 0 h 1062"/>
                        <a:gd name="T2" fmla="*/ 419 w 1578"/>
                        <a:gd name="T3" fmla="*/ 37 h 1062"/>
                        <a:gd name="T4" fmla="*/ 456 w 1578"/>
                        <a:gd name="T5" fmla="*/ 113 h 1062"/>
                        <a:gd name="T6" fmla="*/ 468 w 1578"/>
                        <a:gd name="T7" fmla="*/ 158 h 1062"/>
                        <a:gd name="T8" fmla="*/ 444 w 1578"/>
                        <a:gd name="T9" fmla="*/ 227 h 1062"/>
                        <a:gd name="T10" fmla="*/ 364 w 1578"/>
                        <a:gd name="T11" fmla="*/ 322 h 1062"/>
                        <a:gd name="T12" fmla="*/ 437 w 1578"/>
                        <a:gd name="T13" fmla="*/ 277 h 1062"/>
                        <a:gd name="T14" fmla="*/ 492 w 1578"/>
                        <a:gd name="T15" fmla="*/ 208 h 1062"/>
                        <a:gd name="T16" fmla="*/ 562 w 1578"/>
                        <a:gd name="T17" fmla="*/ 331 h 1062"/>
                        <a:gd name="T18" fmla="*/ 587 w 1578"/>
                        <a:gd name="T19" fmla="*/ 370 h 1062"/>
                        <a:gd name="T20" fmla="*/ 663 w 1578"/>
                        <a:gd name="T21" fmla="*/ 461 h 1062"/>
                        <a:gd name="T22" fmla="*/ 783 w 1578"/>
                        <a:gd name="T23" fmla="*/ 568 h 1062"/>
                        <a:gd name="T24" fmla="*/ 802 w 1578"/>
                        <a:gd name="T25" fmla="*/ 600 h 1062"/>
                        <a:gd name="T26" fmla="*/ 770 w 1578"/>
                        <a:gd name="T27" fmla="*/ 651 h 1062"/>
                        <a:gd name="T28" fmla="*/ 659 w 1578"/>
                        <a:gd name="T29" fmla="*/ 759 h 1062"/>
                        <a:gd name="T30" fmla="*/ 745 w 1578"/>
                        <a:gd name="T31" fmla="*/ 707 h 1062"/>
                        <a:gd name="T32" fmla="*/ 814 w 1578"/>
                        <a:gd name="T33" fmla="*/ 669 h 1062"/>
                        <a:gd name="T34" fmla="*/ 832 w 1578"/>
                        <a:gd name="T35" fmla="*/ 620 h 1062"/>
                        <a:gd name="T36" fmla="*/ 1121 w 1578"/>
                        <a:gd name="T37" fmla="*/ 663 h 1062"/>
                        <a:gd name="T38" fmla="*/ 1337 w 1578"/>
                        <a:gd name="T39" fmla="*/ 694 h 1062"/>
                        <a:gd name="T40" fmla="*/ 1239 w 1578"/>
                        <a:gd name="T41" fmla="*/ 764 h 1062"/>
                        <a:gd name="T42" fmla="*/ 1171 w 1578"/>
                        <a:gd name="T43" fmla="*/ 821 h 1062"/>
                        <a:gd name="T44" fmla="*/ 1066 w 1578"/>
                        <a:gd name="T45" fmla="*/ 885 h 1062"/>
                        <a:gd name="T46" fmla="*/ 1208 w 1578"/>
                        <a:gd name="T47" fmla="*/ 828 h 1062"/>
                        <a:gd name="T48" fmla="*/ 1361 w 1578"/>
                        <a:gd name="T49" fmla="*/ 701 h 1062"/>
                        <a:gd name="T50" fmla="*/ 1552 w 1578"/>
                        <a:gd name="T51" fmla="*/ 720 h 1062"/>
                        <a:gd name="T52" fmla="*/ 1578 w 1578"/>
                        <a:gd name="T53" fmla="*/ 802 h 1062"/>
                        <a:gd name="T54" fmla="*/ 1564 w 1578"/>
                        <a:gd name="T55" fmla="*/ 947 h 1062"/>
                        <a:gd name="T56" fmla="*/ 1522 w 1578"/>
                        <a:gd name="T57" fmla="*/ 1037 h 1062"/>
                        <a:gd name="T58" fmla="*/ 1349 w 1578"/>
                        <a:gd name="T59" fmla="*/ 1062 h 1062"/>
                        <a:gd name="T60" fmla="*/ 1127 w 1578"/>
                        <a:gd name="T61" fmla="*/ 1049 h 1062"/>
                        <a:gd name="T62" fmla="*/ 910 w 1578"/>
                        <a:gd name="T63" fmla="*/ 1040 h 1062"/>
                        <a:gd name="T64" fmla="*/ 664 w 1578"/>
                        <a:gd name="T65" fmla="*/ 995 h 1062"/>
                        <a:gd name="T66" fmla="*/ 630 w 1578"/>
                        <a:gd name="T67" fmla="*/ 984 h 1062"/>
                        <a:gd name="T68" fmla="*/ 538 w 1578"/>
                        <a:gd name="T69" fmla="*/ 923 h 1062"/>
                        <a:gd name="T70" fmla="*/ 394 w 1578"/>
                        <a:gd name="T71" fmla="*/ 821 h 1062"/>
                        <a:gd name="T72" fmla="*/ 209 w 1578"/>
                        <a:gd name="T73" fmla="*/ 607 h 1062"/>
                        <a:gd name="T74" fmla="*/ 37 w 1578"/>
                        <a:gd name="T75" fmla="*/ 391 h 1062"/>
                        <a:gd name="T76" fmla="*/ 0 w 1578"/>
                        <a:gd name="T77" fmla="*/ 297 h 1062"/>
                        <a:gd name="T78" fmla="*/ 37 w 1578"/>
                        <a:gd name="T79" fmla="*/ 133 h 1062"/>
                        <a:gd name="T80" fmla="*/ 129 w 1578"/>
                        <a:gd name="T81" fmla="*/ 19 h 1062"/>
                        <a:gd name="T82" fmla="*/ 283 w 1578"/>
                        <a:gd name="T83" fmla="*/ 0 h 10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</a:cxnLst>
                      <a:rect l="0" t="0" r="r" b="b"/>
                      <a:pathLst>
                        <a:path w="1578" h="1062">
                          <a:moveTo>
                            <a:pt x="283" y="0"/>
                          </a:moveTo>
                          <a:lnTo>
                            <a:pt x="419" y="37"/>
                          </a:lnTo>
                          <a:lnTo>
                            <a:pt x="456" y="113"/>
                          </a:lnTo>
                          <a:lnTo>
                            <a:pt x="468" y="158"/>
                          </a:lnTo>
                          <a:lnTo>
                            <a:pt x="444" y="227"/>
                          </a:lnTo>
                          <a:lnTo>
                            <a:pt x="364" y="322"/>
                          </a:lnTo>
                          <a:lnTo>
                            <a:pt x="437" y="277"/>
                          </a:lnTo>
                          <a:lnTo>
                            <a:pt x="492" y="208"/>
                          </a:lnTo>
                          <a:lnTo>
                            <a:pt x="562" y="331"/>
                          </a:lnTo>
                          <a:lnTo>
                            <a:pt x="587" y="370"/>
                          </a:lnTo>
                          <a:lnTo>
                            <a:pt x="663" y="461"/>
                          </a:lnTo>
                          <a:lnTo>
                            <a:pt x="783" y="568"/>
                          </a:lnTo>
                          <a:lnTo>
                            <a:pt x="802" y="600"/>
                          </a:lnTo>
                          <a:lnTo>
                            <a:pt x="770" y="651"/>
                          </a:lnTo>
                          <a:lnTo>
                            <a:pt x="659" y="759"/>
                          </a:lnTo>
                          <a:lnTo>
                            <a:pt x="745" y="707"/>
                          </a:lnTo>
                          <a:lnTo>
                            <a:pt x="814" y="669"/>
                          </a:lnTo>
                          <a:lnTo>
                            <a:pt x="832" y="620"/>
                          </a:lnTo>
                          <a:lnTo>
                            <a:pt x="1121" y="663"/>
                          </a:lnTo>
                          <a:lnTo>
                            <a:pt x="1337" y="694"/>
                          </a:lnTo>
                          <a:lnTo>
                            <a:pt x="1239" y="764"/>
                          </a:lnTo>
                          <a:lnTo>
                            <a:pt x="1171" y="821"/>
                          </a:lnTo>
                          <a:lnTo>
                            <a:pt x="1066" y="885"/>
                          </a:lnTo>
                          <a:lnTo>
                            <a:pt x="1208" y="828"/>
                          </a:lnTo>
                          <a:lnTo>
                            <a:pt x="1361" y="701"/>
                          </a:lnTo>
                          <a:lnTo>
                            <a:pt x="1552" y="720"/>
                          </a:lnTo>
                          <a:lnTo>
                            <a:pt x="1578" y="802"/>
                          </a:lnTo>
                          <a:lnTo>
                            <a:pt x="1564" y="947"/>
                          </a:lnTo>
                          <a:lnTo>
                            <a:pt x="1522" y="1037"/>
                          </a:lnTo>
                          <a:lnTo>
                            <a:pt x="1349" y="1062"/>
                          </a:lnTo>
                          <a:lnTo>
                            <a:pt x="1127" y="1049"/>
                          </a:lnTo>
                          <a:lnTo>
                            <a:pt x="910" y="1040"/>
                          </a:lnTo>
                          <a:lnTo>
                            <a:pt x="664" y="995"/>
                          </a:lnTo>
                          <a:lnTo>
                            <a:pt x="630" y="984"/>
                          </a:lnTo>
                          <a:lnTo>
                            <a:pt x="538" y="923"/>
                          </a:lnTo>
                          <a:lnTo>
                            <a:pt x="394" y="821"/>
                          </a:lnTo>
                          <a:lnTo>
                            <a:pt x="209" y="607"/>
                          </a:lnTo>
                          <a:lnTo>
                            <a:pt x="37" y="391"/>
                          </a:lnTo>
                          <a:lnTo>
                            <a:pt x="0" y="297"/>
                          </a:lnTo>
                          <a:lnTo>
                            <a:pt x="37" y="133"/>
                          </a:lnTo>
                          <a:lnTo>
                            <a:pt x="129" y="19"/>
                          </a:lnTo>
                          <a:lnTo>
                            <a:pt x="283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</p:grpSp>
              <p:grpSp>
                <p:nvGrpSpPr>
                  <p:cNvPr id="1931" name="Group 1930"/>
                  <p:cNvGrpSpPr>
                    <a:grpSpLocks/>
                  </p:cNvGrpSpPr>
                  <p:nvPr/>
                </p:nvGrpSpPr>
                <p:grpSpPr bwMode="auto">
                  <a:xfrm>
                    <a:off x="3236" y="3713"/>
                    <a:ext cx="200" cy="97"/>
                    <a:chOff x="4049" y="1360"/>
                    <a:chExt cx="846" cy="603"/>
                  </a:xfrm>
                </p:grpSpPr>
                <p:sp>
                  <p:nvSpPr>
                    <p:cNvPr id="2173" name="Rectangle 217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99" y="1360"/>
                      <a:ext cx="349" cy="296"/>
                    </a:xfrm>
                    <a:prstGeom prst="rect">
                      <a:avLst/>
                    </a:prstGeom>
                    <a:solidFill>
                      <a:srgbClr val="C0C0C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74" name="Line 305"/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4348" y="1392"/>
                      <a:ext cx="81" cy="113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75" name="Oval 21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46" y="1544"/>
                      <a:ext cx="30" cy="25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76" name="Oval 217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09" y="1408"/>
                      <a:ext cx="70" cy="69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77" name="Freeform 2176"/>
                    <p:cNvSpPr>
                      <a:spLocks/>
                    </p:cNvSpPr>
                    <p:nvPr/>
                  </p:nvSpPr>
                  <p:spPr bwMode="auto">
                    <a:xfrm>
                      <a:off x="4400" y="1474"/>
                      <a:ext cx="236" cy="240"/>
                    </a:xfrm>
                    <a:custGeom>
                      <a:avLst/>
                      <a:gdLst>
                        <a:gd name="T0" fmla="*/ 500 w 709"/>
                        <a:gd name="T1" fmla="*/ 27 h 719"/>
                        <a:gd name="T2" fmla="*/ 541 w 709"/>
                        <a:gd name="T3" fmla="*/ 27 h 719"/>
                        <a:gd name="T4" fmla="*/ 596 w 709"/>
                        <a:gd name="T5" fmla="*/ 57 h 719"/>
                        <a:gd name="T6" fmla="*/ 709 w 709"/>
                        <a:gd name="T7" fmla="*/ 224 h 719"/>
                        <a:gd name="T8" fmla="*/ 705 w 709"/>
                        <a:gd name="T9" fmla="*/ 298 h 719"/>
                        <a:gd name="T10" fmla="*/ 628 w 709"/>
                        <a:gd name="T11" fmla="*/ 356 h 719"/>
                        <a:gd name="T12" fmla="*/ 564 w 709"/>
                        <a:gd name="T13" fmla="*/ 399 h 719"/>
                        <a:gd name="T14" fmla="*/ 485 w 709"/>
                        <a:gd name="T15" fmla="*/ 303 h 719"/>
                        <a:gd name="T16" fmla="*/ 516 w 709"/>
                        <a:gd name="T17" fmla="*/ 277 h 719"/>
                        <a:gd name="T18" fmla="*/ 541 w 709"/>
                        <a:gd name="T19" fmla="*/ 257 h 719"/>
                        <a:gd name="T20" fmla="*/ 488 w 709"/>
                        <a:gd name="T21" fmla="*/ 174 h 719"/>
                        <a:gd name="T22" fmla="*/ 335 w 709"/>
                        <a:gd name="T23" fmla="*/ 277 h 719"/>
                        <a:gd name="T24" fmla="*/ 484 w 709"/>
                        <a:gd name="T25" fmla="*/ 481 h 719"/>
                        <a:gd name="T26" fmla="*/ 610 w 709"/>
                        <a:gd name="T27" fmla="*/ 387 h 719"/>
                        <a:gd name="T28" fmla="*/ 609 w 709"/>
                        <a:gd name="T29" fmla="*/ 719 h 719"/>
                        <a:gd name="T30" fmla="*/ 289 w 709"/>
                        <a:gd name="T31" fmla="*/ 719 h 719"/>
                        <a:gd name="T32" fmla="*/ 288 w 709"/>
                        <a:gd name="T33" fmla="*/ 221 h 719"/>
                        <a:gd name="T34" fmla="*/ 215 w 709"/>
                        <a:gd name="T35" fmla="*/ 268 h 719"/>
                        <a:gd name="T36" fmla="*/ 149 w 709"/>
                        <a:gd name="T37" fmla="*/ 268 h 719"/>
                        <a:gd name="T38" fmla="*/ 142 w 709"/>
                        <a:gd name="T39" fmla="*/ 259 h 719"/>
                        <a:gd name="T40" fmla="*/ 94 w 709"/>
                        <a:gd name="T41" fmla="*/ 192 h 719"/>
                        <a:gd name="T42" fmla="*/ 0 w 709"/>
                        <a:gd name="T43" fmla="*/ 72 h 719"/>
                        <a:gd name="T44" fmla="*/ 106 w 709"/>
                        <a:gd name="T45" fmla="*/ 0 h 719"/>
                        <a:gd name="T46" fmla="*/ 172 w 709"/>
                        <a:gd name="T47" fmla="*/ 89 h 719"/>
                        <a:gd name="T48" fmla="*/ 190 w 709"/>
                        <a:gd name="T49" fmla="*/ 108 h 719"/>
                        <a:gd name="T50" fmla="*/ 324 w 709"/>
                        <a:gd name="T51" fmla="*/ 27 h 719"/>
                        <a:gd name="T52" fmla="*/ 379 w 709"/>
                        <a:gd name="T53" fmla="*/ 27 h 719"/>
                        <a:gd name="T54" fmla="*/ 500 w 709"/>
                        <a:gd name="T55" fmla="*/ 27 h 7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</a:cxnLst>
                      <a:rect l="0" t="0" r="r" b="b"/>
                      <a:pathLst>
                        <a:path w="709" h="719">
                          <a:moveTo>
                            <a:pt x="500" y="27"/>
                          </a:moveTo>
                          <a:lnTo>
                            <a:pt x="541" y="27"/>
                          </a:lnTo>
                          <a:lnTo>
                            <a:pt x="596" y="57"/>
                          </a:lnTo>
                          <a:lnTo>
                            <a:pt x="709" y="224"/>
                          </a:lnTo>
                          <a:lnTo>
                            <a:pt x="705" y="298"/>
                          </a:lnTo>
                          <a:lnTo>
                            <a:pt x="628" y="356"/>
                          </a:lnTo>
                          <a:lnTo>
                            <a:pt x="564" y="399"/>
                          </a:lnTo>
                          <a:lnTo>
                            <a:pt x="485" y="303"/>
                          </a:lnTo>
                          <a:lnTo>
                            <a:pt x="516" y="277"/>
                          </a:lnTo>
                          <a:lnTo>
                            <a:pt x="541" y="257"/>
                          </a:lnTo>
                          <a:lnTo>
                            <a:pt x="488" y="174"/>
                          </a:lnTo>
                          <a:lnTo>
                            <a:pt x="335" y="277"/>
                          </a:lnTo>
                          <a:lnTo>
                            <a:pt x="484" y="481"/>
                          </a:lnTo>
                          <a:lnTo>
                            <a:pt x="610" y="387"/>
                          </a:lnTo>
                          <a:lnTo>
                            <a:pt x="609" y="719"/>
                          </a:lnTo>
                          <a:lnTo>
                            <a:pt x="289" y="719"/>
                          </a:lnTo>
                          <a:lnTo>
                            <a:pt x="288" y="221"/>
                          </a:lnTo>
                          <a:lnTo>
                            <a:pt x="215" y="268"/>
                          </a:lnTo>
                          <a:lnTo>
                            <a:pt x="149" y="268"/>
                          </a:lnTo>
                          <a:lnTo>
                            <a:pt x="142" y="259"/>
                          </a:lnTo>
                          <a:lnTo>
                            <a:pt x="94" y="192"/>
                          </a:lnTo>
                          <a:lnTo>
                            <a:pt x="0" y="72"/>
                          </a:lnTo>
                          <a:lnTo>
                            <a:pt x="106" y="0"/>
                          </a:lnTo>
                          <a:lnTo>
                            <a:pt x="172" y="89"/>
                          </a:lnTo>
                          <a:lnTo>
                            <a:pt x="190" y="108"/>
                          </a:lnTo>
                          <a:lnTo>
                            <a:pt x="324" y="27"/>
                          </a:lnTo>
                          <a:lnTo>
                            <a:pt x="379" y="27"/>
                          </a:lnTo>
                          <a:lnTo>
                            <a:pt x="500" y="27"/>
                          </a:ln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78" name="Oval 217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13" y="1544"/>
                      <a:ext cx="28" cy="33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79" name="Arc 310"/>
                    <p:cNvSpPr>
                      <a:spLocks/>
                    </p:cNvSpPr>
                    <p:nvPr/>
                  </p:nvSpPr>
                  <p:spPr bwMode="auto">
                    <a:xfrm>
                      <a:off x="4527" y="1483"/>
                      <a:ext cx="41" cy="16"/>
                    </a:xfrm>
                    <a:custGeom>
                      <a:avLst/>
                      <a:gdLst>
                        <a:gd name="G0" fmla="+- 21600 0 0"/>
                        <a:gd name="G1" fmla="+- 0 0 0"/>
                        <a:gd name="G2" fmla="+- 21600 0 0"/>
                        <a:gd name="T0" fmla="*/ 43200 w 43200"/>
                        <a:gd name="T1" fmla="*/ 0 h 21600"/>
                        <a:gd name="T2" fmla="*/ 0 w 43200"/>
                        <a:gd name="T3" fmla="*/ 0 h 21600"/>
                        <a:gd name="T4" fmla="*/ 21600 w 43200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43200" h="21600" fill="none" extrusionOk="0">
                          <a:moveTo>
                            <a:pt x="43200" y="0"/>
                          </a:moveTo>
                          <a:cubicBezTo>
                            <a:pt x="43200" y="11929"/>
                            <a:pt x="33529" y="21600"/>
                            <a:pt x="21600" y="21600"/>
                          </a:cubicBezTo>
                          <a:cubicBezTo>
                            <a:pt x="9670" y="21600"/>
                            <a:pt x="0" y="11929"/>
                            <a:pt x="0" y="0"/>
                          </a:cubicBezTo>
                        </a:path>
                        <a:path w="43200" h="21600" stroke="0" extrusionOk="0">
                          <a:moveTo>
                            <a:pt x="43200" y="0"/>
                          </a:moveTo>
                          <a:cubicBezTo>
                            <a:pt x="43200" y="11929"/>
                            <a:pt x="33529" y="21600"/>
                            <a:pt x="21600" y="21600"/>
                          </a:cubicBezTo>
                          <a:cubicBezTo>
                            <a:pt x="9670" y="21600"/>
                            <a:pt x="0" y="11929"/>
                            <a:pt x="0" y="0"/>
                          </a:cubicBez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80" name="Arc 311"/>
                    <p:cNvSpPr>
                      <a:spLocks/>
                    </p:cNvSpPr>
                    <p:nvPr/>
                  </p:nvSpPr>
                  <p:spPr bwMode="auto">
                    <a:xfrm>
                      <a:off x="4566" y="1483"/>
                      <a:ext cx="35" cy="27"/>
                    </a:xfrm>
                    <a:custGeom>
                      <a:avLst/>
                      <a:gdLst>
                        <a:gd name="G0" fmla="+- 15742 0 0"/>
                        <a:gd name="G1" fmla="+- 21600 0 0"/>
                        <a:gd name="G2" fmla="+- 21600 0 0"/>
                        <a:gd name="T0" fmla="*/ 0 w 37342"/>
                        <a:gd name="T1" fmla="*/ 6809 h 36183"/>
                        <a:gd name="T2" fmla="*/ 31676 w 37342"/>
                        <a:gd name="T3" fmla="*/ 36183 h 36183"/>
                        <a:gd name="T4" fmla="*/ 15742 w 37342"/>
                        <a:gd name="T5" fmla="*/ 21600 h 361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37342" h="36183" fill="none" extrusionOk="0">
                          <a:moveTo>
                            <a:pt x="0" y="6809"/>
                          </a:moveTo>
                          <a:cubicBezTo>
                            <a:pt x="4082" y="2464"/>
                            <a:pt x="9779" y="0"/>
                            <a:pt x="15742" y="0"/>
                          </a:cubicBezTo>
                          <a:cubicBezTo>
                            <a:pt x="27671" y="0"/>
                            <a:pt x="37342" y="9670"/>
                            <a:pt x="37342" y="21600"/>
                          </a:cubicBezTo>
                          <a:cubicBezTo>
                            <a:pt x="37342" y="26998"/>
                            <a:pt x="35320" y="32200"/>
                            <a:pt x="31676" y="36183"/>
                          </a:cubicBezTo>
                        </a:path>
                        <a:path w="37342" h="36183" stroke="0" extrusionOk="0">
                          <a:moveTo>
                            <a:pt x="0" y="6809"/>
                          </a:moveTo>
                          <a:cubicBezTo>
                            <a:pt x="4082" y="2464"/>
                            <a:pt x="9779" y="0"/>
                            <a:pt x="15742" y="0"/>
                          </a:cubicBezTo>
                          <a:cubicBezTo>
                            <a:pt x="27671" y="0"/>
                            <a:pt x="37342" y="9670"/>
                            <a:pt x="37342" y="21600"/>
                          </a:cubicBezTo>
                          <a:cubicBezTo>
                            <a:pt x="37342" y="26998"/>
                            <a:pt x="35320" y="32200"/>
                            <a:pt x="31676" y="36183"/>
                          </a:cubicBezTo>
                          <a:lnTo>
                            <a:pt x="15742" y="21600"/>
                          </a:ln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81" name="Rectangle 218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776" y="1760"/>
                      <a:ext cx="91" cy="37"/>
                    </a:xfrm>
                    <a:prstGeom prst="rect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82" name="Rectangle 218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752" y="1784"/>
                      <a:ext cx="137" cy="150"/>
                    </a:xfrm>
                    <a:prstGeom prst="rect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83" name="Arc 314"/>
                    <p:cNvSpPr>
                      <a:spLocks/>
                    </p:cNvSpPr>
                    <p:nvPr/>
                  </p:nvSpPr>
                  <p:spPr bwMode="auto">
                    <a:xfrm>
                      <a:off x="4753" y="1760"/>
                      <a:ext cx="25" cy="30"/>
                    </a:xfrm>
                    <a:custGeom>
                      <a:avLst/>
                      <a:gdLst>
                        <a:gd name="G0" fmla="+- 21588 0 0"/>
                        <a:gd name="G1" fmla="+- 21583 0 0"/>
                        <a:gd name="G2" fmla="+- 21600 0 0"/>
                        <a:gd name="T0" fmla="*/ 0 w 21588"/>
                        <a:gd name="T1" fmla="*/ 20877 h 21583"/>
                        <a:gd name="T2" fmla="*/ 20742 w 21588"/>
                        <a:gd name="T3" fmla="*/ 0 h 21583"/>
                        <a:gd name="T4" fmla="*/ 21588 w 21588"/>
                        <a:gd name="T5" fmla="*/ 21583 h 215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588" h="21583" fill="none" extrusionOk="0">
                          <a:moveTo>
                            <a:pt x="-1" y="20876"/>
                          </a:moveTo>
                          <a:cubicBezTo>
                            <a:pt x="369" y="9555"/>
                            <a:pt x="9423" y="443"/>
                            <a:pt x="20741" y="-1"/>
                          </a:cubicBezTo>
                        </a:path>
                        <a:path w="21588" h="21583" stroke="0" extrusionOk="0">
                          <a:moveTo>
                            <a:pt x="-1" y="20876"/>
                          </a:moveTo>
                          <a:cubicBezTo>
                            <a:pt x="369" y="9555"/>
                            <a:pt x="9423" y="443"/>
                            <a:pt x="20741" y="-1"/>
                          </a:cubicBezTo>
                          <a:lnTo>
                            <a:pt x="21588" y="21583"/>
                          </a:lnTo>
                          <a:close/>
                        </a:path>
                      </a:pathLst>
                    </a:cu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84" name="Arc 315"/>
                    <p:cNvSpPr>
                      <a:spLocks/>
                    </p:cNvSpPr>
                    <p:nvPr/>
                  </p:nvSpPr>
                  <p:spPr bwMode="auto">
                    <a:xfrm>
                      <a:off x="4863" y="1760"/>
                      <a:ext cx="26" cy="31"/>
                    </a:xfrm>
                    <a:custGeom>
                      <a:avLst/>
                      <a:gdLst>
                        <a:gd name="G0" fmla="+- 833 0 0"/>
                        <a:gd name="G1" fmla="+- 21600 0 0"/>
                        <a:gd name="G2" fmla="+- 21600 0 0"/>
                        <a:gd name="T0" fmla="*/ 0 w 22420"/>
                        <a:gd name="T1" fmla="*/ 16 h 21600"/>
                        <a:gd name="T2" fmla="*/ 22420 w 22420"/>
                        <a:gd name="T3" fmla="*/ 20848 h 21600"/>
                        <a:gd name="T4" fmla="*/ 833 w 2242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2420" h="21600" fill="none" extrusionOk="0">
                          <a:moveTo>
                            <a:pt x="0" y="16"/>
                          </a:moveTo>
                          <a:cubicBezTo>
                            <a:pt x="277" y="5"/>
                            <a:pt x="555" y="0"/>
                            <a:pt x="833" y="0"/>
                          </a:cubicBezTo>
                          <a:cubicBezTo>
                            <a:pt x="12469" y="0"/>
                            <a:pt x="22014" y="9218"/>
                            <a:pt x="22419" y="20848"/>
                          </a:cubicBezTo>
                        </a:path>
                        <a:path w="22420" h="21600" stroke="0" extrusionOk="0">
                          <a:moveTo>
                            <a:pt x="0" y="16"/>
                          </a:moveTo>
                          <a:cubicBezTo>
                            <a:pt x="277" y="5"/>
                            <a:pt x="555" y="0"/>
                            <a:pt x="833" y="0"/>
                          </a:cubicBezTo>
                          <a:cubicBezTo>
                            <a:pt x="12469" y="0"/>
                            <a:pt x="22014" y="9218"/>
                            <a:pt x="22419" y="20848"/>
                          </a:cubicBezTo>
                          <a:lnTo>
                            <a:pt x="833" y="21600"/>
                          </a:lnTo>
                          <a:close/>
                        </a:path>
                      </a:pathLst>
                    </a:cu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85" name="Oval 218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783" y="1681"/>
                      <a:ext cx="74" cy="73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86" name="Rectangle 218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35" y="1691"/>
                      <a:ext cx="93" cy="37"/>
                    </a:xfrm>
                    <a:prstGeom prst="rect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87" name="Rectangle 218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12" y="1715"/>
                      <a:ext cx="138" cy="150"/>
                    </a:xfrm>
                    <a:prstGeom prst="rect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88" name="Arc 319"/>
                    <p:cNvSpPr>
                      <a:spLocks/>
                    </p:cNvSpPr>
                    <p:nvPr/>
                  </p:nvSpPr>
                  <p:spPr bwMode="auto">
                    <a:xfrm>
                      <a:off x="4612" y="1691"/>
                      <a:ext cx="26" cy="30"/>
                    </a:xfrm>
                    <a:custGeom>
                      <a:avLst/>
                      <a:gdLst>
                        <a:gd name="G0" fmla="+- 21600 0 0"/>
                        <a:gd name="G1" fmla="+- 21583 0 0"/>
                        <a:gd name="G2" fmla="+- 21600 0 0"/>
                        <a:gd name="T0" fmla="*/ 0 w 21600"/>
                        <a:gd name="T1" fmla="*/ 21583 h 21583"/>
                        <a:gd name="T2" fmla="*/ 20754 w 21600"/>
                        <a:gd name="T3" fmla="*/ 0 h 21583"/>
                        <a:gd name="T4" fmla="*/ 21600 w 21600"/>
                        <a:gd name="T5" fmla="*/ 21583 h 215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583" fill="none" extrusionOk="0">
                          <a:moveTo>
                            <a:pt x="0" y="21583"/>
                          </a:moveTo>
                          <a:cubicBezTo>
                            <a:pt x="0" y="9982"/>
                            <a:pt x="9162" y="453"/>
                            <a:pt x="20753" y="-1"/>
                          </a:cubicBezTo>
                        </a:path>
                        <a:path w="21600" h="21583" stroke="0" extrusionOk="0">
                          <a:moveTo>
                            <a:pt x="0" y="21583"/>
                          </a:moveTo>
                          <a:cubicBezTo>
                            <a:pt x="0" y="9982"/>
                            <a:pt x="9162" y="453"/>
                            <a:pt x="20753" y="-1"/>
                          </a:cubicBezTo>
                          <a:lnTo>
                            <a:pt x="21600" y="21583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89" name="Arc 320"/>
                    <p:cNvSpPr>
                      <a:spLocks/>
                    </p:cNvSpPr>
                    <p:nvPr/>
                  </p:nvSpPr>
                  <p:spPr bwMode="auto">
                    <a:xfrm>
                      <a:off x="4724" y="1691"/>
                      <a:ext cx="25" cy="31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588"/>
                        <a:gd name="T1" fmla="*/ 0 h 21600"/>
                        <a:gd name="T2" fmla="*/ 21588 w 21588"/>
                        <a:gd name="T3" fmla="*/ 20878 h 21600"/>
                        <a:gd name="T4" fmla="*/ 0 w 21588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588" h="21600" fill="none" extrusionOk="0">
                          <a:moveTo>
                            <a:pt x="-1" y="0"/>
                          </a:moveTo>
                          <a:cubicBezTo>
                            <a:pt x="11648" y="0"/>
                            <a:pt x="21198" y="9236"/>
                            <a:pt x="21587" y="20878"/>
                          </a:cubicBezTo>
                        </a:path>
                        <a:path w="21588" h="21600" stroke="0" extrusionOk="0">
                          <a:moveTo>
                            <a:pt x="-1" y="0"/>
                          </a:moveTo>
                          <a:cubicBezTo>
                            <a:pt x="11648" y="0"/>
                            <a:pt x="21198" y="9236"/>
                            <a:pt x="21587" y="20878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90" name="Oval 218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43" y="1613"/>
                      <a:ext cx="75" cy="72"/>
                    </a:xfrm>
                    <a:prstGeom prst="ellipse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91" name="Rectangle 219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26" y="1691"/>
                      <a:ext cx="92" cy="37"/>
                    </a:xfrm>
                    <a:prstGeom prst="rect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92" name="Rectangle 219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03" y="1715"/>
                      <a:ext cx="137" cy="150"/>
                    </a:xfrm>
                    <a:prstGeom prst="rect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93" name="Arc 324"/>
                    <p:cNvSpPr>
                      <a:spLocks/>
                    </p:cNvSpPr>
                    <p:nvPr/>
                  </p:nvSpPr>
                  <p:spPr bwMode="auto">
                    <a:xfrm>
                      <a:off x="4203" y="1691"/>
                      <a:ext cx="26" cy="30"/>
                    </a:xfrm>
                    <a:custGeom>
                      <a:avLst/>
                      <a:gdLst>
                        <a:gd name="G0" fmla="+- 21600 0 0"/>
                        <a:gd name="G1" fmla="+- 21583 0 0"/>
                        <a:gd name="G2" fmla="+- 21600 0 0"/>
                        <a:gd name="T0" fmla="*/ 0 w 21600"/>
                        <a:gd name="T1" fmla="*/ 21583 h 21583"/>
                        <a:gd name="T2" fmla="*/ 20754 w 21600"/>
                        <a:gd name="T3" fmla="*/ 0 h 21583"/>
                        <a:gd name="T4" fmla="*/ 21600 w 21600"/>
                        <a:gd name="T5" fmla="*/ 21583 h 215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583" fill="none" extrusionOk="0">
                          <a:moveTo>
                            <a:pt x="0" y="21583"/>
                          </a:moveTo>
                          <a:cubicBezTo>
                            <a:pt x="0" y="9982"/>
                            <a:pt x="9162" y="453"/>
                            <a:pt x="20753" y="-1"/>
                          </a:cubicBezTo>
                        </a:path>
                        <a:path w="21600" h="21583" stroke="0" extrusionOk="0">
                          <a:moveTo>
                            <a:pt x="0" y="21583"/>
                          </a:moveTo>
                          <a:cubicBezTo>
                            <a:pt x="0" y="9982"/>
                            <a:pt x="9162" y="453"/>
                            <a:pt x="20753" y="-1"/>
                          </a:cubicBezTo>
                          <a:lnTo>
                            <a:pt x="21600" y="21583"/>
                          </a:lnTo>
                          <a:close/>
                        </a:path>
                      </a:pathLst>
                    </a:cu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94" name="Arc 325"/>
                    <p:cNvSpPr>
                      <a:spLocks/>
                    </p:cNvSpPr>
                    <p:nvPr/>
                  </p:nvSpPr>
                  <p:spPr bwMode="auto">
                    <a:xfrm>
                      <a:off x="4315" y="1691"/>
                      <a:ext cx="25" cy="31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587"/>
                        <a:gd name="T1" fmla="*/ 0 h 21600"/>
                        <a:gd name="T2" fmla="*/ 21587 w 21587"/>
                        <a:gd name="T3" fmla="*/ 20848 h 21600"/>
                        <a:gd name="T4" fmla="*/ 0 w 21587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587" h="21600" fill="none" extrusionOk="0">
                          <a:moveTo>
                            <a:pt x="-1" y="0"/>
                          </a:moveTo>
                          <a:cubicBezTo>
                            <a:pt x="11636" y="0"/>
                            <a:pt x="21181" y="9218"/>
                            <a:pt x="21586" y="20848"/>
                          </a:cubicBezTo>
                        </a:path>
                        <a:path w="21587" h="21600" stroke="0" extrusionOk="0">
                          <a:moveTo>
                            <a:pt x="-1" y="0"/>
                          </a:moveTo>
                          <a:cubicBezTo>
                            <a:pt x="11636" y="0"/>
                            <a:pt x="21181" y="9218"/>
                            <a:pt x="21586" y="20848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95" name="Oval 219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34" y="1613"/>
                      <a:ext cx="75" cy="72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96" name="Oval 219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90" y="1681"/>
                      <a:ext cx="74" cy="73"/>
                    </a:xfrm>
                    <a:prstGeom prst="ellipse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97" name="Rectangle 219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82" y="1760"/>
                      <a:ext cx="92" cy="37"/>
                    </a:xfrm>
                    <a:prstGeom prst="rect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98" name="Rectangle 219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59" y="1784"/>
                      <a:ext cx="136" cy="150"/>
                    </a:xfrm>
                    <a:prstGeom prst="rect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99" name="Arc 330"/>
                    <p:cNvSpPr>
                      <a:spLocks/>
                    </p:cNvSpPr>
                    <p:nvPr/>
                  </p:nvSpPr>
                  <p:spPr bwMode="auto">
                    <a:xfrm>
                      <a:off x="4059" y="1760"/>
                      <a:ext cx="25" cy="30"/>
                    </a:xfrm>
                    <a:custGeom>
                      <a:avLst/>
                      <a:gdLst>
                        <a:gd name="G0" fmla="+- 21588 0 0"/>
                        <a:gd name="G1" fmla="+- 21583 0 0"/>
                        <a:gd name="G2" fmla="+- 21600 0 0"/>
                        <a:gd name="T0" fmla="*/ 0 w 21588"/>
                        <a:gd name="T1" fmla="*/ 20863 h 21583"/>
                        <a:gd name="T2" fmla="*/ 20725 w 21588"/>
                        <a:gd name="T3" fmla="*/ 0 h 21583"/>
                        <a:gd name="T4" fmla="*/ 21588 w 21588"/>
                        <a:gd name="T5" fmla="*/ 21583 h 215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588" h="21583" fill="none" extrusionOk="0">
                          <a:moveTo>
                            <a:pt x="0" y="20863"/>
                          </a:moveTo>
                          <a:cubicBezTo>
                            <a:pt x="377" y="9553"/>
                            <a:pt x="9418" y="452"/>
                            <a:pt x="20725" y="0"/>
                          </a:cubicBezTo>
                        </a:path>
                        <a:path w="21588" h="21583" stroke="0" extrusionOk="0">
                          <a:moveTo>
                            <a:pt x="0" y="20863"/>
                          </a:moveTo>
                          <a:cubicBezTo>
                            <a:pt x="377" y="9553"/>
                            <a:pt x="9418" y="452"/>
                            <a:pt x="20725" y="0"/>
                          </a:cubicBezTo>
                          <a:lnTo>
                            <a:pt x="21588" y="21583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00" name="Arc 331"/>
                    <p:cNvSpPr>
                      <a:spLocks/>
                    </p:cNvSpPr>
                    <p:nvPr/>
                  </p:nvSpPr>
                  <p:spPr bwMode="auto">
                    <a:xfrm>
                      <a:off x="4170" y="1760"/>
                      <a:ext cx="25" cy="31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588"/>
                        <a:gd name="T1" fmla="*/ 0 h 21600"/>
                        <a:gd name="T2" fmla="*/ 21588 w 21588"/>
                        <a:gd name="T3" fmla="*/ 20878 h 21600"/>
                        <a:gd name="T4" fmla="*/ 0 w 21588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588" h="21600" fill="none" extrusionOk="0">
                          <a:moveTo>
                            <a:pt x="-1" y="0"/>
                          </a:moveTo>
                          <a:cubicBezTo>
                            <a:pt x="11648" y="0"/>
                            <a:pt x="21198" y="9236"/>
                            <a:pt x="21587" y="20878"/>
                          </a:cubicBezTo>
                        </a:path>
                        <a:path w="21588" h="21600" stroke="0" extrusionOk="0">
                          <a:moveTo>
                            <a:pt x="-1" y="0"/>
                          </a:moveTo>
                          <a:cubicBezTo>
                            <a:pt x="11648" y="0"/>
                            <a:pt x="21198" y="9236"/>
                            <a:pt x="21587" y="20878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01" name="Freeform 2200"/>
                    <p:cNvSpPr>
                      <a:spLocks/>
                    </p:cNvSpPr>
                    <p:nvPr/>
                  </p:nvSpPr>
                  <p:spPr bwMode="auto">
                    <a:xfrm>
                      <a:off x="4049" y="1685"/>
                      <a:ext cx="846" cy="248"/>
                    </a:xfrm>
                    <a:custGeom>
                      <a:avLst/>
                      <a:gdLst>
                        <a:gd name="T0" fmla="*/ 0 w 2538"/>
                        <a:gd name="T1" fmla="*/ 744 h 744"/>
                        <a:gd name="T2" fmla="*/ 904 w 2538"/>
                        <a:gd name="T3" fmla="*/ 0 h 744"/>
                        <a:gd name="T4" fmla="*/ 1595 w 2538"/>
                        <a:gd name="T5" fmla="*/ 0 h 744"/>
                        <a:gd name="T6" fmla="*/ 2538 w 2538"/>
                        <a:gd name="T7" fmla="*/ 744 h 744"/>
                        <a:gd name="T8" fmla="*/ 0 w 2538"/>
                        <a:gd name="T9" fmla="*/ 744 h 74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538" h="744">
                          <a:moveTo>
                            <a:pt x="0" y="744"/>
                          </a:moveTo>
                          <a:lnTo>
                            <a:pt x="904" y="0"/>
                          </a:lnTo>
                          <a:lnTo>
                            <a:pt x="1595" y="0"/>
                          </a:lnTo>
                          <a:lnTo>
                            <a:pt x="2538" y="744"/>
                          </a:lnTo>
                          <a:lnTo>
                            <a:pt x="0" y="744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02" name="Oval 220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05" y="1705"/>
                      <a:ext cx="91" cy="88"/>
                    </a:xfrm>
                    <a:prstGeom prst="ellipse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03" name="Rectangle 220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95" y="1801"/>
                      <a:ext cx="112" cy="45"/>
                    </a:xfrm>
                    <a:prstGeom prst="rect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04" name="Rectangle 220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67" y="1831"/>
                      <a:ext cx="169" cy="132"/>
                    </a:xfrm>
                    <a:prstGeom prst="rect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05" name="Arc 336"/>
                    <p:cNvSpPr>
                      <a:spLocks/>
                    </p:cNvSpPr>
                    <p:nvPr/>
                  </p:nvSpPr>
                  <p:spPr bwMode="auto">
                    <a:xfrm>
                      <a:off x="4466" y="1801"/>
                      <a:ext cx="31" cy="36"/>
                    </a:xfrm>
                    <a:custGeom>
                      <a:avLst/>
                      <a:gdLst>
                        <a:gd name="G0" fmla="+- 21600 0 0"/>
                        <a:gd name="G1" fmla="+- 21600 0 0"/>
                        <a:gd name="G2" fmla="+- 21600 0 0"/>
                        <a:gd name="T0" fmla="*/ 0 w 21600"/>
                        <a:gd name="T1" fmla="*/ 21600 h 21600"/>
                        <a:gd name="T2" fmla="*/ 21600 w 21600"/>
                        <a:gd name="T3" fmla="*/ 0 h 21600"/>
                        <a:gd name="T4" fmla="*/ 2160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0" y="21600"/>
                          </a:moveTo>
                          <a:cubicBezTo>
                            <a:pt x="0" y="9670"/>
                            <a:pt x="9670" y="0"/>
                            <a:pt x="21599" y="0"/>
                          </a:cubicBezTo>
                        </a:path>
                        <a:path w="21600" h="21600" stroke="0" extrusionOk="0">
                          <a:moveTo>
                            <a:pt x="0" y="21600"/>
                          </a:moveTo>
                          <a:cubicBezTo>
                            <a:pt x="0" y="9670"/>
                            <a:pt x="9670" y="0"/>
                            <a:pt x="21599" y="0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06" name="Arc 337"/>
                    <p:cNvSpPr>
                      <a:spLocks/>
                    </p:cNvSpPr>
                    <p:nvPr/>
                  </p:nvSpPr>
                  <p:spPr bwMode="auto">
                    <a:xfrm>
                      <a:off x="4604" y="1801"/>
                      <a:ext cx="31" cy="37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07" name="Oval 220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29" y="1703"/>
                      <a:ext cx="91" cy="88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08" name="Rectangle 220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9" y="1798"/>
                      <a:ext cx="112" cy="45"/>
                    </a:xfrm>
                    <a:prstGeom prst="rect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09" name="Rectangle 220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91" y="1828"/>
                      <a:ext cx="169" cy="133"/>
                    </a:xfrm>
                    <a:prstGeom prst="rect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10" name="Arc 341"/>
                    <p:cNvSpPr>
                      <a:spLocks/>
                    </p:cNvSpPr>
                    <p:nvPr/>
                  </p:nvSpPr>
                  <p:spPr bwMode="auto">
                    <a:xfrm>
                      <a:off x="4290" y="1798"/>
                      <a:ext cx="31" cy="37"/>
                    </a:xfrm>
                    <a:custGeom>
                      <a:avLst/>
                      <a:gdLst>
                        <a:gd name="G0" fmla="+- 21600 0 0"/>
                        <a:gd name="G1" fmla="+- 21600 0 0"/>
                        <a:gd name="G2" fmla="+- 21600 0 0"/>
                        <a:gd name="T0" fmla="*/ 8 w 21600"/>
                        <a:gd name="T1" fmla="*/ 22200 h 22200"/>
                        <a:gd name="T2" fmla="*/ 21600 w 21600"/>
                        <a:gd name="T3" fmla="*/ 0 h 22200"/>
                        <a:gd name="T4" fmla="*/ 21600 w 21600"/>
                        <a:gd name="T5" fmla="*/ 21600 h 222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2200" fill="none" extrusionOk="0">
                          <a:moveTo>
                            <a:pt x="8" y="22199"/>
                          </a:moveTo>
                          <a:cubicBezTo>
                            <a:pt x="2" y="22000"/>
                            <a:pt x="0" y="21800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599" y="0"/>
                          </a:cubicBezTo>
                        </a:path>
                        <a:path w="21600" h="22200" stroke="0" extrusionOk="0">
                          <a:moveTo>
                            <a:pt x="8" y="22199"/>
                          </a:moveTo>
                          <a:cubicBezTo>
                            <a:pt x="2" y="22000"/>
                            <a:pt x="0" y="21800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599" y="0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11" name="Arc 342"/>
                    <p:cNvSpPr>
                      <a:spLocks/>
                    </p:cNvSpPr>
                    <p:nvPr/>
                  </p:nvSpPr>
                  <p:spPr bwMode="auto">
                    <a:xfrm>
                      <a:off x="4429" y="1798"/>
                      <a:ext cx="32" cy="37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2230"/>
                        <a:gd name="T2" fmla="*/ 21591 w 21600"/>
                        <a:gd name="T3" fmla="*/ 22230 h 22230"/>
                        <a:gd name="T4" fmla="*/ 0 w 21600"/>
                        <a:gd name="T5" fmla="*/ 21600 h 222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223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cubicBezTo>
                            <a:pt x="21600" y="21810"/>
                            <a:pt x="21596" y="22020"/>
                            <a:pt x="21590" y="22229"/>
                          </a:cubicBezTo>
                        </a:path>
                        <a:path w="21600" h="2223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cubicBezTo>
                            <a:pt x="21600" y="21810"/>
                            <a:pt x="21596" y="22020"/>
                            <a:pt x="21590" y="22229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</p:grpSp>
              <p:grpSp>
                <p:nvGrpSpPr>
                  <p:cNvPr id="1932" name="Group 1931"/>
                  <p:cNvGrpSpPr>
                    <a:grpSpLocks/>
                  </p:cNvGrpSpPr>
                  <p:nvPr/>
                </p:nvGrpSpPr>
                <p:grpSpPr bwMode="auto">
                  <a:xfrm>
                    <a:off x="3012" y="3808"/>
                    <a:ext cx="177" cy="93"/>
                    <a:chOff x="4205" y="1204"/>
                    <a:chExt cx="482" cy="552"/>
                  </a:xfrm>
                </p:grpSpPr>
                <p:sp>
                  <p:nvSpPr>
                    <p:cNvPr id="1933" name="Freeform 1932"/>
                    <p:cNvSpPr>
                      <a:spLocks/>
                    </p:cNvSpPr>
                    <p:nvPr/>
                  </p:nvSpPr>
                  <p:spPr bwMode="auto">
                    <a:xfrm>
                      <a:off x="4456" y="1584"/>
                      <a:ext cx="30" cy="93"/>
                    </a:xfrm>
                    <a:custGeom>
                      <a:avLst/>
                      <a:gdLst>
                        <a:gd name="T0" fmla="*/ 0 w 242"/>
                        <a:gd name="T1" fmla="*/ 25 h 743"/>
                        <a:gd name="T2" fmla="*/ 16 w 242"/>
                        <a:gd name="T3" fmla="*/ 113 h 743"/>
                        <a:gd name="T4" fmla="*/ 42 w 242"/>
                        <a:gd name="T5" fmla="*/ 203 h 743"/>
                        <a:gd name="T6" fmla="*/ 80 w 242"/>
                        <a:gd name="T7" fmla="*/ 316 h 743"/>
                        <a:gd name="T8" fmla="*/ 112 w 242"/>
                        <a:gd name="T9" fmla="*/ 404 h 743"/>
                        <a:gd name="T10" fmla="*/ 116 w 242"/>
                        <a:gd name="T11" fmla="*/ 434 h 743"/>
                        <a:gd name="T12" fmla="*/ 124 w 242"/>
                        <a:gd name="T13" fmla="*/ 455 h 743"/>
                        <a:gd name="T14" fmla="*/ 104 w 242"/>
                        <a:gd name="T15" fmla="*/ 506 h 743"/>
                        <a:gd name="T16" fmla="*/ 74 w 242"/>
                        <a:gd name="T17" fmla="*/ 543 h 743"/>
                        <a:gd name="T18" fmla="*/ 53 w 242"/>
                        <a:gd name="T19" fmla="*/ 575 h 743"/>
                        <a:gd name="T20" fmla="*/ 30 w 242"/>
                        <a:gd name="T21" fmla="*/ 607 h 743"/>
                        <a:gd name="T22" fmla="*/ 21 w 242"/>
                        <a:gd name="T23" fmla="*/ 743 h 743"/>
                        <a:gd name="T24" fmla="*/ 209 w 242"/>
                        <a:gd name="T25" fmla="*/ 573 h 743"/>
                        <a:gd name="T26" fmla="*/ 242 w 242"/>
                        <a:gd name="T27" fmla="*/ 540 h 743"/>
                        <a:gd name="T28" fmla="*/ 241 w 242"/>
                        <a:gd name="T29" fmla="*/ 510 h 743"/>
                        <a:gd name="T30" fmla="*/ 230 w 242"/>
                        <a:gd name="T31" fmla="*/ 480 h 743"/>
                        <a:gd name="T32" fmla="*/ 209 w 242"/>
                        <a:gd name="T33" fmla="*/ 429 h 743"/>
                        <a:gd name="T34" fmla="*/ 211 w 242"/>
                        <a:gd name="T35" fmla="*/ 397 h 743"/>
                        <a:gd name="T36" fmla="*/ 204 w 242"/>
                        <a:gd name="T37" fmla="*/ 362 h 743"/>
                        <a:gd name="T38" fmla="*/ 204 w 242"/>
                        <a:gd name="T39" fmla="*/ 287 h 743"/>
                        <a:gd name="T40" fmla="*/ 208 w 242"/>
                        <a:gd name="T41" fmla="*/ 226 h 743"/>
                        <a:gd name="T42" fmla="*/ 216 w 242"/>
                        <a:gd name="T43" fmla="*/ 150 h 743"/>
                        <a:gd name="T44" fmla="*/ 233 w 242"/>
                        <a:gd name="T45" fmla="*/ 0 h 743"/>
                        <a:gd name="T46" fmla="*/ 0 w 242"/>
                        <a:gd name="T47" fmla="*/ 25 h 7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242" h="743">
                          <a:moveTo>
                            <a:pt x="0" y="25"/>
                          </a:moveTo>
                          <a:lnTo>
                            <a:pt x="16" y="113"/>
                          </a:lnTo>
                          <a:lnTo>
                            <a:pt x="42" y="203"/>
                          </a:lnTo>
                          <a:lnTo>
                            <a:pt x="80" y="316"/>
                          </a:lnTo>
                          <a:lnTo>
                            <a:pt x="112" y="404"/>
                          </a:lnTo>
                          <a:lnTo>
                            <a:pt x="116" y="434"/>
                          </a:lnTo>
                          <a:lnTo>
                            <a:pt x="124" y="455"/>
                          </a:lnTo>
                          <a:lnTo>
                            <a:pt x="104" y="506"/>
                          </a:lnTo>
                          <a:lnTo>
                            <a:pt x="74" y="543"/>
                          </a:lnTo>
                          <a:lnTo>
                            <a:pt x="53" y="575"/>
                          </a:lnTo>
                          <a:lnTo>
                            <a:pt x="30" y="607"/>
                          </a:lnTo>
                          <a:lnTo>
                            <a:pt x="21" y="743"/>
                          </a:lnTo>
                          <a:lnTo>
                            <a:pt x="209" y="573"/>
                          </a:lnTo>
                          <a:lnTo>
                            <a:pt x="242" y="540"/>
                          </a:lnTo>
                          <a:lnTo>
                            <a:pt x="241" y="510"/>
                          </a:lnTo>
                          <a:lnTo>
                            <a:pt x="230" y="480"/>
                          </a:lnTo>
                          <a:lnTo>
                            <a:pt x="209" y="429"/>
                          </a:lnTo>
                          <a:lnTo>
                            <a:pt x="211" y="397"/>
                          </a:lnTo>
                          <a:lnTo>
                            <a:pt x="204" y="362"/>
                          </a:lnTo>
                          <a:lnTo>
                            <a:pt x="204" y="287"/>
                          </a:lnTo>
                          <a:lnTo>
                            <a:pt x="208" y="226"/>
                          </a:lnTo>
                          <a:lnTo>
                            <a:pt x="216" y="150"/>
                          </a:lnTo>
                          <a:lnTo>
                            <a:pt x="233" y="0"/>
                          </a:lnTo>
                          <a:lnTo>
                            <a:pt x="0" y="25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34" name="Freeform 1933"/>
                    <p:cNvSpPr>
                      <a:spLocks/>
                    </p:cNvSpPr>
                    <p:nvPr/>
                  </p:nvSpPr>
                  <p:spPr bwMode="auto">
                    <a:xfrm>
                      <a:off x="4477" y="1651"/>
                      <a:ext cx="11" cy="11"/>
                    </a:xfrm>
                    <a:custGeom>
                      <a:avLst/>
                      <a:gdLst>
                        <a:gd name="T0" fmla="*/ 88 w 88"/>
                        <a:gd name="T1" fmla="*/ 0 h 93"/>
                        <a:gd name="T2" fmla="*/ 63 w 88"/>
                        <a:gd name="T3" fmla="*/ 73 h 93"/>
                        <a:gd name="T4" fmla="*/ 34 w 88"/>
                        <a:gd name="T5" fmla="*/ 93 h 93"/>
                        <a:gd name="T6" fmla="*/ 0 w 88"/>
                        <a:gd name="T7" fmla="*/ 89 h 93"/>
                        <a:gd name="T8" fmla="*/ 39 w 88"/>
                        <a:gd name="T9" fmla="*/ 57 h 93"/>
                        <a:gd name="T10" fmla="*/ 88 w 88"/>
                        <a:gd name="T11" fmla="*/ 0 h 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88" h="93">
                          <a:moveTo>
                            <a:pt x="88" y="0"/>
                          </a:moveTo>
                          <a:lnTo>
                            <a:pt x="63" y="73"/>
                          </a:lnTo>
                          <a:lnTo>
                            <a:pt x="34" y="93"/>
                          </a:lnTo>
                          <a:lnTo>
                            <a:pt x="0" y="89"/>
                          </a:lnTo>
                          <a:lnTo>
                            <a:pt x="39" y="57"/>
                          </a:lnTo>
                          <a:lnTo>
                            <a:pt x="88" y="0"/>
                          </a:lnTo>
                          <a:close/>
                        </a:path>
                      </a:pathLst>
                    </a:custGeom>
                    <a:solidFill>
                      <a:srgbClr val="20202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35" name="Freeform 1934"/>
                    <p:cNvSpPr>
                      <a:spLocks/>
                    </p:cNvSpPr>
                    <p:nvPr/>
                  </p:nvSpPr>
                  <p:spPr bwMode="auto">
                    <a:xfrm>
                      <a:off x="4450" y="1641"/>
                      <a:ext cx="38" cy="36"/>
                    </a:xfrm>
                    <a:custGeom>
                      <a:avLst/>
                      <a:gdLst>
                        <a:gd name="T0" fmla="*/ 71 w 300"/>
                        <a:gd name="T1" fmla="*/ 156 h 288"/>
                        <a:gd name="T2" fmla="*/ 87 w 300"/>
                        <a:gd name="T3" fmla="*/ 170 h 288"/>
                        <a:gd name="T4" fmla="*/ 123 w 300"/>
                        <a:gd name="T5" fmla="*/ 173 h 288"/>
                        <a:gd name="T6" fmla="*/ 177 w 300"/>
                        <a:gd name="T7" fmla="*/ 160 h 288"/>
                        <a:gd name="T8" fmla="*/ 222 w 300"/>
                        <a:gd name="T9" fmla="*/ 130 h 288"/>
                        <a:gd name="T10" fmla="*/ 246 w 300"/>
                        <a:gd name="T11" fmla="*/ 92 h 288"/>
                        <a:gd name="T12" fmla="*/ 259 w 300"/>
                        <a:gd name="T13" fmla="*/ 43 h 288"/>
                        <a:gd name="T14" fmla="*/ 267 w 300"/>
                        <a:gd name="T15" fmla="*/ 0 h 288"/>
                        <a:gd name="T16" fmla="*/ 297 w 300"/>
                        <a:gd name="T17" fmla="*/ 46 h 288"/>
                        <a:gd name="T18" fmla="*/ 300 w 300"/>
                        <a:gd name="T19" fmla="*/ 76 h 288"/>
                        <a:gd name="T20" fmla="*/ 247 w 300"/>
                        <a:gd name="T21" fmla="*/ 138 h 288"/>
                        <a:gd name="T22" fmla="*/ 216 w 300"/>
                        <a:gd name="T23" fmla="*/ 181 h 288"/>
                        <a:gd name="T24" fmla="*/ 195 w 300"/>
                        <a:gd name="T25" fmla="*/ 242 h 288"/>
                        <a:gd name="T26" fmla="*/ 117 w 300"/>
                        <a:gd name="T27" fmla="*/ 279 h 288"/>
                        <a:gd name="T28" fmla="*/ 60 w 300"/>
                        <a:gd name="T29" fmla="*/ 288 h 288"/>
                        <a:gd name="T30" fmla="*/ 1 w 300"/>
                        <a:gd name="T31" fmla="*/ 284 h 288"/>
                        <a:gd name="T32" fmla="*/ 0 w 300"/>
                        <a:gd name="T33" fmla="*/ 242 h 288"/>
                        <a:gd name="T34" fmla="*/ 6 w 300"/>
                        <a:gd name="T35" fmla="*/ 211 h 288"/>
                        <a:gd name="T36" fmla="*/ 38 w 300"/>
                        <a:gd name="T37" fmla="*/ 181 h 288"/>
                        <a:gd name="T38" fmla="*/ 71 w 300"/>
                        <a:gd name="T39" fmla="*/ 156 h 28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300" h="288">
                          <a:moveTo>
                            <a:pt x="71" y="156"/>
                          </a:moveTo>
                          <a:lnTo>
                            <a:pt x="87" y="170"/>
                          </a:lnTo>
                          <a:lnTo>
                            <a:pt x="123" y="173"/>
                          </a:lnTo>
                          <a:lnTo>
                            <a:pt x="177" y="160"/>
                          </a:lnTo>
                          <a:lnTo>
                            <a:pt x="222" y="130"/>
                          </a:lnTo>
                          <a:lnTo>
                            <a:pt x="246" y="92"/>
                          </a:lnTo>
                          <a:lnTo>
                            <a:pt x="259" y="43"/>
                          </a:lnTo>
                          <a:lnTo>
                            <a:pt x="267" y="0"/>
                          </a:lnTo>
                          <a:lnTo>
                            <a:pt x="297" y="46"/>
                          </a:lnTo>
                          <a:lnTo>
                            <a:pt x="300" y="76"/>
                          </a:lnTo>
                          <a:lnTo>
                            <a:pt x="247" y="138"/>
                          </a:lnTo>
                          <a:lnTo>
                            <a:pt x="216" y="181"/>
                          </a:lnTo>
                          <a:lnTo>
                            <a:pt x="195" y="242"/>
                          </a:lnTo>
                          <a:lnTo>
                            <a:pt x="117" y="279"/>
                          </a:lnTo>
                          <a:lnTo>
                            <a:pt x="60" y="288"/>
                          </a:lnTo>
                          <a:lnTo>
                            <a:pt x="1" y="284"/>
                          </a:lnTo>
                          <a:lnTo>
                            <a:pt x="0" y="242"/>
                          </a:lnTo>
                          <a:lnTo>
                            <a:pt x="6" y="211"/>
                          </a:lnTo>
                          <a:lnTo>
                            <a:pt x="38" y="181"/>
                          </a:lnTo>
                          <a:lnTo>
                            <a:pt x="71" y="156"/>
                          </a:lnTo>
                          <a:close/>
                        </a:path>
                      </a:pathLst>
                    </a:custGeom>
                    <a:solidFill>
                      <a:srgbClr val="20202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36" name="Freeform 1935"/>
                    <p:cNvSpPr>
                      <a:spLocks/>
                    </p:cNvSpPr>
                    <p:nvPr/>
                  </p:nvSpPr>
                  <p:spPr bwMode="auto">
                    <a:xfrm>
                      <a:off x="4499" y="1657"/>
                      <a:ext cx="10" cy="9"/>
                    </a:xfrm>
                    <a:custGeom>
                      <a:avLst/>
                      <a:gdLst>
                        <a:gd name="T0" fmla="*/ 0 w 77"/>
                        <a:gd name="T1" fmla="*/ 0 h 72"/>
                        <a:gd name="T2" fmla="*/ 21 w 77"/>
                        <a:gd name="T3" fmla="*/ 63 h 72"/>
                        <a:gd name="T4" fmla="*/ 44 w 77"/>
                        <a:gd name="T5" fmla="*/ 72 h 72"/>
                        <a:gd name="T6" fmla="*/ 77 w 77"/>
                        <a:gd name="T7" fmla="*/ 68 h 72"/>
                        <a:gd name="T8" fmla="*/ 29 w 77"/>
                        <a:gd name="T9" fmla="*/ 6 h 72"/>
                        <a:gd name="T10" fmla="*/ 0 w 77"/>
                        <a:gd name="T11" fmla="*/ 0 h 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77" h="72">
                          <a:moveTo>
                            <a:pt x="0" y="0"/>
                          </a:moveTo>
                          <a:lnTo>
                            <a:pt x="21" y="63"/>
                          </a:lnTo>
                          <a:lnTo>
                            <a:pt x="44" y="72"/>
                          </a:lnTo>
                          <a:lnTo>
                            <a:pt x="77" y="68"/>
                          </a:lnTo>
                          <a:lnTo>
                            <a:pt x="29" y="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20202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37" name="Freeform 1936"/>
                    <p:cNvSpPr>
                      <a:spLocks/>
                    </p:cNvSpPr>
                    <p:nvPr/>
                  </p:nvSpPr>
                  <p:spPr bwMode="auto">
                    <a:xfrm>
                      <a:off x="4492" y="1576"/>
                      <a:ext cx="36" cy="103"/>
                    </a:xfrm>
                    <a:custGeom>
                      <a:avLst/>
                      <a:gdLst>
                        <a:gd name="T0" fmla="*/ 0 w 291"/>
                        <a:gd name="T1" fmla="*/ 42 h 829"/>
                        <a:gd name="T2" fmla="*/ 25 w 291"/>
                        <a:gd name="T3" fmla="*/ 182 h 829"/>
                        <a:gd name="T4" fmla="*/ 33 w 291"/>
                        <a:gd name="T5" fmla="*/ 245 h 829"/>
                        <a:gd name="T6" fmla="*/ 47 w 291"/>
                        <a:gd name="T7" fmla="*/ 296 h 829"/>
                        <a:gd name="T8" fmla="*/ 63 w 291"/>
                        <a:gd name="T9" fmla="*/ 351 h 829"/>
                        <a:gd name="T10" fmla="*/ 75 w 291"/>
                        <a:gd name="T11" fmla="*/ 423 h 829"/>
                        <a:gd name="T12" fmla="*/ 84 w 291"/>
                        <a:gd name="T13" fmla="*/ 473 h 829"/>
                        <a:gd name="T14" fmla="*/ 80 w 291"/>
                        <a:gd name="T15" fmla="*/ 511 h 829"/>
                        <a:gd name="T16" fmla="*/ 79 w 291"/>
                        <a:gd name="T17" fmla="*/ 550 h 829"/>
                        <a:gd name="T18" fmla="*/ 70 w 291"/>
                        <a:gd name="T19" fmla="*/ 605 h 829"/>
                        <a:gd name="T20" fmla="*/ 141 w 291"/>
                        <a:gd name="T21" fmla="*/ 716 h 829"/>
                        <a:gd name="T22" fmla="*/ 291 w 291"/>
                        <a:gd name="T23" fmla="*/ 829 h 829"/>
                        <a:gd name="T24" fmla="*/ 283 w 291"/>
                        <a:gd name="T25" fmla="*/ 744 h 829"/>
                        <a:gd name="T26" fmla="*/ 263 w 291"/>
                        <a:gd name="T27" fmla="*/ 710 h 829"/>
                        <a:gd name="T28" fmla="*/ 241 w 291"/>
                        <a:gd name="T29" fmla="*/ 672 h 829"/>
                        <a:gd name="T30" fmla="*/ 208 w 291"/>
                        <a:gd name="T31" fmla="*/ 623 h 829"/>
                        <a:gd name="T32" fmla="*/ 187 w 291"/>
                        <a:gd name="T33" fmla="*/ 589 h 829"/>
                        <a:gd name="T34" fmla="*/ 171 w 291"/>
                        <a:gd name="T35" fmla="*/ 562 h 829"/>
                        <a:gd name="T36" fmla="*/ 174 w 291"/>
                        <a:gd name="T37" fmla="*/ 524 h 829"/>
                        <a:gd name="T38" fmla="*/ 174 w 291"/>
                        <a:gd name="T39" fmla="*/ 499 h 829"/>
                        <a:gd name="T40" fmla="*/ 182 w 291"/>
                        <a:gd name="T41" fmla="*/ 457 h 829"/>
                        <a:gd name="T42" fmla="*/ 197 w 291"/>
                        <a:gd name="T43" fmla="*/ 398 h 829"/>
                        <a:gd name="T44" fmla="*/ 209 w 291"/>
                        <a:gd name="T45" fmla="*/ 338 h 829"/>
                        <a:gd name="T46" fmla="*/ 232 w 291"/>
                        <a:gd name="T47" fmla="*/ 243 h 829"/>
                        <a:gd name="T48" fmla="*/ 242 w 291"/>
                        <a:gd name="T49" fmla="*/ 169 h 829"/>
                        <a:gd name="T50" fmla="*/ 242 w 291"/>
                        <a:gd name="T51" fmla="*/ 0 h 829"/>
                        <a:gd name="T52" fmla="*/ 0 w 291"/>
                        <a:gd name="T53" fmla="*/ 42 h 8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291" h="829">
                          <a:moveTo>
                            <a:pt x="0" y="42"/>
                          </a:moveTo>
                          <a:lnTo>
                            <a:pt x="25" y="182"/>
                          </a:lnTo>
                          <a:lnTo>
                            <a:pt x="33" y="245"/>
                          </a:lnTo>
                          <a:lnTo>
                            <a:pt x="47" y="296"/>
                          </a:lnTo>
                          <a:lnTo>
                            <a:pt x="63" y="351"/>
                          </a:lnTo>
                          <a:lnTo>
                            <a:pt x="75" y="423"/>
                          </a:lnTo>
                          <a:lnTo>
                            <a:pt x="84" y="473"/>
                          </a:lnTo>
                          <a:lnTo>
                            <a:pt x="80" y="511"/>
                          </a:lnTo>
                          <a:lnTo>
                            <a:pt x="79" y="550"/>
                          </a:lnTo>
                          <a:lnTo>
                            <a:pt x="70" y="605"/>
                          </a:lnTo>
                          <a:lnTo>
                            <a:pt x="141" y="716"/>
                          </a:lnTo>
                          <a:lnTo>
                            <a:pt x="291" y="829"/>
                          </a:lnTo>
                          <a:lnTo>
                            <a:pt x="283" y="744"/>
                          </a:lnTo>
                          <a:lnTo>
                            <a:pt x="263" y="710"/>
                          </a:lnTo>
                          <a:lnTo>
                            <a:pt x="241" y="672"/>
                          </a:lnTo>
                          <a:lnTo>
                            <a:pt x="208" y="623"/>
                          </a:lnTo>
                          <a:lnTo>
                            <a:pt x="187" y="589"/>
                          </a:lnTo>
                          <a:lnTo>
                            <a:pt x="171" y="562"/>
                          </a:lnTo>
                          <a:lnTo>
                            <a:pt x="174" y="524"/>
                          </a:lnTo>
                          <a:lnTo>
                            <a:pt x="174" y="499"/>
                          </a:lnTo>
                          <a:lnTo>
                            <a:pt x="182" y="457"/>
                          </a:lnTo>
                          <a:lnTo>
                            <a:pt x="197" y="398"/>
                          </a:lnTo>
                          <a:lnTo>
                            <a:pt x="209" y="338"/>
                          </a:lnTo>
                          <a:lnTo>
                            <a:pt x="232" y="243"/>
                          </a:lnTo>
                          <a:lnTo>
                            <a:pt x="242" y="169"/>
                          </a:lnTo>
                          <a:lnTo>
                            <a:pt x="242" y="0"/>
                          </a:lnTo>
                          <a:lnTo>
                            <a:pt x="0" y="42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38" name="Freeform 1937"/>
                    <p:cNvSpPr>
                      <a:spLocks/>
                    </p:cNvSpPr>
                    <p:nvPr/>
                  </p:nvSpPr>
                  <p:spPr bwMode="auto">
                    <a:xfrm>
                      <a:off x="4499" y="1647"/>
                      <a:ext cx="34" cy="34"/>
                    </a:xfrm>
                    <a:custGeom>
                      <a:avLst/>
                      <a:gdLst>
                        <a:gd name="T0" fmla="*/ 17 w 274"/>
                        <a:gd name="T1" fmla="*/ 0 h 267"/>
                        <a:gd name="T2" fmla="*/ 0 w 274"/>
                        <a:gd name="T3" fmla="*/ 49 h 267"/>
                        <a:gd name="T4" fmla="*/ 4 w 274"/>
                        <a:gd name="T5" fmla="*/ 85 h 267"/>
                        <a:gd name="T6" fmla="*/ 51 w 274"/>
                        <a:gd name="T7" fmla="*/ 119 h 267"/>
                        <a:gd name="T8" fmla="*/ 74 w 274"/>
                        <a:gd name="T9" fmla="*/ 140 h 267"/>
                        <a:gd name="T10" fmla="*/ 80 w 274"/>
                        <a:gd name="T11" fmla="*/ 185 h 267"/>
                        <a:gd name="T12" fmla="*/ 92 w 274"/>
                        <a:gd name="T13" fmla="*/ 220 h 267"/>
                        <a:gd name="T14" fmla="*/ 128 w 274"/>
                        <a:gd name="T15" fmla="*/ 242 h 267"/>
                        <a:gd name="T16" fmla="*/ 174 w 274"/>
                        <a:gd name="T17" fmla="*/ 263 h 267"/>
                        <a:gd name="T18" fmla="*/ 226 w 274"/>
                        <a:gd name="T19" fmla="*/ 267 h 267"/>
                        <a:gd name="T20" fmla="*/ 259 w 274"/>
                        <a:gd name="T21" fmla="*/ 263 h 267"/>
                        <a:gd name="T22" fmla="*/ 274 w 274"/>
                        <a:gd name="T23" fmla="*/ 253 h 267"/>
                        <a:gd name="T24" fmla="*/ 272 w 274"/>
                        <a:gd name="T25" fmla="*/ 233 h 267"/>
                        <a:gd name="T26" fmla="*/ 262 w 274"/>
                        <a:gd name="T27" fmla="*/ 199 h 267"/>
                        <a:gd name="T28" fmla="*/ 238 w 274"/>
                        <a:gd name="T29" fmla="*/ 172 h 267"/>
                        <a:gd name="T30" fmla="*/ 217 w 274"/>
                        <a:gd name="T31" fmla="*/ 148 h 267"/>
                        <a:gd name="T32" fmla="*/ 209 w 274"/>
                        <a:gd name="T33" fmla="*/ 163 h 267"/>
                        <a:gd name="T34" fmla="*/ 187 w 274"/>
                        <a:gd name="T35" fmla="*/ 168 h 267"/>
                        <a:gd name="T36" fmla="*/ 150 w 274"/>
                        <a:gd name="T37" fmla="*/ 163 h 267"/>
                        <a:gd name="T38" fmla="*/ 122 w 274"/>
                        <a:gd name="T39" fmla="*/ 152 h 267"/>
                        <a:gd name="T40" fmla="*/ 89 w 274"/>
                        <a:gd name="T41" fmla="*/ 121 h 267"/>
                        <a:gd name="T42" fmla="*/ 63 w 274"/>
                        <a:gd name="T43" fmla="*/ 89 h 267"/>
                        <a:gd name="T44" fmla="*/ 41 w 274"/>
                        <a:gd name="T45" fmla="*/ 49 h 267"/>
                        <a:gd name="T46" fmla="*/ 17 w 274"/>
                        <a:gd name="T47" fmla="*/ 0 h 2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274" h="267">
                          <a:moveTo>
                            <a:pt x="17" y="0"/>
                          </a:moveTo>
                          <a:lnTo>
                            <a:pt x="0" y="49"/>
                          </a:lnTo>
                          <a:lnTo>
                            <a:pt x="4" y="85"/>
                          </a:lnTo>
                          <a:lnTo>
                            <a:pt x="51" y="119"/>
                          </a:lnTo>
                          <a:lnTo>
                            <a:pt x="74" y="140"/>
                          </a:lnTo>
                          <a:lnTo>
                            <a:pt x="80" y="185"/>
                          </a:lnTo>
                          <a:lnTo>
                            <a:pt x="92" y="220"/>
                          </a:lnTo>
                          <a:lnTo>
                            <a:pt x="128" y="242"/>
                          </a:lnTo>
                          <a:lnTo>
                            <a:pt x="174" y="263"/>
                          </a:lnTo>
                          <a:lnTo>
                            <a:pt x="226" y="267"/>
                          </a:lnTo>
                          <a:lnTo>
                            <a:pt x="259" y="263"/>
                          </a:lnTo>
                          <a:lnTo>
                            <a:pt x="274" y="253"/>
                          </a:lnTo>
                          <a:lnTo>
                            <a:pt x="272" y="233"/>
                          </a:lnTo>
                          <a:lnTo>
                            <a:pt x="262" y="199"/>
                          </a:lnTo>
                          <a:lnTo>
                            <a:pt x="238" y="172"/>
                          </a:lnTo>
                          <a:lnTo>
                            <a:pt x="217" y="148"/>
                          </a:lnTo>
                          <a:lnTo>
                            <a:pt x="209" y="163"/>
                          </a:lnTo>
                          <a:lnTo>
                            <a:pt x="187" y="168"/>
                          </a:lnTo>
                          <a:lnTo>
                            <a:pt x="150" y="163"/>
                          </a:lnTo>
                          <a:lnTo>
                            <a:pt x="122" y="152"/>
                          </a:lnTo>
                          <a:lnTo>
                            <a:pt x="89" y="121"/>
                          </a:lnTo>
                          <a:lnTo>
                            <a:pt x="63" y="89"/>
                          </a:lnTo>
                          <a:lnTo>
                            <a:pt x="41" y="49"/>
                          </a:lnTo>
                          <a:lnTo>
                            <a:pt x="17" y="0"/>
                          </a:lnTo>
                          <a:close/>
                        </a:path>
                      </a:pathLst>
                    </a:custGeom>
                    <a:solidFill>
                      <a:srgbClr val="20202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39" name="Freeform 1938"/>
                    <p:cNvSpPr>
                      <a:spLocks/>
                    </p:cNvSpPr>
                    <p:nvPr/>
                  </p:nvSpPr>
                  <p:spPr bwMode="auto">
                    <a:xfrm>
                      <a:off x="4434" y="1387"/>
                      <a:ext cx="49" cy="204"/>
                    </a:xfrm>
                    <a:custGeom>
                      <a:avLst/>
                      <a:gdLst>
                        <a:gd name="T0" fmla="*/ 46 w 391"/>
                        <a:gd name="T1" fmla="*/ 192 h 1638"/>
                        <a:gd name="T2" fmla="*/ 46 w 391"/>
                        <a:gd name="T3" fmla="*/ 213 h 1638"/>
                        <a:gd name="T4" fmla="*/ 46 w 391"/>
                        <a:gd name="T5" fmla="*/ 315 h 1638"/>
                        <a:gd name="T6" fmla="*/ 20 w 391"/>
                        <a:gd name="T7" fmla="*/ 443 h 1638"/>
                        <a:gd name="T8" fmla="*/ 0 w 391"/>
                        <a:gd name="T9" fmla="*/ 799 h 1638"/>
                        <a:gd name="T10" fmla="*/ 17 w 391"/>
                        <a:gd name="T11" fmla="*/ 1028 h 1638"/>
                        <a:gd name="T12" fmla="*/ 33 w 391"/>
                        <a:gd name="T13" fmla="*/ 1273 h 1638"/>
                        <a:gd name="T14" fmla="*/ 82 w 391"/>
                        <a:gd name="T15" fmla="*/ 1613 h 1638"/>
                        <a:gd name="T16" fmla="*/ 224 w 391"/>
                        <a:gd name="T17" fmla="*/ 1638 h 1638"/>
                        <a:gd name="T18" fmla="*/ 391 w 391"/>
                        <a:gd name="T19" fmla="*/ 1616 h 1638"/>
                        <a:gd name="T20" fmla="*/ 359 w 391"/>
                        <a:gd name="T21" fmla="*/ 0 h 1638"/>
                        <a:gd name="T22" fmla="*/ 103 w 391"/>
                        <a:gd name="T23" fmla="*/ 23 h 1638"/>
                        <a:gd name="T24" fmla="*/ 82 w 391"/>
                        <a:gd name="T25" fmla="*/ 82 h 1638"/>
                        <a:gd name="T26" fmla="*/ 46 w 391"/>
                        <a:gd name="T27" fmla="*/ 192 h 16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391" h="1638">
                          <a:moveTo>
                            <a:pt x="46" y="192"/>
                          </a:moveTo>
                          <a:lnTo>
                            <a:pt x="46" y="213"/>
                          </a:lnTo>
                          <a:lnTo>
                            <a:pt x="46" y="315"/>
                          </a:lnTo>
                          <a:lnTo>
                            <a:pt x="20" y="443"/>
                          </a:lnTo>
                          <a:lnTo>
                            <a:pt x="0" y="799"/>
                          </a:lnTo>
                          <a:lnTo>
                            <a:pt x="17" y="1028"/>
                          </a:lnTo>
                          <a:lnTo>
                            <a:pt x="33" y="1273"/>
                          </a:lnTo>
                          <a:lnTo>
                            <a:pt x="82" y="1613"/>
                          </a:lnTo>
                          <a:lnTo>
                            <a:pt x="224" y="1638"/>
                          </a:lnTo>
                          <a:lnTo>
                            <a:pt x="391" y="1616"/>
                          </a:lnTo>
                          <a:lnTo>
                            <a:pt x="359" y="0"/>
                          </a:lnTo>
                          <a:lnTo>
                            <a:pt x="103" y="23"/>
                          </a:lnTo>
                          <a:lnTo>
                            <a:pt x="82" y="82"/>
                          </a:lnTo>
                          <a:lnTo>
                            <a:pt x="46" y="192"/>
                          </a:lnTo>
                          <a:close/>
                        </a:path>
                      </a:pathLst>
                    </a:custGeom>
                    <a:solidFill>
                      <a:srgbClr val="400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40" name="Freeform 1939"/>
                    <p:cNvSpPr>
                      <a:spLocks/>
                    </p:cNvSpPr>
                    <p:nvPr/>
                  </p:nvSpPr>
                  <p:spPr bwMode="auto">
                    <a:xfrm>
                      <a:off x="4437" y="1391"/>
                      <a:ext cx="45" cy="198"/>
                    </a:xfrm>
                    <a:custGeom>
                      <a:avLst/>
                      <a:gdLst>
                        <a:gd name="T0" fmla="*/ 83 w 358"/>
                        <a:gd name="T1" fmla="*/ 0 h 1583"/>
                        <a:gd name="T2" fmla="*/ 183 w 358"/>
                        <a:gd name="T3" fmla="*/ 16 h 1583"/>
                        <a:gd name="T4" fmla="*/ 313 w 358"/>
                        <a:gd name="T5" fmla="*/ 25 h 1583"/>
                        <a:gd name="T6" fmla="*/ 320 w 358"/>
                        <a:gd name="T7" fmla="*/ 114 h 1583"/>
                        <a:gd name="T8" fmla="*/ 320 w 358"/>
                        <a:gd name="T9" fmla="*/ 478 h 1583"/>
                        <a:gd name="T10" fmla="*/ 332 w 358"/>
                        <a:gd name="T11" fmla="*/ 935 h 1583"/>
                        <a:gd name="T12" fmla="*/ 337 w 358"/>
                        <a:gd name="T13" fmla="*/ 1290 h 1583"/>
                        <a:gd name="T14" fmla="*/ 358 w 358"/>
                        <a:gd name="T15" fmla="*/ 1565 h 1583"/>
                        <a:gd name="T16" fmla="*/ 200 w 358"/>
                        <a:gd name="T17" fmla="*/ 1583 h 1583"/>
                        <a:gd name="T18" fmla="*/ 75 w 358"/>
                        <a:gd name="T19" fmla="*/ 1562 h 1583"/>
                        <a:gd name="T20" fmla="*/ 29 w 358"/>
                        <a:gd name="T21" fmla="*/ 1222 h 1583"/>
                        <a:gd name="T22" fmla="*/ 0 w 358"/>
                        <a:gd name="T23" fmla="*/ 892 h 1583"/>
                        <a:gd name="T24" fmla="*/ 25 w 358"/>
                        <a:gd name="T25" fmla="*/ 968 h 1583"/>
                        <a:gd name="T26" fmla="*/ 75 w 358"/>
                        <a:gd name="T27" fmla="*/ 1243 h 1583"/>
                        <a:gd name="T28" fmla="*/ 58 w 358"/>
                        <a:gd name="T29" fmla="*/ 1049 h 1583"/>
                        <a:gd name="T30" fmla="*/ 17 w 358"/>
                        <a:gd name="T31" fmla="*/ 795 h 1583"/>
                        <a:gd name="T32" fmla="*/ 4 w 358"/>
                        <a:gd name="T33" fmla="*/ 503 h 1583"/>
                        <a:gd name="T34" fmla="*/ 12 w 358"/>
                        <a:gd name="T35" fmla="*/ 402 h 1583"/>
                        <a:gd name="T36" fmla="*/ 29 w 358"/>
                        <a:gd name="T37" fmla="*/ 309 h 1583"/>
                        <a:gd name="T38" fmla="*/ 66 w 358"/>
                        <a:gd name="T39" fmla="*/ 342 h 1583"/>
                        <a:gd name="T40" fmla="*/ 154 w 358"/>
                        <a:gd name="T41" fmla="*/ 50 h 1583"/>
                        <a:gd name="T42" fmla="*/ 62 w 358"/>
                        <a:gd name="T43" fmla="*/ 317 h 1583"/>
                        <a:gd name="T44" fmla="*/ 41 w 358"/>
                        <a:gd name="T45" fmla="*/ 283 h 1583"/>
                        <a:gd name="T46" fmla="*/ 38 w 358"/>
                        <a:gd name="T47" fmla="*/ 148 h 1583"/>
                        <a:gd name="T48" fmla="*/ 83 w 358"/>
                        <a:gd name="T49" fmla="*/ 0 h 15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358" h="1583">
                          <a:moveTo>
                            <a:pt x="83" y="0"/>
                          </a:moveTo>
                          <a:lnTo>
                            <a:pt x="183" y="16"/>
                          </a:lnTo>
                          <a:lnTo>
                            <a:pt x="313" y="25"/>
                          </a:lnTo>
                          <a:lnTo>
                            <a:pt x="320" y="114"/>
                          </a:lnTo>
                          <a:lnTo>
                            <a:pt x="320" y="478"/>
                          </a:lnTo>
                          <a:lnTo>
                            <a:pt x="332" y="935"/>
                          </a:lnTo>
                          <a:lnTo>
                            <a:pt x="337" y="1290"/>
                          </a:lnTo>
                          <a:lnTo>
                            <a:pt x="358" y="1565"/>
                          </a:lnTo>
                          <a:lnTo>
                            <a:pt x="200" y="1583"/>
                          </a:lnTo>
                          <a:lnTo>
                            <a:pt x="75" y="1562"/>
                          </a:lnTo>
                          <a:lnTo>
                            <a:pt x="29" y="1222"/>
                          </a:lnTo>
                          <a:lnTo>
                            <a:pt x="0" y="892"/>
                          </a:lnTo>
                          <a:lnTo>
                            <a:pt x="25" y="968"/>
                          </a:lnTo>
                          <a:lnTo>
                            <a:pt x="75" y="1243"/>
                          </a:lnTo>
                          <a:lnTo>
                            <a:pt x="58" y="1049"/>
                          </a:lnTo>
                          <a:lnTo>
                            <a:pt x="17" y="795"/>
                          </a:lnTo>
                          <a:lnTo>
                            <a:pt x="4" y="503"/>
                          </a:lnTo>
                          <a:lnTo>
                            <a:pt x="12" y="402"/>
                          </a:lnTo>
                          <a:lnTo>
                            <a:pt x="29" y="309"/>
                          </a:lnTo>
                          <a:lnTo>
                            <a:pt x="66" y="342"/>
                          </a:lnTo>
                          <a:lnTo>
                            <a:pt x="154" y="50"/>
                          </a:lnTo>
                          <a:lnTo>
                            <a:pt x="62" y="317"/>
                          </a:lnTo>
                          <a:lnTo>
                            <a:pt x="41" y="283"/>
                          </a:lnTo>
                          <a:lnTo>
                            <a:pt x="38" y="148"/>
                          </a:lnTo>
                          <a:lnTo>
                            <a:pt x="83" y="0"/>
                          </a:lnTo>
                          <a:close/>
                        </a:path>
                      </a:pathLst>
                    </a:custGeom>
                    <a:solidFill>
                      <a:srgbClr val="600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41" name="Freeform 1940"/>
                    <p:cNvSpPr>
                      <a:spLocks/>
                    </p:cNvSpPr>
                    <p:nvPr/>
                  </p:nvSpPr>
                  <p:spPr bwMode="auto">
                    <a:xfrm>
                      <a:off x="4453" y="1392"/>
                      <a:ext cx="6" cy="85"/>
                    </a:xfrm>
                    <a:custGeom>
                      <a:avLst/>
                      <a:gdLst>
                        <a:gd name="T0" fmla="*/ 54 w 54"/>
                        <a:gd name="T1" fmla="*/ 0 h 678"/>
                        <a:gd name="T2" fmla="*/ 45 w 54"/>
                        <a:gd name="T3" fmla="*/ 93 h 678"/>
                        <a:gd name="T4" fmla="*/ 24 w 54"/>
                        <a:gd name="T5" fmla="*/ 296 h 678"/>
                        <a:gd name="T6" fmla="*/ 4 w 54"/>
                        <a:gd name="T7" fmla="*/ 495 h 678"/>
                        <a:gd name="T8" fmla="*/ 0 w 54"/>
                        <a:gd name="T9" fmla="*/ 678 h 678"/>
                        <a:gd name="T10" fmla="*/ 29 w 54"/>
                        <a:gd name="T11" fmla="*/ 444 h 678"/>
                        <a:gd name="T12" fmla="*/ 54 w 54"/>
                        <a:gd name="T13" fmla="*/ 267 h 678"/>
                        <a:gd name="T14" fmla="*/ 54 w 54"/>
                        <a:gd name="T15" fmla="*/ 0 h 6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4" h="678">
                          <a:moveTo>
                            <a:pt x="54" y="0"/>
                          </a:moveTo>
                          <a:lnTo>
                            <a:pt x="45" y="93"/>
                          </a:lnTo>
                          <a:lnTo>
                            <a:pt x="24" y="296"/>
                          </a:lnTo>
                          <a:lnTo>
                            <a:pt x="4" y="495"/>
                          </a:lnTo>
                          <a:lnTo>
                            <a:pt x="0" y="678"/>
                          </a:lnTo>
                          <a:lnTo>
                            <a:pt x="29" y="444"/>
                          </a:lnTo>
                          <a:lnTo>
                            <a:pt x="54" y="267"/>
                          </a:lnTo>
                          <a:lnTo>
                            <a:pt x="54" y="0"/>
                          </a:lnTo>
                          <a:close/>
                        </a:path>
                      </a:pathLst>
                    </a:custGeom>
                    <a:solidFill>
                      <a:srgbClr val="40004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42" name="Freeform 1941"/>
                    <p:cNvSpPr>
                      <a:spLocks/>
                    </p:cNvSpPr>
                    <p:nvPr/>
                  </p:nvSpPr>
                  <p:spPr bwMode="auto">
                    <a:xfrm>
                      <a:off x="4463" y="1425"/>
                      <a:ext cx="7" cy="141"/>
                    </a:xfrm>
                    <a:custGeom>
                      <a:avLst/>
                      <a:gdLst>
                        <a:gd name="T0" fmla="*/ 33 w 58"/>
                        <a:gd name="T1" fmla="*/ 0 h 1130"/>
                        <a:gd name="T2" fmla="*/ 0 w 58"/>
                        <a:gd name="T3" fmla="*/ 331 h 1130"/>
                        <a:gd name="T4" fmla="*/ 0 w 58"/>
                        <a:gd name="T5" fmla="*/ 585 h 1130"/>
                        <a:gd name="T6" fmla="*/ 21 w 58"/>
                        <a:gd name="T7" fmla="*/ 825 h 1130"/>
                        <a:gd name="T8" fmla="*/ 46 w 58"/>
                        <a:gd name="T9" fmla="*/ 961 h 1130"/>
                        <a:gd name="T10" fmla="*/ 54 w 58"/>
                        <a:gd name="T11" fmla="*/ 1130 h 1130"/>
                        <a:gd name="T12" fmla="*/ 58 w 58"/>
                        <a:gd name="T13" fmla="*/ 948 h 1130"/>
                        <a:gd name="T14" fmla="*/ 25 w 58"/>
                        <a:gd name="T15" fmla="*/ 703 h 1130"/>
                        <a:gd name="T16" fmla="*/ 16 w 58"/>
                        <a:gd name="T17" fmla="*/ 428 h 1130"/>
                        <a:gd name="T18" fmla="*/ 25 w 58"/>
                        <a:gd name="T19" fmla="*/ 238 h 1130"/>
                        <a:gd name="T20" fmla="*/ 33 w 58"/>
                        <a:gd name="T21" fmla="*/ 0 h 11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58" h="1130">
                          <a:moveTo>
                            <a:pt x="33" y="0"/>
                          </a:moveTo>
                          <a:lnTo>
                            <a:pt x="0" y="331"/>
                          </a:lnTo>
                          <a:lnTo>
                            <a:pt x="0" y="585"/>
                          </a:lnTo>
                          <a:lnTo>
                            <a:pt x="21" y="825"/>
                          </a:lnTo>
                          <a:lnTo>
                            <a:pt x="46" y="961"/>
                          </a:lnTo>
                          <a:lnTo>
                            <a:pt x="54" y="1130"/>
                          </a:lnTo>
                          <a:lnTo>
                            <a:pt x="58" y="948"/>
                          </a:lnTo>
                          <a:lnTo>
                            <a:pt x="25" y="703"/>
                          </a:lnTo>
                          <a:lnTo>
                            <a:pt x="16" y="428"/>
                          </a:lnTo>
                          <a:lnTo>
                            <a:pt x="25" y="238"/>
                          </a:lnTo>
                          <a:lnTo>
                            <a:pt x="33" y="0"/>
                          </a:lnTo>
                          <a:close/>
                        </a:path>
                      </a:pathLst>
                    </a:custGeom>
                    <a:solidFill>
                      <a:srgbClr val="40004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43" name="Freeform 1942"/>
                    <p:cNvSpPr>
                      <a:spLocks/>
                    </p:cNvSpPr>
                    <p:nvPr/>
                  </p:nvSpPr>
                  <p:spPr bwMode="auto">
                    <a:xfrm>
                      <a:off x="4479" y="1385"/>
                      <a:ext cx="54" cy="214"/>
                    </a:xfrm>
                    <a:custGeom>
                      <a:avLst/>
                      <a:gdLst>
                        <a:gd name="T0" fmla="*/ 32 w 432"/>
                        <a:gd name="T1" fmla="*/ 1627 h 1708"/>
                        <a:gd name="T2" fmla="*/ 185 w 432"/>
                        <a:gd name="T3" fmla="*/ 1700 h 1708"/>
                        <a:gd name="T4" fmla="*/ 360 w 432"/>
                        <a:gd name="T5" fmla="*/ 1708 h 1708"/>
                        <a:gd name="T6" fmla="*/ 401 w 432"/>
                        <a:gd name="T7" fmla="*/ 1602 h 1708"/>
                        <a:gd name="T8" fmla="*/ 418 w 432"/>
                        <a:gd name="T9" fmla="*/ 1374 h 1708"/>
                        <a:gd name="T10" fmla="*/ 432 w 432"/>
                        <a:gd name="T11" fmla="*/ 1055 h 1708"/>
                        <a:gd name="T12" fmla="*/ 432 w 432"/>
                        <a:gd name="T13" fmla="*/ 807 h 1708"/>
                        <a:gd name="T14" fmla="*/ 410 w 432"/>
                        <a:gd name="T15" fmla="*/ 536 h 1708"/>
                        <a:gd name="T16" fmla="*/ 377 w 432"/>
                        <a:gd name="T17" fmla="*/ 332 h 1708"/>
                        <a:gd name="T18" fmla="*/ 406 w 432"/>
                        <a:gd name="T19" fmla="*/ 272 h 1708"/>
                        <a:gd name="T20" fmla="*/ 281 w 432"/>
                        <a:gd name="T21" fmla="*/ 70 h 1708"/>
                        <a:gd name="T22" fmla="*/ 269 w 432"/>
                        <a:gd name="T23" fmla="*/ 0 h 1708"/>
                        <a:gd name="T24" fmla="*/ 0 w 432"/>
                        <a:gd name="T25" fmla="*/ 61 h 1708"/>
                        <a:gd name="T26" fmla="*/ 32 w 432"/>
                        <a:gd name="T27" fmla="*/ 1627 h 17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432" h="1708">
                          <a:moveTo>
                            <a:pt x="32" y="1627"/>
                          </a:moveTo>
                          <a:lnTo>
                            <a:pt x="185" y="1700"/>
                          </a:lnTo>
                          <a:lnTo>
                            <a:pt x="360" y="1708"/>
                          </a:lnTo>
                          <a:lnTo>
                            <a:pt x="401" y="1602"/>
                          </a:lnTo>
                          <a:lnTo>
                            <a:pt x="418" y="1374"/>
                          </a:lnTo>
                          <a:lnTo>
                            <a:pt x="432" y="1055"/>
                          </a:lnTo>
                          <a:lnTo>
                            <a:pt x="432" y="807"/>
                          </a:lnTo>
                          <a:lnTo>
                            <a:pt x="410" y="536"/>
                          </a:lnTo>
                          <a:lnTo>
                            <a:pt x="377" y="332"/>
                          </a:lnTo>
                          <a:lnTo>
                            <a:pt x="406" y="272"/>
                          </a:lnTo>
                          <a:lnTo>
                            <a:pt x="281" y="70"/>
                          </a:lnTo>
                          <a:lnTo>
                            <a:pt x="269" y="0"/>
                          </a:lnTo>
                          <a:lnTo>
                            <a:pt x="0" y="61"/>
                          </a:lnTo>
                          <a:lnTo>
                            <a:pt x="32" y="1627"/>
                          </a:lnTo>
                          <a:close/>
                        </a:path>
                      </a:pathLst>
                    </a:custGeom>
                    <a:solidFill>
                      <a:srgbClr val="0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44" name="Freeform 1943"/>
                    <p:cNvSpPr>
                      <a:spLocks/>
                    </p:cNvSpPr>
                    <p:nvPr/>
                  </p:nvSpPr>
                  <p:spPr bwMode="auto">
                    <a:xfrm>
                      <a:off x="4481" y="1387"/>
                      <a:ext cx="49" cy="210"/>
                    </a:xfrm>
                    <a:custGeom>
                      <a:avLst/>
                      <a:gdLst>
                        <a:gd name="T0" fmla="*/ 0 w 392"/>
                        <a:gd name="T1" fmla="*/ 59 h 1683"/>
                        <a:gd name="T2" fmla="*/ 17 w 392"/>
                        <a:gd name="T3" fmla="*/ 676 h 1683"/>
                        <a:gd name="T4" fmla="*/ 30 w 392"/>
                        <a:gd name="T5" fmla="*/ 1598 h 1683"/>
                        <a:gd name="T6" fmla="*/ 180 w 392"/>
                        <a:gd name="T7" fmla="*/ 1674 h 1683"/>
                        <a:gd name="T8" fmla="*/ 105 w 392"/>
                        <a:gd name="T9" fmla="*/ 1303 h 1683"/>
                        <a:gd name="T10" fmla="*/ 75 w 392"/>
                        <a:gd name="T11" fmla="*/ 1096 h 1683"/>
                        <a:gd name="T12" fmla="*/ 71 w 392"/>
                        <a:gd name="T13" fmla="*/ 931 h 1683"/>
                        <a:gd name="T14" fmla="*/ 101 w 392"/>
                        <a:gd name="T15" fmla="*/ 1143 h 1683"/>
                        <a:gd name="T16" fmla="*/ 143 w 392"/>
                        <a:gd name="T17" fmla="*/ 1388 h 1683"/>
                        <a:gd name="T18" fmla="*/ 209 w 392"/>
                        <a:gd name="T19" fmla="*/ 1678 h 1683"/>
                        <a:gd name="T20" fmla="*/ 313 w 392"/>
                        <a:gd name="T21" fmla="*/ 1683 h 1683"/>
                        <a:gd name="T22" fmla="*/ 329 w 392"/>
                        <a:gd name="T23" fmla="*/ 1295 h 1683"/>
                        <a:gd name="T24" fmla="*/ 342 w 392"/>
                        <a:gd name="T25" fmla="*/ 1058 h 1683"/>
                        <a:gd name="T26" fmla="*/ 346 w 392"/>
                        <a:gd name="T27" fmla="*/ 897 h 1683"/>
                        <a:gd name="T28" fmla="*/ 354 w 392"/>
                        <a:gd name="T29" fmla="*/ 1079 h 1683"/>
                        <a:gd name="T30" fmla="*/ 329 w 392"/>
                        <a:gd name="T31" fmla="*/ 1670 h 1683"/>
                        <a:gd name="T32" fmla="*/ 367 w 392"/>
                        <a:gd name="T33" fmla="*/ 1581 h 1683"/>
                        <a:gd name="T34" fmla="*/ 383 w 392"/>
                        <a:gd name="T35" fmla="*/ 1316 h 1683"/>
                        <a:gd name="T36" fmla="*/ 388 w 392"/>
                        <a:gd name="T37" fmla="*/ 1071 h 1683"/>
                        <a:gd name="T38" fmla="*/ 392 w 392"/>
                        <a:gd name="T39" fmla="*/ 796 h 1683"/>
                        <a:gd name="T40" fmla="*/ 383 w 392"/>
                        <a:gd name="T41" fmla="*/ 588 h 1683"/>
                        <a:gd name="T42" fmla="*/ 346 w 392"/>
                        <a:gd name="T43" fmla="*/ 334 h 1683"/>
                        <a:gd name="T44" fmla="*/ 321 w 392"/>
                        <a:gd name="T45" fmla="*/ 359 h 1683"/>
                        <a:gd name="T46" fmla="*/ 367 w 392"/>
                        <a:gd name="T47" fmla="*/ 267 h 1683"/>
                        <a:gd name="T48" fmla="*/ 225 w 392"/>
                        <a:gd name="T49" fmla="*/ 0 h 1683"/>
                        <a:gd name="T50" fmla="*/ 176 w 392"/>
                        <a:gd name="T51" fmla="*/ 17 h 1683"/>
                        <a:gd name="T52" fmla="*/ 209 w 392"/>
                        <a:gd name="T53" fmla="*/ 126 h 1683"/>
                        <a:gd name="T54" fmla="*/ 230 w 392"/>
                        <a:gd name="T55" fmla="*/ 267 h 1683"/>
                        <a:gd name="T56" fmla="*/ 242 w 392"/>
                        <a:gd name="T57" fmla="*/ 440 h 1683"/>
                        <a:gd name="T58" fmla="*/ 200 w 392"/>
                        <a:gd name="T59" fmla="*/ 195 h 1683"/>
                        <a:gd name="T60" fmla="*/ 180 w 392"/>
                        <a:gd name="T61" fmla="*/ 105 h 1683"/>
                        <a:gd name="T62" fmla="*/ 146 w 392"/>
                        <a:gd name="T63" fmla="*/ 13 h 1683"/>
                        <a:gd name="T64" fmla="*/ 105 w 392"/>
                        <a:gd name="T65" fmla="*/ 17 h 1683"/>
                        <a:gd name="T66" fmla="*/ 146 w 392"/>
                        <a:gd name="T67" fmla="*/ 140 h 1683"/>
                        <a:gd name="T68" fmla="*/ 171 w 392"/>
                        <a:gd name="T69" fmla="*/ 279 h 1683"/>
                        <a:gd name="T70" fmla="*/ 180 w 392"/>
                        <a:gd name="T71" fmla="*/ 376 h 1683"/>
                        <a:gd name="T72" fmla="*/ 122 w 392"/>
                        <a:gd name="T73" fmla="*/ 140 h 1683"/>
                        <a:gd name="T74" fmla="*/ 84 w 392"/>
                        <a:gd name="T75" fmla="*/ 34 h 1683"/>
                        <a:gd name="T76" fmla="*/ 0 w 392"/>
                        <a:gd name="T77" fmla="*/ 59 h 16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392" h="1683">
                          <a:moveTo>
                            <a:pt x="0" y="59"/>
                          </a:moveTo>
                          <a:lnTo>
                            <a:pt x="17" y="676"/>
                          </a:lnTo>
                          <a:lnTo>
                            <a:pt x="30" y="1598"/>
                          </a:lnTo>
                          <a:lnTo>
                            <a:pt x="180" y="1674"/>
                          </a:lnTo>
                          <a:lnTo>
                            <a:pt x="105" y="1303"/>
                          </a:lnTo>
                          <a:lnTo>
                            <a:pt x="75" y="1096"/>
                          </a:lnTo>
                          <a:lnTo>
                            <a:pt x="71" y="931"/>
                          </a:lnTo>
                          <a:lnTo>
                            <a:pt x="101" y="1143"/>
                          </a:lnTo>
                          <a:lnTo>
                            <a:pt x="143" y="1388"/>
                          </a:lnTo>
                          <a:lnTo>
                            <a:pt x="209" y="1678"/>
                          </a:lnTo>
                          <a:lnTo>
                            <a:pt x="313" y="1683"/>
                          </a:lnTo>
                          <a:lnTo>
                            <a:pt x="329" y="1295"/>
                          </a:lnTo>
                          <a:lnTo>
                            <a:pt x="342" y="1058"/>
                          </a:lnTo>
                          <a:lnTo>
                            <a:pt x="346" y="897"/>
                          </a:lnTo>
                          <a:lnTo>
                            <a:pt x="354" y="1079"/>
                          </a:lnTo>
                          <a:lnTo>
                            <a:pt x="329" y="1670"/>
                          </a:lnTo>
                          <a:lnTo>
                            <a:pt x="367" y="1581"/>
                          </a:lnTo>
                          <a:lnTo>
                            <a:pt x="383" y="1316"/>
                          </a:lnTo>
                          <a:lnTo>
                            <a:pt x="388" y="1071"/>
                          </a:lnTo>
                          <a:lnTo>
                            <a:pt x="392" y="796"/>
                          </a:lnTo>
                          <a:lnTo>
                            <a:pt x="383" y="588"/>
                          </a:lnTo>
                          <a:lnTo>
                            <a:pt x="346" y="334"/>
                          </a:lnTo>
                          <a:lnTo>
                            <a:pt x="321" y="359"/>
                          </a:lnTo>
                          <a:lnTo>
                            <a:pt x="367" y="267"/>
                          </a:lnTo>
                          <a:lnTo>
                            <a:pt x="225" y="0"/>
                          </a:lnTo>
                          <a:lnTo>
                            <a:pt x="176" y="17"/>
                          </a:lnTo>
                          <a:lnTo>
                            <a:pt x="209" y="126"/>
                          </a:lnTo>
                          <a:lnTo>
                            <a:pt x="230" y="267"/>
                          </a:lnTo>
                          <a:lnTo>
                            <a:pt x="242" y="440"/>
                          </a:lnTo>
                          <a:lnTo>
                            <a:pt x="200" y="195"/>
                          </a:lnTo>
                          <a:lnTo>
                            <a:pt x="180" y="105"/>
                          </a:lnTo>
                          <a:lnTo>
                            <a:pt x="146" y="13"/>
                          </a:lnTo>
                          <a:lnTo>
                            <a:pt x="105" y="17"/>
                          </a:lnTo>
                          <a:lnTo>
                            <a:pt x="146" y="140"/>
                          </a:lnTo>
                          <a:lnTo>
                            <a:pt x="171" y="279"/>
                          </a:lnTo>
                          <a:lnTo>
                            <a:pt x="180" y="376"/>
                          </a:lnTo>
                          <a:lnTo>
                            <a:pt x="122" y="140"/>
                          </a:lnTo>
                          <a:lnTo>
                            <a:pt x="84" y="34"/>
                          </a:lnTo>
                          <a:lnTo>
                            <a:pt x="0" y="59"/>
                          </a:lnTo>
                          <a:close/>
                        </a:path>
                      </a:pathLst>
                    </a:custGeom>
                    <a:solidFill>
                      <a:srgbClr val="0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45" name="Freeform 1944"/>
                    <p:cNvSpPr>
                      <a:spLocks/>
                    </p:cNvSpPr>
                    <p:nvPr/>
                  </p:nvSpPr>
                  <p:spPr bwMode="auto">
                    <a:xfrm>
                      <a:off x="4447" y="1204"/>
                      <a:ext cx="63" cy="69"/>
                    </a:xfrm>
                    <a:custGeom>
                      <a:avLst/>
                      <a:gdLst>
                        <a:gd name="T0" fmla="*/ 276 w 501"/>
                        <a:gd name="T1" fmla="*/ 0 h 549"/>
                        <a:gd name="T2" fmla="*/ 226 w 501"/>
                        <a:gd name="T3" fmla="*/ 3 h 549"/>
                        <a:gd name="T4" fmla="*/ 180 w 501"/>
                        <a:gd name="T5" fmla="*/ 11 h 549"/>
                        <a:gd name="T6" fmla="*/ 142 w 501"/>
                        <a:gd name="T7" fmla="*/ 24 h 549"/>
                        <a:gd name="T8" fmla="*/ 99 w 501"/>
                        <a:gd name="T9" fmla="*/ 42 h 549"/>
                        <a:gd name="T10" fmla="*/ 65 w 501"/>
                        <a:gd name="T11" fmla="*/ 63 h 549"/>
                        <a:gd name="T12" fmla="*/ 39 w 501"/>
                        <a:gd name="T13" fmla="*/ 95 h 549"/>
                        <a:gd name="T14" fmla="*/ 30 w 501"/>
                        <a:gd name="T15" fmla="*/ 130 h 549"/>
                        <a:gd name="T16" fmla="*/ 33 w 501"/>
                        <a:gd name="T17" fmla="*/ 167 h 549"/>
                        <a:gd name="T18" fmla="*/ 34 w 501"/>
                        <a:gd name="T19" fmla="*/ 199 h 549"/>
                        <a:gd name="T20" fmla="*/ 16 w 501"/>
                        <a:gd name="T21" fmla="*/ 241 h 549"/>
                        <a:gd name="T22" fmla="*/ 1 w 501"/>
                        <a:gd name="T23" fmla="*/ 274 h 549"/>
                        <a:gd name="T24" fmla="*/ 0 w 501"/>
                        <a:gd name="T25" fmla="*/ 311 h 549"/>
                        <a:gd name="T26" fmla="*/ 5 w 501"/>
                        <a:gd name="T27" fmla="*/ 350 h 549"/>
                        <a:gd name="T28" fmla="*/ 32 w 501"/>
                        <a:gd name="T29" fmla="*/ 379 h 549"/>
                        <a:gd name="T30" fmla="*/ 61 w 501"/>
                        <a:gd name="T31" fmla="*/ 401 h 549"/>
                        <a:gd name="T32" fmla="*/ 73 w 501"/>
                        <a:gd name="T33" fmla="*/ 415 h 549"/>
                        <a:gd name="T34" fmla="*/ 80 w 501"/>
                        <a:gd name="T35" fmla="*/ 434 h 549"/>
                        <a:gd name="T36" fmla="*/ 75 w 501"/>
                        <a:gd name="T37" fmla="*/ 457 h 549"/>
                        <a:gd name="T38" fmla="*/ 66 w 501"/>
                        <a:gd name="T39" fmla="*/ 485 h 549"/>
                        <a:gd name="T40" fmla="*/ 44 w 501"/>
                        <a:gd name="T41" fmla="*/ 511 h 549"/>
                        <a:gd name="T42" fmla="*/ 59 w 501"/>
                        <a:gd name="T43" fmla="*/ 511 h 549"/>
                        <a:gd name="T44" fmla="*/ 71 w 501"/>
                        <a:gd name="T45" fmla="*/ 523 h 549"/>
                        <a:gd name="T46" fmla="*/ 90 w 501"/>
                        <a:gd name="T47" fmla="*/ 522 h 549"/>
                        <a:gd name="T48" fmla="*/ 104 w 501"/>
                        <a:gd name="T49" fmla="*/ 532 h 549"/>
                        <a:gd name="T50" fmla="*/ 121 w 501"/>
                        <a:gd name="T51" fmla="*/ 532 h 549"/>
                        <a:gd name="T52" fmla="*/ 151 w 501"/>
                        <a:gd name="T53" fmla="*/ 549 h 549"/>
                        <a:gd name="T54" fmla="*/ 342 w 501"/>
                        <a:gd name="T55" fmla="*/ 532 h 549"/>
                        <a:gd name="T56" fmla="*/ 368 w 501"/>
                        <a:gd name="T57" fmla="*/ 531 h 549"/>
                        <a:gd name="T58" fmla="*/ 378 w 501"/>
                        <a:gd name="T59" fmla="*/ 521 h 549"/>
                        <a:gd name="T60" fmla="*/ 395 w 501"/>
                        <a:gd name="T61" fmla="*/ 526 h 549"/>
                        <a:gd name="T62" fmla="*/ 408 w 501"/>
                        <a:gd name="T63" fmla="*/ 516 h 549"/>
                        <a:gd name="T64" fmla="*/ 425 w 501"/>
                        <a:gd name="T65" fmla="*/ 520 h 549"/>
                        <a:gd name="T66" fmla="*/ 432 w 501"/>
                        <a:gd name="T67" fmla="*/ 508 h 549"/>
                        <a:gd name="T68" fmla="*/ 447 w 501"/>
                        <a:gd name="T69" fmla="*/ 510 h 549"/>
                        <a:gd name="T70" fmla="*/ 469 w 501"/>
                        <a:gd name="T71" fmla="*/ 502 h 549"/>
                        <a:gd name="T72" fmla="*/ 439 w 501"/>
                        <a:gd name="T73" fmla="*/ 486 h 549"/>
                        <a:gd name="T74" fmla="*/ 427 w 501"/>
                        <a:gd name="T75" fmla="*/ 466 h 549"/>
                        <a:gd name="T76" fmla="*/ 409 w 501"/>
                        <a:gd name="T77" fmla="*/ 439 h 549"/>
                        <a:gd name="T78" fmla="*/ 432 w 501"/>
                        <a:gd name="T79" fmla="*/ 420 h 549"/>
                        <a:gd name="T80" fmla="*/ 464 w 501"/>
                        <a:gd name="T81" fmla="*/ 399 h 549"/>
                        <a:gd name="T82" fmla="*/ 482 w 501"/>
                        <a:gd name="T83" fmla="*/ 373 h 549"/>
                        <a:gd name="T84" fmla="*/ 492 w 501"/>
                        <a:gd name="T85" fmla="*/ 339 h 549"/>
                        <a:gd name="T86" fmla="*/ 500 w 501"/>
                        <a:gd name="T87" fmla="*/ 277 h 549"/>
                        <a:gd name="T88" fmla="*/ 501 w 501"/>
                        <a:gd name="T89" fmla="*/ 227 h 549"/>
                        <a:gd name="T90" fmla="*/ 490 w 501"/>
                        <a:gd name="T91" fmla="*/ 177 h 549"/>
                        <a:gd name="T92" fmla="*/ 477 w 501"/>
                        <a:gd name="T93" fmla="*/ 139 h 549"/>
                        <a:gd name="T94" fmla="*/ 454 w 501"/>
                        <a:gd name="T95" fmla="*/ 94 h 549"/>
                        <a:gd name="T96" fmla="*/ 409 w 501"/>
                        <a:gd name="T97" fmla="*/ 54 h 549"/>
                        <a:gd name="T98" fmla="*/ 371 w 501"/>
                        <a:gd name="T99" fmla="*/ 32 h 549"/>
                        <a:gd name="T100" fmla="*/ 328 w 501"/>
                        <a:gd name="T101" fmla="*/ 11 h 549"/>
                        <a:gd name="T102" fmla="*/ 276 w 501"/>
                        <a:gd name="T103" fmla="*/ 0 h 5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501" h="549">
                          <a:moveTo>
                            <a:pt x="276" y="0"/>
                          </a:moveTo>
                          <a:lnTo>
                            <a:pt x="226" y="3"/>
                          </a:lnTo>
                          <a:lnTo>
                            <a:pt x="180" y="11"/>
                          </a:lnTo>
                          <a:lnTo>
                            <a:pt x="142" y="24"/>
                          </a:lnTo>
                          <a:lnTo>
                            <a:pt x="99" y="42"/>
                          </a:lnTo>
                          <a:lnTo>
                            <a:pt x="65" y="63"/>
                          </a:lnTo>
                          <a:lnTo>
                            <a:pt x="39" y="95"/>
                          </a:lnTo>
                          <a:lnTo>
                            <a:pt x="30" y="130"/>
                          </a:lnTo>
                          <a:lnTo>
                            <a:pt x="33" y="167"/>
                          </a:lnTo>
                          <a:lnTo>
                            <a:pt x="34" y="199"/>
                          </a:lnTo>
                          <a:lnTo>
                            <a:pt x="16" y="241"/>
                          </a:lnTo>
                          <a:lnTo>
                            <a:pt x="1" y="274"/>
                          </a:lnTo>
                          <a:lnTo>
                            <a:pt x="0" y="311"/>
                          </a:lnTo>
                          <a:lnTo>
                            <a:pt x="5" y="350"/>
                          </a:lnTo>
                          <a:lnTo>
                            <a:pt x="32" y="379"/>
                          </a:lnTo>
                          <a:lnTo>
                            <a:pt x="61" y="401"/>
                          </a:lnTo>
                          <a:lnTo>
                            <a:pt x="73" y="415"/>
                          </a:lnTo>
                          <a:lnTo>
                            <a:pt x="80" y="434"/>
                          </a:lnTo>
                          <a:lnTo>
                            <a:pt x="75" y="457"/>
                          </a:lnTo>
                          <a:lnTo>
                            <a:pt x="66" y="485"/>
                          </a:lnTo>
                          <a:lnTo>
                            <a:pt x="44" y="511"/>
                          </a:lnTo>
                          <a:lnTo>
                            <a:pt x="59" y="511"/>
                          </a:lnTo>
                          <a:lnTo>
                            <a:pt x="71" y="523"/>
                          </a:lnTo>
                          <a:lnTo>
                            <a:pt x="90" y="522"/>
                          </a:lnTo>
                          <a:lnTo>
                            <a:pt x="104" y="532"/>
                          </a:lnTo>
                          <a:lnTo>
                            <a:pt x="121" y="532"/>
                          </a:lnTo>
                          <a:lnTo>
                            <a:pt x="151" y="549"/>
                          </a:lnTo>
                          <a:lnTo>
                            <a:pt x="342" y="532"/>
                          </a:lnTo>
                          <a:lnTo>
                            <a:pt x="368" y="531"/>
                          </a:lnTo>
                          <a:lnTo>
                            <a:pt x="378" y="521"/>
                          </a:lnTo>
                          <a:lnTo>
                            <a:pt x="395" y="526"/>
                          </a:lnTo>
                          <a:lnTo>
                            <a:pt x="408" y="516"/>
                          </a:lnTo>
                          <a:lnTo>
                            <a:pt x="425" y="520"/>
                          </a:lnTo>
                          <a:lnTo>
                            <a:pt x="432" y="508"/>
                          </a:lnTo>
                          <a:lnTo>
                            <a:pt x="447" y="510"/>
                          </a:lnTo>
                          <a:lnTo>
                            <a:pt x="469" y="502"/>
                          </a:lnTo>
                          <a:lnTo>
                            <a:pt x="439" y="486"/>
                          </a:lnTo>
                          <a:lnTo>
                            <a:pt x="427" y="466"/>
                          </a:lnTo>
                          <a:lnTo>
                            <a:pt x="409" y="439"/>
                          </a:lnTo>
                          <a:lnTo>
                            <a:pt x="432" y="420"/>
                          </a:lnTo>
                          <a:lnTo>
                            <a:pt x="464" y="399"/>
                          </a:lnTo>
                          <a:lnTo>
                            <a:pt x="482" y="373"/>
                          </a:lnTo>
                          <a:lnTo>
                            <a:pt x="492" y="339"/>
                          </a:lnTo>
                          <a:lnTo>
                            <a:pt x="500" y="277"/>
                          </a:lnTo>
                          <a:lnTo>
                            <a:pt x="501" y="227"/>
                          </a:lnTo>
                          <a:lnTo>
                            <a:pt x="490" y="177"/>
                          </a:lnTo>
                          <a:lnTo>
                            <a:pt x="477" y="139"/>
                          </a:lnTo>
                          <a:lnTo>
                            <a:pt x="454" y="94"/>
                          </a:lnTo>
                          <a:lnTo>
                            <a:pt x="409" y="54"/>
                          </a:lnTo>
                          <a:lnTo>
                            <a:pt x="371" y="32"/>
                          </a:lnTo>
                          <a:lnTo>
                            <a:pt x="328" y="11"/>
                          </a:lnTo>
                          <a:lnTo>
                            <a:pt x="27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46" name="Freeform 1945"/>
                    <p:cNvSpPr>
                      <a:spLocks/>
                    </p:cNvSpPr>
                    <p:nvPr/>
                  </p:nvSpPr>
                  <p:spPr bwMode="auto">
                    <a:xfrm>
                      <a:off x="4466" y="1266"/>
                      <a:ext cx="26" cy="36"/>
                    </a:xfrm>
                    <a:custGeom>
                      <a:avLst/>
                      <a:gdLst>
                        <a:gd name="T0" fmla="*/ 2 w 207"/>
                        <a:gd name="T1" fmla="*/ 52 h 294"/>
                        <a:gd name="T2" fmla="*/ 7 w 207"/>
                        <a:gd name="T3" fmla="*/ 87 h 294"/>
                        <a:gd name="T4" fmla="*/ 5 w 207"/>
                        <a:gd name="T5" fmla="*/ 118 h 294"/>
                        <a:gd name="T6" fmla="*/ 1 w 207"/>
                        <a:gd name="T7" fmla="*/ 168 h 294"/>
                        <a:gd name="T8" fmla="*/ 0 w 207"/>
                        <a:gd name="T9" fmla="*/ 188 h 294"/>
                        <a:gd name="T10" fmla="*/ 9 w 207"/>
                        <a:gd name="T11" fmla="*/ 215 h 294"/>
                        <a:gd name="T12" fmla="*/ 45 w 207"/>
                        <a:gd name="T13" fmla="*/ 254 h 294"/>
                        <a:gd name="T14" fmla="*/ 83 w 207"/>
                        <a:gd name="T15" fmla="*/ 290 h 294"/>
                        <a:gd name="T16" fmla="*/ 120 w 207"/>
                        <a:gd name="T17" fmla="*/ 294 h 294"/>
                        <a:gd name="T18" fmla="*/ 141 w 207"/>
                        <a:gd name="T19" fmla="*/ 285 h 294"/>
                        <a:gd name="T20" fmla="*/ 163 w 207"/>
                        <a:gd name="T21" fmla="*/ 261 h 294"/>
                        <a:gd name="T22" fmla="*/ 191 w 207"/>
                        <a:gd name="T23" fmla="*/ 220 h 294"/>
                        <a:gd name="T24" fmla="*/ 206 w 207"/>
                        <a:gd name="T25" fmla="*/ 194 h 294"/>
                        <a:gd name="T26" fmla="*/ 207 w 207"/>
                        <a:gd name="T27" fmla="*/ 182 h 294"/>
                        <a:gd name="T28" fmla="*/ 202 w 207"/>
                        <a:gd name="T29" fmla="*/ 156 h 294"/>
                        <a:gd name="T30" fmla="*/ 191 w 207"/>
                        <a:gd name="T31" fmla="*/ 116 h 294"/>
                        <a:gd name="T32" fmla="*/ 186 w 207"/>
                        <a:gd name="T33" fmla="*/ 87 h 294"/>
                        <a:gd name="T34" fmla="*/ 186 w 207"/>
                        <a:gd name="T35" fmla="*/ 55 h 294"/>
                        <a:gd name="T36" fmla="*/ 189 w 207"/>
                        <a:gd name="T37" fmla="*/ 0 h 294"/>
                        <a:gd name="T38" fmla="*/ 2 w 207"/>
                        <a:gd name="T39" fmla="*/ 52 h 2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207" h="294">
                          <a:moveTo>
                            <a:pt x="2" y="52"/>
                          </a:moveTo>
                          <a:lnTo>
                            <a:pt x="7" y="87"/>
                          </a:lnTo>
                          <a:lnTo>
                            <a:pt x="5" y="118"/>
                          </a:lnTo>
                          <a:lnTo>
                            <a:pt x="1" y="168"/>
                          </a:lnTo>
                          <a:lnTo>
                            <a:pt x="0" y="188"/>
                          </a:lnTo>
                          <a:lnTo>
                            <a:pt x="9" y="215"/>
                          </a:lnTo>
                          <a:lnTo>
                            <a:pt x="45" y="254"/>
                          </a:lnTo>
                          <a:lnTo>
                            <a:pt x="83" y="290"/>
                          </a:lnTo>
                          <a:lnTo>
                            <a:pt x="120" y="294"/>
                          </a:lnTo>
                          <a:lnTo>
                            <a:pt x="141" y="285"/>
                          </a:lnTo>
                          <a:lnTo>
                            <a:pt x="163" y="261"/>
                          </a:lnTo>
                          <a:lnTo>
                            <a:pt x="191" y="220"/>
                          </a:lnTo>
                          <a:lnTo>
                            <a:pt x="206" y="194"/>
                          </a:lnTo>
                          <a:lnTo>
                            <a:pt x="207" y="182"/>
                          </a:lnTo>
                          <a:lnTo>
                            <a:pt x="202" y="156"/>
                          </a:lnTo>
                          <a:lnTo>
                            <a:pt x="191" y="116"/>
                          </a:lnTo>
                          <a:lnTo>
                            <a:pt x="186" y="87"/>
                          </a:lnTo>
                          <a:lnTo>
                            <a:pt x="186" y="55"/>
                          </a:lnTo>
                          <a:lnTo>
                            <a:pt x="189" y="0"/>
                          </a:lnTo>
                          <a:lnTo>
                            <a:pt x="2" y="52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47" name="Freeform 1946"/>
                    <p:cNvSpPr>
                      <a:spLocks/>
                    </p:cNvSpPr>
                    <p:nvPr/>
                  </p:nvSpPr>
                  <p:spPr bwMode="auto">
                    <a:xfrm>
                      <a:off x="4460" y="1229"/>
                      <a:ext cx="36" cy="49"/>
                    </a:xfrm>
                    <a:custGeom>
                      <a:avLst/>
                      <a:gdLst>
                        <a:gd name="T0" fmla="*/ 10 w 288"/>
                        <a:gd name="T1" fmla="*/ 49 h 396"/>
                        <a:gd name="T2" fmla="*/ 13 w 288"/>
                        <a:gd name="T3" fmla="*/ 71 h 396"/>
                        <a:gd name="T4" fmla="*/ 8 w 288"/>
                        <a:gd name="T5" fmla="*/ 107 h 396"/>
                        <a:gd name="T6" fmla="*/ 2 w 288"/>
                        <a:gd name="T7" fmla="*/ 154 h 396"/>
                        <a:gd name="T8" fmla="*/ 0 w 288"/>
                        <a:gd name="T9" fmla="*/ 188 h 396"/>
                        <a:gd name="T10" fmla="*/ 4 w 288"/>
                        <a:gd name="T11" fmla="*/ 215 h 396"/>
                        <a:gd name="T12" fmla="*/ 9 w 288"/>
                        <a:gd name="T13" fmla="*/ 238 h 396"/>
                        <a:gd name="T14" fmla="*/ 11 w 288"/>
                        <a:gd name="T15" fmla="*/ 258 h 396"/>
                        <a:gd name="T16" fmla="*/ 15 w 288"/>
                        <a:gd name="T17" fmla="*/ 276 h 396"/>
                        <a:gd name="T18" fmla="*/ 19 w 288"/>
                        <a:gd name="T19" fmla="*/ 294 h 396"/>
                        <a:gd name="T20" fmla="*/ 22 w 288"/>
                        <a:gd name="T21" fmla="*/ 311 h 396"/>
                        <a:gd name="T22" fmla="*/ 34 w 288"/>
                        <a:gd name="T23" fmla="*/ 330 h 396"/>
                        <a:gd name="T24" fmla="*/ 47 w 288"/>
                        <a:gd name="T25" fmla="*/ 342 h 396"/>
                        <a:gd name="T26" fmla="*/ 63 w 288"/>
                        <a:gd name="T27" fmla="*/ 361 h 396"/>
                        <a:gd name="T28" fmla="*/ 77 w 288"/>
                        <a:gd name="T29" fmla="*/ 372 h 396"/>
                        <a:gd name="T30" fmla="*/ 94 w 288"/>
                        <a:gd name="T31" fmla="*/ 386 h 396"/>
                        <a:gd name="T32" fmla="*/ 111 w 288"/>
                        <a:gd name="T33" fmla="*/ 394 h 396"/>
                        <a:gd name="T34" fmla="*/ 132 w 288"/>
                        <a:gd name="T35" fmla="*/ 396 h 396"/>
                        <a:gd name="T36" fmla="*/ 150 w 288"/>
                        <a:gd name="T37" fmla="*/ 393 h 396"/>
                        <a:gd name="T38" fmla="*/ 171 w 288"/>
                        <a:gd name="T39" fmla="*/ 383 h 396"/>
                        <a:gd name="T40" fmla="*/ 188 w 288"/>
                        <a:gd name="T41" fmla="*/ 371 h 396"/>
                        <a:gd name="T42" fmla="*/ 202 w 288"/>
                        <a:gd name="T43" fmla="*/ 359 h 396"/>
                        <a:gd name="T44" fmla="*/ 218 w 288"/>
                        <a:gd name="T45" fmla="*/ 345 h 396"/>
                        <a:gd name="T46" fmla="*/ 232 w 288"/>
                        <a:gd name="T47" fmla="*/ 334 h 396"/>
                        <a:gd name="T48" fmla="*/ 245 w 288"/>
                        <a:gd name="T49" fmla="*/ 319 h 396"/>
                        <a:gd name="T50" fmla="*/ 251 w 288"/>
                        <a:gd name="T51" fmla="*/ 304 h 396"/>
                        <a:gd name="T52" fmla="*/ 257 w 288"/>
                        <a:gd name="T53" fmla="*/ 277 h 396"/>
                        <a:gd name="T54" fmla="*/ 264 w 288"/>
                        <a:gd name="T55" fmla="*/ 250 h 396"/>
                        <a:gd name="T56" fmla="*/ 272 w 288"/>
                        <a:gd name="T57" fmla="*/ 220 h 396"/>
                        <a:gd name="T58" fmla="*/ 279 w 288"/>
                        <a:gd name="T59" fmla="*/ 172 h 396"/>
                        <a:gd name="T60" fmla="*/ 280 w 288"/>
                        <a:gd name="T61" fmla="*/ 135 h 396"/>
                        <a:gd name="T62" fmla="*/ 284 w 288"/>
                        <a:gd name="T63" fmla="*/ 103 h 396"/>
                        <a:gd name="T64" fmla="*/ 288 w 288"/>
                        <a:gd name="T65" fmla="*/ 77 h 396"/>
                        <a:gd name="T66" fmla="*/ 263 w 288"/>
                        <a:gd name="T67" fmla="*/ 91 h 396"/>
                        <a:gd name="T68" fmla="*/ 288 w 288"/>
                        <a:gd name="T69" fmla="*/ 51 h 396"/>
                        <a:gd name="T70" fmla="*/ 245 w 288"/>
                        <a:gd name="T71" fmla="*/ 56 h 396"/>
                        <a:gd name="T72" fmla="*/ 272 w 288"/>
                        <a:gd name="T73" fmla="*/ 19 h 396"/>
                        <a:gd name="T74" fmla="*/ 263 w 288"/>
                        <a:gd name="T75" fmla="*/ 6 h 396"/>
                        <a:gd name="T76" fmla="*/ 232 w 288"/>
                        <a:gd name="T77" fmla="*/ 47 h 396"/>
                        <a:gd name="T78" fmla="*/ 170 w 288"/>
                        <a:gd name="T79" fmla="*/ 61 h 396"/>
                        <a:gd name="T80" fmla="*/ 197 w 288"/>
                        <a:gd name="T81" fmla="*/ 39 h 396"/>
                        <a:gd name="T82" fmla="*/ 229 w 288"/>
                        <a:gd name="T83" fmla="*/ 0 h 396"/>
                        <a:gd name="T84" fmla="*/ 178 w 288"/>
                        <a:gd name="T85" fmla="*/ 36 h 396"/>
                        <a:gd name="T86" fmla="*/ 140 w 288"/>
                        <a:gd name="T87" fmla="*/ 56 h 396"/>
                        <a:gd name="T88" fmla="*/ 62 w 288"/>
                        <a:gd name="T89" fmla="*/ 72 h 396"/>
                        <a:gd name="T90" fmla="*/ 107 w 288"/>
                        <a:gd name="T91" fmla="*/ 52 h 396"/>
                        <a:gd name="T92" fmla="*/ 140 w 288"/>
                        <a:gd name="T93" fmla="*/ 30 h 396"/>
                        <a:gd name="T94" fmla="*/ 68 w 288"/>
                        <a:gd name="T95" fmla="*/ 51 h 396"/>
                        <a:gd name="T96" fmla="*/ 37 w 288"/>
                        <a:gd name="T97" fmla="*/ 60 h 396"/>
                        <a:gd name="T98" fmla="*/ 96 w 288"/>
                        <a:gd name="T99" fmla="*/ 15 h 396"/>
                        <a:gd name="T100" fmla="*/ 42 w 288"/>
                        <a:gd name="T101" fmla="*/ 31 h 396"/>
                        <a:gd name="T102" fmla="*/ 10 w 288"/>
                        <a:gd name="T103" fmla="*/ 49 h 39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288" h="396">
                          <a:moveTo>
                            <a:pt x="10" y="49"/>
                          </a:moveTo>
                          <a:lnTo>
                            <a:pt x="13" y="71"/>
                          </a:lnTo>
                          <a:lnTo>
                            <a:pt x="8" y="107"/>
                          </a:lnTo>
                          <a:lnTo>
                            <a:pt x="2" y="154"/>
                          </a:lnTo>
                          <a:lnTo>
                            <a:pt x="0" y="188"/>
                          </a:lnTo>
                          <a:lnTo>
                            <a:pt x="4" y="215"/>
                          </a:lnTo>
                          <a:lnTo>
                            <a:pt x="9" y="238"/>
                          </a:lnTo>
                          <a:lnTo>
                            <a:pt x="11" y="258"/>
                          </a:lnTo>
                          <a:lnTo>
                            <a:pt x="15" y="276"/>
                          </a:lnTo>
                          <a:lnTo>
                            <a:pt x="19" y="294"/>
                          </a:lnTo>
                          <a:lnTo>
                            <a:pt x="22" y="311"/>
                          </a:lnTo>
                          <a:lnTo>
                            <a:pt x="34" y="330"/>
                          </a:lnTo>
                          <a:lnTo>
                            <a:pt x="47" y="342"/>
                          </a:lnTo>
                          <a:lnTo>
                            <a:pt x="63" y="361"/>
                          </a:lnTo>
                          <a:lnTo>
                            <a:pt x="77" y="372"/>
                          </a:lnTo>
                          <a:lnTo>
                            <a:pt x="94" y="386"/>
                          </a:lnTo>
                          <a:lnTo>
                            <a:pt x="111" y="394"/>
                          </a:lnTo>
                          <a:lnTo>
                            <a:pt x="132" y="396"/>
                          </a:lnTo>
                          <a:lnTo>
                            <a:pt x="150" y="393"/>
                          </a:lnTo>
                          <a:lnTo>
                            <a:pt x="171" y="383"/>
                          </a:lnTo>
                          <a:lnTo>
                            <a:pt x="188" y="371"/>
                          </a:lnTo>
                          <a:lnTo>
                            <a:pt x="202" y="359"/>
                          </a:lnTo>
                          <a:lnTo>
                            <a:pt x="218" y="345"/>
                          </a:lnTo>
                          <a:lnTo>
                            <a:pt x="232" y="334"/>
                          </a:lnTo>
                          <a:lnTo>
                            <a:pt x="245" y="319"/>
                          </a:lnTo>
                          <a:lnTo>
                            <a:pt x="251" y="304"/>
                          </a:lnTo>
                          <a:lnTo>
                            <a:pt x="257" y="277"/>
                          </a:lnTo>
                          <a:lnTo>
                            <a:pt x="264" y="250"/>
                          </a:lnTo>
                          <a:lnTo>
                            <a:pt x="272" y="220"/>
                          </a:lnTo>
                          <a:lnTo>
                            <a:pt x="279" y="172"/>
                          </a:lnTo>
                          <a:lnTo>
                            <a:pt x="280" y="135"/>
                          </a:lnTo>
                          <a:lnTo>
                            <a:pt x="284" y="103"/>
                          </a:lnTo>
                          <a:lnTo>
                            <a:pt x="288" y="77"/>
                          </a:lnTo>
                          <a:lnTo>
                            <a:pt x="263" y="91"/>
                          </a:lnTo>
                          <a:lnTo>
                            <a:pt x="288" y="51"/>
                          </a:lnTo>
                          <a:lnTo>
                            <a:pt x="245" y="56"/>
                          </a:lnTo>
                          <a:lnTo>
                            <a:pt x="272" y="19"/>
                          </a:lnTo>
                          <a:lnTo>
                            <a:pt x="263" y="6"/>
                          </a:lnTo>
                          <a:lnTo>
                            <a:pt x="232" y="47"/>
                          </a:lnTo>
                          <a:lnTo>
                            <a:pt x="170" y="61"/>
                          </a:lnTo>
                          <a:lnTo>
                            <a:pt x="197" y="39"/>
                          </a:lnTo>
                          <a:lnTo>
                            <a:pt x="229" y="0"/>
                          </a:lnTo>
                          <a:lnTo>
                            <a:pt x="178" y="36"/>
                          </a:lnTo>
                          <a:lnTo>
                            <a:pt x="140" y="56"/>
                          </a:lnTo>
                          <a:lnTo>
                            <a:pt x="62" y="72"/>
                          </a:lnTo>
                          <a:lnTo>
                            <a:pt x="107" y="52"/>
                          </a:lnTo>
                          <a:lnTo>
                            <a:pt x="140" y="30"/>
                          </a:lnTo>
                          <a:lnTo>
                            <a:pt x="68" y="51"/>
                          </a:lnTo>
                          <a:lnTo>
                            <a:pt x="37" y="60"/>
                          </a:lnTo>
                          <a:lnTo>
                            <a:pt x="96" y="15"/>
                          </a:lnTo>
                          <a:lnTo>
                            <a:pt x="42" y="31"/>
                          </a:lnTo>
                          <a:lnTo>
                            <a:pt x="10" y="49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48" name="Freeform 1947"/>
                    <p:cNvSpPr>
                      <a:spLocks/>
                    </p:cNvSpPr>
                    <p:nvPr/>
                  </p:nvSpPr>
                  <p:spPr bwMode="auto">
                    <a:xfrm>
                      <a:off x="4466" y="1246"/>
                      <a:ext cx="7" cy="3"/>
                    </a:xfrm>
                    <a:custGeom>
                      <a:avLst/>
                      <a:gdLst>
                        <a:gd name="T0" fmla="*/ 0 w 57"/>
                        <a:gd name="T1" fmla="*/ 7 h 22"/>
                        <a:gd name="T2" fmla="*/ 8 w 57"/>
                        <a:gd name="T3" fmla="*/ 15 h 22"/>
                        <a:gd name="T4" fmla="*/ 17 w 57"/>
                        <a:gd name="T5" fmla="*/ 22 h 22"/>
                        <a:gd name="T6" fmla="*/ 31 w 57"/>
                        <a:gd name="T7" fmla="*/ 22 h 22"/>
                        <a:gd name="T8" fmla="*/ 43 w 57"/>
                        <a:gd name="T9" fmla="*/ 17 h 22"/>
                        <a:gd name="T10" fmla="*/ 57 w 57"/>
                        <a:gd name="T11" fmla="*/ 17 h 22"/>
                        <a:gd name="T12" fmla="*/ 44 w 57"/>
                        <a:gd name="T13" fmla="*/ 7 h 22"/>
                        <a:gd name="T14" fmla="*/ 32 w 57"/>
                        <a:gd name="T15" fmla="*/ 0 h 22"/>
                        <a:gd name="T16" fmla="*/ 15 w 57"/>
                        <a:gd name="T17" fmla="*/ 0 h 22"/>
                        <a:gd name="T18" fmla="*/ 0 w 57"/>
                        <a:gd name="T19" fmla="*/ 7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57" h="22">
                          <a:moveTo>
                            <a:pt x="0" y="7"/>
                          </a:moveTo>
                          <a:lnTo>
                            <a:pt x="8" y="15"/>
                          </a:lnTo>
                          <a:lnTo>
                            <a:pt x="17" y="22"/>
                          </a:lnTo>
                          <a:lnTo>
                            <a:pt x="31" y="22"/>
                          </a:lnTo>
                          <a:lnTo>
                            <a:pt x="43" y="17"/>
                          </a:lnTo>
                          <a:lnTo>
                            <a:pt x="57" y="17"/>
                          </a:lnTo>
                          <a:lnTo>
                            <a:pt x="44" y="7"/>
                          </a:lnTo>
                          <a:lnTo>
                            <a:pt x="32" y="0"/>
                          </a:lnTo>
                          <a:lnTo>
                            <a:pt x="15" y="0"/>
                          </a:lnTo>
                          <a:lnTo>
                            <a:pt x="0" y="7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49" name="Freeform 1948"/>
                    <p:cNvSpPr>
                      <a:spLocks/>
                    </p:cNvSpPr>
                    <p:nvPr/>
                  </p:nvSpPr>
                  <p:spPr bwMode="auto">
                    <a:xfrm>
                      <a:off x="4481" y="1247"/>
                      <a:ext cx="7" cy="3"/>
                    </a:xfrm>
                    <a:custGeom>
                      <a:avLst/>
                      <a:gdLst>
                        <a:gd name="T0" fmla="*/ 0 w 55"/>
                        <a:gd name="T1" fmla="*/ 7 h 25"/>
                        <a:gd name="T2" fmla="*/ 7 w 55"/>
                        <a:gd name="T3" fmla="*/ 11 h 25"/>
                        <a:gd name="T4" fmla="*/ 11 w 55"/>
                        <a:gd name="T5" fmla="*/ 20 h 25"/>
                        <a:gd name="T6" fmla="*/ 23 w 55"/>
                        <a:gd name="T7" fmla="*/ 25 h 25"/>
                        <a:gd name="T8" fmla="*/ 34 w 55"/>
                        <a:gd name="T9" fmla="*/ 22 h 25"/>
                        <a:gd name="T10" fmla="*/ 44 w 55"/>
                        <a:gd name="T11" fmla="*/ 15 h 25"/>
                        <a:gd name="T12" fmla="*/ 55 w 55"/>
                        <a:gd name="T13" fmla="*/ 10 h 25"/>
                        <a:gd name="T14" fmla="*/ 41 w 55"/>
                        <a:gd name="T15" fmla="*/ 4 h 25"/>
                        <a:gd name="T16" fmla="*/ 28 w 55"/>
                        <a:gd name="T17" fmla="*/ 0 h 25"/>
                        <a:gd name="T18" fmla="*/ 12 w 55"/>
                        <a:gd name="T19" fmla="*/ 4 h 25"/>
                        <a:gd name="T20" fmla="*/ 0 w 55"/>
                        <a:gd name="T21" fmla="*/ 7 h 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55" h="25">
                          <a:moveTo>
                            <a:pt x="0" y="7"/>
                          </a:moveTo>
                          <a:lnTo>
                            <a:pt x="7" y="11"/>
                          </a:lnTo>
                          <a:lnTo>
                            <a:pt x="11" y="20"/>
                          </a:lnTo>
                          <a:lnTo>
                            <a:pt x="23" y="25"/>
                          </a:lnTo>
                          <a:lnTo>
                            <a:pt x="34" y="22"/>
                          </a:lnTo>
                          <a:lnTo>
                            <a:pt x="44" y="15"/>
                          </a:lnTo>
                          <a:lnTo>
                            <a:pt x="55" y="10"/>
                          </a:lnTo>
                          <a:lnTo>
                            <a:pt x="41" y="4"/>
                          </a:lnTo>
                          <a:lnTo>
                            <a:pt x="28" y="0"/>
                          </a:lnTo>
                          <a:lnTo>
                            <a:pt x="12" y="4"/>
                          </a:lnTo>
                          <a:lnTo>
                            <a:pt x="0" y="7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50" name="Freeform 1949"/>
                    <p:cNvSpPr>
                      <a:spLocks/>
                    </p:cNvSpPr>
                    <p:nvPr/>
                  </p:nvSpPr>
                  <p:spPr bwMode="auto">
                    <a:xfrm>
                      <a:off x="4472" y="1259"/>
                      <a:ext cx="8" cy="3"/>
                    </a:xfrm>
                    <a:custGeom>
                      <a:avLst/>
                      <a:gdLst>
                        <a:gd name="T0" fmla="*/ 0 w 65"/>
                        <a:gd name="T1" fmla="*/ 0 h 23"/>
                        <a:gd name="T2" fmla="*/ 17 w 65"/>
                        <a:gd name="T3" fmla="*/ 3 h 23"/>
                        <a:gd name="T4" fmla="*/ 28 w 65"/>
                        <a:gd name="T5" fmla="*/ 9 h 23"/>
                        <a:gd name="T6" fmla="*/ 38 w 65"/>
                        <a:gd name="T7" fmla="*/ 10 h 23"/>
                        <a:gd name="T8" fmla="*/ 48 w 65"/>
                        <a:gd name="T9" fmla="*/ 6 h 23"/>
                        <a:gd name="T10" fmla="*/ 65 w 65"/>
                        <a:gd name="T11" fmla="*/ 4 h 23"/>
                        <a:gd name="T12" fmla="*/ 61 w 65"/>
                        <a:gd name="T13" fmla="*/ 10 h 23"/>
                        <a:gd name="T14" fmla="*/ 51 w 65"/>
                        <a:gd name="T15" fmla="*/ 14 h 23"/>
                        <a:gd name="T16" fmla="*/ 40 w 65"/>
                        <a:gd name="T17" fmla="*/ 23 h 23"/>
                        <a:gd name="T18" fmla="*/ 27 w 65"/>
                        <a:gd name="T19" fmla="*/ 22 h 23"/>
                        <a:gd name="T20" fmla="*/ 18 w 65"/>
                        <a:gd name="T21" fmla="*/ 14 h 23"/>
                        <a:gd name="T22" fmla="*/ 7 w 65"/>
                        <a:gd name="T23" fmla="*/ 10 h 23"/>
                        <a:gd name="T24" fmla="*/ 0 w 65"/>
                        <a:gd name="T25" fmla="*/ 0 h 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65" h="23">
                          <a:moveTo>
                            <a:pt x="0" y="0"/>
                          </a:moveTo>
                          <a:lnTo>
                            <a:pt x="17" y="3"/>
                          </a:lnTo>
                          <a:lnTo>
                            <a:pt x="28" y="9"/>
                          </a:lnTo>
                          <a:lnTo>
                            <a:pt x="38" y="10"/>
                          </a:lnTo>
                          <a:lnTo>
                            <a:pt x="48" y="6"/>
                          </a:lnTo>
                          <a:lnTo>
                            <a:pt x="65" y="4"/>
                          </a:lnTo>
                          <a:lnTo>
                            <a:pt x="61" y="10"/>
                          </a:lnTo>
                          <a:lnTo>
                            <a:pt x="51" y="14"/>
                          </a:lnTo>
                          <a:lnTo>
                            <a:pt x="40" y="23"/>
                          </a:lnTo>
                          <a:lnTo>
                            <a:pt x="27" y="22"/>
                          </a:lnTo>
                          <a:lnTo>
                            <a:pt x="18" y="14"/>
                          </a:lnTo>
                          <a:lnTo>
                            <a:pt x="7" y="1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51" name="Freeform 1950"/>
                    <p:cNvSpPr>
                      <a:spLocks/>
                    </p:cNvSpPr>
                    <p:nvPr/>
                  </p:nvSpPr>
                  <p:spPr bwMode="auto">
                    <a:xfrm>
                      <a:off x="4469" y="1266"/>
                      <a:ext cx="14" cy="2"/>
                    </a:xfrm>
                    <a:custGeom>
                      <a:avLst/>
                      <a:gdLst>
                        <a:gd name="T0" fmla="*/ 0 w 110"/>
                        <a:gd name="T1" fmla="*/ 15 h 22"/>
                        <a:gd name="T2" fmla="*/ 1 w 110"/>
                        <a:gd name="T3" fmla="*/ 0 h 22"/>
                        <a:gd name="T4" fmla="*/ 7 w 110"/>
                        <a:gd name="T5" fmla="*/ 4 h 22"/>
                        <a:gd name="T6" fmla="*/ 27 w 110"/>
                        <a:gd name="T7" fmla="*/ 8 h 22"/>
                        <a:gd name="T8" fmla="*/ 40 w 110"/>
                        <a:gd name="T9" fmla="*/ 5 h 22"/>
                        <a:gd name="T10" fmla="*/ 53 w 110"/>
                        <a:gd name="T11" fmla="*/ 12 h 22"/>
                        <a:gd name="T12" fmla="*/ 65 w 110"/>
                        <a:gd name="T13" fmla="*/ 8 h 22"/>
                        <a:gd name="T14" fmla="*/ 77 w 110"/>
                        <a:gd name="T15" fmla="*/ 13 h 22"/>
                        <a:gd name="T16" fmla="*/ 92 w 110"/>
                        <a:gd name="T17" fmla="*/ 14 h 22"/>
                        <a:gd name="T18" fmla="*/ 110 w 110"/>
                        <a:gd name="T19" fmla="*/ 13 h 22"/>
                        <a:gd name="T20" fmla="*/ 110 w 110"/>
                        <a:gd name="T21" fmla="*/ 22 h 22"/>
                        <a:gd name="T22" fmla="*/ 99 w 110"/>
                        <a:gd name="T23" fmla="*/ 17 h 22"/>
                        <a:gd name="T24" fmla="*/ 60 w 110"/>
                        <a:gd name="T25" fmla="*/ 18 h 22"/>
                        <a:gd name="T26" fmla="*/ 33 w 110"/>
                        <a:gd name="T27" fmla="*/ 15 h 22"/>
                        <a:gd name="T28" fmla="*/ 10 w 110"/>
                        <a:gd name="T29" fmla="*/ 12 h 22"/>
                        <a:gd name="T30" fmla="*/ 0 w 110"/>
                        <a:gd name="T31" fmla="*/ 15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110" h="22">
                          <a:moveTo>
                            <a:pt x="0" y="15"/>
                          </a:moveTo>
                          <a:lnTo>
                            <a:pt x="1" y="0"/>
                          </a:lnTo>
                          <a:lnTo>
                            <a:pt x="7" y="4"/>
                          </a:lnTo>
                          <a:lnTo>
                            <a:pt x="27" y="8"/>
                          </a:lnTo>
                          <a:lnTo>
                            <a:pt x="40" y="5"/>
                          </a:lnTo>
                          <a:lnTo>
                            <a:pt x="53" y="12"/>
                          </a:lnTo>
                          <a:lnTo>
                            <a:pt x="65" y="8"/>
                          </a:lnTo>
                          <a:lnTo>
                            <a:pt x="77" y="13"/>
                          </a:lnTo>
                          <a:lnTo>
                            <a:pt x="92" y="14"/>
                          </a:lnTo>
                          <a:lnTo>
                            <a:pt x="110" y="13"/>
                          </a:lnTo>
                          <a:lnTo>
                            <a:pt x="110" y="22"/>
                          </a:lnTo>
                          <a:lnTo>
                            <a:pt x="99" y="17"/>
                          </a:lnTo>
                          <a:lnTo>
                            <a:pt x="60" y="18"/>
                          </a:lnTo>
                          <a:lnTo>
                            <a:pt x="33" y="15"/>
                          </a:lnTo>
                          <a:lnTo>
                            <a:pt x="10" y="12"/>
                          </a:lnTo>
                          <a:lnTo>
                            <a:pt x="0" y="1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52" name="Freeform 1951"/>
                    <p:cNvSpPr>
                      <a:spLocks/>
                    </p:cNvSpPr>
                    <p:nvPr/>
                  </p:nvSpPr>
                  <p:spPr bwMode="auto">
                    <a:xfrm>
                      <a:off x="4472" y="1270"/>
                      <a:ext cx="7" cy="2"/>
                    </a:xfrm>
                    <a:custGeom>
                      <a:avLst/>
                      <a:gdLst>
                        <a:gd name="T0" fmla="*/ 0 w 56"/>
                        <a:gd name="T1" fmla="*/ 0 h 14"/>
                        <a:gd name="T2" fmla="*/ 13 w 56"/>
                        <a:gd name="T3" fmla="*/ 4 h 14"/>
                        <a:gd name="T4" fmla="*/ 29 w 56"/>
                        <a:gd name="T5" fmla="*/ 8 h 14"/>
                        <a:gd name="T6" fmla="*/ 42 w 56"/>
                        <a:gd name="T7" fmla="*/ 8 h 14"/>
                        <a:gd name="T8" fmla="*/ 56 w 56"/>
                        <a:gd name="T9" fmla="*/ 4 h 14"/>
                        <a:gd name="T10" fmla="*/ 37 w 56"/>
                        <a:gd name="T11" fmla="*/ 13 h 14"/>
                        <a:gd name="T12" fmla="*/ 19 w 56"/>
                        <a:gd name="T13" fmla="*/ 14 h 14"/>
                        <a:gd name="T14" fmla="*/ 6 w 56"/>
                        <a:gd name="T15" fmla="*/ 9 h 14"/>
                        <a:gd name="T16" fmla="*/ 0 w 56"/>
                        <a:gd name="T17" fmla="*/ 0 h 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56" h="14">
                          <a:moveTo>
                            <a:pt x="0" y="0"/>
                          </a:moveTo>
                          <a:lnTo>
                            <a:pt x="13" y="4"/>
                          </a:lnTo>
                          <a:lnTo>
                            <a:pt x="29" y="8"/>
                          </a:lnTo>
                          <a:lnTo>
                            <a:pt x="42" y="8"/>
                          </a:lnTo>
                          <a:lnTo>
                            <a:pt x="56" y="4"/>
                          </a:lnTo>
                          <a:lnTo>
                            <a:pt x="37" y="13"/>
                          </a:lnTo>
                          <a:lnTo>
                            <a:pt x="19" y="14"/>
                          </a:lnTo>
                          <a:lnTo>
                            <a:pt x="6" y="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53" name="Freeform 1952"/>
                    <p:cNvSpPr>
                      <a:spLocks/>
                    </p:cNvSpPr>
                    <p:nvPr/>
                  </p:nvSpPr>
                  <p:spPr bwMode="auto">
                    <a:xfrm>
                      <a:off x="4464" y="1242"/>
                      <a:ext cx="9" cy="3"/>
                    </a:xfrm>
                    <a:custGeom>
                      <a:avLst/>
                      <a:gdLst>
                        <a:gd name="T0" fmla="*/ 0 w 68"/>
                        <a:gd name="T1" fmla="*/ 7 h 22"/>
                        <a:gd name="T2" fmla="*/ 27 w 68"/>
                        <a:gd name="T3" fmla="*/ 10 h 22"/>
                        <a:gd name="T4" fmla="*/ 47 w 68"/>
                        <a:gd name="T5" fmla="*/ 15 h 22"/>
                        <a:gd name="T6" fmla="*/ 68 w 68"/>
                        <a:gd name="T7" fmla="*/ 22 h 22"/>
                        <a:gd name="T8" fmla="*/ 64 w 68"/>
                        <a:gd name="T9" fmla="*/ 7 h 22"/>
                        <a:gd name="T10" fmla="*/ 54 w 68"/>
                        <a:gd name="T11" fmla="*/ 0 h 22"/>
                        <a:gd name="T12" fmla="*/ 48 w 68"/>
                        <a:gd name="T13" fmla="*/ 2 h 22"/>
                        <a:gd name="T14" fmla="*/ 35 w 68"/>
                        <a:gd name="T15" fmla="*/ 0 h 22"/>
                        <a:gd name="T16" fmla="*/ 25 w 68"/>
                        <a:gd name="T17" fmla="*/ 2 h 22"/>
                        <a:gd name="T18" fmla="*/ 0 w 68"/>
                        <a:gd name="T19" fmla="*/ 7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68" h="22">
                          <a:moveTo>
                            <a:pt x="0" y="7"/>
                          </a:moveTo>
                          <a:lnTo>
                            <a:pt x="27" y="10"/>
                          </a:lnTo>
                          <a:lnTo>
                            <a:pt x="47" y="15"/>
                          </a:lnTo>
                          <a:lnTo>
                            <a:pt x="68" y="22"/>
                          </a:lnTo>
                          <a:lnTo>
                            <a:pt x="64" y="7"/>
                          </a:lnTo>
                          <a:lnTo>
                            <a:pt x="54" y="0"/>
                          </a:lnTo>
                          <a:lnTo>
                            <a:pt x="48" y="2"/>
                          </a:lnTo>
                          <a:lnTo>
                            <a:pt x="35" y="0"/>
                          </a:lnTo>
                          <a:lnTo>
                            <a:pt x="25" y="2"/>
                          </a:lnTo>
                          <a:lnTo>
                            <a:pt x="0" y="7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54" name="Freeform 1953"/>
                    <p:cNvSpPr>
                      <a:spLocks/>
                    </p:cNvSpPr>
                    <p:nvPr/>
                  </p:nvSpPr>
                  <p:spPr bwMode="auto">
                    <a:xfrm>
                      <a:off x="4480" y="1243"/>
                      <a:ext cx="10" cy="3"/>
                    </a:xfrm>
                    <a:custGeom>
                      <a:avLst/>
                      <a:gdLst>
                        <a:gd name="T0" fmla="*/ 0 w 80"/>
                        <a:gd name="T1" fmla="*/ 21 h 21"/>
                        <a:gd name="T2" fmla="*/ 21 w 80"/>
                        <a:gd name="T3" fmla="*/ 17 h 21"/>
                        <a:gd name="T4" fmla="*/ 43 w 80"/>
                        <a:gd name="T5" fmla="*/ 15 h 21"/>
                        <a:gd name="T6" fmla="*/ 80 w 80"/>
                        <a:gd name="T7" fmla="*/ 20 h 21"/>
                        <a:gd name="T8" fmla="*/ 55 w 80"/>
                        <a:gd name="T9" fmla="*/ 10 h 21"/>
                        <a:gd name="T10" fmla="*/ 43 w 80"/>
                        <a:gd name="T11" fmla="*/ 5 h 21"/>
                        <a:gd name="T12" fmla="*/ 26 w 80"/>
                        <a:gd name="T13" fmla="*/ 6 h 21"/>
                        <a:gd name="T14" fmla="*/ 16 w 80"/>
                        <a:gd name="T15" fmla="*/ 0 h 21"/>
                        <a:gd name="T16" fmla="*/ 4 w 80"/>
                        <a:gd name="T17" fmla="*/ 10 h 21"/>
                        <a:gd name="T18" fmla="*/ 0 w 80"/>
                        <a:gd name="T19" fmla="*/ 21 h 2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80" h="21">
                          <a:moveTo>
                            <a:pt x="0" y="21"/>
                          </a:moveTo>
                          <a:lnTo>
                            <a:pt x="21" y="17"/>
                          </a:lnTo>
                          <a:lnTo>
                            <a:pt x="43" y="15"/>
                          </a:lnTo>
                          <a:lnTo>
                            <a:pt x="80" y="20"/>
                          </a:lnTo>
                          <a:lnTo>
                            <a:pt x="55" y="10"/>
                          </a:lnTo>
                          <a:lnTo>
                            <a:pt x="43" y="5"/>
                          </a:lnTo>
                          <a:lnTo>
                            <a:pt x="26" y="6"/>
                          </a:lnTo>
                          <a:lnTo>
                            <a:pt x="16" y="0"/>
                          </a:lnTo>
                          <a:lnTo>
                            <a:pt x="4" y="10"/>
                          </a:lnTo>
                          <a:lnTo>
                            <a:pt x="0" y="2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55" name="Freeform 1954"/>
                    <p:cNvSpPr>
                      <a:spLocks/>
                    </p:cNvSpPr>
                    <p:nvPr/>
                  </p:nvSpPr>
                  <p:spPr bwMode="auto">
                    <a:xfrm>
                      <a:off x="4485" y="1248"/>
                      <a:ext cx="1" cy="1"/>
                    </a:xfrm>
                    <a:custGeom>
                      <a:avLst/>
                      <a:gdLst>
                        <a:gd name="T0" fmla="*/ 1 w 9"/>
                        <a:gd name="T1" fmla="*/ 0 h 9"/>
                        <a:gd name="T2" fmla="*/ 0 w 9"/>
                        <a:gd name="T3" fmla="*/ 9 h 9"/>
                        <a:gd name="T4" fmla="*/ 9 w 9"/>
                        <a:gd name="T5" fmla="*/ 4 h 9"/>
                        <a:gd name="T6" fmla="*/ 1 w 9"/>
                        <a:gd name="T7" fmla="*/ 0 h 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9" h="9">
                          <a:moveTo>
                            <a:pt x="1" y="0"/>
                          </a:moveTo>
                          <a:lnTo>
                            <a:pt x="0" y="9"/>
                          </a:lnTo>
                          <a:lnTo>
                            <a:pt x="9" y="4"/>
                          </a:lnTo>
                          <a:lnTo>
                            <a:pt x="1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56" name="Freeform 1955"/>
                    <p:cNvSpPr>
                      <a:spLocks/>
                    </p:cNvSpPr>
                    <p:nvPr/>
                  </p:nvSpPr>
                  <p:spPr bwMode="auto">
                    <a:xfrm>
                      <a:off x="4447" y="1205"/>
                      <a:ext cx="46" cy="36"/>
                    </a:xfrm>
                    <a:custGeom>
                      <a:avLst/>
                      <a:gdLst>
                        <a:gd name="T0" fmla="*/ 89 w 367"/>
                        <a:gd name="T1" fmla="*/ 179 h 287"/>
                        <a:gd name="T2" fmla="*/ 136 w 367"/>
                        <a:gd name="T3" fmla="*/ 193 h 287"/>
                        <a:gd name="T4" fmla="*/ 182 w 367"/>
                        <a:gd name="T5" fmla="*/ 193 h 287"/>
                        <a:gd name="T6" fmla="*/ 226 w 367"/>
                        <a:gd name="T7" fmla="*/ 178 h 287"/>
                        <a:gd name="T8" fmla="*/ 275 w 367"/>
                        <a:gd name="T9" fmla="*/ 150 h 287"/>
                        <a:gd name="T10" fmla="*/ 321 w 367"/>
                        <a:gd name="T11" fmla="*/ 110 h 287"/>
                        <a:gd name="T12" fmla="*/ 361 w 367"/>
                        <a:gd name="T13" fmla="*/ 76 h 287"/>
                        <a:gd name="T14" fmla="*/ 367 w 367"/>
                        <a:gd name="T15" fmla="*/ 36 h 287"/>
                        <a:gd name="T16" fmla="*/ 354 w 367"/>
                        <a:gd name="T17" fmla="*/ 23 h 287"/>
                        <a:gd name="T18" fmla="*/ 302 w 367"/>
                        <a:gd name="T19" fmla="*/ 5 h 287"/>
                        <a:gd name="T20" fmla="*/ 237 w 367"/>
                        <a:gd name="T21" fmla="*/ 0 h 287"/>
                        <a:gd name="T22" fmla="*/ 209 w 367"/>
                        <a:gd name="T23" fmla="*/ 23 h 287"/>
                        <a:gd name="T24" fmla="*/ 179 w 367"/>
                        <a:gd name="T25" fmla="*/ 57 h 287"/>
                        <a:gd name="T26" fmla="*/ 143 w 367"/>
                        <a:gd name="T27" fmla="*/ 66 h 287"/>
                        <a:gd name="T28" fmla="*/ 115 w 367"/>
                        <a:gd name="T29" fmla="*/ 66 h 287"/>
                        <a:gd name="T30" fmla="*/ 166 w 367"/>
                        <a:gd name="T31" fmla="*/ 57 h 287"/>
                        <a:gd name="T32" fmla="*/ 193 w 367"/>
                        <a:gd name="T33" fmla="*/ 31 h 287"/>
                        <a:gd name="T34" fmla="*/ 222 w 367"/>
                        <a:gd name="T35" fmla="*/ 2 h 287"/>
                        <a:gd name="T36" fmla="*/ 178 w 367"/>
                        <a:gd name="T37" fmla="*/ 7 h 287"/>
                        <a:gd name="T38" fmla="*/ 107 w 367"/>
                        <a:gd name="T39" fmla="*/ 31 h 287"/>
                        <a:gd name="T40" fmla="*/ 71 w 367"/>
                        <a:gd name="T41" fmla="*/ 57 h 287"/>
                        <a:gd name="T42" fmla="*/ 44 w 367"/>
                        <a:gd name="T43" fmla="*/ 89 h 287"/>
                        <a:gd name="T44" fmla="*/ 36 w 367"/>
                        <a:gd name="T45" fmla="*/ 119 h 287"/>
                        <a:gd name="T46" fmla="*/ 36 w 367"/>
                        <a:gd name="T47" fmla="*/ 140 h 287"/>
                        <a:gd name="T48" fmla="*/ 41 w 367"/>
                        <a:gd name="T49" fmla="*/ 168 h 287"/>
                        <a:gd name="T50" fmla="*/ 34 w 367"/>
                        <a:gd name="T51" fmla="*/ 196 h 287"/>
                        <a:gd name="T52" fmla="*/ 27 w 367"/>
                        <a:gd name="T53" fmla="*/ 214 h 287"/>
                        <a:gd name="T54" fmla="*/ 12 w 367"/>
                        <a:gd name="T55" fmla="*/ 241 h 287"/>
                        <a:gd name="T56" fmla="*/ 1 w 367"/>
                        <a:gd name="T57" fmla="*/ 264 h 287"/>
                        <a:gd name="T58" fmla="*/ 0 w 367"/>
                        <a:gd name="T59" fmla="*/ 287 h 287"/>
                        <a:gd name="T60" fmla="*/ 4 w 367"/>
                        <a:gd name="T61" fmla="*/ 268 h 287"/>
                        <a:gd name="T62" fmla="*/ 23 w 367"/>
                        <a:gd name="T63" fmla="*/ 237 h 287"/>
                        <a:gd name="T64" fmla="*/ 44 w 367"/>
                        <a:gd name="T65" fmla="*/ 204 h 287"/>
                        <a:gd name="T66" fmla="*/ 47 w 367"/>
                        <a:gd name="T67" fmla="*/ 175 h 287"/>
                        <a:gd name="T68" fmla="*/ 53 w 367"/>
                        <a:gd name="T69" fmla="*/ 158 h 287"/>
                        <a:gd name="T70" fmla="*/ 63 w 367"/>
                        <a:gd name="T71" fmla="*/ 147 h 287"/>
                        <a:gd name="T72" fmla="*/ 86 w 367"/>
                        <a:gd name="T73" fmla="*/ 150 h 287"/>
                        <a:gd name="T74" fmla="*/ 108 w 367"/>
                        <a:gd name="T75" fmla="*/ 150 h 287"/>
                        <a:gd name="T76" fmla="*/ 150 w 367"/>
                        <a:gd name="T77" fmla="*/ 142 h 287"/>
                        <a:gd name="T78" fmla="*/ 189 w 367"/>
                        <a:gd name="T79" fmla="*/ 118 h 287"/>
                        <a:gd name="T80" fmla="*/ 210 w 367"/>
                        <a:gd name="T81" fmla="*/ 92 h 287"/>
                        <a:gd name="T82" fmla="*/ 183 w 367"/>
                        <a:gd name="T83" fmla="*/ 114 h 287"/>
                        <a:gd name="T84" fmla="*/ 143 w 367"/>
                        <a:gd name="T85" fmla="*/ 134 h 287"/>
                        <a:gd name="T86" fmla="*/ 111 w 367"/>
                        <a:gd name="T87" fmla="*/ 139 h 287"/>
                        <a:gd name="T88" fmla="*/ 90 w 367"/>
                        <a:gd name="T89" fmla="*/ 139 h 287"/>
                        <a:gd name="T90" fmla="*/ 136 w 367"/>
                        <a:gd name="T91" fmla="*/ 130 h 287"/>
                        <a:gd name="T92" fmla="*/ 168 w 367"/>
                        <a:gd name="T93" fmla="*/ 112 h 287"/>
                        <a:gd name="T94" fmla="*/ 194 w 367"/>
                        <a:gd name="T95" fmla="*/ 97 h 287"/>
                        <a:gd name="T96" fmla="*/ 220 w 367"/>
                        <a:gd name="T97" fmla="*/ 78 h 287"/>
                        <a:gd name="T98" fmla="*/ 212 w 367"/>
                        <a:gd name="T99" fmla="*/ 103 h 287"/>
                        <a:gd name="T100" fmla="*/ 186 w 367"/>
                        <a:gd name="T101" fmla="*/ 133 h 287"/>
                        <a:gd name="T102" fmla="*/ 145 w 367"/>
                        <a:gd name="T103" fmla="*/ 160 h 287"/>
                        <a:gd name="T104" fmla="*/ 113 w 367"/>
                        <a:gd name="T105" fmla="*/ 171 h 287"/>
                        <a:gd name="T106" fmla="*/ 89 w 367"/>
                        <a:gd name="T107" fmla="*/ 179 h 2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</a:cxnLst>
                      <a:rect l="0" t="0" r="r" b="b"/>
                      <a:pathLst>
                        <a:path w="367" h="287">
                          <a:moveTo>
                            <a:pt x="89" y="179"/>
                          </a:moveTo>
                          <a:lnTo>
                            <a:pt x="136" y="193"/>
                          </a:lnTo>
                          <a:lnTo>
                            <a:pt x="182" y="193"/>
                          </a:lnTo>
                          <a:lnTo>
                            <a:pt x="226" y="178"/>
                          </a:lnTo>
                          <a:lnTo>
                            <a:pt x="275" y="150"/>
                          </a:lnTo>
                          <a:lnTo>
                            <a:pt x="321" y="110"/>
                          </a:lnTo>
                          <a:lnTo>
                            <a:pt x="361" y="76"/>
                          </a:lnTo>
                          <a:lnTo>
                            <a:pt x="367" y="36"/>
                          </a:lnTo>
                          <a:lnTo>
                            <a:pt x="354" y="23"/>
                          </a:lnTo>
                          <a:lnTo>
                            <a:pt x="302" y="5"/>
                          </a:lnTo>
                          <a:lnTo>
                            <a:pt x="237" y="0"/>
                          </a:lnTo>
                          <a:lnTo>
                            <a:pt x="209" y="23"/>
                          </a:lnTo>
                          <a:lnTo>
                            <a:pt x="179" y="57"/>
                          </a:lnTo>
                          <a:lnTo>
                            <a:pt x="143" y="66"/>
                          </a:lnTo>
                          <a:lnTo>
                            <a:pt x="115" y="66"/>
                          </a:lnTo>
                          <a:lnTo>
                            <a:pt x="166" y="57"/>
                          </a:lnTo>
                          <a:lnTo>
                            <a:pt x="193" y="31"/>
                          </a:lnTo>
                          <a:lnTo>
                            <a:pt x="222" y="2"/>
                          </a:lnTo>
                          <a:lnTo>
                            <a:pt x="178" y="7"/>
                          </a:lnTo>
                          <a:lnTo>
                            <a:pt x="107" y="31"/>
                          </a:lnTo>
                          <a:lnTo>
                            <a:pt x="71" y="57"/>
                          </a:lnTo>
                          <a:lnTo>
                            <a:pt x="44" y="89"/>
                          </a:lnTo>
                          <a:lnTo>
                            <a:pt x="36" y="119"/>
                          </a:lnTo>
                          <a:lnTo>
                            <a:pt x="36" y="140"/>
                          </a:lnTo>
                          <a:lnTo>
                            <a:pt x="41" y="168"/>
                          </a:lnTo>
                          <a:lnTo>
                            <a:pt x="34" y="196"/>
                          </a:lnTo>
                          <a:lnTo>
                            <a:pt x="27" y="214"/>
                          </a:lnTo>
                          <a:lnTo>
                            <a:pt x="12" y="241"/>
                          </a:lnTo>
                          <a:lnTo>
                            <a:pt x="1" y="264"/>
                          </a:lnTo>
                          <a:lnTo>
                            <a:pt x="0" y="287"/>
                          </a:lnTo>
                          <a:lnTo>
                            <a:pt x="4" y="268"/>
                          </a:lnTo>
                          <a:lnTo>
                            <a:pt x="23" y="237"/>
                          </a:lnTo>
                          <a:lnTo>
                            <a:pt x="44" y="204"/>
                          </a:lnTo>
                          <a:lnTo>
                            <a:pt x="47" y="175"/>
                          </a:lnTo>
                          <a:lnTo>
                            <a:pt x="53" y="158"/>
                          </a:lnTo>
                          <a:lnTo>
                            <a:pt x="63" y="147"/>
                          </a:lnTo>
                          <a:lnTo>
                            <a:pt x="86" y="150"/>
                          </a:lnTo>
                          <a:lnTo>
                            <a:pt x="108" y="150"/>
                          </a:lnTo>
                          <a:lnTo>
                            <a:pt x="150" y="142"/>
                          </a:lnTo>
                          <a:lnTo>
                            <a:pt x="189" y="118"/>
                          </a:lnTo>
                          <a:lnTo>
                            <a:pt x="210" y="92"/>
                          </a:lnTo>
                          <a:lnTo>
                            <a:pt x="183" y="114"/>
                          </a:lnTo>
                          <a:lnTo>
                            <a:pt x="143" y="134"/>
                          </a:lnTo>
                          <a:lnTo>
                            <a:pt x="111" y="139"/>
                          </a:lnTo>
                          <a:lnTo>
                            <a:pt x="90" y="139"/>
                          </a:lnTo>
                          <a:lnTo>
                            <a:pt x="136" y="130"/>
                          </a:lnTo>
                          <a:lnTo>
                            <a:pt x="168" y="112"/>
                          </a:lnTo>
                          <a:lnTo>
                            <a:pt x="194" y="97"/>
                          </a:lnTo>
                          <a:lnTo>
                            <a:pt x="220" y="78"/>
                          </a:lnTo>
                          <a:lnTo>
                            <a:pt x="212" y="103"/>
                          </a:lnTo>
                          <a:lnTo>
                            <a:pt x="186" y="133"/>
                          </a:lnTo>
                          <a:lnTo>
                            <a:pt x="145" y="160"/>
                          </a:lnTo>
                          <a:lnTo>
                            <a:pt x="113" y="171"/>
                          </a:lnTo>
                          <a:lnTo>
                            <a:pt x="89" y="179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57" name="Freeform 1956"/>
                    <p:cNvSpPr>
                      <a:spLocks/>
                    </p:cNvSpPr>
                    <p:nvPr/>
                  </p:nvSpPr>
                  <p:spPr bwMode="auto">
                    <a:xfrm>
                      <a:off x="4478" y="1208"/>
                      <a:ext cx="31" cy="41"/>
                    </a:xfrm>
                    <a:custGeom>
                      <a:avLst/>
                      <a:gdLst>
                        <a:gd name="T0" fmla="*/ 60 w 250"/>
                        <a:gd name="T1" fmla="*/ 116 h 327"/>
                        <a:gd name="T2" fmla="*/ 39 w 250"/>
                        <a:gd name="T3" fmla="*/ 138 h 327"/>
                        <a:gd name="T4" fmla="*/ 0 w 250"/>
                        <a:gd name="T5" fmla="*/ 172 h 327"/>
                        <a:gd name="T6" fmla="*/ 34 w 250"/>
                        <a:gd name="T7" fmla="*/ 169 h 327"/>
                        <a:gd name="T8" fmla="*/ 75 w 250"/>
                        <a:gd name="T9" fmla="*/ 158 h 327"/>
                        <a:gd name="T10" fmla="*/ 104 w 250"/>
                        <a:gd name="T11" fmla="*/ 147 h 327"/>
                        <a:gd name="T12" fmla="*/ 77 w 250"/>
                        <a:gd name="T13" fmla="*/ 171 h 327"/>
                        <a:gd name="T14" fmla="*/ 60 w 250"/>
                        <a:gd name="T15" fmla="*/ 184 h 327"/>
                        <a:gd name="T16" fmla="*/ 105 w 250"/>
                        <a:gd name="T17" fmla="*/ 169 h 327"/>
                        <a:gd name="T18" fmla="*/ 126 w 250"/>
                        <a:gd name="T19" fmla="*/ 152 h 327"/>
                        <a:gd name="T20" fmla="*/ 171 w 250"/>
                        <a:gd name="T21" fmla="*/ 123 h 327"/>
                        <a:gd name="T22" fmla="*/ 141 w 250"/>
                        <a:gd name="T23" fmla="*/ 161 h 327"/>
                        <a:gd name="T24" fmla="*/ 123 w 250"/>
                        <a:gd name="T25" fmla="*/ 184 h 327"/>
                        <a:gd name="T26" fmla="*/ 107 w 250"/>
                        <a:gd name="T27" fmla="*/ 202 h 327"/>
                        <a:gd name="T28" fmla="*/ 131 w 250"/>
                        <a:gd name="T29" fmla="*/ 198 h 327"/>
                        <a:gd name="T30" fmla="*/ 158 w 250"/>
                        <a:gd name="T31" fmla="*/ 189 h 327"/>
                        <a:gd name="T32" fmla="*/ 177 w 250"/>
                        <a:gd name="T33" fmla="*/ 173 h 327"/>
                        <a:gd name="T34" fmla="*/ 160 w 250"/>
                        <a:gd name="T35" fmla="*/ 199 h 327"/>
                        <a:gd name="T36" fmla="*/ 141 w 250"/>
                        <a:gd name="T37" fmla="*/ 220 h 327"/>
                        <a:gd name="T38" fmla="*/ 123 w 250"/>
                        <a:gd name="T39" fmla="*/ 237 h 327"/>
                        <a:gd name="T40" fmla="*/ 147 w 250"/>
                        <a:gd name="T41" fmla="*/ 233 h 327"/>
                        <a:gd name="T42" fmla="*/ 179 w 250"/>
                        <a:gd name="T43" fmla="*/ 222 h 327"/>
                        <a:gd name="T44" fmla="*/ 172 w 250"/>
                        <a:gd name="T45" fmla="*/ 235 h 327"/>
                        <a:gd name="T46" fmla="*/ 152 w 250"/>
                        <a:gd name="T47" fmla="*/ 257 h 327"/>
                        <a:gd name="T48" fmla="*/ 184 w 250"/>
                        <a:gd name="T49" fmla="*/ 233 h 327"/>
                        <a:gd name="T50" fmla="*/ 179 w 250"/>
                        <a:gd name="T51" fmla="*/ 245 h 327"/>
                        <a:gd name="T52" fmla="*/ 163 w 250"/>
                        <a:gd name="T53" fmla="*/ 276 h 327"/>
                        <a:gd name="T54" fmla="*/ 151 w 250"/>
                        <a:gd name="T55" fmla="*/ 296 h 327"/>
                        <a:gd name="T56" fmla="*/ 190 w 250"/>
                        <a:gd name="T57" fmla="*/ 271 h 327"/>
                        <a:gd name="T58" fmla="*/ 212 w 250"/>
                        <a:gd name="T59" fmla="*/ 247 h 327"/>
                        <a:gd name="T60" fmla="*/ 197 w 250"/>
                        <a:gd name="T61" fmla="*/ 285 h 327"/>
                        <a:gd name="T62" fmla="*/ 180 w 250"/>
                        <a:gd name="T63" fmla="*/ 305 h 327"/>
                        <a:gd name="T64" fmla="*/ 161 w 250"/>
                        <a:gd name="T65" fmla="*/ 327 h 327"/>
                        <a:gd name="T66" fmla="*/ 222 w 250"/>
                        <a:gd name="T67" fmla="*/ 291 h 327"/>
                        <a:gd name="T68" fmla="*/ 247 w 250"/>
                        <a:gd name="T69" fmla="*/ 245 h 327"/>
                        <a:gd name="T70" fmla="*/ 250 w 250"/>
                        <a:gd name="T71" fmla="*/ 200 h 327"/>
                        <a:gd name="T72" fmla="*/ 238 w 250"/>
                        <a:gd name="T73" fmla="*/ 149 h 327"/>
                        <a:gd name="T74" fmla="*/ 226 w 250"/>
                        <a:gd name="T75" fmla="*/ 105 h 327"/>
                        <a:gd name="T76" fmla="*/ 212 w 250"/>
                        <a:gd name="T77" fmla="*/ 75 h 327"/>
                        <a:gd name="T78" fmla="*/ 210 w 250"/>
                        <a:gd name="T79" fmla="*/ 97 h 327"/>
                        <a:gd name="T80" fmla="*/ 191 w 250"/>
                        <a:gd name="T81" fmla="*/ 136 h 327"/>
                        <a:gd name="T82" fmla="*/ 200 w 250"/>
                        <a:gd name="T83" fmla="*/ 99 h 327"/>
                        <a:gd name="T84" fmla="*/ 201 w 250"/>
                        <a:gd name="T85" fmla="*/ 67 h 327"/>
                        <a:gd name="T86" fmla="*/ 190 w 250"/>
                        <a:gd name="T87" fmla="*/ 50 h 327"/>
                        <a:gd name="T88" fmla="*/ 167 w 250"/>
                        <a:gd name="T89" fmla="*/ 34 h 327"/>
                        <a:gd name="T90" fmla="*/ 168 w 250"/>
                        <a:gd name="T91" fmla="*/ 67 h 327"/>
                        <a:gd name="T92" fmla="*/ 158 w 250"/>
                        <a:gd name="T93" fmla="*/ 93 h 327"/>
                        <a:gd name="T94" fmla="*/ 130 w 250"/>
                        <a:gd name="T95" fmla="*/ 126 h 327"/>
                        <a:gd name="T96" fmla="*/ 154 w 250"/>
                        <a:gd name="T97" fmla="*/ 89 h 327"/>
                        <a:gd name="T98" fmla="*/ 160 w 250"/>
                        <a:gd name="T99" fmla="*/ 62 h 327"/>
                        <a:gd name="T100" fmla="*/ 160 w 250"/>
                        <a:gd name="T101" fmla="*/ 33 h 327"/>
                        <a:gd name="T102" fmla="*/ 147 w 250"/>
                        <a:gd name="T103" fmla="*/ 17 h 327"/>
                        <a:gd name="T104" fmla="*/ 134 w 250"/>
                        <a:gd name="T105" fmla="*/ 8 h 327"/>
                        <a:gd name="T106" fmla="*/ 119 w 250"/>
                        <a:gd name="T107" fmla="*/ 1 h 327"/>
                        <a:gd name="T108" fmla="*/ 112 w 250"/>
                        <a:gd name="T109" fmla="*/ 0 h 327"/>
                        <a:gd name="T110" fmla="*/ 118 w 250"/>
                        <a:gd name="T111" fmla="*/ 25 h 327"/>
                        <a:gd name="T112" fmla="*/ 109 w 250"/>
                        <a:gd name="T113" fmla="*/ 66 h 327"/>
                        <a:gd name="T114" fmla="*/ 82 w 250"/>
                        <a:gd name="T115" fmla="*/ 105 h 327"/>
                        <a:gd name="T116" fmla="*/ 60 w 250"/>
                        <a:gd name="T117" fmla="*/ 116 h 3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</a:cxnLst>
                      <a:rect l="0" t="0" r="r" b="b"/>
                      <a:pathLst>
                        <a:path w="250" h="327">
                          <a:moveTo>
                            <a:pt x="60" y="116"/>
                          </a:moveTo>
                          <a:lnTo>
                            <a:pt x="39" y="138"/>
                          </a:lnTo>
                          <a:lnTo>
                            <a:pt x="0" y="172"/>
                          </a:lnTo>
                          <a:lnTo>
                            <a:pt x="34" y="169"/>
                          </a:lnTo>
                          <a:lnTo>
                            <a:pt x="75" y="158"/>
                          </a:lnTo>
                          <a:lnTo>
                            <a:pt x="104" y="147"/>
                          </a:lnTo>
                          <a:lnTo>
                            <a:pt x="77" y="171"/>
                          </a:lnTo>
                          <a:lnTo>
                            <a:pt x="60" y="184"/>
                          </a:lnTo>
                          <a:lnTo>
                            <a:pt x="105" y="169"/>
                          </a:lnTo>
                          <a:lnTo>
                            <a:pt x="126" y="152"/>
                          </a:lnTo>
                          <a:lnTo>
                            <a:pt x="171" y="123"/>
                          </a:lnTo>
                          <a:lnTo>
                            <a:pt x="141" y="161"/>
                          </a:lnTo>
                          <a:lnTo>
                            <a:pt x="123" y="184"/>
                          </a:lnTo>
                          <a:lnTo>
                            <a:pt x="107" y="202"/>
                          </a:lnTo>
                          <a:lnTo>
                            <a:pt x="131" y="198"/>
                          </a:lnTo>
                          <a:lnTo>
                            <a:pt x="158" y="189"/>
                          </a:lnTo>
                          <a:lnTo>
                            <a:pt x="177" y="173"/>
                          </a:lnTo>
                          <a:lnTo>
                            <a:pt x="160" y="199"/>
                          </a:lnTo>
                          <a:lnTo>
                            <a:pt x="141" y="220"/>
                          </a:lnTo>
                          <a:lnTo>
                            <a:pt x="123" y="237"/>
                          </a:lnTo>
                          <a:lnTo>
                            <a:pt x="147" y="233"/>
                          </a:lnTo>
                          <a:lnTo>
                            <a:pt x="179" y="222"/>
                          </a:lnTo>
                          <a:lnTo>
                            <a:pt x="172" y="235"/>
                          </a:lnTo>
                          <a:lnTo>
                            <a:pt x="152" y="257"/>
                          </a:lnTo>
                          <a:lnTo>
                            <a:pt x="184" y="233"/>
                          </a:lnTo>
                          <a:lnTo>
                            <a:pt x="179" y="245"/>
                          </a:lnTo>
                          <a:lnTo>
                            <a:pt x="163" y="276"/>
                          </a:lnTo>
                          <a:lnTo>
                            <a:pt x="151" y="296"/>
                          </a:lnTo>
                          <a:lnTo>
                            <a:pt x="190" y="271"/>
                          </a:lnTo>
                          <a:lnTo>
                            <a:pt x="212" y="247"/>
                          </a:lnTo>
                          <a:lnTo>
                            <a:pt x="197" y="285"/>
                          </a:lnTo>
                          <a:lnTo>
                            <a:pt x="180" y="305"/>
                          </a:lnTo>
                          <a:lnTo>
                            <a:pt x="161" y="327"/>
                          </a:lnTo>
                          <a:lnTo>
                            <a:pt x="222" y="291"/>
                          </a:lnTo>
                          <a:lnTo>
                            <a:pt x="247" y="245"/>
                          </a:lnTo>
                          <a:lnTo>
                            <a:pt x="250" y="200"/>
                          </a:lnTo>
                          <a:lnTo>
                            <a:pt x="238" y="149"/>
                          </a:lnTo>
                          <a:lnTo>
                            <a:pt x="226" y="105"/>
                          </a:lnTo>
                          <a:lnTo>
                            <a:pt x="212" y="75"/>
                          </a:lnTo>
                          <a:lnTo>
                            <a:pt x="210" y="97"/>
                          </a:lnTo>
                          <a:lnTo>
                            <a:pt x="191" y="136"/>
                          </a:lnTo>
                          <a:lnTo>
                            <a:pt x="200" y="99"/>
                          </a:lnTo>
                          <a:lnTo>
                            <a:pt x="201" y="67"/>
                          </a:lnTo>
                          <a:lnTo>
                            <a:pt x="190" y="50"/>
                          </a:lnTo>
                          <a:lnTo>
                            <a:pt x="167" y="34"/>
                          </a:lnTo>
                          <a:lnTo>
                            <a:pt x="168" y="67"/>
                          </a:lnTo>
                          <a:lnTo>
                            <a:pt x="158" y="93"/>
                          </a:lnTo>
                          <a:lnTo>
                            <a:pt x="130" y="126"/>
                          </a:lnTo>
                          <a:lnTo>
                            <a:pt x="154" y="89"/>
                          </a:lnTo>
                          <a:lnTo>
                            <a:pt x="160" y="62"/>
                          </a:lnTo>
                          <a:lnTo>
                            <a:pt x="160" y="33"/>
                          </a:lnTo>
                          <a:lnTo>
                            <a:pt x="147" y="17"/>
                          </a:lnTo>
                          <a:lnTo>
                            <a:pt x="134" y="8"/>
                          </a:lnTo>
                          <a:lnTo>
                            <a:pt x="119" y="1"/>
                          </a:lnTo>
                          <a:lnTo>
                            <a:pt x="112" y="0"/>
                          </a:lnTo>
                          <a:lnTo>
                            <a:pt x="118" y="25"/>
                          </a:lnTo>
                          <a:lnTo>
                            <a:pt x="109" y="66"/>
                          </a:lnTo>
                          <a:lnTo>
                            <a:pt x="82" y="105"/>
                          </a:lnTo>
                          <a:lnTo>
                            <a:pt x="60" y="116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58" name="Freeform 1957"/>
                    <p:cNvSpPr>
                      <a:spLocks/>
                    </p:cNvSpPr>
                    <p:nvPr/>
                  </p:nvSpPr>
                  <p:spPr bwMode="auto">
                    <a:xfrm>
                      <a:off x="4447" y="1227"/>
                      <a:ext cx="14" cy="28"/>
                    </a:xfrm>
                    <a:custGeom>
                      <a:avLst/>
                      <a:gdLst>
                        <a:gd name="T0" fmla="*/ 78 w 110"/>
                        <a:gd name="T1" fmla="*/ 36 h 225"/>
                        <a:gd name="T2" fmla="*/ 39 w 110"/>
                        <a:gd name="T3" fmla="*/ 21 h 225"/>
                        <a:gd name="T4" fmla="*/ 67 w 110"/>
                        <a:gd name="T5" fmla="*/ 56 h 225"/>
                        <a:gd name="T6" fmla="*/ 67 w 110"/>
                        <a:gd name="T7" fmla="*/ 64 h 225"/>
                        <a:gd name="T8" fmla="*/ 26 w 110"/>
                        <a:gd name="T9" fmla="*/ 51 h 225"/>
                        <a:gd name="T10" fmla="*/ 71 w 110"/>
                        <a:gd name="T11" fmla="*/ 76 h 225"/>
                        <a:gd name="T12" fmla="*/ 71 w 110"/>
                        <a:gd name="T13" fmla="*/ 81 h 225"/>
                        <a:gd name="T14" fmla="*/ 29 w 110"/>
                        <a:gd name="T15" fmla="*/ 77 h 225"/>
                        <a:gd name="T16" fmla="*/ 75 w 110"/>
                        <a:gd name="T17" fmla="*/ 93 h 225"/>
                        <a:gd name="T18" fmla="*/ 88 w 110"/>
                        <a:gd name="T19" fmla="*/ 103 h 225"/>
                        <a:gd name="T20" fmla="*/ 33 w 110"/>
                        <a:gd name="T21" fmla="*/ 128 h 225"/>
                        <a:gd name="T22" fmla="*/ 66 w 110"/>
                        <a:gd name="T23" fmla="*/ 127 h 225"/>
                        <a:gd name="T24" fmla="*/ 105 w 110"/>
                        <a:gd name="T25" fmla="*/ 106 h 225"/>
                        <a:gd name="T26" fmla="*/ 66 w 110"/>
                        <a:gd name="T27" fmla="*/ 144 h 225"/>
                        <a:gd name="T28" fmla="*/ 15 w 110"/>
                        <a:gd name="T29" fmla="*/ 152 h 225"/>
                        <a:gd name="T30" fmla="*/ 78 w 110"/>
                        <a:gd name="T31" fmla="*/ 151 h 225"/>
                        <a:gd name="T32" fmla="*/ 94 w 110"/>
                        <a:gd name="T33" fmla="*/ 162 h 225"/>
                        <a:gd name="T34" fmla="*/ 62 w 110"/>
                        <a:gd name="T35" fmla="*/ 187 h 225"/>
                        <a:gd name="T36" fmla="*/ 101 w 110"/>
                        <a:gd name="T37" fmla="*/ 169 h 225"/>
                        <a:gd name="T38" fmla="*/ 77 w 110"/>
                        <a:gd name="T39" fmla="*/ 208 h 225"/>
                        <a:gd name="T40" fmla="*/ 97 w 110"/>
                        <a:gd name="T41" fmla="*/ 203 h 225"/>
                        <a:gd name="T42" fmla="*/ 65 w 110"/>
                        <a:gd name="T43" fmla="*/ 223 h 225"/>
                        <a:gd name="T44" fmla="*/ 16 w 110"/>
                        <a:gd name="T45" fmla="*/ 182 h 225"/>
                        <a:gd name="T46" fmla="*/ 51 w 110"/>
                        <a:gd name="T47" fmla="*/ 173 h 225"/>
                        <a:gd name="T48" fmla="*/ 11 w 110"/>
                        <a:gd name="T49" fmla="*/ 173 h 225"/>
                        <a:gd name="T50" fmla="*/ 1 w 110"/>
                        <a:gd name="T51" fmla="*/ 157 h 225"/>
                        <a:gd name="T52" fmla="*/ 2 w 110"/>
                        <a:gd name="T53" fmla="*/ 110 h 225"/>
                        <a:gd name="T54" fmla="*/ 12 w 110"/>
                        <a:gd name="T55" fmla="*/ 81 h 225"/>
                        <a:gd name="T56" fmla="*/ 23 w 110"/>
                        <a:gd name="T57" fmla="*/ 85 h 225"/>
                        <a:gd name="T58" fmla="*/ 21 w 110"/>
                        <a:gd name="T59" fmla="*/ 55 h 225"/>
                        <a:gd name="T60" fmla="*/ 33 w 110"/>
                        <a:gd name="T61" fmla="*/ 25 h 225"/>
                        <a:gd name="T62" fmla="*/ 48 w 110"/>
                        <a:gd name="T63" fmla="*/ 0 h 225"/>
                        <a:gd name="T64" fmla="*/ 72 w 110"/>
                        <a:gd name="T65" fmla="*/ 25 h 2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110" h="225">
                          <a:moveTo>
                            <a:pt x="110" y="34"/>
                          </a:moveTo>
                          <a:lnTo>
                            <a:pt x="78" y="36"/>
                          </a:lnTo>
                          <a:lnTo>
                            <a:pt x="66" y="33"/>
                          </a:lnTo>
                          <a:lnTo>
                            <a:pt x="39" y="21"/>
                          </a:lnTo>
                          <a:lnTo>
                            <a:pt x="51" y="43"/>
                          </a:lnTo>
                          <a:lnTo>
                            <a:pt x="67" y="56"/>
                          </a:lnTo>
                          <a:lnTo>
                            <a:pt x="88" y="60"/>
                          </a:lnTo>
                          <a:lnTo>
                            <a:pt x="67" y="64"/>
                          </a:lnTo>
                          <a:lnTo>
                            <a:pt x="37" y="60"/>
                          </a:lnTo>
                          <a:lnTo>
                            <a:pt x="26" y="51"/>
                          </a:lnTo>
                          <a:lnTo>
                            <a:pt x="47" y="70"/>
                          </a:lnTo>
                          <a:lnTo>
                            <a:pt x="71" y="76"/>
                          </a:lnTo>
                          <a:lnTo>
                            <a:pt x="85" y="72"/>
                          </a:lnTo>
                          <a:lnTo>
                            <a:pt x="71" y="81"/>
                          </a:lnTo>
                          <a:lnTo>
                            <a:pt x="50" y="81"/>
                          </a:lnTo>
                          <a:lnTo>
                            <a:pt x="29" y="77"/>
                          </a:lnTo>
                          <a:lnTo>
                            <a:pt x="51" y="89"/>
                          </a:lnTo>
                          <a:lnTo>
                            <a:pt x="75" y="93"/>
                          </a:lnTo>
                          <a:lnTo>
                            <a:pt x="104" y="87"/>
                          </a:lnTo>
                          <a:lnTo>
                            <a:pt x="88" y="103"/>
                          </a:lnTo>
                          <a:lnTo>
                            <a:pt x="59" y="125"/>
                          </a:lnTo>
                          <a:lnTo>
                            <a:pt x="33" y="128"/>
                          </a:lnTo>
                          <a:lnTo>
                            <a:pt x="50" y="131"/>
                          </a:lnTo>
                          <a:lnTo>
                            <a:pt x="66" y="127"/>
                          </a:lnTo>
                          <a:lnTo>
                            <a:pt x="90" y="123"/>
                          </a:lnTo>
                          <a:lnTo>
                            <a:pt x="105" y="106"/>
                          </a:lnTo>
                          <a:lnTo>
                            <a:pt x="87" y="136"/>
                          </a:lnTo>
                          <a:lnTo>
                            <a:pt x="66" y="144"/>
                          </a:lnTo>
                          <a:lnTo>
                            <a:pt x="50" y="150"/>
                          </a:lnTo>
                          <a:lnTo>
                            <a:pt x="15" y="152"/>
                          </a:lnTo>
                          <a:lnTo>
                            <a:pt x="47" y="159"/>
                          </a:lnTo>
                          <a:lnTo>
                            <a:pt x="78" y="151"/>
                          </a:lnTo>
                          <a:lnTo>
                            <a:pt x="101" y="138"/>
                          </a:lnTo>
                          <a:lnTo>
                            <a:pt x="94" y="162"/>
                          </a:lnTo>
                          <a:lnTo>
                            <a:pt x="73" y="182"/>
                          </a:lnTo>
                          <a:lnTo>
                            <a:pt x="62" y="187"/>
                          </a:lnTo>
                          <a:lnTo>
                            <a:pt x="87" y="178"/>
                          </a:lnTo>
                          <a:lnTo>
                            <a:pt x="101" y="169"/>
                          </a:lnTo>
                          <a:lnTo>
                            <a:pt x="93" y="198"/>
                          </a:lnTo>
                          <a:lnTo>
                            <a:pt x="77" y="208"/>
                          </a:lnTo>
                          <a:lnTo>
                            <a:pt x="66" y="212"/>
                          </a:lnTo>
                          <a:lnTo>
                            <a:pt x="97" y="203"/>
                          </a:lnTo>
                          <a:lnTo>
                            <a:pt x="82" y="225"/>
                          </a:lnTo>
                          <a:lnTo>
                            <a:pt x="65" y="223"/>
                          </a:lnTo>
                          <a:lnTo>
                            <a:pt x="45" y="209"/>
                          </a:lnTo>
                          <a:lnTo>
                            <a:pt x="16" y="182"/>
                          </a:lnTo>
                          <a:lnTo>
                            <a:pt x="35" y="178"/>
                          </a:lnTo>
                          <a:lnTo>
                            <a:pt x="51" y="173"/>
                          </a:lnTo>
                          <a:lnTo>
                            <a:pt x="29" y="173"/>
                          </a:lnTo>
                          <a:lnTo>
                            <a:pt x="11" y="173"/>
                          </a:lnTo>
                          <a:lnTo>
                            <a:pt x="5" y="168"/>
                          </a:lnTo>
                          <a:lnTo>
                            <a:pt x="1" y="157"/>
                          </a:lnTo>
                          <a:lnTo>
                            <a:pt x="0" y="140"/>
                          </a:lnTo>
                          <a:lnTo>
                            <a:pt x="2" y="110"/>
                          </a:lnTo>
                          <a:lnTo>
                            <a:pt x="8" y="91"/>
                          </a:lnTo>
                          <a:lnTo>
                            <a:pt x="12" y="81"/>
                          </a:lnTo>
                          <a:lnTo>
                            <a:pt x="34" y="96"/>
                          </a:lnTo>
                          <a:lnTo>
                            <a:pt x="23" y="85"/>
                          </a:lnTo>
                          <a:lnTo>
                            <a:pt x="21" y="70"/>
                          </a:lnTo>
                          <a:lnTo>
                            <a:pt x="21" y="55"/>
                          </a:lnTo>
                          <a:lnTo>
                            <a:pt x="28" y="36"/>
                          </a:lnTo>
                          <a:lnTo>
                            <a:pt x="33" y="25"/>
                          </a:lnTo>
                          <a:lnTo>
                            <a:pt x="45" y="9"/>
                          </a:lnTo>
                          <a:lnTo>
                            <a:pt x="48" y="0"/>
                          </a:lnTo>
                          <a:lnTo>
                            <a:pt x="66" y="19"/>
                          </a:lnTo>
                          <a:lnTo>
                            <a:pt x="72" y="25"/>
                          </a:lnTo>
                          <a:lnTo>
                            <a:pt x="110" y="34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59" name="Freeform 1958"/>
                    <p:cNvSpPr>
                      <a:spLocks/>
                    </p:cNvSpPr>
                    <p:nvPr/>
                  </p:nvSpPr>
                  <p:spPr bwMode="auto">
                    <a:xfrm>
                      <a:off x="4493" y="1243"/>
                      <a:ext cx="15" cy="19"/>
                    </a:xfrm>
                    <a:custGeom>
                      <a:avLst/>
                      <a:gdLst>
                        <a:gd name="T0" fmla="*/ 121 w 123"/>
                        <a:gd name="T1" fmla="*/ 0 h 148"/>
                        <a:gd name="T2" fmla="*/ 88 w 123"/>
                        <a:gd name="T3" fmla="*/ 35 h 148"/>
                        <a:gd name="T4" fmla="*/ 56 w 123"/>
                        <a:gd name="T5" fmla="*/ 50 h 148"/>
                        <a:gd name="T6" fmla="*/ 25 w 123"/>
                        <a:gd name="T7" fmla="*/ 60 h 148"/>
                        <a:gd name="T8" fmla="*/ 54 w 123"/>
                        <a:gd name="T9" fmla="*/ 60 h 148"/>
                        <a:gd name="T10" fmla="*/ 88 w 123"/>
                        <a:gd name="T11" fmla="*/ 52 h 148"/>
                        <a:gd name="T12" fmla="*/ 65 w 123"/>
                        <a:gd name="T13" fmla="*/ 63 h 148"/>
                        <a:gd name="T14" fmla="*/ 43 w 123"/>
                        <a:gd name="T15" fmla="*/ 70 h 148"/>
                        <a:gd name="T16" fmla="*/ 22 w 123"/>
                        <a:gd name="T17" fmla="*/ 72 h 148"/>
                        <a:gd name="T18" fmla="*/ 13 w 123"/>
                        <a:gd name="T19" fmla="*/ 72 h 148"/>
                        <a:gd name="T20" fmla="*/ 25 w 123"/>
                        <a:gd name="T21" fmla="*/ 77 h 148"/>
                        <a:gd name="T22" fmla="*/ 55 w 123"/>
                        <a:gd name="T23" fmla="*/ 76 h 148"/>
                        <a:gd name="T24" fmla="*/ 77 w 123"/>
                        <a:gd name="T25" fmla="*/ 70 h 148"/>
                        <a:gd name="T26" fmla="*/ 63 w 123"/>
                        <a:gd name="T27" fmla="*/ 77 h 148"/>
                        <a:gd name="T28" fmla="*/ 31 w 123"/>
                        <a:gd name="T29" fmla="*/ 98 h 148"/>
                        <a:gd name="T30" fmla="*/ 11 w 123"/>
                        <a:gd name="T31" fmla="*/ 103 h 148"/>
                        <a:gd name="T32" fmla="*/ 31 w 123"/>
                        <a:gd name="T33" fmla="*/ 103 h 148"/>
                        <a:gd name="T34" fmla="*/ 60 w 123"/>
                        <a:gd name="T35" fmla="*/ 97 h 148"/>
                        <a:gd name="T36" fmla="*/ 43 w 123"/>
                        <a:gd name="T37" fmla="*/ 107 h 148"/>
                        <a:gd name="T38" fmla="*/ 20 w 123"/>
                        <a:gd name="T39" fmla="*/ 113 h 148"/>
                        <a:gd name="T40" fmla="*/ 2 w 123"/>
                        <a:gd name="T41" fmla="*/ 119 h 148"/>
                        <a:gd name="T42" fmla="*/ 34 w 123"/>
                        <a:gd name="T43" fmla="*/ 119 h 148"/>
                        <a:gd name="T44" fmla="*/ 56 w 123"/>
                        <a:gd name="T45" fmla="*/ 113 h 148"/>
                        <a:gd name="T46" fmla="*/ 9 w 123"/>
                        <a:gd name="T47" fmla="*/ 136 h 148"/>
                        <a:gd name="T48" fmla="*/ 0 w 123"/>
                        <a:gd name="T49" fmla="*/ 148 h 148"/>
                        <a:gd name="T50" fmla="*/ 34 w 123"/>
                        <a:gd name="T51" fmla="*/ 133 h 148"/>
                        <a:gd name="T52" fmla="*/ 55 w 123"/>
                        <a:gd name="T53" fmla="*/ 119 h 148"/>
                        <a:gd name="T54" fmla="*/ 87 w 123"/>
                        <a:gd name="T55" fmla="*/ 98 h 148"/>
                        <a:gd name="T56" fmla="*/ 117 w 123"/>
                        <a:gd name="T57" fmla="*/ 71 h 148"/>
                        <a:gd name="T58" fmla="*/ 105 w 123"/>
                        <a:gd name="T59" fmla="*/ 77 h 148"/>
                        <a:gd name="T60" fmla="*/ 69 w 123"/>
                        <a:gd name="T61" fmla="*/ 89 h 148"/>
                        <a:gd name="T62" fmla="*/ 93 w 123"/>
                        <a:gd name="T63" fmla="*/ 77 h 148"/>
                        <a:gd name="T64" fmla="*/ 114 w 123"/>
                        <a:gd name="T65" fmla="*/ 60 h 148"/>
                        <a:gd name="T66" fmla="*/ 123 w 123"/>
                        <a:gd name="T67" fmla="*/ 38 h 148"/>
                        <a:gd name="T68" fmla="*/ 105 w 123"/>
                        <a:gd name="T69" fmla="*/ 56 h 148"/>
                        <a:gd name="T70" fmla="*/ 92 w 123"/>
                        <a:gd name="T71" fmla="*/ 63 h 148"/>
                        <a:gd name="T72" fmla="*/ 105 w 123"/>
                        <a:gd name="T73" fmla="*/ 50 h 148"/>
                        <a:gd name="T74" fmla="*/ 121 w 123"/>
                        <a:gd name="T75" fmla="*/ 28 h 148"/>
                        <a:gd name="T76" fmla="*/ 121 w 123"/>
                        <a:gd name="T77" fmla="*/ 0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123" h="148">
                          <a:moveTo>
                            <a:pt x="121" y="0"/>
                          </a:moveTo>
                          <a:lnTo>
                            <a:pt x="88" y="35"/>
                          </a:lnTo>
                          <a:lnTo>
                            <a:pt x="56" y="50"/>
                          </a:lnTo>
                          <a:lnTo>
                            <a:pt x="25" y="60"/>
                          </a:lnTo>
                          <a:lnTo>
                            <a:pt x="54" y="60"/>
                          </a:lnTo>
                          <a:lnTo>
                            <a:pt x="88" y="52"/>
                          </a:lnTo>
                          <a:lnTo>
                            <a:pt x="65" y="63"/>
                          </a:lnTo>
                          <a:lnTo>
                            <a:pt x="43" y="70"/>
                          </a:lnTo>
                          <a:lnTo>
                            <a:pt x="22" y="72"/>
                          </a:lnTo>
                          <a:lnTo>
                            <a:pt x="13" y="72"/>
                          </a:lnTo>
                          <a:lnTo>
                            <a:pt x="25" y="77"/>
                          </a:lnTo>
                          <a:lnTo>
                            <a:pt x="55" y="76"/>
                          </a:lnTo>
                          <a:lnTo>
                            <a:pt x="77" y="70"/>
                          </a:lnTo>
                          <a:lnTo>
                            <a:pt x="63" y="77"/>
                          </a:lnTo>
                          <a:lnTo>
                            <a:pt x="31" y="98"/>
                          </a:lnTo>
                          <a:lnTo>
                            <a:pt x="11" y="103"/>
                          </a:lnTo>
                          <a:lnTo>
                            <a:pt x="31" y="103"/>
                          </a:lnTo>
                          <a:lnTo>
                            <a:pt x="60" y="97"/>
                          </a:lnTo>
                          <a:lnTo>
                            <a:pt x="43" y="107"/>
                          </a:lnTo>
                          <a:lnTo>
                            <a:pt x="20" y="113"/>
                          </a:lnTo>
                          <a:lnTo>
                            <a:pt x="2" y="119"/>
                          </a:lnTo>
                          <a:lnTo>
                            <a:pt x="34" y="119"/>
                          </a:lnTo>
                          <a:lnTo>
                            <a:pt x="56" y="113"/>
                          </a:lnTo>
                          <a:lnTo>
                            <a:pt x="9" y="136"/>
                          </a:lnTo>
                          <a:lnTo>
                            <a:pt x="0" y="148"/>
                          </a:lnTo>
                          <a:lnTo>
                            <a:pt x="34" y="133"/>
                          </a:lnTo>
                          <a:lnTo>
                            <a:pt x="55" y="119"/>
                          </a:lnTo>
                          <a:lnTo>
                            <a:pt x="87" y="98"/>
                          </a:lnTo>
                          <a:lnTo>
                            <a:pt x="117" y="71"/>
                          </a:lnTo>
                          <a:lnTo>
                            <a:pt x="105" y="77"/>
                          </a:lnTo>
                          <a:lnTo>
                            <a:pt x="69" y="89"/>
                          </a:lnTo>
                          <a:lnTo>
                            <a:pt x="93" y="77"/>
                          </a:lnTo>
                          <a:lnTo>
                            <a:pt x="114" y="60"/>
                          </a:lnTo>
                          <a:lnTo>
                            <a:pt x="123" y="38"/>
                          </a:lnTo>
                          <a:lnTo>
                            <a:pt x="105" y="56"/>
                          </a:lnTo>
                          <a:lnTo>
                            <a:pt x="92" y="63"/>
                          </a:lnTo>
                          <a:lnTo>
                            <a:pt x="105" y="50"/>
                          </a:lnTo>
                          <a:lnTo>
                            <a:pt x="121" y="28"/>
                          </a:lnTo>
                          <a:lnTo>
                            <a:pt x="121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60" name="Freeform 1959"/>
                    <p:cNvSpPr>
                      <a:spLocks/>
                    </p:cNvSpPr>
                    <p:nvPr/>
                  </p:nvSpPr>
                  <p:spPr bwMode="auto">
                    <a:xfrm>
                      <a:off x="4498" y="1261"/>
                      <a:ext cx="6" cy="6"/>
                    </a:xfrm>
                    <a:custGeom>
                      <a:avLst/>
                      <a:gdLst>
                        <a:gd name="T0" fmla="*/ 0 w 45"/>
                        <a:gd name="T1" fmla="*/ 0 h 50"/>
                        <a:gd name="T2" fmla="*/ 13 w 45"/>
                        <a:gd name="T3" fmla="*/ 25 h 50"/>
                        <a:gd name="T4" fmla="*/ 24 w 45"/>
                        <a:gd name="T5" fmla="*/ 37 h 50"/>
                        <a:gd name="T6" fmla="*/ 45 w 45"/>
                        <a:gd name="T7" fmla="*/ 50 h 50"/>
                        <a:gd name="T8" fmla="*/ 17 w 45"/>
                        <a:gd name="T9" fmla="*/ 43 h 50"/>
                        <a:gd name="T10" fmla="*/ 6 w 45"/>
                        <a:gd name="T11" fmla="*/ 29 h 50"/>
                        <a:gd name="T12" fmla="*/ 0 w 45"/>
                        <a:gd name="T13" fmla="*/ 0 h 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45" h="50">
                          <a:moveTo>
                            <a:pt x="0" y="0"/>
                          </a:moveTo>
                          <a:lnTo>
                            <a:pt x="13" y="25"/>
                          </a:lnTo>
                          <a:lnTo>
                            <a:pt x="24" y="37"/>
                          </a:lnTo>
                          <a:lnTo>
                            <a:pt x="45" y="50"/>
                          </a:lnTo>
                          <a:lnTo>
                            <a:pt x="17" y="43"/>
                          </a:lnTo>
                          <a:lnTo>
                            <a:pt x="6" y="2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61" name="Freeform 1960"/>
                    <p:cNvSpPr>
                      <a:spLocks/>
                    </p:cNvSpPr>
                    <p:nvPr/>
                  </p:nvSpPr>
                  <p:spPr bwMode="auto">
                    <a:xfrm>
                      <a:off x="4496" y="1263"/>
                      <a:ext cx="5" cy="5"/>
                    </a:xfrm>
                    <a:custGeom>
                      <a:avLst/>
                      <a:gdLst>
                        <a:gd name="T0" fmla="*/ 0 w 33"/>
                        <a:gd name="T1" fmla="*/ 0 h 43"/>
                        <a:gd name="T2" fmla="*/ 5 w 33"/>
                        <a:gd name="T3" fmla="*/ 17 h 43"/>
                        <a:gd name="T4" fmla="*/ 22 w 33"/>
                        <a:gd name="T5" fmla="*/ 32 h 43"/>
                        <a:gd name="T6" fmla="*/ 33 w 33"/>
                        <a:gd name="T7" fmla="*/ 43 h 43"/>
                        <a:gd name="T8" fmla="*/ 12 w 33"/>
                        <a:gd name="T9" fmla="*/ 29 h 43"/>
                        <a:gd name="T10" fmla="*/ 1 w 33"/>
                        <a:gd name="T11" fmla="*/ 27 h 43"/>
                        <a:gd name="T12" fmla="*/ 0 w 33"/>
                        <a:gd name="T13" fmla="*/ 0 h 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3" h="43">
                          <a:moveTo>
                            <a:pt x="0" y="0"/>
                          </a:moveTo>
                          <a:lnTo>
                            <a:pt x="5" y="17"/>
                          </a:lnTo>
                          <a:lnTo>
                            <a:pt x="22" y="32"/>
                          </a:lnTo>
                          <a:lnTo>
                            <a:pt x="33" y="43"/>
                          </a:lnTo>
                          <a:lnTo>
                            <a:pt x="12" y="29"/>
                          </a:lnTo>
                          <a:lnTo>
                            <a:pt x="1" y="2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62" name="Freeform 1961"/>
                    <p:cNvSpPr>
                      <a:spLocks/>
                    </p:cNvSpPr>
                    <p:nvPr/>
                  </p:nvSpPr>
                  <p:spPr bwMode="auto">
                    <a:xfrm>
                      <a:off x="4494" y="1264"/>
                      <a:ext cx="2" cy="5"/>
                    </a:xfrm>
                    <a:custGeom>
                      <a:avLst/>
                      <a:gdLst>
                        <a:gd name="T0" fmla="*/ 7 w 14"/>
                        <a:gd name="T1" fmla="*/ 0 h 35"/>
                        <a:gd name="T2" fmla="*/ 7 w 14"/>
                        <a:gd name="T3" fmla="*/ 17 h 35"/>
                        <a:gd name="T4" fmla="*/ 14 w 14"/>
                        <a:gd name="T5" fmla="*/ 35 h 35"/>
                        <a:gd name="T6" fmla="*/ 0 w 14"/>
                        <a:gd name="T7" fmla="*/ 19 h 35"/>
                        <a:gd name="T8" fmla="*/ 7 w 14"/>
                        <a:gd name="T9" fmla="*/ 0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4" h="35">
                          <a:moveTo>
                            <a:pt x="7" y="0"/>
                          </a:moveTo>
                          <a:lnTo>
                            <a:pt x="7" y="17"/>
                          </a:lnTo>
                          <a:lnTo>
                            <a:pt x="14" y="35"/>
                          </a:lnTo>
                          <a:lnTo>
                            <a:pt x="0" y="19"/>
                          </a:lnTo>
                          <a:lnTo>
                            <a:pt x="7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63" name="Freeform 1962"/>
                    <p:cNvSpPr>
                      <a:spLocks/>
                    </p:cNvSpPr>
                    <p:nvPr/>
                  </p:nvSpPr>
                  <p:spPr bwMode="auto">
                    <a:xfrm>
                      <a:off x="4492" y="1263"/>
                      <a:ext cx="2" cy="8"/>
                    </a:xfrm>
                    <a:custGeom>
                      <a:avLst/>
                      <a:gdLst>
                        <a:gd name="T0" fmla="*/ 16 w 16"/>
                        <a:gd name="T1" fmla="*/ 0 h 59"/>
                        <a:gd name="T2" fmla="*/ 7 w 16"/>
                        <a:gd name="T3" fmla="*/ 22 h 59"/>
                        <a:gd name="T4" fmla="*/ 7 w 16"/>
                        <a:gd name="T5" fmla="*/ 47 h 59"/>
                        <a:gd name="T6" fmla="*/ 7 w 16"/>
                        <a:gd name="T7" fmla="*/ 59 h 59"/>
                        <a:gd name="T8" fmla="*/ 0 w 16"/>
                        <a:gd name="T9" fmla="*/ 47 h 59"/>
                        <a:gd name="T10" fmla="*/ 0 w 16"/>
                        <a:gd name="T11" fmla="*/ 28 h 59"/>
                        <a:gd name="T12" fmla="*/ 2 w 16"/>
                        <a:gd name="T13" fmla="*/ 17 h 59"/>
                        <a:gd name="T14" fmla="*/ 16 w 16"/>
                        <a:gd name="T15" fmla="*/ 0 h 5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6" h="59">
                          <a:moveTo>
                            <a:pt x="16" y="0"/>
                          </a:moveTo>
                          <a:lnTo>
                            <a:pt x="7" y="22"/>
                          </a:lnTo>
                          <a:lnTo>
                            <a:pt x="7" y="47"/>
                          </a:lnTo>
                          <a:lnTo>
                            <a:pt x="7" y="59"/>
                          </a:lnTo>
                          <a:lnTo>
                            <a:pt x="0" y="47"/>
                          </a:lnTo>
                          <a:lnTo>
                            <a:pt x="0" y="28"/>
                          </a:lnTo>
                          <a:lnTo>
                            <a:pt x="2" y="17"/>
                          </a:lnTo>
                          <a:lnTo>
                            <a:pt x="16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64" name="Freeform 1963"/>
                    <p:cNvSpPr>
                      <a:spLocks/>
                    </p:cNvSpPr>
                    <p:nvPr/>
                  </p:nvSpPr>
                  <p:spPr bwMode="auto">
                    <a:xfrm>
                      <a:off x="4453" y="1256"/>
                      <a:ext cx="5" cy="12"/>
                    </a:xfrm>
                    <a:custGeom>
                      <a:avLst/>
                      <a:gdLst>
                        <a:gd name="T0" fmla="*/ 33 w 38"/>
                        <a:gd name="T1" fmla="*/ 0 h 93"/>
                        <a:gd name="T2" fmla="*/ 33 w 38"/>
                        <a:gd name="T3" fmla="*/ 20 h 93"/>
                        <a:gd name="T4" fmla="*/ 27 w 38"/>
                        <a:gd name="T5" fmla="*/ 45 h 93"/>
                        <a:gd name="T6" fmla="*/ 21 w 38"/>
                        <a:gd name="T7" fmla="*/ 74 h 93"/>
                        <a:gd name="T8" fmla="*/ 0 w 38"/>
                        <a:gd name="T9" fmla="*/ 93 h 93"/>
                        <a:gd name="T10" fmla="*/ 21 w 38"/>
                        <a:gd name="T11" fmla="*/ 81 h 93"/>
                        <a:gd name="T12" fmla="*/ 37 w 38"/>
                        <a:gd name="T13" fmla="*/ 58 h 93"/>
                        <a:gd name="T14" fmla="*/ 38 w 38"/>
                        <a:gd name="T15" fmla="*/ 34 h 93"/>
                        <a:gd name="T16" fmla="*/ 33 w 38"/>
                        <a:gd name="T17" fmla="*/ 0 h 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8" h="93">
                          <a:moveTo>
                            <a:pt x="33" y="0"/>
                          </a:moveTo>
                          <a:lnTo>
                            <a:pt x="33" y="20"/>
                          </a:lnTo>
                          <a:lnTo>
                            <a:pt x="27" y="45"/>
                          </a:lnTo>
                          <a:lnTo>
                            <a:pt x="21" y="74"/>
                          </a:lnTo>
                          <a:lnTo>
                            <a:pt x="0" y="93"/>
                          </a:lnTo>
                          <a:lnTo>
                            <a:pt x="21" y="81"/>
                          </a:lnTo>
                          <a:lnTo>
                            <a:pt x="37" y="58"/>
                          </a:lnTo>
                          <a:lnTo>
                            <a:pt x="38" y="34"/>
                          </a:lnTo>
                          <a:lnTo>
                            <a:pt x="33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65" name="Freeform 1964"/>
                    <p:cNvSpPr>
                      <a:spLocks/>
                    </p:cNvSpPr>
                    <p:nvPr/>
                  </p:nvSpPr>
                  <p:spPr bwMode="auto">
                    <a:xfrm>
                      <a:off x="4456" y="1256"/>
                      <a:ext cx="5" cy="13"/>
                    </a:xfrm>
                    <a:custGeom>
                      <a:avLst/>
                      <a:gdLst>
                        <a:gd name="T0" fmla="*/ 20 w 35"/>
                        <a:gd name="T1" fmla="*/ 0 h 103"/>
                        <a:gd name="T2" fmla="*/ 26 w 35"/>
                        <a:gd name="T3" fmla="*/ 27 h 103"/>
                        <a:gd name="T4" fmla="*/ 23 w 35"/>
                        <a:gd name="T5" fmla="*/ 63 h 103"/>
                        <a:gd name="T6" fmla="*/ 14 w 35"/>
                        <a:gd name="T7" fmla="*/ 79 h 103"/>
                        <a:gd name="T8" fmla="*/ 0 w 35"/>
                        <a:gd name="T9" fmla="*/ 103 h 103"/>
                        <a:gd name="T10" fmla="*/ 24 w 35"/>
                        <a:gd name="T11" fmla="*/ 83 h 103"/>
                        <a:gd name="T12" fmla="*/ 35 w 35"/>
                        <a:gd name="T13" fmla="*/ 55 h 103"/>
                        <a:gd name="T14" fmla="*/ 34 w 35"/>
                        <a:gd name="T15" fmla="*/ 31 h 103"/>
                        <a:gd name="T16" fmla="*/ 20 w 35"/>
                        <a:gd name="T17" fmla="*/ 0 h 1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5" h="103">
                          <a:moveTo>
                            <a:pt x="20" y="0"/>
                          </a:moveTo>
                          <a:lnTo>
                            <a:pt x="26" y="27"/>
                          </a:lnTo>
                          <a:lnTo>
                            <a:pt x="23" y="63"/>
                          </a:lnTo>
                          <a:lnTo>
                            <a:pt x="14" y="79"/>
                          </a:lnTo>
                          <a:lnTo>
                            <a:pt x="0" y="103"/>
                          </a:lnTo>
                          <a:lnTo>
                            <a:pt x="24" y="83"/>
                          </a:lnTo>
                          <a:lnTo>
                            <a:pt x="35" y="55"/>
                          </a:lnTo>
                          <a:lnTo>
                            <a:pt x="34" y="31"/>
                          </a:lnTo>
                          <a:lnTo>
                            <a:pt x="20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66" name="Freeform 1965"/>
                    <p:cNvSpPr>
                      <a:spLocks/>
                    </p:cNvSpPr>
                    <p:nvPr/>
                  </p:nvSpPr>
                  <p:spPr bwMode="auto">
                    <a:xfrm>
                      <a:off x="4460" y="1263"/>
                      <a:ext cx="1" cy="7"/>
                    </a:xfrm>
                    <a:custGeom>
                      <a:avLst/>
                      <a:gdLst>
                        <a:gd name="T0" fmla="*/ 0 w 13"/>
                        <a:gd name="T1" fmla="*/ 55 h 55"/>
                        <a:gd name="T2" fmla="*/ 8 w 13"/>
                        <a:gd name="T3" fmla="*/ 34 h 55"/>
                        <a:gd name="T4" fmla="*/ 10 w 13"/>
                        <a:gd name="T5" fmla="*/ 10 h 55"/>
                        <a:gd name="T6" fmla="*/ 11 w 13"/>
                        <a:gd name="T7" fmla="*/ 0 h 55"/>
                        <a:gd name="T8" fmla="*/ 13 w 13"/>
                        <a:gd name="T9" fmla="*/ 25 h 55"/>
                        <a:gd name="T10" fmla="*/ 13 w 13"/>
                        <a:gd name="T11" fmla="*/ 47 h 55"/>
                        <a:gd name="T12" fmla="*/ 0 w 13"/>
                        <a:gd name="T13" fmla="*/ 55 h 5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3" h="55">
                          <a:moveTo>
                            <a:pt x="0" y="55"/>
                          </a:moveTo>
                          <a:lnTo>
                            <a:pt x="8" y="34"/>
                          </a:lnTo>
                          <a:lnTo>
                            <a:pt x="10" y="10"/>
                          </a:lnTo>
                          <a:lnTo>
                            <a:pt x="11" y="0"/>
                          </a:lnTo>
                          <a:lnTo>
                            <a:pt x="13" y="25"/>
                          </a:lnTo>
                          <a:lnTo>
                            <a:pt x="13" y="47"/>
                          </a:lnTo>
                          <a:lnTo>
                            <a:pt x="0" y="55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67" name="Oval 196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54" y="1253"/>
                      <a:ext cx="7" cy="7"/>
                    </a:xfrm>
                    <a:prstGeom prst="ellipse">
                      <a:avLst/>
                    </a:prstGeom>
                    <a:solidFill>
                      <a:srgbClr val="E00000"/>
                    </a:solidFill>
                    <a:ln w="3175">
                      <a:solidFill>
                        <a:srgbClr val="8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68" name="Oval 196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93" y="1254"/>
                      <a:ext cx="7" cy="8"/>
                    </a:xfrm>
                    <a:prstGeom prst="ellipse">
                      <a:avLst/>
                    </a:prstGeom>
                    <a:solidFill>
                      <a:srgbClr val="E00000"/>
                    </a:solidFill>
                    <a:ln w="3175">
                      <a:solidFill>
                        <a:srgbClr val="8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69" name="Freeform 1968"/>
                    <p:cNvSpPr>
                      <a:spLocks/>
                    </p:cNvSpPr>
                    <p:nvPr/>
                  </p:nvSpPr>
                  <p:spPr bwMode="auto">
                    <a:xfrm>
                      <a:off x="4471" y="1385"/>
                      <a:ext cx="63" cy="47"/>
                    </a:xfrm>
                    <a:custGeom>
                      <a:avLst/>
                      <a:gdLst>
                        <a:gd name="T0" fmla="*/ 447 w 507"/>
                        <a:gd name="T1" fmla="*/ 0 h 376"/>
                        <a:gd name="T2" fmla="*/ 276 w 507"/>
                        <a:gd name="T3" fmla="*/ 65 h 376"/>
                        <a:gd name="T4" fmla="*/ 240 w 507"/>
                        <a:gd name="T5" fmla="*/ 79 h 376"/>
                        <a:gd name="T6" fmla="*/ 217 w 507"/>
                        <a:gd name="T7" fmla="*/ 85 h 376"/>
                        <a:gd name="T8" fmla="*/ 189 w 507"/>
                        <a:gd name="T9" fmla="*/ 102 h 376"/>
                        <a:gd name="T10" fmla="*/ 125 w 507"/>
                        <a:gd name="T11" fmla="*/ 115 h 376"/>
                        <a:gd name="T12" fmla="*/ 93 w 507"/>
                        <a:gd name="T13" fmla="*/ 123 h 376"/>
                        <a:gd name="T14" fmla="*/ 58 w 507"/>
                        <a:gd name="T15" fmla="*/ 153 h 376"/>
                        <a:gd name="T16" fmla="*/ 41 w 507"/>
                        <a:gd name="T17" fmla="*/ 170 h 376"/>
                        <a:gd name="T18" fmla="*/ 35 w 507"/>
                        <a:gd name="T19" fmla="*/ 183 h 376"/>
                        <a:gd name="T20" fmla="*/ 31 w 507"/>
                        <a:gd name="T21" fmla="*/ 197 h 376"/>
                        <a:gd name="T22" fmla="*/ 18 w 507"/>
                        <a:gd name="T23" fmla="*/ 249 h 376"/>
                        <a:gd name="T24" fmla="*/ 13 w 507"/>
                        <a:gd name="T25" fmla="*/ 268 h 376"/>
                        <a:gd name="T26" fmla="*/ 3 w 507"/>
                        <a:gd name="T27" fmla="*/ 310 h 376"/>
                        <a:gd name="T28" fmla="*/ 0 w 507"/>
                        <a:gd name="T29" fmla="*/ 349 h 376"/>
                        <a:gd name="T30" fmla="*/ 6 w 507"/>
                        <a:gd name="T31" fmla="*/ 376 h 376"/>
                        <a:gd name="T32" fmla="*/ 20 w 507"/>
                        <a:gd name="T33" fmla="*/ 357 h 376"/>
                        <a:gd name="T34" fmla="*/ 28 w 507"/>
                        <a:gd name="T35" fmla="*/ 344 h 376"/>
                        <a:gd name="T36" fmla="*/ 34 w 507"/>
                        <a:gd name="T37" fmla="*/ 314 h 376"/>
                        <a:gd name="T38" fmla="*/ 55 w 507"/>
                        <a:gd name="T39" fmla="*/ 283 h 376"/>
                        <a:gd name="T40" fmla="*/ 58 w 507"/>
                        <a:gd name="T41" fmla="*/ 301 h 376"/>
                        <a:gd name="T42" fmla="*/ 89 w 507"/>
                        <a:gd name="T43" fmla="*/ 339 h 376"/>
                        <a:gd name="T44" fmla="*/ 101 w 507"/>
                        <a:gd name="T45" fmla="*/ 345 h 376"/>
                        <a:gd name="T46" fmla="*/ 111 w 507"/>
                        <a:gd name="T47" fmla="*/ 342 h 376"/>
                        <a:gd name="T48" fmla="*/ 127 w 507"/>
                        <a:gd name="T49" fmla="*/ 344 h 376"/>
                        <a:gd name="T50" fmla="*/ 136 w 507"/>
                        <a:gd name="T51" fmla="*/ 339 h 376"/>
                        <a:gd name="T52" fmla="*/ 152 w 507"/>
                        <a:gd name="T53" fmla="*/ 335 h 376"/>
                        <a:gd name="T54" fmla="*/ 157 w 507"/>
                        <a:gd name="T55" fmla="*/ 322 h 376"/>
                        <a:gd name="T56" fmla="*/ 180 w 507"/>
                        <a:gd name="T57" fmla="*/ 311 h 376"/>
                        <a:gd name="T58" fmla="*/ 176 w 507"/>
                        <a:gd name="T59" fmla="*/ 300 h 376"/>
                        <a:gd name="T60" fmla="*/ 164 w 507"/>
                        <a:gd name="T61" fmla="*/ 293 h 376"/>
                        <a:gd name="T62" fmla="*/ 169 w 507"/>
                        <a:gd name="T63" fmla="*/ 254 h 376"/>
                        <a:gd name="T64" fmla="*/ 191 w 507"/>
                        <a:gd name="T65" fmla="*/ 239 h 376"/>
                        <a:gd name="T66" fmla="*/ 209 w 507"/>
                        <a:gd name="T67" fmla="*/ 222 h 376"/>
                        <a:gd name="T68" fmla="*/ 227 w 507"/>
                        <a:gd name="T69" fmla="*/ 199 h 376"/>
                        <a:gd name="T70" fmla="*/ 233 w 507"/>
                        <a:gd name="T71" fmla="*/ 179 h 376"/>
                        <a:gd name="T72" fmla="*/ 243 w 507"/>
                        <a:gd name="T73" fmla="*/ 166 h 376"/>
                        <a:gd name="T74" fmla="*/ 258 w 507"/>
                        <a:gd name="T75" fmla="*/ 164 h 376"/>
                        <a:gd name="T76" fmla="*/ 279 w 507"/>
                        <a:gd name="T77" fmla="*/ 163 h 376"/>
                        <a:gd name="T78" fmla="*/ 298 w 507"/>
                        <a:gd name="T79" fmla="*/ 154 h 376"/>
                        <a:gd name="T80" fmla="*/ 493 w 507"/>
                        <a:gd name="T81" fmla="*/ 122 h 376"/>
                        <a:gd name="T82" fmla="*/ 504 w 507"/>
                        <a:gd name="T83" fmla="*/ 113 h 376"/>
                        <a:gd name="T84" fmla="*/ 507 w 507"/>
                        <a:gd name="T85" fmla="*/ 101 h 376"/>
                        <a:gd name="T86" fmla="*/ 504 w 507"/>
                        <a:gd name="T87" fmla="*/ 74 h 376"/>
                        <a:gd name="T88" fmla="*/ 501 w 507"/>
                        <a:gd name="T89" fmla="*/ 56 h 376"/>
                        <a:gd name="T90" fmla="*/ 493 w 507"/>
                        <a:gd name="T91" fmla="*/ 37 h 376"/>
                        <a:gd name="T92" fmla="*/ 480 w 507"/>
                        <a:gd name="T93" fmla="*/ 21 h 376"/>
                        <a:gd name="T94" fmla="*/ 466 w 507"/>
                        <a:gd name="T95" fmla="*/ 9 h 376"/>
                        <a:gd name="T96" fmla="*/ 447 w 507"/>
                        <a:gd name="T97" fmla="*/ 0 h 37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507" h="376">
                          <a:moveTo>
                            <a:pt x="447" y="0"/>
                          </a:moveTo>
                          <a:lnTo>
                            <a:pt x="276" y="65"/>
                          </a:lnTo>
                          <a:lnTo>
                            <a:pt x="240" y="79"/>
                          </a:lnTo>
                          <a:lnTo>
                            <a:pt x="217" y="85"/>
                          </a:lnTo>
                          <a:lnTo>
                            <a:pt x="189" y="102"/>
                          </a:lnTo>
                          <a:lnTo>
                            <a:pt x="125" y="115"/>
                          </a:lnTo>
                          <a:lnTo>
                            <a:pt x="93" y="123"/>
                          </a:lnTo>
                          <a:lnTo>
                            <a:pt x="58" y="153"/>
                          </a:lnTo>
                          <a:lnTo>
                            <a:pt x="41" y="170"/>
                          </a:lnTo>
                          <a:lnTo>
                            <a:pt x="35" y="183"/>
                          </a:lnTo>
                          <a:lnTo>
                            <a:pt x="31" y="197"/>
                          </a:lnTo>
                          <a:lnTo>
                            <a:pt x="18" y="249"/>
                          </a:lnTo>
                          <a:lnTo>
                            <a:pt x="13" y="268"/>
                          </a:lnTo>
                          <a:lnTo>
                            <a:pt x="3" y="310"/>
                          </a:lnTo>
                          <a:lnTo>
                            <a:pt x="0" y="349"/>
                          </a:lnTo>
                          <a:lnTo>
                            <a:pt x="6" y="376"/>
                          </a:lnTo>
                          <a:lnTo>
                            <a:pt x="20" y="357"/>
                          </a:lnTo>
                          <a:lnTo>
                            <a:pt x="28" y="344"/>
                          </a:lnTo>
                          <a:lnTo>
                            <a:pt x="34" y="314"/>
                          </a:lnTo>
                          <a:lnTo>
                            <a:pt x="55" y="283"/>
                          </a:lnTo>
                          <a:lnTo>
                            <a:pt x="58" y="301"/>
                          </a:lnTo>
                          <a:lnTo>
                            <a:pt x="89" y="339"/>
                          </a:lnTo>
                          <a:lnTo>
                            <a:pt x="101" y="345"/>
                          </a:lnTo>
                          <a:lnTo>
                            <a:pt x="111" y="342"/>
                          </a:lnTo>
                          <a:lnTo>
                            <a:pt x="127" y="344"/>
                          </a:lnTo>
                          <a:lnTo>
                            <a:pt x="136" y="339"/>
                          </a:lnTo>
                          <a:lnTo>
                            <a:pt x="152" y="335"/>
                          </a:lnTo>
                          <a:lnTo>
                            <a:pt x="157" y="322"/>
                          </a:lnTo>
                          <a:lnTo>
                            <a:pt x="180" y="311"/>
                          </a:lnTo>
                          <a:lnTo>
                            <a:pt x="176" y="300"/>
                          </a:lnTo>
                          <a:lnTo>
                            <a:pt x="164" y="293"/>
                          </a:lnTo>
                          <a:lnTo>
                            <a:pt x="169" y="254"/>
                          </a:lnTo>
                          <a:lnTo>
                            <a:pt x="191" y="239"/>
                          </a:lnTo>
                          <a:lnTo>
                            <a:pt x="209" y="222"/>
                          </a:lnTo>
                          <a:lnTo>
                            <a:pt x="227" y="199"/>
                          </a:lnTo>
                          <a:lnTo>
                            <a:pt x="233" y="179"/>
                          </a:lnTo>
                          <a:lnTo>
                            <a:pt x="243" y="166"/>
                          </a:lnTo>
                          <a:lnTo>
                            <a:pt x="258" y="164"/>
                          </a:lnTo>
                          <a:lnTo>
                            <a:pt x="279" y="163"/>
                          </a:lnTo>
                          <a:lnTo>
                            <a:pt x="298" y="154"/>
                          </a:lnTo>
                          <a:lnTo>
                            <a:pt x="493" y="122"/>
                          </a:lnTo>
                          <a:lnTo>
                            <a:pt x="504" y="113"/>
                          </a:lnTo>
                          <a:lnTo>
                            <a:pt x="507" y="101"/>
                          </a:lnTo>
                          <a:lnTo>
                            <a:pt x="504" y="74"/>
                          </a:lnTo>
                          <a:lnTo>
                            <a:pt x="501" y="56"/>
                          </a:lnTo>
                          <a:lnTo>
                            <a:pt x="493" y="37"/>
                          </a:lnTo>
                          <a:lnTo>
                            <a:pt x="480" y="21"/>
                          </a:lnTo>
                          <a:lnTo>
                            <a:pt x="466" y="9"/>
                          </a:lnTo>
                          <a:lnTo>
                            <a:pt x="447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70" name="Freeform 1969"/>
                    <p:cNvSpPr>
                      <a:spLocks/>
                    </p:cNvSpPr>
                    <p:nvPr/>
                  </p:nvSpPr>
                  <p:spPr bwMode="auto">
                    <a:xfrm>
                      <a:off x="4478" y="1409"/>
                      <a:ext cx="1" cy="9"/>
                    </a:xfrm>
                    <a:custGeom>
                      <a:avLst/>
                      <a:gdLst>
                        <a:gd name="T0" fmla="*/ 4 w 10"/>
                        <a:gd name="T1" fmla="*/ 0 h 68"/>
                        <a:gd name="T2" fmla="*/ 10 w 10"/>
                        <a:gd name="T3" fmla="*/ 9 h 68"/>
                        <a:gd name="T4" fmla="*/ 4 w 10"/>
                        <a:gd name="T5" fmla="*/ 35 h 68"/>
                        <a:gd name="T6" fmla="*/ 0 w 10"/>
                        <a:gd name="T7" fmla="*/ 68 h 68"/>
                        <a:gd name="T8" fmla="*/ 2 w 10"/>
                        <a:gd name="T9" fmla="*/ 31 h 68"/>
                        <a:gd name="T10" fmla="*/ 4 w 10"/>
                        <a:gd name="T11" fmla="*/ 0 h 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0" h="68">
                          <a:moveTo>
                            <a:pt x="4" y="0"/>
                          </a:moveTo>
                          <a:lnTo>
                            <a:pt x="10" y="9"/>
                          </a:lnTo>
                          <a:lnTo>
                            <a:pt x="4" y="35"/>
                          </a:lnTo>
                          <a:lnTo>
                            <a:pt x="0" y="68"/>
                          </a:lnTo>
                          <a:lnTo>
                            <a:pt x="2" y="31"/>
                          </a:lnTo>
                          <a:lnTo>
                            <a:pt x="4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71" name="Freeform 1970"/>
                    <p:cNvSpPr>
                      <a:spLocks/>
                    </p:cNvSpPr>
                    <p:nvPr/>
                  </p:nvSpPr>
                  <p:spPr bwMode="auto">
                    <a:xfrm>
                      <a:off x="4482" y="1411"/>
                      <a:ext cx="1" cy="10"/>
                    </a:xfrm>
                    <a:custGeom>
                      <a:avLst/>
                      <a:gdLst>
                        <a:gd name="T0" fmla="*/ 0 w 10"/>
                        <a:gd name="T1" fmla="*/ 0 h 82"/>
                        <a:gd name="T2" fmla="*/ 10 w 10"/>
                        <a:gd name="T3" fmla="*/ 11 h 82"/>
                        <a:gd name="T4" fmla="*/ 5 w 10"/>
                        <a:gd name="T5" fmla="*/ 31 h 82"/>
                        <a:gd name="T6" fmla="*/ 3 w 10"/>
                        <a:gd name="T7" fmla="*/ 82 h 82"/>
                        <a:gd name="T8" fmla="*/ 2 w 10"/>
                        <a:gd name="T9" fmla="*/ 47 h 82"/>
                        <a:gd name="T10" fmla="*/ 0 w 10"/>
                        <a:gd name="T11" fmla="*/ 27 h 82"/>
                        <a:gd name="T12" fmla="*/ 0 w 10"/>
                        <a:gd name="T13" fmla="*/ 0 h 8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0" h="82">
                          <a:moveTo>
                            <a:pt x="0" y="0"/>
                          </a:moveTo>
                          <a:lnTo>
                            <a:pt x="10" y="11"/>
                          </a:lnTo>
                          <a:lnTo>
                            <a:pt x="5" y="31"/>
                          </a:lnTo>
                          <a:lnTo>
                            <a:pt x="3" y="82"/>
                          </a:lnTo>
                          <a:lnTo>
                            <a:pt x="2" y="47"/>
                          </a:lnTo>
                          <a:lnTo>
                            <a:pt x="0" y="2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72" name="Freeform 1971"/>
                    <p:cNvSpPr>
                      <a:spLocks/>
                    </p:cNvSpPr>
                    <p:nvPr/>
                  </p:nvSpPr>
                  <p:spPr bwMode="auto">
                    <a:xfrm>
                      <a:off x="4486" y="1415"/>
                      <a:ext cx="1" cy="7"/>
                    </a:xfrm>
                    <a:custGeom>
                      <a:avLst/>
                      <a:gdLst>
                        <a:gd name="T0" fmla="*/ 0 w 8"/>
                        <a:gd name="T1" fmla="*/ 0 h 52"/>
                        <a:gd name="T2" fmla="*/ 8 w 8"/>
                        <a:gd name="T3" fmla="*/ 10 h 52"/>
                        <a:gd name="T4" fmla="*/ 5 w 8"/>
                        <a:gd name="T5" fmla="*/ 31 h 52"/>
                        <a:gd name="T6" fmla="*/ 5 w 8"/>
                        <a:gd name="T7" fmla="*/ 52 h 52"/>
                        <a:gd name="T8" fmla="*/ 0 w 8"/>
                        <a:gd name="T9" fmla="*/ 37 h 52"/>
                        <a:gd name="T10" fmla="*/ 1 w 8"/>
                        <a:gd name="T11" fmla="*/ 15 h 52"/>
                        <a:gd name="T12" fmla="*/ 0 w 8"/>
                        <a:gd name="T13" fmla="*/ 0 h 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8" h="52">
                          <a:moveTo>
                            <a:pt x="0" y="0"/>
                          </a:moveTo>
                          <a:lnTo>
                            <a:pt x="8" y="10"/>
                          </a:lnTo>
                          <a:lnTo>
                            <a:pt x="5" y="31"/>
                          </a:lnTo>
                          <a:lnTo>
                            <a:pt x="5" y="52"/>
                          </a:lnTo>
                          <a:lnTo>
                            <a:pt x="0" y="37"/>
                          </a:lnTo>
                          <a:lnTo>
                            <a:pt x="1" y="1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73" name="Freeform 1972"/>
                    <p:cNvSpPr>
                      <a:spLocks/>
                    </p:cNvSpPr>
                    <p:nvPr/>
                  </p:nvSpPr>
                  <p:spPr bwMode="auto">
                    <a:xfrm>
                      <a:off x="4482" y="1423"/>
                      <a:ext cx="2" cy="3"/>
                    </a:xfrm>
                    <a:custGeom>
                      <a:avLst/>
                      <a:gdLst>
                        <a:gd name="T0" fmla="*/ 1 w 17"/>
                        <a:gd name="T1" fmla="*/ 0 h 26"/>
                        <a:gd name="T2" fmla="*/ 17 w 17"/>
                        <a:gd name="T3" fmla="*/ 26 h 26"/>
                        <a:gd name="T4" fmla="*/ 0 w 17"/>
                        <a:gd name="T5" fmla="*/ 15 h 26"/>
                        <a:gd name="T6" fmla="*/ 1 w 17"/>
                        <a:gd name="T7" fmla="*/ 0 h 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17" h="26">
                          <a:moveTo>
                            <a:pt x="1" y="0"/>
                          </a:moveTo>
                          <a:lnTo>
                            <a:pt x="17" y="26"/>
                          </a:lnTo>
                          <a:lnTo>
                            <a:pt x="0" y="15"/>
                          </a:lnTo>
                          <a:lnTo>
                            <a:pt x="1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74" name="Freeform 1973"/>
                    <p:cNvSpPr>
                      <a:spLocks/>
                    </p:cNvSpPr>
                    <p:nvPr/>
                  </p:nvSpPr>
                  <p:spPr bwMode="auto">
                    <a:xfrm>
                      <a:off x="4487" y="1423"/>
                      <a:ext cx="2" cy="1"/>
                    </a:xfrm>
                    <a:custGeom>
                      <a:avLst/>
                      <a:gdLst>
                        <a:gd name="T0" fmla="*/ 0 w 11"/>
                        <a:gd name="T1" fmla="*/ 0 h 12"/>
                        <a:gd name="T2" fmla="*/ 11 w 11"/>
                        <a:gd name="T3" fmla="*/ 7 h 12"/>
                        <a:gd name="T4" fmla="*/ 4 w 11"/>
                        <a:gd name="T5" fmla="*/ 12 h 12"/>
                        <a:gd name="T6" fmla="*/ 0 w 11"/>
                        <a:gd name="T7" fmla="*/ 0 h 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11" h="12">
                          <a:moveTo>
                            <a:pt x="0" y="0"/>
                          </a:moveTo>
                          <a:lnTo>
                            <a:pt x="11" y="7"/>
                          </a:lnTo>
                          <a:lnTo>
                            <a:pt x="4" y="1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75" name="Freeform 1974"/>
                    <p:cNvSpPr>
                      <a:spLocks/>
                    </p:cNvSpPr>
                    <p:nvPr/>
                  </p:nvSpPr>
                  <p:spPr bwMode="auto">
                    <a:xfrm>
                      <a:off x="4479" y="1278"/>
                      <a:ext cx="82" cy="125"/>
                    </a:xfrm>
                    <a:custGeom>
                      <a:avLst/>
                      <a:gdLst>
                        <a:gd name="T0" fmla="*/ 4 w 654"/>
                        <a:gd name="T1" fmla="*/ 934 h 1001"/>
                        <a:gd name="T2" fmla="*/ 151 w 654"/>
                        <a:gd name="T3" fmla="*/ 922 h 1001"/>
                        <a:gd name="T4" fmla="*/ 276 w 654"/>
                        <a:gd name="T5" fmla="*/ 889 h 1001"/>
                        <a:gd name="T6" fmla="*/ 279 w 654"/>
                        <a:gd name="T7" fmla="*/ 818 h 1001"/>
                        <a:gd name="T8" fmla="*/ 321 w 654"/>
                        <a:gd name="T9" fmla="*/ 814 h 1001"/>
                        <a:gd name="T10" fmla="*/ 350 w 654"/>
                        <a:gd name="T11" fmla="*/ 751 h 1001"/>
                        <a:gd name="T12" fmla="*/ 366 w 654"/>
                        <a:gd name="T13" fmla="*/ 685 h 1001"/>
                        <a:gd name="T14" fmla="*/ 404 w 654"/>
                        <a:gd name="T15" fmla="*/ 743 h 1001"/>
                        <a:gd name="T16" fmla="*/ 383 w 654"/>
                        <a:gd name="T17" fmla="*/ 788 h 1001"/>
                        <a:gd name="T18" fmla="*/ 338 w 654"/>
                        <a:gd name="T19" fmla="*/ 838 h 1001"/>
                        <a:gd name="T20" fmla="*/ 322 w 654"/>
                        <a:gd name="T21" fmla="*/ 869 h 1001"/>
                        <a:gd name="T22" fmla="*/ 356 w 654"/>
                        <a:gd name="T23" fmla="*/ 868 h 1001"/>
                        <a:gd name="T24" fmla="*/ 386 w 654"/>
                        <a:gd name="T25" fmla="*/ 876 h 1001"/>
                        <a:gd name="T26" fmla="*/ 415 w 654"/>
                        <a:gd name="T27" fmla="*/ 903 h 1001"/>
                        <a:gd name="T28" fmla="*/ 418 w 654"/>
                        <a:gd name="T29" fmla="*/ 932 h 1001"/>
                        <a:gd name="T30" fmla="*/ 418 w 654"/>
                        <a:gd name="T31" fmla="*/ 957 h 1001"/>
                        <a:gd name="T32" fmla="*/ 402 w 654"/>
                        <a:gd name="T33" fmla="*/ 1001 h 1001"/>
                        <a:gd name="T34" fmla="*/ 447 w 654"/>
                        <a:gd name="T35" fmla="*/ 998 h 1001"/>
                        <a:gd name="T36" fmla="*/ 506 w 654"/>
                        <a:gd name="T37" fmla="*/ 970 h 1001"/>
                        <a:gd name="T38" fmla="*/ 558 w 654"/>
                        <a:gd name="T39" fmla="*/ 920 h 1001"/>
                        <a:gd name="T40" fmla="*/ 603 w 654"/>
                        <a:gd name="T41" fmla="*/ 856 h 1001"/>
                        <a:gd name="T42" fmla="*/ 641 w 654"/>
                        <a:gd name="T43" fmla="*/ 815 h 1001"/>
                        <a:gd name="T44" fmla="*/ 654 w 654"/>
                        <a:gd name="T45" fmla="*/ 756 h 1001"/>
                        <a:gd name="T46" fmla="*/ 629 w 654"/>
                        <a:gd name="T47" fmla="*/ 706 h 1001"/>
                        <a:gd name="T48" fmla="*/ 612 w 654"/>
                        <a:gd name="T49" fmla="*/ 646 h 1001"/>
                        <a:gd name="T50" fmla="*/ 587 w 654"/>
                        <a:gd name="T51" fmla="*/ 595 h 1001"/>
                        <a:gd name="T52" fmla="*/ 537 w 654"/>
                        <a:gd name="T53" fmla="*/ 465 h 1001"/>
                        <a:gd name="T54" fmla="*/ 504 w 654"/>
                        <a:gd name="T55" fmla="*/ 354 h 1001"/>
                        <a:gd name="T56" fmla="*/ 487 w 654"/>
                        <a:gd name="T57" fmla="*/ 278 h 1001"/>
                        <a:gd name="T58" fmla="*/ 483 w 654"/>
                        <a:gd name="T59" fmla="*/ 192 h 1001"/>
                        <a:gd name="T60" fmla="*/ 463 w 654"/>
                        <a:gd name="T61" fmla="*/ 140 h 1001"/>
                        <a:gd name="T62" fmla="*/ 431 w 654"/>
                        <a:gd name="T63" fmla="*/ 119 h 1001"/>
                        <a:gd name="T64" fmla="*/ 401 w 654"/>
                        <a:gd name="T65" fmla="*/ 110 h 1001"/>
                        <a:gd name="T66" fmla="*/ 343 w 654"/>
                        <a:gd name="T67" fmla="*/ 111 h 1001"/>
                        <a:gd name="T68" fmla="*/ 280 w 654"/>
                        <a:gd name="T69" fmla="*/ 101 h 1001"/>
                        <a:gd name="T70" fmla="*/ 218 w 654"/>
                        <a:gd name="T71" fmla="*/ 84 h 1001"/>
                        <a:gd name="T72" fmla="*/ 160 w 654"/>
                        <a:gd name="T73" fmla="*/ 58 h 1001"/>
                        <a:gd name="T74" fmla="*/ 127 w 654"/>
                        <a:gd name="T75" fmla="*/ 10 h 1001"/>
                        <a:gd name="T76" fmla="*/ 95 w 654"/>
                        <a:gd name="T77" fmla="*/ 0 h 1001"/>
                        <a:gd name="T78" fmla="*/ 98 w 654"/>
                        <a:gd name="T79" fmla="*/ 44 h 1001"/>
                        <a:gd name="T80" fmla="*/ 92 w 654"/>
                        <a:gd name="T81" fmla="*/ 78 h 1001"/>
                        <a:gd name="T82" fmla="*/ 76 w 654"/>
                        <a:gd name="T83" fmla="*/ 116 h 1001"/>
                        <a:gd name="T84" fmla="*/ 53 w 654"/>
                        <a:gd name="T85" fmla="*/ 144 h 1001"/>
                        <a:gd name="T86" fmla="*/ 35 w 654"/>
                        <a:gd name="T87" fmla="*/ 167 h 1001"/>
                        <a:gd name="T88" fmla="*/ 0 w 654"/>
                        <a:gd name="T89" fmla="*/ 192 h 1001"/>
                        <a:gd name="T90" fmla="*/ 4 w 654"/>
                        <a:gd name="T91" fmla="*/ 934 h 100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</a:cxnLst>
                      <a:rect l="0" t="0" r="r" b="b"/>
                      <a:pathLst>
                        <a:path w="654" h="1001">
                          <a:moveTo>
                            <a:pt x="4" y="934"/>
                          </a:moveTo>
                          <a:lnTo>
                            <a:pt x="151" y="922"/>
                          </a:lnTo>
                          <a:lnTo>
                            <a:pt x="276" y="889"/>
                          </a:lnTo>
                          <a:lnTo>
                            <a:pt x="279" y="818"/>
                          </a:lnTo>
                          <a:lnTo>
                            <a:pt x="321" y="814"/>
                          </a:lnTo>
                          <a:lnTo>
                            <a:pt x="350" y="751"/>
                          </a:lnTo>
                          <a:lnTo>
                            <a:pt x="366" y="685"/>
                          </a:lnTo>
                          <a:lnTo>
                            <a:pt x="404" y="743"/>
                          </a:lnTo>
                          <a:lnTo>
                            <a:pt x="383" y="788"/>
                          </a:lnTo>
                          <a:lnTo>
                            <a:pt x="338" y="838"/>
                          </a:lnTo>
                          <a:lnTo>
                            <a:pt x="322" y="869"/>
                          </a:lnTo>
                          <a:lnTo>
                            <a:pt x="356" y="868"/>
                          </a:lnTo>
                          <a:lnTo>
                            <a:pt x="386" y="876"/>
                          </a:lnTo>
                          <a:lnTo>
                            <a:pt x="415" y="903"/>
                          </a:lnTo>
                          <a:lnTo>
                            <a:pt x="418" y="932"/>
                          </a:lnTo>
                          <a:lnTo>
                            <a:pt x="418" y="957"/>
                          </a:lnTo>
                          <a:lnTo>
                            <a:pt x="402" y="1001"/>
                          </a:lnTo>
                          <a:lnTo>
                            <a:pt x="447" y="998"/>
                          </a:lnTo>
                          <a:lnTo>
                            <a:pt x="506" y="970"/>
                          </a:lnTo>
                          <a:lnTo>
                            <a:pt x="558" y="920"/>
                          </a:lnTo>
                          <a:lnTo>
                            <a:pt x="603" y="856"/>
                          </a:lnTo>
                          <a:lnTo>
                            <a:pt x="641" y="815"/>
                          </a:lnTo>
                          <a:lnTo>
                            <a:pt x="654" y="756"/>
                          </a:lnTo>
                          <a:lnTo>
                            <a:pt x="629" y="706"/>
                          </a:lnTo>
                          <a:lnTo>
                            <a:pt x="612" y="646"/>
                          </a:lnTo>
                          <a:lnTo>
                            <a:pt x="587" y="595"/>
                          </a:lnTo>
                          <a:lnTo>
                            <a:pt x="537" y="465"/>
                          </a:lnTo>
                          <a:lnTo>
                            <a:pt x="504" y="354"/>
                          </a:lnTo>
                          <a:lnTo>
                            <a:pt x="487" y="278"/>
                          </a:lnTo>
                          <a:lnTo>
                            <a:pt x="483" y="192"/>
                          </a:lnTo>
                          <a:lnTo>
                            <a:pt x="463" y="140"/>
                          </a:lnTo>
                          <a:lnTo>
                            <a:pt x="431" y="119"/>
                          </a:lnTo>
                          <a:lnTo>
                            <a:pt x="401" y="110"/>
                          </a:lnTo>
                          <a:lnTo>
                            <a:pt x="343" y="111"/>
                          </a:lnTo>
                          <a:lnTo>
                            <a:pt x="280" y="101"/>
                          </a:lnTo>
                          <a:lnTo>
                            <a:pt x="218" y="84"/>
                          </a:lnTo>
                          <a:lnTo>
                            <a:pt x="160" y="58"/>
                          </a:lnTo>
                          <a:lnTo>
                            <a:pt x="127" y="10"/>
                          </a:lnTo>
                          <a:lnTo>
                            <a:pt x="95" y="0"/>
                          </a:lnTo>
                          <a:lnTo>
                            <a:pt x="98" y="44"/>
                          </a:lnTo>
                          <a:lnTo>
                            <a:pt x="92" y="78"/>
                          </a:lnTo>
                          <a:lnTo>
                            <a:pt x="76" y="116"/>
                          </a:lnTo>
                          <a:lnTo>
                            <a:pt x="53" y="144"/>
                          </a:lnTo>
                          <a:lnTo>
                            <a:pt x="35" y="167"/>
                          </a:lnTo>
                          <a:lnTo>
                            <a:pt x="0" y="192"/>
                          </a:lnTo>
                          <a:lnTo>
                            <a:pt x="4" y="934"/>
                          </a:lnTo>
                          <a:close/>
                        </a:path>
                      </a:pathLst>
                    </a:custGeom>
                    <a:solidFill>
                      <a:srgbClr val="0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76" name="Freeform 1975"/>
                    <p:cNvSpPr>
                      <a:spLocks/>
                    </p:cNvSpPr>
                    <p:nvPr/>
                  </p:nvSpPr>
                  <p:spPr bwMode="auto">
                    <a:xfrm>
                      <a:off x="4482" y="1288"/>
                      <a:ext cx="77" cy="113"/>
                    </a:xfrm>
                    <a:custGeom>
                      <a:avLst/>
                      <a:gdLst>
                        <a:gd name="T0" fmla="*/ 129 w 611"/>
                        <a:gd name="T1" fmla="*/ 84 h 904"/>
                        <a:gd name="T2" fmla="*/ 50 w 611"/>
                        <a:gd name="T3" fmla="*/ 169 h 904"/>
                        <a:gd name="T4" fmla="*/ 21 w 611"/>
                        <a:gd name="T5" fmla="*/ 203 h 904"/>
                        <a:gd name="T6" fmla="*/ 5 w 611"/>
                        <a:gd name="T7" fmla="*/ 431 h 904"/>
                        <a:gd name="T8" fmla="*/ 5 w 611"/>
                        <a:gd name="T9" fmla="*/ 583 h 904"/>
                        <a:gd name="T10" fmla="*/ 38 w 611"/>
                        <a:gd name="T11" fmla="*/ 825 h 904"/>
                        <a:gd name="T12" fmla="*/ 104 w 611"/>
                        <a:gd name="T13" fmla="*/ 782 h 904"/>
                        <a:gd name="T14" fmla="*/ 137 w 611"/>
                        <a:gd name="T15" fmla="*/ 580 h 904"/>
                        <a:gd name="T16" fmla="*/ 120 w 611"/>
                        <a:gd name="T17" fmla="*/ 706 h 904"/>
                        <a:gd name="T18" fmla="*/ 134 w 611"/>
                        <a:gd name="T19" fmla="*/ 812 h 904"/>
                        <a:gd name="T20" fmla="*/ 237 w 611"/>
                        <a:gd name="T21" fmla="*/ 731 h 904"/>
                        <a:gd name="T22" fmla="*/ 304 w 611"/>
                        <a:gd name="T23" fmla="*/ 668 h 904"/>
                        <a:gd name="T24" fmla="*/ 312 w 611"/>
                        <a:gd name="T25" fmla="*/ 511 h 904"/>
                        <a:gd name="T26" fmla="*/ 304 w 611"/>
                        <a:gd name="T27" fmla="*/ 393 h 904"/>
                        <a:gd name="T28" fmla="*/ 263 w 611"/>
                        <a:gd name="T29" fmla="*/ 554 h 904"/>
                        <a:gd name="T30" fmla="*/ 237 w 611"/>
                        <a:gd name="T31" fmla="*/ 680 h 904"/>
                        <a:gd name="T32" fmla="*/ 249 w 611"/>
                        <a:gd name="T33" fmla="*/ 524 h 904"/>
                        <a:gd name="T34" fmla="*/ 291 w 611"/>
                        <a:gd name="T35" fmla="*/ 376 h 904"/>
                        <a:gd name="T36" fmla="*/ 329 w 611"/>
                        <a:gd name="T37" fmla="*/ 249 h 904"/>
                        <a:gd name="T38" fmla="*/ 341 w 611"/>
                        <a:gd name="T39" fmla="*/ 266 h 904"/>
                        <a:gd name="T40" fmla="*/ 317 w 611"/>
                        <a:gd name="T41" fmla="*/ 410 h 904"/>
                        <a:gd name="T42" fmla="*/ 337 w 611"/>
                        <a:gd name="T43" fmla="*/ 532 h 904"/>
                        <a:gd name="T44" fmla="*/ 354 w 611"/>
                        <a:gd name="T45" fmla="*/ 601 h 904"/>
                        <a:gd name="T46" fmla="*/ 433 w 611"/>
                        <a:gd name="T47" fmla="*/ 601 h 904"/>
                        <a:gd name="T48" fmla="*/ 449 w 611"/>
                        <a:gd name="T49" fmla="*/ 503 h 904"/>
                        <a:gd name="T50" fmla="*/ 425 w 611"/>
                        <a:gd name="T51" fmla="*/ 439 h 904"/>
                        <a:gd name="T52" fmla="*/ 428 w 611"/>
                        <a:gd name="T53" fmla="*/ 326 h 904"/>
                        <a:gd name="T54" fmla="*/ 441 w 611"/>
                        <a:gd name="T55" fmla="*/ 453 h 904"/>
                        <a:gd name="T56" fmla="*/ 462 w 611"/>
                        <a:gd name="T57" fmla="*/ 532 h 904"/>
                        <a:gd name="T58" fmla="*/ 446 w 611"/>
                        <a:gd name="T59" fmla="*/ 608 h 904"/>
                        <a:gd name="T60" fmla="*/ 395 w 611"/>
                        <a:gd name="T61" fmla="*/ 655 h 904"/>
                        <a:gd name="T62" fmla="*/ 379 w 611"/>
                        <a:gd name="T63" fmla="*/ 706 h 904"/>
                        <a:gd name="T64" fmla="*/ 325 w 611"/>
                        <a:gd name="T65" fmla="*/ 770 h 904"/>
                        <a:gd name="T66" fmla="*/ 379 w 611"/>
                        <a:gd name="T67" fmla="*/ 778 h 904"/>
                        <a:gd name="T68" fmla="*/ 404 w 611"/>
                        <a:gd name="T69" fmla="*/ 837 h 904"/>
                        <a:gd name="T70" fmla="*/ 404 w 611"/>
                        <a:gd name="T71" fmla="*/ 904 h 904"/>
                        <a:gd name="T72" fmla="*/ 487 w 611"/>
                        <a:gd name="T73" fmla="*/ 862 h 904"/>
                        <a:gd name="T74" fmla="*/ 545 w 611"/>
                        <a:gd name="T75" fmla="*/ 774 h 904"/>
                        <a:gd name="T76" fmla="*/ 557 w 611"/>
                        <a:gd name="T77" fmla="*/ 723 h 904"/>
                        <a:gd name="T78" fmla="*/ 433 w 611"/>
                        <a:gd name="T79" fmla="*/ 774 h 904"/>
                        <a:gd name="T80" fmla="*/ 496 w 611"/>
                        <a:gd name="T81" fmla="*/ 719 h 904"/>
                        <a:gd name="T82" fmla="*/ 562 w 611"/>
                        <a:gd name="T83" fmla="*/ 710 h 904"/>
                        <a:gd name="T84" fmla="*/ 608 w 611"/>
                        <a:gd name="T85" fmla="*/ 698 h 904"/>
                        <a:gd name="T86" fmla="*/ 604 w 611"/>
                        <a:gd name="T87" fmla="*/ 651 h 904"/>
                        <a:gd name="T88" fmla="*/ 545 w 611"/>
                        <a:gd name="T89" fmla="*/ 647 h 904"/>
                        <a:gd name="T90" fmla="*/ 475 w 611"/>
                        <a:gd name="T91" fmla="*/ 677 h 904"/>
                        <a:gd name="T92" fmla="*/ 566 w 611"/>
                        <a:gd name="T93" fmla="*/ 617 h 904"/>
                        <a:gd name="T94" fmla="*/ 571 w 611"/>
                        <a:gd name="T95" fmla="*/ 566 h 904"/>
                        <a:gd name="T96" fmla="*/ 524 w 611"/>
                        <a:gd name="T97" fmla="*/ 486 h 904"/>
                        <a:gd name="T98" fmla="*/ 470 w 611"/>
                        <a:gd name="T99" fmla="*/ 326 h 904"/>
                        <a:gd name="T100" fmla="*/ 446 w 611"/>
                        <a:gd name="T101" fmla="*/ 199 h 904"/>
                        <a:gd name="T102" fmla="*/ 428 w 611"/>
                        <a:gd name="T103" fmla="*/ 206 h 904"/>
                        <a:gd name="T104" fmla="*/ 425 w 611"/>
                        <a:gd name="T105" fmla="*/ 181 h 904"/>
                        <a:gd name="T106" fmla="*/ 449 w 611"/>
                        <a:gd name="T107" fmla="*/ 127 h 904"/>
                        <a:gd name="T108" fmla="*/ 425 w 611"/>
                        <a:gd name="T109" fmla="*/ 58 h 904"/>
                        <a:gd name="T110" fmla="*/ 358 w 611"/>
                        <a:gd name="T111" fmla="*/ 42 h 904"/>
                        <a:gd name="T112" fmla="*/ 263 w 611"/>
                        <a:gd name="T113" fmla="*/ 33 h 904"/>
                        <a:gd name="T114" fmla="*/ 208 w 611"/>
                        <a:gd name="T115" fmla="*/ 122 h 904"/>
                        <a:gd name="T116" fmla="*/ 237 w 611"/>
                        <a:gd name="T117" fmla="*/ 46 h 904"/>
                        <a:gd name="T118" fmla="*/ 134 w 611"/>
                        <a:gd name="T119" fmla="*/ 0 h 9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611" h="904">
                          <a:moveTo>
                            <a:pt x="134" y="0"/>
                          </a:moveTo>
                          <a:lnTo>
                            <a:pt x="129" y="84"/>
                          </a:lnTo>
                          <a:lnTo>
                            <a:pt x="80" y="134"/>
                          </a:lnTo>
                          <a:lnTo>
                            <a:pt x="50" y="169"/>
                          </a:lnTo>
                          <a:lnTo>
                            <a:pt x="17" y="134"/>
                          </a:lnTo>
                          <a:lnTo>
                            <a:pt x="21" y="203"/>
                          </a:lnTo>
                          <a:lnTo>
                            <a:pt x="8" y="305"/>
                          </a:lnTo>
                          <a:lnTo>
                            <a:pt x="5" y="431"/>
                          </a:lnTo>
                          <a:lnTo>
                            <a:pt x="0" y="516"/>
                          </a:lnTo>
                          <a:lnTo>
                            <a:pt x="5" y="583"/>
                          </a:lnTo>
                          <a:lnTo>
                            <a:pt x="17" y="723"/>
                          </a:lnTo>
                          <a:lnTo>
                            <a:pt x="38" y="825"/>
                          </a:lnTo>
                          <a:lnTo>
                            <a:pt x="113" y="820"/>
                          </a:lnTo>
                          <a:lnTo>
                            <a:pt x="104" y="782"/>
                          </a:lnTo>
                          <a:lnTo>
                            <a:pt x="104" y="685"/>
                          </a:lnTo>
                          <a:lnTo>
                            <a:pt x="137" y="580"/>
                          </a:lnTo>
                          <a:lnTo>
                            <a:pt x="129" y="664"/>
                          </a:lnTo>
                          <a:lnTo>
                            <a:pt x="120" y="706"/>
                          </a:lnTo>
                          <a:lnTo>
                            <a:pt x="125" y="744"/>
                          </a:lnTo>
                          <a:lnTo>
                            <a:pt x="134" y="812"/>
                          </a:lnTo>
                          <a:lnTo>
                            <a:pt x="237" y="786"/>
                          </a:lnTo>
                          <a:lnTo>
                            <a:pt x="237" y="731"/>
                          </a:lnTo>
                          <a:lnTo>
                            <a:pt x="283" y="714"/>
                          </a:lnTo>
                          <a:lnTo>
                            <a:pt x="304" y="668"/>
                          </a:lnTo>
                          <a:lnTo>
                            <a:pt x="333" y="587"/>
                          </a:lnTo>
                          <a:lnTo>
                            <a:pt x="312" y="511"/>
                          </a:lnTo>
                          <a:lnTo>
                            <a:pt x="299" y="435"/>
                          </a:lnTo>
                          <a:lnTo>
                            <a:pt x="304" y="393"/>
                          </a:lnTo>
                          <a:lnTo>
                            <a:pt x="283" y="474"/>
                          </a:lnTo>
                          <a:lnTo>
                            <a:pt x="263" y="554"/>
                          </a:lnTo>
                          <a:lnTo>
                            <a:pt x="249" y="613"/>
                          </a:lnTo>
                          <a:lnTo>
                            <a:pt x="237" y="680"/>
                          </a:lnTo>
                          <a:lnTo>
                            <a:pt x="237" y="596"/>
                          </a:lnTo>
                          <a:lnTo>
                            <a:pt x="249" y="524"/>
                          </a:lnTo>
                          <a:lnTo>
                            <a:pt x="266" y="448"/>
                          </a:lnTo>
                          <a:lnTo>
                            <a:pt x="291" y="376"/>
                          </a:lnTo>
                          <a:lnTo>
                            <a:pt x="304" y="338"/>
                          </a:lnTo>
                          <a:lnTo>
                            <a:pt x="329" y="249"/>
                          </a:lnTo>
                          <a:lnTo>
                            <a:pt x="345" y="181"/>
                          </a:lnTo>
                          <a:lnTo>
                            <a:pt x="341" y="266"/>
                          </a:lnTo>
                          <a:lnTo>
                            <a:pt x="325" y="359"/>
                          </a:lnTo>
                          <a:lnTo>
                            <a:pt x="317" y="410"/>
                          </a:lnTo>
                          <a:lnTo>
                            <a:pt x="320" y="460"/>
                          </a:lnTo>
                          <a:lnTo>
                            <a:pt x="337" y="532"/>
                          </a:lnTo>
                          <a:lnTo>
                            <a:pt x="345" y="566"/>
                          </a:lnTo>
                          <a:lnTo>
                            <a:pt x="354" y="601"/>
                          </a:lnTo>
                          <a:lnTo>
                            <a:pt x="387" y="630"/>
                          </a:lnTo>
                          <a:lnTo>
                            <a:pt x="433" y="601"/>
                          </a:lnTo>
                          <a:lnTo>
                            <a:pt x="449" y="554"/>
                          </a:lnTo>
                          <a:lnTo>
                            <a:pt x="449" y="503"/>
                          </a:lnTo>
                          <a:lnTo>
                            <a:pt x="433" y="474"/>
                          </a:lnTo>
                          <a:lnTo>
                            <a:pt x="425" y="439"/>
                          </a:lnTo>
                          <a:lnTo>
                            <a:pt x="425" y="376"/>
                          </a:lnTo>
                          <a:lnTo>
                            <a:pt x="428" y="326"/>
                          </a:lnTo>
                          <a:lnTo>
                            <a:pt x="433" y="389"/>
                          </a:lnTo>
                          <a:lnTo>
                            <a:pt x="441" y="453"/>
                          </a:lnTo>
                          <a:lnTo>
                            <a:pt x="462" y="481"/>
                          </a:lnTo>
                          <a:lnTo>
                            <a:pt x="462" y="532"/>
                          </a:lnTo>
                          <a:lnTo>
                            <a:pt x="458" y="580"/>
                          </a:lnTo>
                          <a:lnTo>
                            <a:pt x="446" y="608"/>
                          </a:lnTo>
                          <a:lnTo>
                            <a:pt x="412" y="634"/>
                          </a:lnTo>
                          <a:lnTo>
                            <a:pt x="395" y="655"/>
                          </a:lnTo>
                          <a:lnTo>
                            <a:pt x="391" y="677"/>
                          </a:lnTo>
                          <a:lnTo>
                            <a:pt x="379" y="706"/>
                          </a:lnTo>
                          <a:lnTo>
                            <a:pt x="337" y="753"/>
                          </a:lnTo>
                          <a:lnTo>
                            <a:pt x="325" y="770"/>
                          </a:lnTo>
                          <a:lnTo>
                            <a:pt x="354" y="770"/>
                          </a:lnTo>
                          <a:lnTo>
                            <a:pt x="379" y="778"/>
                          </a:lnTo>
                          <a:lnTo>
                            <a:pt x="395" y="804"/>
                          </a:lnTo>
                          <a:lnTo>
                            <a:pt x="404" y="837"/>
                          </a:lnTo>
                          <a:lnTo>
                            <a:pt x="408" y="879"/>
                          </a:lnTo>
                          <a:lnTo>
                            <a:pt x="404" y="904"/>
                          </a:lnTo>
                          <a:lnTo>
                            <a:pt x="446" y="883"/>
                          </a:lnTo>
                          <a:lnTo>
                            <a:pt x="487" y="862"/>
                          </a:lnTo>
                          <a:lnTo>
                            <a:pt x="529" y="816"/>
                          </a:lnTo>
                          <a:lnTo>
                            <a:pt x="545" y="774"/>
                          </a:lnTo>
                          <a:lnTo>
                            <a:pt x="604" y="723"/>
                          </a:lnTo>
                          <a:lnTo>
                            <a:pt x="557" y="723"/>
                          </a:lnTo>
                          <a:lnTo>
                            <a:pt x="479" y="744"/>
                          </a:lnTo>
                          <a:lnTo>
                            <a:pt x="433" y="774"/>
                          </a:lnTo>
                          <a:lnTo>
                            <a:pt x="458" y="740"/>
                          </a:lnTo>
                          <a:lnTo>
                            <a:pt x="496" y="719"/>
                          </a:lnTo>
                          <a:lnTo>
                            <a:pt x="516" y="714"/>
                          </a:lnTo>
                          <a:lnTo>
                            <a:pt x="562" y="710"/>
                          </a:lnTo>
                          <a:lnTo>
                            <a:pt x="599" y="710"/>
                          </a:lnTo>
                          <a:lnTo>
                            <a:pt x="608" y="698"/>
                          </a:lnTo>
                          <a:lnTo>
                            <a:pt x="611" y="668"/>
                          </a:lnTo>
                          <a:lnTo>
                            <a:pt x="604" y="651"/>
                          </a:lnTo>
                          <a:lnTo>
                            <a:pt x="587" y="617"/>
                          </a:lnTo>
                          <a:lnTo>
                            <a:pt x="545" y="647"/>
                          </a:lnTo>
                          <a:lnTo>
                            <a:pt x="512" y="672"/>
                          </a:lnTo>
                          <a:lnTo>
                            <a:pt x="475" y="677"/>
                          </a:lnTo>
                          <a:lnTo>
                            <a:pt x="529" y="643"/>
                          </a:lnTo>
                          <a:lnTo>
                            <a:pt x="566" y="617"/>
                          </a:lnTo>
                          <a:lnTo>
                            <a:pt x="583" y="596"/>
                          </a:lnTo>
                          <a:lnTo>
                            <a:pt x="571" y="566"/>
                          </a:lnTo>
                          <a:lnTo>
                            <a:pt x="550" y="532"/>
                          </a:lnTo>
                          <a:lnTo>
                            <a:pt x="524" y="486"/>
                          </a:lnTo>
                          <a:lnTo>
                            <a:pt x="503" y="410"/>
                          </a:lnTo>
                          <a:lnTo>
                            <a:pt x="470" y="326"/>
                          </a:lnTo>
                          <a:lnTo>
                            <a:pt x="458" y="266"/>
                          </a:lnTo>
                          <a:lnTo>
                            <a:pt x="446" y="199"/>
                          </a:lnTo>
                          <a:lnTo>
                            <a:pt x="449" y="152"/>
                          </a:lnTo>
                          <a:lnTo>
                            <a:pt x="428" y="206"/>
                          </a:lnTo>
                          <a:lnTo>
                            <a:pt x="412" y="261"/>
                          </a:lnTo>
                          <a:lnTo>
                            <a:pt x="425" y="181"/>
                          </a:lnTo>
                          <a:lnTo>
                            <a:pt x="441" y="143"/>
                          </a:lnTo>
                          <a:lnTo>
                            <a:pt x="449" y="127"/>
                          </a:lnTo>
                          <a:lnTo>
                            <a:pt x="437" y="88"/>
                          </a:lnTo>
                          <a:lnTo>
                            <a:pt x="425" y="58"/>
                          </a:lnTo>
                          <a:lnTo>
                            <a:pt x="395" y="46"/>
                          </a:lnTo>
                          <a:lnTo>
                            <a:pt x="358" y="42"/>
                          </a:lnTo>
                          <a:lnTo>
                            <a:pt x="304" y="42"/>
                          </a:lnTo>
                          <a:lnTo>
                            <a:pt x="263" y="33"/>
                          </a:lnTo>
                          <a:lnTo>
                            <a:pt x="237" y="67"/>
                          </a:lnTo>
                          <a:lnTo>
                            <a:pt x="208" y="122"/>
                          </a:lnTo>
                          <a:lnTo>
                            <a:pt x="216" y="80"/>
                          </a:lnTo>
                          <a:lnTo>
                            <a:pt x="237" y="46"/>
                          </a:lnTo>
                          <a:lnTo>
                            <a:pt x="249" y="30"/>
                          </a:lnTo>
                          <a:lnTo>
                            <a:pt x="134" y="0"/>
                          </a:lnTo>
                          <a:close/>
                        </a:path>
                      </a:pathLst>
                    </a:custGeom>
                    <a:solidFill>
                      <a:srgbClr val="0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77" name="Freeform 1976"/>
                    <p:cNvSpPr>
                      <a:spLocks/>
                    </p:cNvSpPr>
                    <p:nvPr/>
                  </p:nvSpPr>
                  <p:spPr bwMode="auto">
                    <a:xfrm>
                      <a:off x="4483" y="1280"/>
                      <a:ext cx="15" cy="28"/>
                    </a:xfrm>
                    <a:custGeom>
                      <a:avLst/>
                      <a:gdLst>
                        <a:gd name="T0" fmla="*/ 76 w 120"/>
                        <a:gd name="T1" fmla="*/ 0 h 219"/>
                        <a:gd name="T2" fmla="*/ 79 w 120"/>
                        <a:gd name="T3" fmla="*/ 40 h 219"/>
                        <a:gd name="T4" fmla="*/ 66 w 120"/>
                        <a:gd name="T5" fmla="*/ 91 h 219"/>
                        <a:gd name="T6" fmla="*/ 38 w 120"/>
                        <a:gd name="T7" fmla="*/ 131 h 219"/>
                        <a:gd name="T8" fmla="*/ 0 w 120"/>
                        <a:gd name="T9" fmla="*/ 172 h 219"/>
                        <a:gd name="T10" fmla="*/ 43 w 120"/>
                        <a:gd name="T11" fmla="*/ 219 h 219"/>
                        <a:gd name="T12" fmla="*/ 87 w 120"/>
                        <a:gd name="T13" fmla="*/ 176 h 219"/>
                        <a:gd name="T14" fmla="*/ 109 w 120"/>
                        <a:gd name="T15" fmla="*/ 143 h 219"/>
                        <a:gd name="T16" fmla="*/ 113 w 120"/>
                        <a:gd name="T17" fmla="*/ 108 h 219"/>
                        <a:gd name="T18" fmla="*/ 120 w 120"/>
                        <a:gd name="T19" fmla="*/ 70 h 219"/>
                        <a:gd name="T20" fmla="*/ 118 w 120"/>
                        <a:gd name="T21" fmla="*/ 46 h 219"/>
                        <a:gd name="T22" fmla="*/ 104 w 120"/>
                        <a:gd name="T23" fmla="*/ 24 h 219"/>
                        <a:gd name="T24" fmla="*/ 76 w 120"/>
                        <a:gd name="T25" fmla="*/ 0 h 2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120" h="219">
                          <a:moveTo>
                            <a:pt x="76" y="0"/>
                          </a:moveTo>
                          <a:lnTo>
                            <a:pt x="79" y="40"/>
                          </a:lnTo>
                          <a:lnTo>
                            <a:pt x="66" y="91"/>
                          </a:lnTo>
                          <a:lnTo>
                            <a:pt x="38" y="131"/>
                          </a:lnTo>
                          <a:lnTo>
                            <a:pt x="0" y="172"/>
                          </a:lnTo>
                          <a:lnTo>
                            <a:pt x="43" y="219"/>
                          </a:lnTo>
                          <a:lnTo>
                            <a:pt x="87" y="176"/>
                          </a:lnTo>
                          <a:lnTo>
                            <a:pt x="109" y="143"/>
                          </a:lnTo>
                          <a:lnTo>
                            <a:pt x="113" y="108"/>
                          </a:lnTo>
                          <a:lnTo>
                            <a:pt x="120" y="70"/>
                          </a:lnTo>
                          <a:lnTo>
                            <a:pt x="118" y="46"/>
                          </a:lnTo>
                          <a:lnTo>
                            <a:pt x="104" y="24"/>
                          </a:lnTo>
                          <a:lnTo>
                            <a:pt x="76" y="0"/>
                          </a:lnTo>
                          <a:close/>
                        </a:path>
                      </a:pathLst>
                    </a:custGeom>
                    <a:solidFill>
                      <a:srgbClr val="A00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78" name="Freeform 1977"/>
                    <p:cNvSpPr>
                      <a:spLocks/>
                    </p:cNvSpPr>
                    <p:nvPr/>
                  </p:nvSpPr>
                  <p:spPr bwMode="auto">
                    <a:xfrm>
                      <a:off x="4417" y="1411"/>
                      <a:ext cx="29" cy="95"/>
                    </a:xfrm>
                    <a:custGeom>
                      <a:avLst/>
                      <a:gdLst>
                        <a:gd name="T0" fmla="*/ 3 w 233"/>
                        <a:gd name="T1" fmla="*/ 15 h 756"/>
                        <a:gd name="T2" fmla="*/ 0 w 233"/>
                        <a:gd name="T3" fmla="*/ 62 h 756"/>
                        <a:gd name="T4" fmla="*/ 3 w 233"/>
                        <a:gd name="T5" fmla="*/ 113 h 756"/>
                        <a:gd name="T6" fmla="*/ 11 w 233"/>
                        <a:gd name="T7" fmla="*/ 163 h 756"/>
                        <a:gd name="T8" fmla="*/ 21 w 233"/>
                        <a:gd name="T9" fmla="*/ 219 h 756"/>
                        <a:gd name="T10" fmla="*/ 33 w 233"/>
                        <a:gd name="T11" fmla="*/ 265 h 756"/>
                        <a:gd name="T12" fmla="*/ 44 w 233"/>
                        <a:gd name="T13" fmla="*/ 317 h 756"/>
                        <a:gd name="T14" fmla="*/ 49 w 233"/>
                        <a:gd name="T15" fmla="*/ 360 h 756"/>
                        <a:gd name="T16" fmla="*/ 61 w 233"/>
                        <a:gd name="T17" fmla="*/ 389 h 756"/>
                        <a:gd name="T18" fmla="*/ 49 w 233"/>
                        <a:gd name="T19" fmla="*/ 473 h 756"/>
                        <a:gd name="T20" fmla="*/ 42 w 233"/>
                        <a:gd name="T21" fmla="*/ 539 h 756"/>
                        <a:gd name="T22" fmla="*/ 48 w 233"/>
                        <a:gd name="T23" fmla="*/ 603 h 756"/>
                        <a:gd name="T24" fmla="*/ 61 w 233"/>
                        <a:gd name="T25" fmla="*/ 653 h 756"/>
                        <a:gd name="T26" fmla="*/ 76 w 233"/>
                        <a:gd name="T27" fmla="*/ 694 h 756"/>
                        <a:gd name="T28" fmla="*/ 101 w 233"/>
                        <a:gd name="T29" fmla="*/ 712 h 756"/>
                        <a:gd name="T30" fmla="*/ 115 w 233"/>
                        <a:gd name="T31" fmla="*/ 728 h 756"/>
                        <a:gd name="T32" fmla="*/ 136 w 233"/>
                        <a:gd name="T33" fmla="*/ 738 h 756"/>
                        <a:gd name="T34" fmla="*/ 155 w 233"/>
                        <a:gd name="T35" fmla="*/ 754 h 756"/>
                        <a:gd name="T36" fmla="*/ 164 w 233"/>
                        <a:gd name="T37" fmla="*/ 756 h 756"/>
                        <a:gd name="T38" fmla="*/ 171 w 233"/>
                        <a:gd name="T39" fmla="*/ 749 h 756"/>
                        <a:gd name="T40" fmla="*/ 178 w 233"/>
                        <a:gd name="T41" fmla="*/ 735 h 756"/>
                        <a:gd name="T42" fmla="*/ 194 w 233"/>
                        <a:gd name="T43" fmla="*/ 717 h 756"/>
                        <a:gd name="T44" fmla="*/ 200 w 233"/>
                        <a:gd name="T45" fmla="*/ 698 h 756"/>
                        <a:gd name="T46" fmla="*/ 204 w 233"/>
                        <a:gd name="T47" fmla="*/ 658 h 756"/>
                        <a:gd name="T48" fmla="*/ 206 w 233"/>
                        <a:gd name="T49" fmla="*/ 610 h 756"/>
                        <a:gd name="T50" fmla="*/ 212 w 233"/>
                        <a:gd name="T51" fmla="*/ 616 h 756"/>
                        <a:gd name="T52" fmla="*/ 225 w 233"/>
                        <a:gd name="T53" fmla="*/ 625 h 756"/>
                        <a:gd name="T54" fmla="*/ 229 w 233"/>
                        <a:gd name="T55" fmla="*/ 602 h 756"/>
                        <a:gd name="T56" fmla="*/ 229 w 233"/>
                        <a:gd name="T57" fmla="*/ 578 h 756"/>
                        <a:gd name="T58" fmla="*/ 233 w 233"/>
                        <a:gd name="T59" fmla="*/ 545 h 756"/>
                        <a:gd name="T60" fmla="*/ 228 w 233"/>
                        <a:gd name="T61" fmla="*/ 510 h 756"/>
                        <a:gd name="T62" fmla="*/ 228 w 233"/>
                        <a:gd name="T63" fmla="*/ 474 h 756"/>
                        <a:gd name="T64" fmla="*/ 221 w 233"/>
                        <a:gd name="T65" fmla="*/ 448 h 756"/>
                        <a:gd name="T66" fmla="*/ 217 w 233"/>
                        <a:gd name="T67" fmla="*/ 437 h 756"/>
                        <a:gd name="T68" fmla="*/ 193 w 233"/>
                        <a:gd name="T69" fmla="*/ 409 h 756"/>
                        <a:gd name="T70" fmla="*/ 166 w 233"/>
                        <a:gd name="T71" fmla="*/ 372 h 756"/>
                        <a:gd name="T72" fmla="*/ 155 w 233"/>
                        <a:gd name="T73" fmla="*/ 342 h 756"/>
                        <a:gd name="T74" fmla="*/ 153 w 233"/>
                        <a:gd name="T75" fmla="*/ 307 h 756"/>
                        <a:gd name="T76" fmla="*/ 146 w 233"/>
                        <a:gd name="T77" fmla="*/ 266 h 756"/>
                        <a:gd name="T78" fmla="*/ 145 w 233"/>
                        <a:gd name="T79" fmla="*/ 215 h 756"/>
                        <a:gd name="T80" fmla="*/ 146 w 233"/>
                        <a:gd name="T81" fmla="*/ 161 h 756"/>
                        <a:gd name="T82" fmla="*/ 147 w 233"/>
                        <a:gd name="T83" fmla="*/ 119 h 756"/>
                        <a:gd name="T84" fmla="*/ 169 w 233"/>
                        <a:gd name="T85" fmla="*/ 0 h 756"/>
                        <a:gd name="T86" fmla="*/ 114 w 233"/>
                        <a:gd name="T87" fmla="*/ 30 h 756"/>
                        <a:gd name="T88" fmla="*/ 52 w 233"/>
                        <a:gd name="T89" fmla="*/ 30 h 756"/>
                        <a:gd name="T90" fmla="*/ 3 w 233"/>
                        <a:gd name="T91" fmla="*/ 15 h 7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</a:cxnLst>
                      <a:rect l="0" t="0" r="r" b="b"/>
                      <a:pathLst>
                        <a:path w="233" h="756">
                          <a:moveTo>
                            <a:pt x="3" y="15"/>
                          </a:moveTo>
                          <a:lnTo>
                            <a:pt x="0" y="62"/>
                          </a:lnTo>
                          <a:lnTo>
                            <a:pt x="3" y="113"/>
                          </a:lnTo>
                          <a:lnTo>
                            <a:pt x="11" y="163"/>
                          </a:lnTo>
                          <a:lnTo>
                            <a:pt x="21" y="219"/>
                          </a:lnTo>
                          <a:lnTo>
                            <a:pt x="33" y="265"/>
                          </a:lnTo>
                          <a:lnTo>
                            <a:pt x="44" y="317"/>
                          </a:lnTo>
                          <a:lnTo>
                            <a:pt x="49" y="360"/>
                          </a:lnTo>
                          <a:lnTo>
                            <a:pt x="61" y="389"/>
                          </a:lnTo>
                          <a:lnTo>
                            <a:pt x="49" y="473"/>
                          </a:lnTo>
                          <a:lnTo>
                            <a:pt x="42" y="539"/>
                          </a:lnTo>
                          <a:lnTo>
                            <a:pt x="48" y="603"/>
                          </a:lnTo>
                          <a:lnTo>
                            <a:pt x="61" y="653"/>
                          </a:lnTo>
                          <a:lnTo>
                            <a:pt x="76" y="694"/>
                          </a:lnTo>
                          <a:lnTo>
                            <a:pt x="101" y="712"/>
                          </a:lnTo>
                          <a:lnTo>
                            <a:pt x="115" y="728"/>
                          </a:lnTo>
                          <a:lnTo>
                            <a:pt x="136" y="738"/>
                          </a:lnTo>
                          <a:lnTo>
                            <a:pt x="155" y="754"/>
                          </a:lnTo>
                          <a:lnTo>
                            <a:pt x="164" y="756"/>
                          </a:lnTo>
                          <a:lnTo>
                            <a:pt x="171" y="749"/>
                          </a:lnTo>
                          <a:lnTo>
                            <a:pt x="178" y="735"/>
                          </a:lnTo>
                          <a:lnTo>
                            <a:pt x="194" y="717"/>
                          </a:lnTo>
                          <a:lnTo>
                            <a:pt x="200" y="698"/>
                          </a:lnTo>
                          <a:lnTo>
                            <a:pt x="204" y="658"/>
                          </a:lnTo>
                          <a:lnTo>
                            <a:pt x="206" y="610"/>
                          </a:lnTo>
                          <a:lnTo>
                            <a:pt x="212" y="616"/>
                          </a:lnTo>
                          <a:lnTo>
                            <a:pt x="225" y="625"/>
                          </a:lnTo>
                          <a:lnTo>
                            <a:pt x="229" y="602"/>
                          </a:lnTo>
                          <a:lnTo>
                            <a:pt x="229" y="578"/>
                          </a:lnTo>
                          <a:lnTo>
                            <a:pt x="233" y="545"/>
                          </a:lnTo>
                          <a:lnTo>
                            <a:pt x="228" y="510"/>
                          </a:lnTo>
                          <a:lnTo>
                            <a:pt x="228" y="474"/>
                          </a:lnTo>
                          <a:lnTo>
                            <a:pt x="221" y="448"/>
                          </a:lnTo>
                          <a:lnTo>
                            <a:pt x="217" y="437"/>
                          </a:lnTo>
                          <a:lnTo>
                            <a:pt x="193" y="409"/>
                          </a:lnTo>
                          <a:lnTo>
                            <a:pt x="166" y="372"/>
                          </a:lnTo>
                          <a:lnTo>
                            <a:pt x="155" y="342"/>
                          </a:lnTo>
                          <a:lnTo>
                            <a:pt x="153" y="307"/>
                          </a:lnTo>
                          <a:lnTo>
                            <a:pt x="146" y="266"/>
                          </a:lnTo>
                          <a:lnTo>
                            <a:pt x="145" y="215"/>
                          </a:lnTo>
                          <a:lnTo>
                            <a:pt x="146" y="161"/>
                          </a:lnTo>
                          <a:lnTo>
                            <a:pt x="147" y="119"/>
                          </a:lnTo>
                          <a:lnTo>
                            <a:pt x="169" y="0"/>
                          </a:lnTo>
                          <a:lnTo>
                            <a:pt x="114" y="30"/>
                          </a:lnTo>
                          <a:lnTo>
                            <a:pt x="52" y="30"/>
                          </a:lnTo>
                          <a:lnTo>
                            <a:pt x="3" y="15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79" name="Freeform 1978"/>
                    <p:cNvSpPr>
                      <a:spLocks/>
                    </p:cNvSpPr>
                    <p:nvPr/>
                  </p:nvSpPr>
                  <p:spPr bwMode="auto">
                    <a:xfrm>
                      <a:off x="4435" y="1483"/>
                      <a:ext cx="4" cy="18"/>
                    </a:xfrm>
                    <a:custGeom>
                      <a:avLst/>
                      <a:gdLst>
                        <a:gd name="T0" fmla="*/ 8 w 27"/>
                        <a:gd name="T1" fmla="*/ 0 h 138"/>
                        <a:gd name="T2" fmla="*/ 0 w 27"/>
                        <a:gd name="T3" fmla="*/ 11 h 138"/>
                        <a:gd name="T4" fmla="*/ 6 w 27"/>
                        <a:gd name="T5" fmla="*/ 28 h 138"/>
                        <a:gd name="T6" fmla="*/ 10 w 27"/>
                        <a:gd name="T7" fmla="*/ 64 h 138"/>
                        <a:gd name="T8" fmla="*/ 11 w 27"/>
                        <a:gd name="T9" fmla="*/ 89 h 138"/>
                        <a:gd name="T10" fmla="*/ 27 w 27"/>
                        <a:gd name="T11" fmla="*/ 138 h 138"/>
                        <a:gd name="T12" fmla="*/ 24 w 27"/>
                        <a:gd name="T13" fmla="*/ 110 h 138"/>
                        <a:gd name="T14" fmla="*/ 15 w 27"/>
                        <a:gd name="T15" fmla="*/ 81 h 138"/>
                        <a:gd name="T16" fmla="*/ 12 w 27"/>
                        <a:gd name="T17" fmla="*/ 31 h 138"/>
                        <a:gd name="T18" fmla="*/ 16 w 27"/>
                        <a:gd name="T19" fmla="*/ 19 h 138"/>
                        <a:gd name="T20" fmla="*/ 8 w 27"/>
                        <a:gd name="T21" fmla="*/ 0 h 1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27" h="138">
                          <a:moveTo>
                            <a:pt x="8" y="0"/>
                          </a:moveTo>
                          <a:lnTo>
                            <a:pt x="0" y="11"/>
                          </a:lnTo>
                          <a:lnTo>
                            <a:pt x="6" y="28"/>
                          </a:lnTo>
                          <a:lnTo>
                            <a:pt x="10" y="64"/>
                          </a:lnTo>
                          <a:lnTo>
                            <a:pt x="11" y="89"/>
                          </a:lnTo>
                          <a:lnTo>
                            <a:pt x="27" y="138"/>
                          </a:lnTo>
                          <a:lnTo>
                            <a:pt x="24" y="110"/>
                          </a:lnTo>
                          <a:lnTo>
                            <a:pt x="15" y="81"/>
                          </a:lnTo>
                          <a:lnTo>
                            <a:pt x="12" y="31"/>
                          </a:lnTo>
                          <a:lnTo>
                            <a:pt x="16" y="19"/>
                          </a:lnTo>
                          <a:lnTo>
                            <a:pt x="8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80" name="Freeform 1979"/>
                    <p:cNvSpPr>
                      <a:spLocks/>
                    </p:cNvSpPr>
                    <p:nvPr/>
                  </p:nvSpPr>
                  <p:spPr bwMode="auto">
                    <a:xfrm>
                      <a:off x="4431" y="1489"/>
                      <a:ext cx="3" cy="10"/>
                    </a:xfrm>
                    <a:custGeom>
                      <a:avLst/>
                      <a:gdLst>
                        <a:gd name="T0" fmla="*/ 22 w 22"/>
                        <a:gd name="T1" fmla="*/ 85 h 85"/>
                        <a:gd name="T2" fmla="*/ 8 w 22"/>
                        <a:gd name="T3" fmla="*/ 47 h 85"/>
                        <a:gd name="T4" fmla="*/ 0 w 22"/>
                        <a:gd name="T5" fmla="*/ 0 h 85"/>
                        <a:gd name="T6" fmla="*/ 1 w 22"/>
                        <a:gd name="T7" fmla="*/ 43 h 85"/>
                        <a:gd name="T8" fmla="*/ 22 w 22"/>
                        <a:gd name="T9" fmla="*/ 85 h 8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2" h="85">
                          <a:moveTo>
                            <a:pt x="22" y="85"/>
                          </a:moveTo>
                          <a:lnTo>
                            <a:pt x="8" y="47"/>
                          </a:lnTo>
                          <a:lnTo>
                            <a:pt x="0" y="0"/>
                          </a:lnTo>
                          <a:lnTo>
                            <a:pt x="1" y="43"/>
                          </a:lnTo>
                          <a:lnTo>
                            <a:pt x="22" y="8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81" name="Freeform 1980"/>
                    <p:cNvSpPr>
                      <a:spLocks/>
                    </p:cNvSpPr>
                    <p:nvPr/>
                  </p:nvSpPr>
                  <p:spPr bwMode="auto">
                    <a:xfrm>
                      <a:off x="4430" y="1483"/>
                      <a:ext cx="2" cy="2"/>
                    </a:xfrm>
                    <a:custGeom>
                      <a:avLst/>
                      <a:gdLst>
                        <a:gd name="T0" fmla="*/ 0 w 16"/>
                        <a:gd name="T1" fmla="*/ 0 h 19"/>
                        <a:gd name="T2" fmla="*/ 12 w 16"/>
                        <a:gd name="T3" fmla="*/ 14 h 19"/>
                        <a:gd name="T4" fmla="*/ 16 w 16"/>
                        <a:gd name="T5" fmla="*/ 16 h 19"/>
                        <a:gd name="T6" fmla="*/ 4 w 16"/>
                        <a:gd name="T7" fmla="*/ 19 h 19"/>
                        <a:gd name="T8" fmla="*/ 0 w 16"/>
                        <a:gd name="T9" fmla="*/ 0 h 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6" h="19">
                          <a:moveTo>
                            <a:pt x="0" y="0"/>
                          </a:moveTo>
                          <a:lnTo>
                            <a:pt x="12" y="14"/>
                          </a:lnTo>
                          <a:lnTo>
                            <a:pt x="16" y="16"/>
                          </a:lnTo>
                          <a:lnTo>
                            <a:pt x="4" y="1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82" name="Freeform 1981"/>
                    <p:cNvSpPr>
                      <a:spLocks/>
                    </p:cNvSpPr>
                    <p:nvPr/>
                  </p:nvSpPr>
                  <p:spPr bwMode="auto">
                    <a:xfrm>
                      <a:off x="4426" y="1488"/>
                      <a:ext cx="3" cy="9"/>
                    </a:xfrm>
                    <a:custGeom>
                      <a:avLst/>
                      <a:gdLst>
                        <a:gd name="T0" fmla="*/ 23 w 23"/>
                        <a:gd name="T1" fmla="*/ 73 h 73"/>
                        <a:gd name="T2" fmla="*/ 7 w 23"/>
                        <a:gd name="T3" fmla="*/ 34 h 73"/>
                        <a:gd name="T4" fmla="*/ 5 w 23"/>
                        <a:gd name="T5" fmla="*/ 0 h 73"/>
                        <a:gd name="T6" fmla="*/ 0 w 23"/>
                        <a:gd name="T7" fmla="*/ 27 h 73"/>
                        <a:gd name="T8" fmla="*/ 8 w 23"/>
                        <a:gd name="T9" fmla="*/ 51 h 73"/>
                        <a:gd name="T10" fmla="*/ 23 w 23"/>
                        <a:gd name="T11" fmla="*/ 73 h 7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3" h="73">
                          <a:moveTo>
                            <a:pt x="23" y="73"/>
                          </a:moveTo>
                          <a:lnTo>
                            <a:pt x="7" y="34"/>
                          </a:lnTo>
                          <a:lnTo>
                            <a:pt x="5" y="0"/>
                          </a:lnTo>
                          <a:lnTo>
                            <a:pt x="0" y="27"/>
                          </a:lnTo>
                          <a:lnTo>
                            <a:pt x="8" y="51"/>
                          </a:lnTo>
                          <a:lnTo>
                            <a:pt x="23" y="7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83" name="Freeform 1982"/>
                    <p:cNvSpPr>
                      <a:spLocks/>
                    </p:cNvSpPr>
                    <p:nvPr/>
                  </p:nvSpPr>
                  <p:spPr bwMode="auto">
                    <a:xfrm>
                      <a:off x="4425" y="1481"/>
                      <a:ext cx="1" cy="3"/>
                    </a:xfrm>
                    <a:custGeom>
                      <a:avLst/>
                      <a:gdLst>
                        <a:gd name="T0" fmla="*/ 7 w 7"/>
                        <a:gd name="T1" fmla="*/ 21 h 21"/>
                        <a:gd name="T2" fmla="*/ 0 w 7"/>
                        <a:gd name="T3" fmla="*/ 11 h 21"/>
                        <a:gd name="T4" fmla="*/ 2 w 7"/>
                        <a:gd name="T5" fmla="*/ 0 h 21"/>
                        <a:gd name="T6" fmla="*/ 7 w 7"/>
                        <a:gd name="T7" fmla="*/ 21 h 2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7" h="21">
                          <a:moveTo>
                            <a:pt x="7" y="21"/>
                          </a:moveTo>
                          <a:lnTo>
                            <a:pt x="0" y="11"/>
                          </a:lnTo>
                          <a:lnTo>
                            <a:pt x="2" y="0"/>
                          </a:lnTo>
                          <a:lnTo>
                            <a:pt x="7" y="2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84" name="Freeform 1983"/>
                    <p:cNvSpPr>
                      <a:spLocks/>
                    </p:cNvSpPr>
                    <p:nvPr/>
                  </p:nvSpPr>
                  <p:spPr bwMode="auto">
                    <a:xfrm>
                      <a:off x="4440" y="1473"/>
                      <a:ext cx="3" cy="15"/>
                    </a:xfrm>
                    <a:custGeom>
                      <a:avLst/>
                      <a:gdLst>
                        <a:gd name="T0" fmla="*/ 18 w 23"/>
                        <a:gd name="T1" fmla="*/ 115 h 115"/>
                        <a:gd name="T2" fmla="*/ 23 w 23"/>
                        <a:gd name="T3" fmla="*/ 110 h 115"/>
                        <a:gd name="T4" fmla="*/ 16 w 23"/>
                        <a:gd name="T5" fmla="*/ 95 h 115"/>
                        <a:gd name="T6" fmla="*/ 9 w 23"/>
                        <a:gd name="T7" fmla="*/ 61 h 115"/>
                        <a:gd name="T8" fmla="*/ 9 w 23"/>
                        <a:gd name="T9" fmla="*/ 32 h 115"/>
                        <a:gd name="T10" fmla="*/ 11 w 23"/>
                        <a:gd name="T11" fmla="*/ 16 h 115"/>
                        <a:gd name="T12" fmla="*/ 9 w 23"/>
                        <a:gd name="T13" fmla="*/ 4 h 115"/>
                        <a:gd name="T14" fmla="*/ 0 w 23"/>
                        <a:gd name="T15" fmla="*/ 0 h 115"/>
                        <a:gd name="T16" fmla="*/ 0 w 23"/>
                        <a:gd name="T17" fmla="*/ 5 h 115"/>
                        <a:gd name="T18" fmla="*/ 5 w 23"/>
                        <a:gd name="T19" fmla="*/ 21 h 115"/>
                        <a:gd name="T20" fmla="*/ 5 w 23"/>
                        <a:gd name="T21" fmla="*/ 39 h 115"/>
                        <a:gd name="T22" fmla="*/ 5 w 23"/>
                        <a:gd name="T23" fmla="*/ 61 h 115"/>
                        <a:gd name="T24" fmla="*/ 7 w 23"/>
                        <a:gd name="T25" fmla="*/ 76 h 115"/>
                        <a:gd name="T26" fmla="*/ 18 w 23"/>
                        <a:gd name="T27" fmla="*/ 115 h 1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23" h="115">
                          <a:moveTo>
                            <a:pt x="18" y="115"/>
                          </a:moveTo>
                          <a:lnTo>
                            <a:pt x="23" y="110"/>
                          </a:lnTo>
                          <a:lnTo>
                            <a:pt x="16" y="95"/>
                          </a:lnTo>
                          <a:lnTo>
                            <a:pt x="9" y="61"/>
                          </a:lnTo>
                          <a:lnTo>
                            <a:pt x="9" y="32"/>
                          </a:lnTo>
                          <a:lnTo>
                            <a:pt x="11" y="16"/>
                          </a:lnTo>
                          <a:lnTo>
                            <a:pt x="9" y="4"/>
                          </a:lnTo>
                          <a:lnTo>
                            <a:pt x="0" y="0"/>
                          </a:lnTo>
                          <a:lnTo>
                            <a:pt x="0" y="5"/>
                          </a:lnTo>
                          <a:lnTo>
                            <a:pt x="5" y="21"/>
                          </a:lnTo>
                          <a:lnTo>
                            <a:pt x="5" y="39"/>
                          </a:lnTo>
                          <a:lnTo>
                            <a:pt x="5" y="61"/>
                          </a:lnTo>
                          <a:lnTo>
                            <a:pt x="7" y="76"/>
                          </a:lnTo>
                          <a:lnTo>
                            <a:pt x="18" y="11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85" name="Freeform 1984"/>
                    <p:cNvSpPr>
                      <a:spLocks/>
                    </p:cNvSpPr>
                    <p:nvPr/>
                  </p:nvSpPr>
                  <p:spPr bwMode="auto">
                    <a:xfrm>
                      <a:off x="4406" y="1280"/>
                      <a:ext cx="78" cy="136"/>
                    </a:xfrm>
                    <a:custGeom>
                      <a:avLst/>
                      <a:gdLst>
                        <a:gd name="T0" fmla="*/ 458 w 628"/>
                        <a:gd name="T1" fmla="*/ 10 h 1092"/>
                        <a:gd name="T2" fmla="*/ 400 w 628"/>
                        <a:gd name="T3" fmla="*/ 79 h 1092"/>
                        <a:gd name="T4" fmla="*/ 289 w 628"/>
                        <a:gd name="T5" fmla="*/ 109 h 1092"/>
                        <a:gd name="T6" fmla="*/ 233 w 628"/>
                        <a:gd name="T7" fmla="*/ 115 h 1092"/>
                        <a:gd name="T8" fmla="*/ 153 w 628"/>
                        <a:gd name="T9" fmla="*/ 137 h 1092"/>
                        <a:gd name="T10" fmla="*/ 121 w 628"/>
                        <a:gd name="T11" fmla="*/ 169 h 1092"/>
                        <a:gd name="T12" fmla="*/ 99 w 628"/>
                        <a:gd name="T13" fmla="*/ 217 h 1092"/>
                        <a:gd name="T14" fmla="*/ 98 w 628"/>
                        <a:gd name="T15" fmla="*/ 258 h 1092"/>
                        <a:gd name="T16" fmla="*/ 78 w 628"/>
                        <a:gd name="T17" fmla="*/ 378 h 1092"/>
                        <a:gd name="T18" fmla="*/ 69 w 628"/>
                        <a:gd name="T19" fmla="*/ 435 h 1092"/>
                        <a:gd name="T20" fmla="*/ 57 w 628"/>
                        <a:gd name="T21" fmla="*/ 515 h 1092"/>
                        <a:gd name="T22" fmla="*/ 36 w 628"/>
                        <a:gd name="T23" fmla="*/ 591 h 1092"/>
                        <a:gd name="T24" fmla="*/ 24 w 628"/>
                        <a:gd name="T25" fmla="*/ 668 h 1092"/>
                        <a:gd name="T26" fmla="*/ 24 w 628"/>
                        <a:gd name="T27" fmla="*/ 744 h 1092"/>
                        <a:gd name="T28" fmla="*/ 12 w 628"/>
                        <a:gd name="T29" fmla="*/ 841 h 1092"/>
                        <a:gd name="T30" fmla="*/ 8 w 628"/>
                        <a:gd name="T31" fmla="*/ 970 h 1092"/>
                        <a:gd name="T32" fmla="*/ 0 w 628"/>
                        <a:gd name="T33" fmla="*/ 1060 h 1092"/>
                        <a:gd name="T34" fmla="*/ 37 w 628"/>
                        <a:gd name="T35" fmla="*/ 1068 h 1092"/>
                        <a:gd name="T36" fmla="*/ 67 w 628"/>
                        <a:gd name="T37" fmla="*/ 1075 h 1092"/>
                        <a:gd name="T38" fmla="*/ 100 w 628"/>
                        <a:gd name="T39" fmla="*/ 1083 h 1092"/>
                        <a:gd name="T40" fmla="*/ 154 w 628"/>
                        <a:gd name="T41" fmla="*/ 1089 h 1092"/>
                        <a:gd name="T42" fmla="*/ 201 w 628"/>
                        <a:gd name="T43" fmla="*/ 1092 h 1092"/>
                        <a:gd name="T44" fmla="*/ 238 w 628"/>
                        <a:gd name="T45" fmla="*/ 1080 h 1092"/>
                        <a:gd name="T46" fmla="*/ 275 w 628"/>
                        <a:gd name="T47" fmla="*/ 1054 h 1092"/>
                        <a:gd name="T48" fmla="*/ 266 w 628"/>
                        <a:gd name="T49" fmla="*/ 971 h 1092"/>
                        <a:gd name="T50" fmla="*/ 266 w 628"/>
                        <a:gd name="T51" fmla="*/ 883 h 1092"/>
                        <a:gd name="T52" fmla="*/ 261 w 628"/>
                        <a:gd name="T53" fmla="*/ 786 h 1092"/>
                        <a:gd name="T54" fmla="*/ 261 w 628"/>
                        <a:gd name="T55" fmla="*/ 594 h 1092"/>
                        <a:gd name="T56" fmla="*/ 279 w 628"/>
                        <a:gd name="T57" fmla="*/ 762 h 1092"/>
                        <a:gd name="T58" fmla="*/ 289 w 628"/>
                        <a:gd name="T59" fmla="*/ 797 h 1092"/>
                        <a:gd name="T60" fmla="*/ 320 w 628"/>
                        <a:gd name="T61" fmla="*/ 818 h 1092"/>
                        <a:gd name="T62" fmla="*/ 321 w 628"/>
                        <a:gd name="T63" fmla="*/ 889 h 1092"/>
                        <a:gd name="T64" fmla="*/ 371 w 628"/>
                        <a:gd name="T65" fmla="*/ 905 h 1092"/>
                        <a:gd name="T66" fmla="*/ 483 w 628"/>
                        <a:gd name="T67" fmla="*/ 918 h 1092"/>
                        <a:gd name="T68" fmla="*/ 628 w 628"/>
                        <a:gd name="T69" fmla="*/ 913 h 1092"/>
                        <a:gd name="T70" fmla="*/ 619 w 628"/>
                        <a:gd name="T71" fmla="*/ 849 h 1092"/>
                        <a:gd name="T72" fmla="*/ 607 w 628"/>
                        <a:gd name="T73" fmla="*/ 773 h 1092"/>
                        <a:gd name="T74" fmla="*/ 599 w 628"/>
                        <a:gd name="T75" fmla="*/ 684 h 1092"/>
                        <a:gd name="T76" fmla="*/ 590 w 628"/>
                        <a:gd name="T77" fmla="*/ 570 h 1092"/>
                        <a:gd name="T78" fmla="*/ 599 w 628"/>
                        <a:gd name="T79" fmla="*/ 435 h 1092"/>
                        <a:gd name="T80" fmla="*/ 607 w 628"/>
                        <a:gd name="T81" fmla="*/ 308 h 1092"/>
                        <a:gd name="T82" fmla="*/ 611 w 628"/>
                        <a:gd name="T83" fmla="*/ 219 h 1092"/>
                        <a:gd name="T84" fmla="*/ 591 w 628"/>
                        <a:gd name="T85" fmla="*/ 166 h 1092"/>
                        <a:gd name="T86" fmla="*/ 559 w 628"/>
                        <a:gd name="T87" fmla="*/ 157 h 1092"/>
                        <a:gd name="T88" fmla="*/ 515 w 628"/>
                        <a:gd name="T89" fmla="*/ 115 h 1092"/>
                        <a:gd name="T90" fmla="*/ 489 w 628"/>
                        <a:gd name="T91" fmla="*/ 90 h 1092"/>
                        <a:gd name="T92" fmla="*/ 477 w 628"/>
                        <a:gd name="T93" fmla="*/ 51 h 1092"/>
                        <a:gd name="T94" fmla="*/ 481 w 628"/>
                        <a:gd name="T95" fmla="*/ 0 h 1092"/>
                        <a:gd name="T96" fmla="*/ 458 w 628"/>
                        <a:gd name="T97" fmla="*/ 10 h 109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628" h="1092">
                          <a:moveTo>
                            <a:pt x="458" y="10"/>
                          </a:moveTo>
                          <a:lnTo>
                            <a:pt x="400" y="79"/>
                          </a:lnTo>
                          <a:lnTo>
                            <a:pt x="289" y="109"/>
                          </a:lnTo>
                          <a:lnTo>
                            <a:pt x="233" y="115"/>
                          </a:lnTo>
                          <a:lnTo>
                            <a:pt x="153" y="137"/>
                          </a:lnTo>
                          <a:lnTo>
                            <a:pt x="121" y="169"/>
                          </a:lnTo>
                          <a:lnTo>
                            <a:pt x="99" y="217"/>
                          </a:lnTo>
                          <a:lnTo>
                            <a:pt x="98" y="258"/>
                          </a:lnTo>
                          <a:lnTo>
                            <a:pt x="78" y="378"/>
                          </a:lnTo>
                          <a:lnTo>
                            <a:pt x="69" y="435"/>
                          </a:lnTo>
                          <a:lnTo>
                            <a:pt x="57" y="515"/>
                          </a:lnTo>
                          <a:lnTo>
                            <a:pt x="36" y="591"/>
                          </a:lnTo>
                          <a:lnTo>
                            <a:pt x="24" y="668"/>
                          </a:lnTo>
                          <a:lnTo>
                            <a:pt x="24" y="744"/>
                          </a:lnTo>
                          <a:lnTo>
                            <a:pt x="12" y="841"/>
                          </a:lnTo>
                          <a:lnTo>
                            <a:pt x="8" y="970"/>
                          </a:lnTo>
                          <a:lnTo>
                            <a:pt x="0" y="1060"/>
                          </a:lnTo>
                          <a:lnTo>
                            <a:pt x="37" y="1068"/>
                          </a:lnTo>
                          <a:lnTo>
                            <a:pt x="67" y="1075"/>
                          </a:lnTo>
                          <a:lnTo>
                            <a:pt x="100" y="1083"/>
                          </a:lnTo>
                          <a:lnTo>
                            <a:pt x="154" y="1089"/>
                          </a:lnTo>
                          <a:lnTo>
                            <a:pt x="201" y="1092"/>
                          </a:lnTo>
                          <a:lnTo>
                            <a:pt x="238" y="1080"/>
                          </a:lnTo>
                          <a:lnTo>
                            <a:pt x="275" y="1054"/>
                          </a:lnTo>
                          <a:lnTo>
                            <a:pt x="266" y="971"/>
                          </a:lnTo>
                          <a:lnTo>
                            <a:pt x="266" y="883"/>
                          </a:lnTo>
                          <a:lnTo>
                            <a:pt x="261" y="786"/>
                          </a:lnTo>
                          <a:lnTo>
                            <a:pt x="261" y="594"/>
                          </a:lnTo>
                          <a:lnTo>
                            <a:pt x="279" y="762"/>
                          </a:lnTo>
                          <a:lnTo>
                            <a:pt x="289" y="797"/>
                          </a:lnTo>
                          <a:lnTo>
                            <a:pt x="320" y="818"/>
                          </a:lnTo>
                          <a:lnTo>
                            <a:pt x="321" y="889"/>
                          </a:lnTo>
                          <a:lnTo>
                            <a:pt x="371" y="905"/>
                          </a:lnTo>
                          <a:lnTo>
                            <a:pt x="483" y="918"/>
                          </a:lnTo>
                          <a:lnTo>
                            <a:pt x="628" y="913"/>
                          </a:lnTo>
                          <a:lnTo>
                            <a:pt x="619" y="849"/>
                          </a:lnTo>
                          <a:lnTo>
                            <a:pt x="607" y="773"/>
                          </a:lnTo>
                          <a:lnTo>
                            <a:pt x="599" y="684"/>
                          </a:lnTo>
                          <a:lnTo>
                            <a:pt x="590" y="570"/>
                          </a:lnTo>
                          <a:lnTo>
                            <a:pt x="599" y="435"/>
                          </a:lnTo>
                          <a:lnTo>
                            <a:pt x="607" y="308"/>
                          </a:lnTo>
                          <a:lnTo>
                            <a:pt x="611" y="219"/>
                          </a:lnTo>
                          <a:lnTo>
                            <a:pt x="591" y="166"/>
                          </a:lnTo>
                          <a:lnTo>
                            <a:pt x="559" y="157"/>
                          </a:lnTo>
                          <a:lnTo>
                            <a:pt x="515" y="115"/>
                          </a:lnTo>
                          <a:lnTo>
                            <a:pt x="489" y="90"/>
                          </a:lnTo>
                          <a:lnTo>
                            <a:pt x="477" y="51"/>
                          </a:lnTo>
                          <a:lnTo>
                            <a:pt x="481" y="0"/>
                          </a:lnTo>
                          <a:lnTo>
                            <a:pt x="458" y="10"/>
                          </a:lnTo>
                          <a:close/>
                        </a:path>
                      </a:pathLst>
                    </a:custGeom>
                    <a:solidFill>
                      <a:srgbClr val="400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86" name="Freeform 1985"/>
                    <p:cNvSpPr>
                      <a:spLocks/>
                    </p:cNvSpPr>
                    <p:nvPr/>
                  </p:nvSpPr>
                  <p:spPr bwMode="auto">
                    <a:xfrm>
                      <a:off x="4407" y="1289"/>
                      <a:ext cx="75" cy="125"/>
                    </a:xfrm>
                    <a:custGeom>
                      <a:avLst/>
                      <a:gdLst>
                        <a:gd name="T0" fmla="*/ 591 w 603"/>
                        <a:gd name="T1" fmla="*/ 745 h 999"/>
                        <a:gd name="T2" fmla="*/ 570 w 603"/>
                        <a:gd name="T3" fmla="*/ 427 h 999"/>
                        <a:gd name="T4" fmla="*/ 587 w 603"/>
                        <a:gd name="T5" fmla="*/ 224 h 999"/>
                        <a:gd name="T6" fmla="*/ 573 w 603"/>
                        <a:gd name="T7" fmla="*/ 109 h 999"/>
                        <a:gd name="T8" fmla="*/ 507 w 603"/>
                        <a:gd name="T9" fmla="*/ 139 h 999"/>
                        <a:gd name="T10" fmla="*/ 453 w 603"/>
                        <a:gd name="T11" fmla="*/ 114 h 999"/>
                        <a:gd name="T12" fmla="*/ 420 w 603"/>
                        <a:gd name="T13" fmla="*/ 0 h 999"/>
                        <a:gd name="T14" fmla="*/ 320 w 603"/>
                        <a:gd name="T15" fmla="*/ 42 h 999"/>
                        <a:gd name="T16" fmla="*/ 211 w 603"/>
                        <a:gd name="T17" fmla="*/ 63 h 999"/>
                        <a:gd name="T18" fmla="*/ 120 w 603"/>
                        <a:gd name="T19" fmla="*/ 118 h 999"/>
                        <a:gd name="T20" fmla="*/ 129 w 603"/>
                        <a:gd name="T21" fmla="*/ 287 h 999"/>
                        <a:gd name="T22" fmla="*/ 170 w 603"/>
                        <a:gd name="T23" fmla="*/ 456 h 999"/>
                        <a:gd name="T24" fmla="*/ 195 w 603"/>
                        <a:gd name="T25" fmla="*/ 660 h 999"/>
                        <a:gd name="T26" fmla="*/ 145 w 603"/>
                        <a:gd name="T27" fmla="*/ 398 h 999"/>
                        <a:gd name="T28" fmla="*/ 96 w 603"/>
                        <a:gd name="T29" fmla="*/ 250 h 999"/>
                        <a:gd name="T30" fmla="*/ 78 w 603"/>
                        <a:gd name="T31" fmla="*/ 474 h 999"/>
                        <a:gd name="T32" fmla="*/ 112 w 603"/>
                        <a:gd name="T33" fmla="*/ 647 h 999"/>
                        <a:gd name="T34" fmla="*/ 112 w 603"/>
                        <a:gd name="T35" fmla="*/ 851 h 999"/>
                        <a:gd name="T36" fmla="*/ 96 w 603"/>
                        <a:gd name="T37" fmla="*/ 803 h 999"/>
                        <a:gd name="T38" fmla="*/ 91 w 603"/>
                        <a:gd name="T39" fmla="*/ 643 h 999"/>
                        <a:gd name="T40" fmla="*/ 61 w 603"/>
                        <a:gd name="T41" fmla="*/ 507 h 999"/>
                        <a:gd name="T42" fmla="*/ 42 w 603"/>
                        <a:gd name="T43" fmla="*/ 554 h 999"/>
                        <a:gd name="T44" fmla="*/ 28 w 603"/>
                        <a:gd name="T45" fmla="*/ 651 h 999"/>
                        <a:gd name="T46" fmla="*/ 16 w 603"/>
                        <a:gd name="T47" fmla="*/ 766 h 999"/>
                        <a:gd name="T48" fmla="*/ 54 w 603"/>
                        <a:gd name="T49" fmla="*/ 639 h 999"/>
                        <a:gd name="T50" fmla="*/ 37 w 603"/>
                        <a:gd name="T51" fmla="*/ 752 h 999"/>
                        <a:gd name="T52" fmla="*/ 12 w 603"/>
                        <a:gd name="T53" fmla="*/ 863 h 999"/>
                        <a:gd name="T54" fmla="*/ 0 w 603"/>
                        <a:gd name="T55" fmla="*/ 985 h 999"/>
                        <a:gd name="T56" fmla="*/ 49 w 603"/>
                        <a:gd name="T57" fmla="*/ 977 h 999"/>
                        <a:gd name="T58" fmla="*/ 136 w 603"/>
                        <a:gd name="T59" fmla="*/ 999 h 999"/>
                        <a:gd name="T60" fmla="*/ 204 w 603"/>
                        <a:gd name="T61" fmla="*/ 985 h 999"/>
                        <a:gd name="T62" fmla="*/ 245 w 603"/>
                        <a:gd name="T63" fmla="*/ 879 h 999"/>
                        <a:gd name="T64" fmla="*/ 232 w 603"/>
                        <a:gd name="T65" fmla="*/ 757 h 999"/>
                        <a:gd name="T66" fmla="*/ 241 w 603"/>
                        <a:gd name="T67" fmla="*/ 579 h 999"/>
                        <a:gd name="T68" fmla="*/ 228 w 603"/>
                        <a:gd name="T69" fmla="*/ 389 h 999"/>
                        <a:gd name="T70" fmla="*/ 211 w 603"/>
                        <a:gd name="T71" fmla="*/ 278 h 999"/>
                        <a:gd name="T72" fmla="*/ 249 w 603"/>
                        <a:gd name="T73" fmla="*/ 419 h 999"/>
                        <a:gd name="T74" fmla="*/ 270 w 603"/>
                        <a:gd name="T75" fmla="*/ 525 h 999"/>
                        <a:gd name="T76" fmla="*/ 279 w 603"/>
                        <a:gd name="T77" fmla="*/ 655 h 999"/>
                        <a:gd name="T78" fmla="*/ 295 w 603"/>
                        <a:gd name="T79" fmla="*/ 664 h 999"/>
                        <a:gd name="T80" fmla="*/ 295 w 603"/>
                        <a:gd name="T81" fmla="*/ 516 h 999"/>
                        <a:gd name="T82" fmla="*/ 282 w 603"/>
                        <a:gd name="T83" fmla="*/ 393 h 999"/>
                        <a:gd name="T84" fmla="*/ 312 w 603"/>
                        <a:gd name="T85" fmla="*/ 512 h 999"/>
                        <a:gd name="T86" fmla="*/ 312 w 603"/>
                        <a:gd name="T87" fmla="*/ 643 h 999"/>
                        <a:gd name="T88" fmla="*/ 316 w 603"/>
                        <a:gd name="T89" fmla="*/ 719 h 999"/>
                        <a:gd name="T90" fmla="*/ 324 w 603"/>
                        <a:gd name="T91" fmla="*/ 808 h 999"/>
                        <a:gd name="T92" fmla="*/ 437 w 603"/>
                        <a:gd name="T93" fmla="*/ 825 h 999"/>
                        <a:gd name="T94" fmla="*/ 387 w 603"/>
                        <a:gd name="T95" fmla="*/ 676 h 999"/>
                        <a:gd name="T96" fmla="*/ 378 w 603"/>
                        <a:gd name="T97" fmla="*/ 499 h 999"/>
                        <a:gd name="T98" fmla="*/ 395 w 603"/>
                        <a:gd name="T99" fmla="*/ 520 h 999"/>
                        <a:gd name="T100" fmla="*/ 395 w 603"/>
                        <a:gd name="T101" fmla="*/ 647 h 999"/>
                        <a:gd name="T102" fmla="*/ 428 w 603"/>
                        <a:gd name="T103" fmla="*/ 774 h 999"/>
                        <a:gd name="T104" fmla="*/ 507 w 603"/>
                        <a:gd name="T105" fmla="*/ 833 h 99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</a:cxnLst>
                      <a:rect l="0" t="0" r="r" b="b"/>
                      <a:pathLst>
                        <a:path w="603" h="999">
                          <a:moveTo>
                            <a:pt x="603" y="837"/>
                          </a:moveTo>
                          <a:lnTo>
                            <a:pt x="591" y="745"/>
                          </a:lnTo>
                          <a:lnTo>
                            <a:pt x="566" y="571"/>
                          </a:lnTo>
                          <a:lnTo>
                            <a:pt x="570" y="427"/>
                          </a:lnTo>
                          <a:lnTo>
                            <a:pt x="578" y="329"/>
                          </a:lnTo>
                          <a:lnTo>
                            <a:pt x="587" y="224"/>
                          </a:lnTo>
                          <a:lnTo>
                            <a:pt x="587" y="169"/>
                          </a:lnTo>
                          <a:lnTo>
                            <a:pt x="573" y="109"/>
                          </a:lnTo>
                          <a:lnTo>
                            <a:pt x="545" y="114"/>
                          </a:lnTo>
                          <a:lnTo>
                            <a:pt x="507" y="139"/>
                          </a:lnTo>
                          <a:lnTo>
                            <a:pt x="486" y="165"/>
                          </a:lnTo>
                          <a:lnTo>
                            <a:pt x="453" y="114"/>
                          </a:lnTo>
                          <a:lnTo>
                            <a:pt x="437" y="72"/>
                          </a:lnTo>
                          <a:lnTo>
                            <a:pt x="420" y="0"/>
                          </a:lnTo>
                          <a:lnTo>
                            <a:pt x="390" y="29"/>
                          </a:lnTo>
                          <a:lnTo>
                            <a:pt x="320" y="42"/>
                          </a:lnTo>
                          <a:lnTo>
                            <a:pt x="253" y="63"/>
                          </a:lnTo>
                          <a:lnTo>
                            <a:pt x="211" y="63"/>
                          </a:lnTo>
                          <a:lnTo>
                            <a:pt x="145" y="97"/>
                          </a:lnTo>
                          <a:lnTo>
                            <a:pt x="120" y="118"/>
                          </a:lnTo>
                          <a:lnTo>
                            <a:pt x="103" y="202"/>
                          </a:lnTo>
                          <a:lnTo>
                            <a:pt x="129" y="287"/>
                          </a:lnTo>
                          <a:lnTo>
                            <a:pt x="162" y="398"/>
                          </a:lnTo>
                          <a:lnTo>
                            <a:pt x="170" y="456"/>
                          </a:lnTo>
                          <a:lnTo>
                            <a:pt x="191" y="583"/>
                          </a:lnTo>
                          <a:lnTo>
                            <a:pt x="195" y="660"/>
                          </a:lnTo>
                          <a:lnTo>
                            <a:pt x="162" y="512"/>
                          </a:lnTo>
                          <a:lnTo>
                            <a:pt x="145" y="398"/>
                          </a:lnTo>
                          <a:lnTo>
                            <a:pt x="120" y="322"/>
                          </a:lnTo>
                          <a:lnTo>
                            <a:pt x="96" y="250"/>
                          </a:lnTo>
                          <a:lnTo>
                            <a:pt x="78" y="372"/>
                          </a:lnTo>
                          <a:lnTo>
                            <a:pt x="78" y="474"/>
                          </a:lnTo>
                          <a:lnTo>
                            <a:pt x="82" y="520"/>
                          </a:lnTo>
                          <a:lnTo>
                            <a:pt x="112" y="647"/>
                          </a:lnTo>
                          <a:lnTo>
                            <a:pt x="120" y="736"/>
                          </a:lnTo>
                          <a:lnTo>
                            <a:pt x="112" y="851"/>
                          </a:lnTo>
                          <a:lnTo>
                            <a:pt x="112" y="918"/>
                          </a:lnTo>
                          <a:lnTo>
                            <a:pt x="96" y="803"/>
                          </a:lnTo>
                          <a:lnTo>
                            <a:pt x="99" y="724"/>
                          </a:lnTo>
                          <a:lnTo>
                            <a:pt x="91" y="643"/>
                          </a:lnTo>
                          <a:lnTo>
                            <a:pt x="70" y="554"/>
                          </a:lnTo>
                          <a:lnTo>
                            <a:pt x="61" y="507"/>
                          </a:lnTo>
                          <a:lnTo>
                            <a:pt x="61" y="474"/>
                          </a:lnTo>
                          <a:lnTo>
                            <a:pt x="42" y="554"/>
                          </a:lnTo>
                          <a:lnTo>
                            <a:pt x="33" y="618"/>
                          </a:lnTo>
                          <a:lnTo>
                            <a:pt x="28" y="651"/>
                          </a:lnTo>
                          <a:lnTo>
                            <a:pt x="28" y="698"/>
                          </a:lnTo>
                          <a:lnTo>
                            <a:pt x="16" y="766"/>
                          </a:lnTo>
                          <a:lnTo>
                            <a:pt x="45" y="685"/>
                          </a:lnTo>
                          <a:lnTo>
                            <a:pt x="54" y="639"/>
                          </a:lnTo>
                          <a:lnTo>
                            <a:pt x="54" y="685"/>
                          </a:lnTo>
                          <a:lnTo>
                            <a:pt x="37" y="752"/>
                          </a:lnTo>
                          <a:lnTo>
                            <a:pt x="16" y="808"/>
                          </a:lnTo>
                          <a:lnTo>
                            <a:pt x="12" y="863"/>
                          </a:lnTo>
                          <a:lnTo>
                            <a:pt x="7" y="930"/>
                          </a:lnTo>
                          <a:lnTo>
                            <a:pt x="0" y="985"/>
                          </a:lnTo>
                          <a:lnTo>
                            <a:pt x="28" y="981"/>
                          </a:lnTo>
                          <a:lnTo>
                            <a:pt x="49" y="977"/>
                          </a:lnTo>
                          <a:lnTo>
                            <a:pt x="82" y="994"/>
                          </a:lnTo>
                          <a:lnTo>
                            <a:pt x="136" y="999"/>
                          </a:lnTo>
                          <a:lnTo>
                            <a:pt x="178" y="994"/>
                          </a:lnTo>
                          <a:lnTo>
                            <a:pt x="204" y="985"/>
                          </a:lnTo>
                          <a:lnTo>
                            <a:pt x="245" y="973"/>
                          </a:lnTo>
                          <a:lnTo>
                            <a:pt x="245" y="879"/>
                          </a:lnTo>
                          <a:lnTo>
                            <a:pt x="245" y="816"/>
                          </a:lnTo>
                          <a:lnTo>
                            <a:pt x="232" y="757"/>
                          </a:lnTo>
                          <a:lnTo>
                            <a:pt x="237" y="673"/>
                          </a:lnTo>
                          <a:lnTo>
                            <a:pt x="241" y="579"/>
                          </a:lnTo>
                          <a:lnTo>
                            <a:pt x="241" y="503"/>
                          </a:lnTo>
                          <a:lnTo>
                            <a:pt x="228" y="389"/>
                          </a:lnTo>
                          <a:lnTo>
                            <a:pt x="211" y="326"/>
                          </a:lnTo>
                          <a:lnTo>
                            <a:pt x="211" y="278"/>
                          </a:lnTo>
                          <a:lnTo>
                            <a:pt x="228" y="338"/>
                          </a:lnTo>
                          <a:lnTo>
                            <a:pt x="249" y="419"/>
                          </a:lnTo>
                          <a:lnTo>
                            <a:pt x="253" y="470"/>
                          </a:lnTo>
                          <a:lnTo>
                            <a:pt x="270" y="525"/>
                          </a:lnTo>
                          <a:lnTo>
                            <a:pt x="279" y="592"/>
                          </a:lnTo>
                          <a:lnTo>
                            <a:pt x="279" y="655"/>
                          </a:lnTo>
                          <a:lnTo>
                            <a:pt x="295" y="715"/>
                          </a:lnTo>
                          <a:lnTo>
                            <a:pt x="295" y="664"/>
                          </a:lnTo>
                          <a:lnTo>
                            <a:pt x="295" y="601"/>
                          </a:lnTo>
                          <a:lnTo>
                            <a:pt x="295" y="516"/>
                          </a:lnTo>
                          <a:lnTo>
                            <a:pt x="287" y="444"/>
                          </a:lnTo>
                          <a:lnTo>
                            <a:pt x="282" y="393"/>
                          </a:lnTo>
                          <a:lnTo>
                            <a:pt x="295" y="452"/>
                          </a:lnTo>
                          <a:lnTo>
                            <a:pt x="312" y="512"/>
                          </a:lnTo>
                          <a:lnTo>
                            <a:pt x="312" y="576"/>
                          </a:lnTo>
                          <a:lnTo>
                            <a:pt x="312" y="643"/>
                          </a:lnTo>
                          <a:lnTo>
                            <a:pt x="312" y="698"/>
                          </a:lnTo>
                          <a:lnTo>
                            <a:pt x="316" y="719"/>
                          </a:lnTo>
                          <a:lnTo>
                            <a:pt x="324" y="740"/>
                          </a:lnTo>
                          <a:lnTo>
                            <a:pt x="324" y="808"/>
                          </a:lnTo>
                          <a:lnTo>
                            <a:pt x="362" y="825"/>
                          </a:lnTo>
                          <a:lnTo>
                            <a:pt x="437" y="825"/>
                          </a:lnTo>
                          <a:lnTo>
                            <a:pt x="411" y="749"/>
                          </a:lnTo>
                          <a:lnTo>
                            <a:pt x="387" y="676"/>
                          </a:lnTo>
                          <a:lnTo>
                            <a:pt x="378" y="579"/>
                          </a:lnTo>
                          <a:lnTo>
                            <a:pt x="378" y="499"/>
                          </a:lnTo>
                          <a:lnTo>
                            <a:pt x="362" y="423"/>
                          </a:lnTo>
                          <a:lnTo>
                            <a:pt x="395" y="520"/>
                          </a:lnTo>
                          <a:lnTo>
                            <a:pt x="395" y="571"/>
                          </a:lnTo>
                          <a:lnTo>
                            <a:pt x="395" y="647"/>
                          </a:lnTo>
                          <a:lnTo>
                            <a:pt x="416" y="719"/>
                          </a:lnTo>
                          <a:lnTo>
                            <a:pt x="428" y="774"/>
                          </a:lnTo>
                          <a:lnTo>
                            <a:pt x="453" y="837"/>
                          </a:lnTo>
                          <a:lnTo>
                            <a:pt x="507" y="833"/>
                          </a:lnTo>
                          <a:lnTo>
                            <a:pt x="603" y="837"/>
                          </a:lnTo>
                          <a:close/>
                        </a:path>
                      </a:pathLst>
                    </a:custGeom>
                    <a:solidFill>
                      <a:srgbClr val="600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87" name="Freeform 1986"/>
                    <p:cNvSpPr>
                      <a:spLocks/>
                    </p:cNvSpPr>
                    <p:nvPr/>
                  </p:nvSpPr>
                  <p:spPr bwMode="auto">
                    <a:xfrm>
                      <a:off x="4460" y="1284"/>
                      <a:ext cx="16" cy="23"/>
                    </a:xfrm>
                    <a:custGeom>
                      <a:avLst/>
                      <a:gdLst>
                        <a:gd name="T0" fmla="*/ 29 w 128"/>
                        <a:gd name="T1" fmla="*/ 0 h 187"/>
                        <a:gd name="T2" fmla="*/ 0 w 128"/>
                        <a:gd name="T3" fmla="*/ 36 h 187"/>
                        <a:gd name="T4" fmla="*/ 11 w 128"/>
                        <a:gd name="T5" fmla="*/ 82 h 187"/>
                        <a:gd name="T6" fmla="*/ 32 w 128"/>
                        <a:gd name="T7" fmla="*/ 135 h 187"/>
                        <a:gd name="T8" fmla="*/ 40 w 128"/>
                        <a:gd name="T9" fmla="*/ 158 h 187"/>
                        <a:gd name="T10" fmla="*/ 58 w 128"/>
                        <a:gd name="T11" fmla="*/ 187 h 187"/>
                        <a:gd name="T12" fmla="*/ 83 w 128"/>
                        <a:gd name="T13" fmla="*/ 165 h 187"/>
                        <a:gd name="T14" fmla="*/ 100 w 128"/>
                        <a:gd name="T15" fmla="*/ 154 h 187"/>
                        <a:gd name="T16" fmla="*/ 128 w 128"/>
                        <a:gd name="T17" fmla="*/ 141 h 187"/>
                        <a:gd name="T18" fmla="*/ 91 w 128"/>
                        <a:gd name="T19" fmla="*/ 115 h 187"/>
                        <a:gd name="T20" fmla="*/ 63 w 128"/>
                        <a:gd name="T21" fmla="*/ 85 h 187"/>
                        <a:gd name="T22" fmla="*/ 42 w 128"/>
                        <a:gd name="T23" fmla="*/ 64 h 187"/>
                        <a:gd name="T24" fmla="*/ 27 w 128"/>
                        <a:gd name="T25" fmla="*/ 42 h 187"/>
                        <a:gd name="T26" fmla="*/ 29 w 128"/>
                        <a:gd name="T27" fmla="*/ 0 h 1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28" h="187">
                          <a:moveTo>
                            <a:pt x="29" y="0"/>
                          </a:moveTo>
                          <a:lnTo>
                            <a:pt x="0" y="36"/>
                          </a:lnTo>
                          <a:lnTo>
                            <a:pt x="11" y="82"/>
                          </a:lnTo>
                          <a:lnTo>
                            <a:pt x="32" y="135"/>
                          </a:lnTo>
                          <a:lnTo>
                            <a:pt x="40" y="158"/>
                          </a:lnTo>
                          <a:lnTo>
                            <a:pt x="58" y="187"/>
                          </a:lnTo>
                          <a:lnTo>
                            <a:pt x="83" y="165"/>
                          </a:lnTo>
                          <a:lnTo>
                            <a:pt x="100" y="154"/>
                          </a:lnTo>
                          <a:lnTo>
                            <a:pt x="128" y="141"/>
                          </a:lnTo>
                          <a:lnTo>
                            <a:pt x="91" y="115"/>
                          </a:lnTo>
                          <a:lnTo>
                            <a:pt x="63" y="85"/>
                          </a:lnTo>
                          <a:lnTo>
                            <a:pt x="42" y="64"/>
                          </a:lnTo>
                          <a:lnTo>
                            <a:pt x="27" y="42"/>
                          </a:lnTo>
                          <a:lnTo>
                            <a:pt x="29" y="0"/>
                          </a:lnTo>
                          <a:close/>
                        </a:path>
                      </a:pathLst>
                    </a:custGeom>
                    <a:solidFill>
                      <a:srgbClr val="A00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88" name="Freeform 1987"/>
                    <p:cNvSpPr>
                      <a:spLocks/>
                    </p:cNvSpPr>
                    <p:nvPr/>
                  </p:nvSpPr>
                  <p:spPr bwMode="auto">
                    <a:xfrm>
                      <a:off x="4446" y="1380"/>
                      <a:ext cx="68" cy="14"/>
                    </a:xfrm>
                    <a:custGeom>
                      <a:avLst/>
                      <a:gdLst>
                        <a:gd name="T0" fmla="*/ 0 w 545"/>
                        <a:gd name="T1" fmla="*/ 18 h 116"/>
                        <a:gd name="T2" fmla="*/ 75 w 545"/>
                        <a:gd name="T3" fmla="*/ 24 h 116"/>
                        <a:gd name="T4" fmla="*/ 188 w 545"/>
                        <a:gd name="T5" fmla="*/ 28 h 116"/>
                        <a:gd name="T6" fmla="*/ 333 w 545"/>
                        <a:gd name="T7" fmla="*/ 24 h 116"/>
                        <a:gd name="T8" fmla="*/ 448 w 545"/>
                        <a:gd name="T9" fmla="*/ 12 h 116"/>
                        <a:gd name="T10" fmla="*/ 545 w 545"/>
                        <a:gd name="T11" fmla="*/ 0 h 116"/>
                        <a:gd name="T12" fmla="*/ 543 w 545"/>
                        <a:gd name="T13" fmla="*/ 73 h 116"/>
                        <a:gd name="T14" fmla="*/ 416 w 545"/>
                        <a:gd name="T15" fmla="*/ 106 h 116"/>
                        <a:gd name="T16" fmla="*/ 266 w 545"/>
                        <a:gd name="T17" fmla="*/ 116 h 116"/>
                        <a:gd name="T18" fmla="*/ 165 w 545"/>
                        <a:gd name="T19" fmla="*/ 116 h 116"/>
                        <a:gd name="T20" fmla="*/ 50 w 545"/>
                        <a:gd name="T21" fmla="*/ 109 h 116"/>
                        <a:gd name="T22" fmla="*/ 0 w 545"/>
                        <a:gd name="T23" fmla="*/ 91 h 116"/>
                        <a:gd name="T24" fmla="*/ 0 w 545"/>
                        <a:gd name="T25" fmla="*/ 18 h 1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545" h="116">
                          <a:moveTo>
                            <a:pt x="0" y="18"/>
                          </a:moveTo>
                          <a:lnTo>
                            <a:pt x="75" y="24"/>
                          </a:lnTo>
                          <a:lnTo>
                            <a:pt x="188" y="28"/>
                          </a:lnTo>
                          <a:lnTo>
                            <a:pt x="333" y="24"/>
                          </a:lnTo>
                          <a:lnTo>
                            <a:pt x="448" y="12"/>
                          </a:lnTo>
                          <a:lnTo>
                            <a:pt x="545" y="0"/>
                          </a:lnTo>
                          <a:lnTo>
                            <a:pt x="543" y="73"/>
                          </a:lnTo>
                          <a:lnTo>
                            <a:pt x="416" y="106"/>
                          </a:lnTo>
                          <a:lnTo>
                            <a:pt x="266" y="116"/>
                          </a:lnTo>
                          <a:lnTo>
                            <a:pt x="165" y="116"/>
                          </a:lnTo>
                          <a:lnTo>
                            <a:pt x="50" y="109"/>
                          </a:lnTo>
                          <a:lnTo>
                            <a:pt x="0" y="91"/>
                          </a:lnTo>
                          <a:lnTo>
                            <a:pt x="0" y="18"/>
                          </a:lnTo>
                          <a:close/>
                        </a:path>
                      </a:pathLst>
                    </a:custGeom>
                    <a:solidFill>
                      <a:srgbClr val="800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89" name="Oval 198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65" y="1379"/>
                      <a:ext cx="30" cy="18"/>
                    </a:xfrm>
                    <a:prstGeom prst="ellipse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90" name="Freeform 1989"/>
                    <p:cNvSpPr>
                      <a:spLocks/>
                    </p:cNvSpPr>
                    <p:nvPr/>
                  </p:nvSpPr>
                  <p:spPr bwMode="auto">
                    <a:xfrm>
                      <a:off x="4588" y="1271"/>
                      <a:ext cx="43" cy="79"/>
                    </a:xfrm>
                    <a:custGeom>
                      <a:avLst/>
                      <a:gdLst>
                        <a:gd name="T0" fmla="*/ 10 w 351"/>
                        <a:gd name="T1" fmla="*/ 65 h 625"/>
                        <a:gd name="T2" fmla="*/ 29 w 351"/>
                        <a:gd name="T3" fmla="*/ 44 h 625"/>
                        <a:gd name="T4" fmla="*/ 271 w 351"/>
                        <a:gd name="T5" fmla="*/ 0 h 625"/>
                        <a:gd name="T6" fmla="*/ 298 w 351"/>
                        <a:gd name="T7" fmla="*/ 9 h 625"/>
                        <a:gd name="T8" fmla="*/ 312 w 351"/>
                        <a:gd name="T9" fmla="*/ 20 h 625"/>
                        <a:gd name="T10" fmla="*/ 323 w 351"/>
                        <a:gd name="T11" fmla="*/ 42 h 625"/>
                        <a:gd name="T12" fmla="*/ 351 w 351"/>
                        <a:gd name="T13" fmla="*/ 380 h 625"/>
                        <a:gd name="T14" fmla="*/ 180 w 351"/>
                        <a:gd name="T15" fmla="*/ 625 h 625"/>
                        <a:gd name="T16" fmla="*/ 116 w 351"/>
                        <a:gd name="T17" fmla="*/ 622 h 625"/>
                        <a:gd name="T18" fmla="*/ 0 w 351"/>
                        <a:gd name="T19" fmla="*/ 258 h 625"/>
                        <a:gd name="T20" fmla="*/ 10 w 351"/>
                        <a:gd name="T21" fmla="*/ 65 h 6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351" h="625">
                          <a:moveTo>
                            <a:pt x="10" y="65"/>
                          </a:moveTo>
                          <a:lnTo>
                            <a:pt x="29" y="44"/>
                          </a:lnTo>
                          <a:lnTo>
                            <a:pt x="271" y="0"/>
                          </a:lnTo>
                          <a:lnTo>
                            <a:pt x="298" y="9"/>
                          </a:lnTo>
                          <a:lnTo>
                            <a:pt x="312" y="20"/>
                          </a:lnTo>
                          <a:lnTo>
                            <a:pt x="323" y="42"/>
                          </a:lnTo>
                          <a:lnTo>
                            <a:pt x="351" y="380"/>
                          </a:lnTo>
                          <a:lnTo>
                            <a:pt x="180" y="625"/>
                          </a:lnTo>
                          <a:lnTo>
                            <a:pt x="116" y="622"/>
                          </a:lnTo>
                          <a:lnTo>
                            <a:pt x="0" y="258"/>
                          </a:lnTo>
                          <a:lnTo>
                            <a:pt x="10" y="65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91" name="Freeform 1990"/>
                    <p:cNvSpPr>
                      <a:spLocks/>
                    </p:cNvSpPr>
                    <p:nvPr/>
                  </p:nvSpPr>
                  <p:spPr bwMode="auto">
                    <a:xfrm>
                      <a:off x="4591" y="1279"/>
                      <a:ext cx="13" cy="22"/>
                    </a:xfrm>
                    <a:custGeom>
                      <a:avLst/>
                      <a:gdLst>
                        <a:gd name="T0" fmla="*/ 105 w 105"/>
                        <a:gd name="T1" fmla="*/ 85 h 171"/>
                        <a:gd name="T2" fmla="*/ 72 w 105"/>
                        <a:gd name="T3" fmla="*/ 121 h 171"/>
                        <a:gd name="T4" fmla="*/ 55 w 105"/>
                        <a:gd name="T5" fmla="*/ 171 h 171"/>
                        <a:gd name="T6" fmla="*/ 18 w 105"/>
                        <a:gd name="T7" fmla="*/ 128 h 171"/>
                        <a:gd name="T8" fmla="*/ 3 w 105"/>
                        <a:gd name="T9" fmla="*/ 104 h 171"/>
                        <a:gd name="T10" fmla="*/ 0 w 105"/>
                        <a:gd name="T11" fmla="*/ 57 h 171"/>
                        <a:gd name="T12" fmla="*/ 1 w 105"/>
                        <a:gd name="T13" fmla="*/ 0 h 171"/>
                        <a:gd name="T14" fmla="*/ 36 w 105"/>
                        <a:gd name="T15" fmla="*/ 37 h 171"/>
                        <a:gd name="T16" fmla="*/ 41 w 105"/>
                        <a:gd name="T17" fmla="*/ 55 h 171"/>
                        <a:gd name="T18" fmla="*/ 51 w 105"/>
                        <a:gd name="T19" fmla="*/ 67 h 171"/>
                        <a:gd name="T20" fmla="*/ 78 w 105"/>
                        <a:gd name="T21" fmla="*/ 80 h 171"/>
                        <a:gd name="T22" fmla="*/ 105 w 105"/>
                        <a:gd name="T23" fmla="*/ 85 h 1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05" h="171">
                          <a:moveTo>
                            <a:pt x="105" y="85"/>
                          </a:moveTo>
                          <a:lnTo>
                            <a:pt x="72" y="121"/>
                          </a:lnTo>
                          <a:lnTo>
                            <a:pt x="55" y="171"/>
                          </a:lnTo>
                          <a:lnTo>
                            <a:pt x="18" y="128"/>
                          </a:lnTo>
                          <a:lnTo>
                            <a:pt x="3" y="104"/>
                          </a:lnTo>
                          <a:lnTo>
                            <a:pt x="0" y="57"/>
                          </a:lnTo>
                          <a:lnTo>
                            <a:pt x="1" y="0"/>
                          </a:lnTo>
                          <a:lnTo>
                            <a:pt x="36" y="37"/>
                          </a:lnTo>
                          <a:lnTo>
                            <a:pt x="41" y="55"/>
                          </a:lnTo>
                          <a:lnTo>
                            <a:pt x="51" y="67"/>
                          </a:lnTo>
                          <a:lnTo>
                            <a:pt x="78" y="80"/>
                          </a:lnTo>
                          <a:lnTo>
                            <a:pt x="105" y="85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92" name="Freeform 1991"/>
                    <p:cNvSpPr>
                      <a:spLocks/>
                    </p:cNvSpPr>
                    <p:nvPr/>
                  </p:nvSpPr>
                  <p:spPr bwMode="auto">
                    <a:xfrm>
                      <a:off x="4606" y="1274"/>
                      <a:ext cx="21" cy="28"/>
                    </a:xfrm>
                    <a:custGeom>
                      <a:avLst/>
                      <a:gdLst>
                        <a:gd name="T0" fmla="*/ 0 w 170"/>
                        <a:gd name="T1" fmla="*/ 127 h 220"/>
                        <a:gd name="T2" fmla="*/ 16 w 170"/>
                        <a:gd name="T3" fmla="*/ 139 h 220"/>
                        <a:gd name="T4" fmla="*/ 38 w 170"/>
                        <a:gd name="T5" fmla="*/ 167 h 220"/>
                        <a:gd name="T6" fmla="*/ 55 w 170"/>
                        <a:gd name="T7" fmla="*/ 220 h 220"/>
                        <a:gd name="T8" fmla="*/ 98 w 170"/>
                        <a:gd name="T9" fmla="*/ 188 h 220"/>
                        <a:gd name="T10" fmla="*/ 136 w 170"/>
                        <a:gd name="T11" fmla="*/ 159 h 220"/>
                        <a:gd name="T12" fmla="*/ 165 w 170"/>
                        <a:gd name="T13" fmla="*/ 121 h 220"/>
                        <a:gd name="T14" fmla="*/ 165 w 170"/>
                        <a:gd name="T15" fmla="*/ 78 h 220"/>
                        <a:gd name="T16" fmla="*/ 170 w 170"/>
                        <a:gd name="T17" fmla="*/ 33 h 220"/>
                        <a:gd name="T18" fmla="*/ 167 w 170"/>
                        <a:gd name="T19" fmla="*/ 11 h 220"/>
                        <a:gd name="T20" fmla="*/ 157 w 170"/>
                        <a:gd name="T21" fmla="*/ 0 h 220"/>
                        <a:gd name="T22" fmla="*/ 157 w 170"/>
                        <a:gd name="T23" fmla="*/ 15 h 220"/>
                        <a:gd name="T24" fmla="*/ 133 w 170"/>
                        <a:gd name="T25" fmla="*/ 45 h 220"/>
                        <a:gd name="T26" fmla="*/ 102 w 170"/>
                        <a:gd name="T27" fmla="*/ 78 h 220"/>
                        <a:gd name="T28" fmla="*/ 69 w 170"/>
                        <a:gd name="T29" fmla="*/ 99 h 220"/>
                        <a:gd name="T30" fmla="*/ 36 w 170"/>
                        <a:gd name="T31" fmla="*/ 116 h 220"/>
                        <a:gd name="T32" fmla="*/ 0 w 170"/>
                        <a:gd name="T33" fmla="*/ 127 h 2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</a:cxnLst>
                      <a:rect l="0" t="0" r="r" b="b"/>
                      <a:pathLst>
                        <a:path w="170" h="220">
                          <a:moveTo>
                            <a:pt x="0" y="127"/>
                          </a:moveTo>
                          <a:lnTo>
                            <a:pt x="16" y="139"/>
                          </a:lnTo>
                          <a:lnTo>
                            <a:pt x="38" y="167"/>
                          </a:lnTo>
                          <a:lnTo>
                            <a:pt x="55" y="220"/>
                          </a:lnTo>
                          <a:lnTo>
                            <a:pt x="98" y="188"/>
                          </a:lnTo>
                          <a:lnTo>
                            <a:pt x="136" y="159"/>
                          </a:lnTo>
                          <a:lnTo>
                            <a:pt x="165" y="121"/>
                          </a:lnTo>
                          <a:lnTo>
                            <a:pt x="165" y="78"/>
                          </a:lnTo>
                          <a:lnTo>
                            <a:pt x="170" y="33"/>
                          </a:lnTo>
                          <a:lnTo>
                            <a:pt x="167" y="11"/>
                          </a:lnTo>
                          <a:lnTo>
                            <a:pt x="157" y="0"/>
                          </a:lnTo>
                          <a:lnTo>
                            <a:pt x="157" y="15"/>
                          </a:lnTo>
                          <a:lnTo>
                            <a:pt x="133" y="45"/>
                          </a:lnTo>
                          <a:lnTo>
                            <a:pt x="102" y="78"/>
                          </a:lnTo>
                          <a:lnTo>
                            <a:pt x="69" y="99"/>
                          </a:lnTo>
                          <a:lnTo>
                            <a:pt x="36" y="116"/>
                          </a:lnTo>
                          <a:lnTo>
                            <a:pt x="0" y="127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93" name="Freeform 1992"/>
                    <p:cNvSpPr>
                      <a:spLocks/>
                    </p:cNvSpPr>
                    <p:nvPr/>
                  </p:nvSpPr>
                  <p:spPr bwMode="auto">
                    <a:xfrm>
                      <a:off x="4600" y="1291"/>
                      <a:ext cx="17" cy="53"/>
                    </a:xfrm>
                    <a:custGeom>
                      <a:avLst/>
                      <a:gdLst>
                        <a:gd name="T0" fmla="*/ 39 w 136"/>
                        <a:gd name="T1" fmla="*/ 0 h 427"/>
                        <a:gd name="T2" fmla="*/ 9 w 136"/>
                        <a:gd name="T3" fmla="*/ 28 h 427"/>
                        <a:gd name="T4" fmla="*/ 0 w 136"/>
                        <a:gd name="T5" fmla="*/ 70 h 427"/>
                        <a:gd name="T6" fmla="*/ 1 w 136"/>
                        <a:gd name="T7" fmla="*/ 89 h 427"/>
                        <a:gd name="T8" fmla="*/ 8 w 136"/>
                        <a:gd name="T9" fmla="*/ 109 h 427"/>
                        <a:gd name="T10" fmla="*/ 16 w 136"/>
                        <a:gd name="T11" fmla="*/ 121 h 427"/>
                        <a:gd name="T12" fmla="*/ 13 w 136"/>
                        <a:gd name="T13" fmla="*/ 159 h 427"/>
                        <a:gd name="T14" fmla="*/ 8 w 136"/>
                        <a:gd name="T15" fmla="*/ 219 h 427"/>
                        <a:gd name="T16" fmla="*/ 42 w 136"/>
                        <a:gd name="T17" fmla="*/ 316 h 427"/>
                        <a:gd name="T18" fmla="*/ 67 w 136"/>
                        <a:gd name="T19" fmla="*/ 427 h 427"/>
                        <a:gd name="T20" fmla="*/ 95 w 136"/>
                        <a:gd name="T21" fmla="*/ 361 h 427"/>
                        <a:gd name="T22" fmla="*/ 126 w 136"/>
                        <a:gd name="T23" fmla="*/ 282 h 427"/>
                        <a:gd name="T24" fmla="*/ 136 w 136"/>
                        <a:gd name="T25" fmla="*/ 247 h 427"/>
                        <a:gd name="T26" fmla="*/ 114 w 136"/>
                        <a:gd name="T27" fmla="*/ 174 h 427"/>
                        <a:gd name="T28" fmla="*/ 87 w 136"/>
                        <a:gd name="T29" fmla="*/ 121 h 427"/>
                        <a:gd name="T30" fmla="*/ 93 w 136"/>
                        <a:gd name="T31" fmla="*/ 84 h 427"/>
                        <a:gd name="T32" fmla="*/ 83 w 136"/>
                        <a:gd name="T33" fmla="*/ 45 h 427"/>
                        <a:gd name="T34" fmla="*/ 70 w 136"/>
                        <a:gd name="T35" fmla="*/ 18 h 427"/>
                        <a:gd name="T36" fmla="*/ 39 w 136"/>
                        <a:gd name="T37" fmla="*/ 0 h 4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136" h="427">
                          <a:moveTo>
                            <a:pt x="39" y="0"/>
                          </a:moveTo>
                          <a:lnTo>
                            <a:pt x="9" y="28"/>
                          </a:lnTo>
                          <a:lnTo>
                            <a:pt x="0" y="70"/>
                          </a:lnTo>
                          <a:lnTo>
                            <a:pt x="1" y="89"/>
                          </a:lnTo>
                          <a:lnTo>
                            <a:pt x="8" y="109"/>
                          </a:lnTo>
                          <a:lnTo>
                            <a:pt x="16" y="121"/>
                          </a:lnTo>
                          <a:lnTo>
                            <a:pt x="13" y="159"/>
                          </a:lnTo>
                          <a:lnTo>
                            <a:pt x="8" y="219"/>
                          </a:lnTo>
                          <a:lnTo>
                            <a:pt x="42" y="316"/>
                          </a:lnTo>
                          <a:lnTo>
                            <a:pt x="67" y="427"/>
                          </a:lnTo>
                          <a:lnTo>
                            <a:pt x="95" y="361"/>
                          </a:lnTo>
                          <a:lnTo>
                            <a:pt x="126" y="282"/>
                          </a:lnTo>
                          <a:lnTo>
                            <a:pt x="136" y="247"/>
                          </a:lnTo>
                          <a:lnTo>
                            <a:pt x="114" y="174"/>
                          </a:lnTo>
                          <a:lnTo>
                            <a:pt x="87" y="121"/>
                          </a:lnTo>
                          <a:lnTo>
                            <a:pt x="93" y="84"/>
                          </a:lnTo>
                          <a:lnTo>
                            <a:pt x="83" y="45"/>
                          </a:lnTo>
                          <a:lnTo>
                            <a:pt x="70" y="18"/>
                          </a:lnTo>
                          <a:lnTo>
                            <a:pt x="39" y="0"/>
                          </a:lnTo>
                          <a:close/>
                        </a:path>
                      </a:pathLst>
                    </a:custGeom>
                    <a:solidFill>
                      <a:srgbClr val="800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94" name="Freeform 1993"/>
                    <p:cNvSpPr>
                      <a:spLocks/>
                    </p:cNvSpPr>
                    <p:nvPr/>
                  </p:nvSpPr>
                  <p:spPr bwMode="auto">
                    <a:xfrm>
                      <a:off x="4592" y="1294"/>
                      <a:ext cx="9" cy="23"/>
                    </a:xfrm>
                    <a:custGeom>
                      <a:avLst/>
                      <a:gdLst>
                        <a:gd name="T0" fmla="*/ 0 w 70"/>
                        <a:gd name="T1" fmla="*/ 0 h 182"/>
                        <a:gd name="T2" fmla="*/ 23 w 70"/>
                        <a:gd name="T3" fmla="*/ 37 h 182"/>
                        <a:gd name="T4" fmla="*/ 44 w 70"/>
                        <a:gd name="T5" fmla="*/ 61 h 182"/>
                        <a:gd name="T6" fmla="*/ 55 w 70"/>
                        <a:gd name="T7" fmla="*/ 64 h 182"/>
                        <a:gd name="T8" fmla="*/ 70 w 70"/>
                        <a:gd name="T9" fmla="*/ 100 h 182"/>
                        <a:gd name="T10" fmla="*/ 63 w 70"/>
                        <a:gd name="T11" fmla="*/ 182 h 182"/>
                        <a:gd name="T12" fmla="*/ 54 w 70"/>
                        <a:gd name="T13" fmla="*/ 152 h 182"/>
                        <a:gd name="T14" fmla="*/ 31 w 70"/>
                        <a:gd name="T15" fmla="*/ 100 h 182"/>
                        <a:gd name="T16" fmla="*/ 14 w 70"/>
                        <a:gd name="T17" fmla="*/ 57 h 182"/>
                        <a:gd name="T18" fmla="*/ 0 w 70"/>
                        <a:gd name="T19" fmla="*/ 0 h 18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70" h="182">
                          <a:moveTo>
                            <a:pt x="0" y="0"/>
                          </a:moveTo>
                          <a:lnTo>
                            <a:pt x="23" y="37"/>
                          </a:lnTo>
                          <a:lnTo>
                            <a:pt x="44" y="61"/>
                          </a:lnTo>
                          <a:lnTo>
                            <a:pt x="55" y="64"/>
                          </a:lnTo>
                          <a:lnTo>
                            <a:pt x="70" y="100"/>
                          </a:lnTo>
                          <a:lnTo>
                            <a:pt x="63" y="182"/>
                          </a:lnTo>
                          <a:lnTo>
                            <a:pt x="54" y="152"/>
                          </a:lnTo>
                          <a:lnTo>
                            <a:pt x="31" y="100"/>
                          </a:lnTo>
                          <a:lnTo>
                            <a:pt x="14" y="5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95" name="Freeform 1994"/>
                    <p:cNvSpPr>
                      <a:spLocks/>
                    </p:cNvSpPr>
                    <p:nvPr/>
                  </p:nvSpPr>
                  <p:spPr bwMode="auto">
                    <a:xfrm>
                      <a:off x="4611" y="1291"/>
                      <a:ext cx="15" cy="30"/>
                    </a:xfrm>
                    <a:custGeom>
                      <a:avLst/>
                      <a:gdLst>
                        <a:gd name="T0" fmla="*/ 7 w 121"/>
                        <a:gd name="T1" fmla="*/ 93 h 240"/>
                        <a:gd name="T2" fmla="*/ 0 w 121"/>
                        <a:gd name="T3" fmla="*/ 117 h 240"/>
                        <a:gd name="T4" fmla="*/ 17 w 121"/>
                        <a:gd name="T5" fmla="*/ 154 h 240"/>
                        <a:gd name="T6" fmla="*/ 28 w 121"/>
                        <a:gd name="T7" fmla="*/ 184 h 240"/>
                        <a:gd name="T8" fmla="*/ 44 w 121"/>
                        <a:gd name="T9" fmla="*/ 240 h 240"/>
                        <a:gd name="T10" fmla="*/ 69 w 121"/>
                        <a:gd name="T11" fmla="*/ 169 h 240"/>
                        <a:gd name="T12" fmla="*/ 87 w 121"/>
                        <a:gd name="T13" fmla="*/ 116 h 240"/>
                        <a:gd name="T14" fmla="*/ 105 w 121"/>
                        <a:gd name="T15" fmla="*/ 68 h 240"/>
                        <a:gd name="T16" fmla="*/ 113 w 121"/>
                        <a:gd name="T17" fmla="*/ 33 h 240"/>
                        <a:gd name="T18" fmla="*/ 121 w 121"/>
                        <a:gd name="T19" fmla="*/ 1 h 240"/>
                        <a:gd name="T20" fmla="*/ 120 w 121"/>
                        <a:gd name="T21" fmla="*/ 0 h 240"/>
                        <a:gd name="T22" fmla="*/ 105 w 121"/>
                        <a:gd name="T23" fmla="*/ 23 h 240"/>
                        <a:gd name="T24" fmla="*/ 67 w 121"/>
                        <a:gd name="T25" fmla="*/ 53 h 240"/>
                        <a:gd name="T26" fmla="*/ 7 w 121"/>
                        <a:gd name="T27" fmla="*/ 93 h 2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21" h="240">
                          <a:moveTo>
                            <a:pt x="7" y="93"/>
                          </a:moveTo>
                          <a:lnTo>
                            <a:pt x="0" y="117"/>
                          </a:lnTo>
                          <a:lnTo>
                            <a:pt x="17" y="154"/>
                          </a:lnTo>
                          <a:lnTo>
                            <a:pt x="28" y="184"/>
                          </a:lnTo>
                          <a:lnTo>
                            <a:pt x="44" y="240"/>
                          </a:lnTo>
                          <a:lnTo>
                            <a:pt x="69" y="169"/>
                          </a:lnTo>
                          <a:lnTo>
                            <a:pt x="87" y="116"/>
                          </a:lnTo>
                          <a:lnTo>
                            <a:pt x="105" y="68"/>
                          </a:lnTo>
                          <a:lnTo>
                            <a:pt x="113" y="33"/>
                          </a:lnTo>
                          <a:lnTo>
                            <a:pt x="121" y="1"/>
                          </a:lnTo>
                          <a:lnTo>
                            <a:pt x="120" y="0"/>
                          </a:lnTo>
                          <a:lnTo>
                            <a:pt x="105" y="23"/>
                          </a:lnTo>
                          <a:lnTo>
                            <a:pt x="67" y="53"/>
                          </a:lnTo>
                          <a:lnTo>
                            <a:pt x="7" y="93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96" name="Freeform 1995"/>
                    <p:cNvSpPr>
                      <a:spLocks/>
                    </p:cNvSpPr>
                    <p:nvPr/>
                  </p:nvSpPr>
                  <p:spPr bwMode="auto">
                    <a:xfrm>
                      <a:off x="4546" y="1661"/>
                      <a:ext cx="56" cy="44"/>
                    </a:xfrm>
                    <a:custGeom>
                      <a:avLst/>
                      <a:gdLst>
                        <a:gd name="T0" fmla="*/ 422 w 448"/>
                        <a:gd name="T1" fmla="*/ 0 h 351"/>
                        <a:gd name="T2" fmla="*/ 442 w 448"/>
                        <a:gd name="T3" fmla="*/ 56 h 351"/>
                        <a:gd name="T4" fmla="*/ 448 w 448"/>
                        <a:gd name="T5" fmla="*/ 105 h 351"/>
                        <a:gd name="T6" fmla="*/ 437 w 448"/>
                        <a:gd name="T7" fmla="*/ 164 h 351"/>
                        <a:gd name="T8" fmla="*/ 380 w 448"/>
                        <a:gd name="T9" fmla="*/ 194 h 351"/>
                        <a:gd name="T10" fmla="*/ 357 w 448"/>
                        <a:gd name="T11" fmla="*/ 189 h 351"/>
                        <a:gd name="T12" fmla="*/ 303 w 448"/>
                        <a:gd name="T13" fmla="*/ 283 h 351"/>
                        <a:gd name="T14" fmla="*/ 177 w 448"/>
                        <a:gd name="T15" fmla="*/ 337 h 351"/>
                        <a:gd name="T16" fmla="*/ 110 w 448"/>
                        <a:gd name="T17" fmla="*/ 351 h 351"/>
                        <a:gd name="T18" fmla="*/ 21 w 448"/>
                        <a:gd name="T19" fmla="*/ 337 h 351"/>
                        <a:gd name="T20" fmla="*/ 0 w 448"/>
                        <a:gd name="T21" fmla="*/ 304 h 351"/>
                        <a:gd name="T22" fmla="*/ 3 w 448"/>
                        <a:gd name="T23" fmla="*/ 252 h 351"/>
                        <a:gd name="T24" fmla="*/ 63 w 448"/>
                        <a:gd name="T25" fmla="*/ 214 h 351"/>
                        <a:gd name="T26" fmla="*/ 103 w 448"/>
                        <a:gd name="T27" fmla="*/ 172 h 351"/>
                        <a:gd name="T28" fmla="*/ 162 w 448"/>
                        <a:gd name="T29" fmla="*/ 88 h 351"/>
                        <a:gd name="T30" fmla="*/ 197 w 448"/>
                        <a:gd name="T31" fmla="*/ 45 h 351"/>
                        <a:gd name="T32" fmla="*/ 195 w 448"/>
                        <a:gd name="T33" fmla="*/ 6 h 351"/>
                        <a:gd name="T34" fmla="*/ 422 w 448"/>
                        <a:gd name="T35" fmla="*/ 0 h 3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448" h="351">
                          <a:moveTo>
                            <a:pt x="422" y="0"/>
                          </a:moveTo>
                          <a:lnTo>
                            <a:pt x="442" y="56"/>
                          </a:lnTo>
                          <a:lnTo>
                            <a:pt x="448" y="105"/>
                          </a:lnTo>
                          <a:lnTo>
                            <a:pt x="437" y="164"/>
                          </a:lnTo>
                          <a:lnTo>
                            <a:pt x="380" y="194"/>
                          </a:lnTo>
                          <a:lnTo>
                            <a:pt x="357" y="189"/>
                          </a:lnTo>
                          <a:lnTo>
                            <a:pt x="303" y="283"/>
                          </a:lnTo>
                          <a:lnTo>
                            <a:pt x="177" y="337"/>
                          </a:lnTo>
                          <a:lnTo>
                            <a:pt x="110" y="351"/>
                          </a:lnTo>
                          <a:lnTo>
                            <a:pt x="21" y="337"/>
                          </a:lnTo>
                          <a:lnTo>
                            <a:pt x="0" y="304"/>
                          </a:lnTo>
                          <a:lnTo>
                            <a:pt x="3" y="252"/>
                          </a:lnTo>
                          <a:lnTo>
                            <a:pt x="63" y="214"/>
                          </a:lnTo>
                          <a:lnTo>
                            <a:pt x="103" y="172"/>
                          </a:lnTo>
                          <a:lnTo>
                            <a:pt x="162" y="88"/>
                          </a:lnTo>
                          <a:lnTo>
                            <a:pt x="197" y="45"/>
                          </a:lnTo>
                          <a:lnTo>
                            <a:pt x="195" y="6"/>
                          </a:lnTo>
                          <a:lnTo>
                            <a:pt x="422" y="0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97" name="Freeform 1996"/>
                    <p:cNvSpPr>
                      <a:spLocks/>
                    </p:cNvSpPr>
                    <p:nvPr/>
                  </p:nvSpPr>
                  <p:spPr bwMode="auto">
                    <a:xfrm>
                      <a:off x="4562" y="1667"/>
                      <a:ext cx="25" cy="18"/>
                    </a:xfrm>
                    <a:custGeom>
                      <a:avLst/>
                      <a:gdLst>
                        <a:gd name="T0" fmla="*/ 201 w 201"/>
                        <a:gd name="T1" fmla="*/ 34 h 146"/>
                        <a:gd name="T2" fmla="*/ 178 w 201"/>
                        <a:gd name="T3" fmla="*/ 95 h 146"/>
                        <a:gd name="T4" fmla="*/ 136 w 201"/>
                        <a:gd name="T5" fmla="*/ 146 h 146"/>
                        <a:gd name="T6" fmla="*/ 75 w 201"/>
                        <a:gd name="T7" fmla="*/ 133 h 146"/>
                        <a:gd name="T8" fmla="*/ 0 w 201"/>
                        <a:gd name="T9" fmla="*/ 114 h 146"/>
                        <a:gd name="T10" fmla="*/ 41 w 201"/>
                        <a:gd name="T11" fmla="*/ 52 h 146"/>
                        <a:gd name="T12" fmla="*/ 54 w 201"/>
                        <a:gd name="T13" fmla="*/ 0 h 146"/>
                        <a:gd name="T14" fmla="*/ 201 w 201"/>
                        <a:gd name="T15" fmla="*/ 34 h 1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201" h="146">
                          <a:moveTo>
                            <a:pt x="201" y="34"/>
                          </a:moveTo>
                          <a:lnTo>
                            <a:pt x="178" y="95"/>
                          </a:lnTo>
                          <a:lnTo>
                            <a:pt x="136" y="146"/>
                          </a:lnTo>
                          <a:lnTo>
                            <a:pt x="75" y="133"/>
                          </a:lnTo>
                          <a:lnTo>
                            <a:pt x="0" y="114"/>
                          </a:lnTo>
                          <a:lnTo>
                            <a:pt x="41" y="52"/>
                          </a:lnTo>
                          <a:lnTo>
                            <a:pt x="54" y="0"/>
                          </a:lnTo>
                          <a:lnTo>
                            <a:pt x="201" y="34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98" name="Freeform 1997"/>
                    <p:cNvSpPr>
                      <a:spLocks/>
                    </p:cNvSpPr>
                    <p:nvPr/>
                  </p:nvSpPr>
                  <p:spPr bwMode="auto">
                    <a:xfrm>
                      <a:off x="4549" y="1682"/>
                      <a:ext cx="29" cy="15"/>
                    </a:xfrm>
                    <a:custGeom>
                      <a:avLst/>
                      <a:gdLst>
                        <a:gd name="T0" fmla="*/ 236 w 236"/>
                        <a:gd name="T1" fmla="*/ 36 h 116"/>
                        <a:gd name="T2" fmla="*/ 199 w 236"/>
                        <a:gd name="T3" fmla="*/ 81 h 116"/>
                        <a:gd name="T4" fmla="*/ 114 w 236"/>
                        <a:gd name="T5" fmla="*/ 112 h 116"/>
                        <a:gd name="T6" fmla="*/ 55 w 236"/>
                        <a:gd name="T7" fmla="*/ 116 h 116"/>
                        <a:gd name="T8" fmla="*/ 11 w 236"/>
                        <a:gd name="T9" fmla="*/ 110 h 116"/>
                        <a:gd name="T10" fmla="*/ 0 w 236"/>
                        <a:gd name="T11" fmla="*/ 87 h 116"/>
                        <a:gd name="T12" fmla="*/ 42 w 236"/>
                        <a:gd name="T13" fmla="*/ 59 h 116"/>
                        <a:gd name="T14" fmla="*/ 98 w 236"/>
                        <a:gd name="T15" fmla="*/ 0 h 116"/>
                        <a:gd name="T16" fmla="*/ 236 w 236"/>
                        <a:gd name="T17" fmla="*/ 36 h 1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36" h="116">
                          <a:moveTo>
                            <a:pt x="236" y="36"/>
                          </a:moveTo>
                          <a:lnTo>
                            <a:pt x="199" y="81"/>
                          </a:lnTo>
                          <a:lnTo>
                            <a:pt x="114" y="112"/>
                          </a:lnTo>
                          <a:lnTo>
                            <a:pt x="55" y="116"/>
                          </a:lnTo>
                          <a:lnTo>
                            <a:pt x="11" y="110"/>
                          </a:lnTo>
                          <a:lnTo>
                            <a:pt x="0" y="87"/>
                          </a:lnTo>
                          <a:lnTo>
                            <a:pt x="42" y="59"/>
                          </a:lnTo>
                          <a:lnTo>
                            <a:pt x="98" y="0"/>
                          </a:lnTo>
                          <a:lnTo>
                            <a:pt x="236" y="36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99" name="Freeform 1998"/>
                    <p:cNvSpPr>
                      <a:spLocks/>
                    </p:cNvSpPr>
                    <p:nvPr/>
                  </p:nvSpPr>
                  <p:spPr bwMode="auto">
                    <a:xfrm>
                      <a:off x="4617" y="1653"/>
                      <a:ext cx="39" cy="51"/>
                    </a:xfrm>
                    <a:custGeom>
                      <a:avLst/>
                      <a:gdLst>
                        <a:gd name="T0" fmla="*/ 215 w 313"/>
                        <a:gd name="T1" fmla="*/ 57 h 407"/>
                        <a:gd name="T2" fmla="*/ 270 w 313"/>
                        <a:gd name="T3" fmla="*/ 193 h 407"/>
                        <a:gd name="T4" fmla="*/ 310 w 313"/>
                        <a:gd name="T5" fmla="*/ 246 h 407"/>
                        <a:gd name="T6" fmla="*/ 313 w 313"/>
                        <a:gd name="T7" fmla="*/ 283 h 407"/>
                        <a:gd name="T8" fmla="*/ 300 w 313"/>
                        <a:gd name="T9" fmla="*/ 334 h 407"/>
                        <a:gd name="T10" fmla="*/ 257 w 313"/>
                        <a:gd name="T11" fmla="*/ 388 h 407"/>
                        <a:gd name="T12" fmla="*/ 200 w 313"/>
                        <a:gd name="T13" fmla="*/ 407 h 407"/>
                        <a:gd name="T14" fmla="*/ 99 w 313"/>
                        <a:gd name="T15" fmla="*/ 407 h 407"/>
                        <a:gd name="T16" fmla="*/ 42 w 313"/>
                        <a:gd name="T17" fmla="*/ 365 h 407"/>
                        <a:gd name="T18" fmla="*/ 23 w 313"/>
                        <a:gd name="T19" fmla="*/ 325 h 407"/>
                        <a:gd name="T20" fmla="*/ 16 w 313"/>
                        <a:gd name="T21" fmla="*/ 264 h 407"/>
                        <a:gd name="T22" fmla="*/ 40 w 313"/>
                        <a:gd name="T23" fmla="*/ 219 h 407"/>
                        <a:gd name="T24" fmla="*/ 25 w 313"/>
                        <a:gd name="T25" fmla="*/ 201 h 407"/>
                        <a:gd name="T26" fmla="*/ 0 w 313"/>
                        <a:gd name="T27" fmla="*/ 162 h 407"/>
                        <a:gd name="T28" fmla="*/ 10 w 313"/>
                        <a:gd name="T29" fmla="*/ 0 h 407"/>
                        <a:gd name="T30" fmla="*/ 215 w 313"/>
                        <a:gd name="T31" fmla="*/ 57 h 4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313" h="407">
                          <a:moveTo>
                            <a:pt x="215" y="57"/>
                          </a:moveTo>
                          <a:lnTo>
                            <a:pt x="270" y="193"/>
                          </a:lnTo>
                          <a:lnTo>
                            <a:pt x="310" y="246"/>
                          </a:lnTo>
                          <a:lnTo>
                            <a:pt x="313" y="283"/>
                          </a:lnTo>
                          <a:lnTo>
                            <a:pt x="300" y="334"/>
                          </a:lnTo>
                          <a:lnTo>
                            <a:pt x="257" y="388"/>
                          </a:lnTo>
                          <a:lnTo>
                            <a:pt x="200" y="407"/>
                          </a:lnTo>
                          <a:lnTo>
                            <a:pt x="99" y="407"/>
                          </a:lnTo>
                          <a:lnTo>
                            <a:pt x="42" y="365"/>
                          </a:lnTo>
                          <a:lnTo>
                            <a:pt x="23" y="325"/>
                          </a:lnTo>
                          <a:lnTo>
                            <a:pt x="16" y="264"/>
                          </a:lnTo>
                          <a:lnTo>
                            <a:pt x="40" y="219"/>
                          </a:lnTo>
                          <a:lnTo>
                            <a:pt x="25" y="201"/>
                          </a:lnTo>
                          <a:lnTo>
                            <a:pt x="0" y="162"/>
                          </a:lnTo>
                          <a:lnTo>
                            <a:pt x="10" y="0"/>
                          </a:lnTo>
                          <a:lnTo>
                            <a:pt x="215" y="57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00" name="Freeform 1999"/>
                    <p:cNvSpPr>
                      <a:spLocks/>
                    </p:cNvSpPr>
                    <p:nvPr/>
                  </p:nvSpPr>
                  <p:spPr bwMode="auto">
                    <a:xfrm>
                      <a:off x="4623" y="1679"/>
                      <a:ext cx="30" cy="19"/>
                    </a:xfrm>
                    <a:custGeom>
                      <a:avLst/>
                      <a:gdLst>
                        <a:gd name="T0" fmla="*/ 208 w 236"/>
                        <a:gd name="T1" fmla="*/ 7 h 153"/>
                        <a:gd name="T2" fmla="*/ 236 w 236"/>
                        <a:gd name="T3" fmla="*/ 42 h 153"/>
                        <a:gd name="T4" fmla="*/ 221 w 236"/>
                        <a:gd name="T5" fmla="*/ 113 h 153"/>
                        <a:gd name="T6" fmla="*/ 184 w 236"/>
                        <a:gd name="T7" fmla="*/ 144 h 153"/>
                        <a:gd name="T8" fmla="*/ 82 w 236"/>
                        <a:gd name="T9" fmla="*/ 153 h 153"/>
                        <a:gd name="T10" fmla="*/ 39 w 236"/>
                        <a:gd name="T11" fmla="*/ 136 h 153"/>
                        <a:gd name="T12" fmla="*/ 5 w 236"/>
                        <a:gd name="T13" fmla="*/ 100 h 153"/>
                        <a:gd name="T14" fmla="*/ 0 w 236"/>
                        <a:gd name="T15" fmla="*/ 63 h 153"/>
                        <a:gd name="T16" fmla="*/ 18 w 236"/>
                        <a:gd name="T17" fmla="*/ 10 h 153"/>
                        <a:gd name="T18" fmla="*/ 105 w 236"/>
                        <a:gd name="T19" fmla="*/ 0 h 153"/>
                        <a:gd name="T20" fmla="*/ 208 w 236"/>
                        <a:gd name="T21" fmla="*/ 7 h 15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236" h="153">
                          <a:moveTo>
                            <a:pt x="208" y="7"/>
                          </a:moveTo>
                          <a:lnTo>
                            <a:pt x="236" y="42"/>
                          </a:lnTo>
                          <a:lnTo>
                            <a:pt x="221" y="113"/>
                          </a:lnTo>
                          <a:lnTo>
                            <a:pt x="184" y="144"/>
                          </a:lnTo>
                          <a:lnTo>
                            <a:pt x="82" y="153"/>
                          </a:lnTo>
                          <a:lnTo>
                            <a:pt x="39" y="136"/>
                          </a:lnTo>
                          <a:lnTo>
                            <a:pt x="5" y="100"/>
                          </a:lnTo>
                          <a:lnTo>
                            <a:pt x="0" y="63"/>
                          </a:lnTo>
                          <a:lnTo>
                            <a:pt x="18" y="10"/>
                          </a:lnTo>
                          <a:lnTo>
                            <a:pt x="105" y="0"/>
                          </a:lnTo>
                          <a:lnTo>
                            <a:pt x="208" y="7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01" name="Freeform 2000"/>
                    <p:cNvSpPr>
                      <a:spLocks/>
                    </p:cNvSpPr>
                    <p:nvPr/>
                  </p:nvSpPr>
                  <p:spPr bwMode="auto">
                    <a:xfrm>
                      <a:off x="4622" y="1663"/>
                      <a:ext cx="26" cy="16"/>
                    </a:xfrm>
                    <a:custGeom>
                      <a:avLst/>
                      <a:gdLst>
                        <a:gd name="T0" fmla="*/ 205 w 205"/>
                        <a:gd name="T1" fmla="*/ 120 h 129"/>
                        <a:gd name="T2" fmla="*/ 97 w 205"/>
                        <a:gd name="T3" fmla="*/ 120 h 129"/>
                        <a:gd name="T4" fmla="*/ 23 w 205"/>
                        <a:gd name="T5" fmla="*/ 129 h 129"/>
                        <a:gd name="T6" fmla="*/ 13 w 205"/>
                        <a:gd name="T7" fmla="*/ 92 h 129"/>
                        <a:gd name="T8" fmla="*/ 0 w 205"/>
                        <a:gd name="T9" fmla="*/ 45 h 129"/>
                        <a:gd name="T10" fmla="*/ 33 w 205"/>
                        <a:gd name="T11" fmla="*/ 0 h 129"/>
                        <a:gd name="T12" fmla="*/ 147 w 205"/>
                        <a:gd name="T13" fmla="*/ 2 h 129"/>
                        <a:gd name="T14" fmla="*/ 180 w 205"/>
                        <a:gd name="T15" fmla="*/ 35 h 129"/>
                        <a:gd name="T16" fmla="*/ 205 w 205"/>
                        <a:gd name="T17" fmla="*/ 120 h 1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05" h="129">
                          <a:moveTo>
                            <a:pt x="205" y="120"/>
                          </a:moveTo>
                          <a:lnTo>
                            <a:pt x="97" y="120"/>
                          </a:lnTo>
                          <a:lnTo>
                            <a:pt x="23" y="129"/>
                          </a:lnTo>
                          <a:lnTo>
                            <a:pt x="13" y="92"/>
                          </a:lnTo>
                          <a:lnTo>
                            <a:pt x="0" y="45"/>
                          </a:lnTo>
                          <a:lnTo>
                            <a:pt x="33" y="0"/>
                          </a:lnTo>
                          <a:lnTo>
                            <a:pt x="147" y="2"/>
                          </a:lnTo>
                          <a:lnTo>
                            <a:pt x="180" y="35"/>
                          </a:lnTo>
                          <a:lnTo>
                            <a:pt x="205" y="12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02" name="Freeform 2001"/>
                    <p:cNvSpPr>
                      <a:spLocks/>
                    </p:cNvSpPr>
                    <p:nvPr/>
                  </p:nvSpPr>
                  <p:spPr bwMode="auto">
                    <a:xfrm>
                      <a:off x="4528" y="1275"/>
                      <a:ext cx="159" cy="399"/>
                    </a:xfrm>
                    <a:custGeom>
                      <a:avLst/>
                      <a:gdLst>
                        <a:gd name="T0" fmla="*/ 626 w 1277"/>
                        <a:gd name="T1" fmla="*/ 518 h 3194"/>
                        <a:gd name="T2" fmla="*/ 597 w 1277"/>
                        <a:gd name="T3" fmla="*/ 409 h 3194"/>
                        <a:gd name="T4" fmla="*/ 553 w 1277"/>
                        <a:gd name="T5" fmla="*/ 303 h 3194"/>
                        <a:gd name="T6" fmla="*/ 507 w 1277"/>
                        <a:gd name="T7" fmla="*/ 176 h 3194"/>
                        <a:gd name="T8" fmla="*/ 499 w 1277"/>
                        <a:gd name="T9" fmla="*/ 23 h 3194"/>
                        <a:gd name="T10" fmla="*/ 384 w 1277"/>
                        <a:gd name="T11" fmla="*/ 123 h 3194"/>
                        <a:gd name="T12" fmla="*/ 215 w 1277"/>
                        <a:gd name="T13" fmla="*/ 177 h 3194"/>
                        <a:gd name="T14" fmla="*/ 143 w 1277"/>
                        <a:gd name="T15" fmla="*/ 205 h 3194"/>
                        <a:gd name="T16" fmla="*/ 113 w 1277"/>
                        <a:gd name="T17" fmla="*/ 283 h 3194"/>
                        <a:gd name="T18" fmla="*/ 103 w 1277"/>
                        <a:gd name="T19" fmla="*/ 440 h 3194"/>
                        <a:gd name="T20" fmla="*/ 29 w 1277"/>
                        <a:gd name="T21" fmla="*/ 712 h 3194"/>
                        <a:gd name="T22" fmla="*/ 13 w 1277"/>
                        <a:gd name="T23" fmla="*/ 849 h 3194"/>
                        <a:gd name="T24" fmla="*/ 21 w 1277"/>
                        <a:gd name="T25" fmla="*/ 955 h 3194"/>
                        <a:gd name="T26" fmla="*/ 80 w 1277"/>
                        <a:gd name="T27" fmla="*/ 1007 h 3194"/>
                        <a:gd name="T28" fmla="*/ 242 w 1277"/>
                        <a:gd name="T29" fmla="*/ 975 h 3194"/>
                        <a:gd name="T30" fmla="*/ 201 w 1277"/>
                        <a:gd name="T31" fmla="*/ 1269 h 3194"/>
                        <a:gd name="T32" fmla="*/ 180 w 1277"/>
                        <a:gd name="T33" fmla="*/ 1557 h 3194"/>
                        <a:gd name="T34" fmla="*/ 187 w 1277"/>
                        <a:gd name="T35" fmla="*/ 2192 h 3194"/>
                        <a:gd name="T36" fmla="*/ 282 w 1277"/>
                        <a:gd name="T37" fmla="*/ 3041 h 3194"/>
                        <a:gd name="T38" fmla="*/ 362 w 1277"/>
                        <a:gd name="T39" fmla="*/ 3194 h 3194"/>
                        <a:gd name="T40" fmla="*/ 531 w 1277"/>
                        <a:gd name="T41" fmla="*/ 3153 h 3194"/>
                        <a:gd name="T42" fmla="*/ 602 w 1277"/>
                        <a:gd name="T43" fmla="*/ 3018 h 3194"/>
                        <a:gd name="T44" fmla="*/ 574 w 1277"/>
                        <a:gd name="T45" fmla="*/ 2344 h 3194"/>
                        <a:gd name="T46" fmla="*/ 611 w 1277"/>
                        <a:gd name="T47" fmla="*/ 1638 h 3194"/>
                        <a:gd name="T48" fmla="*/ 689 w 1277"/>
                        <a:gd name="T49" fmla="*/ 3011 h 3194"/>
                        <a:gd name="T50" fmla="*/ 737 w 1277"/>
                        <a:gd name="T51" fmla="*/ 3129 h 3194"/>
                        <a:gd name="T52" fmla="*/ 871 w 1277"/>
                        <a:gd name="T53" fmla="*/ 3171 h 3194"/>
                        <a:gd name="T54" fmla="*/ 948 w 1277"/>
                        <a:gd name="T55" fmla="*/ 3116 h 3194"/>
                        <a:gd name="T56" fmla="*/ 1038 w 1277"/>
                        <a:gd name="T57" fmla="*/ 1982 h 3194"/>
                        <a:gd name="T58" fmla="*/ 1084 w 1277"/>
                        <a:gd name="T59" fmla="*/ 1552 h 3194"/>
                        <a:gd name="T60" fmla="*/ 1074 w 1277"/>
                        <a:gd name="T61" fmla="*/ 1248 h 3194"/>
                        <a:gd name="T62" fmla="*/ 1249 w 1277"/>
                        <a:gd name="T63" fmla="*/ 960 h 3194"/>
                        <a:gd name="T64" fmla="*/ 1277 w 1277"/>
                        <a:gd name="T65" fmla="*/ 841 h 3194"/>
                        <a:gd name="T66" fmla="*/ 1228 w 1277"/>
                        <a:gd name="T67" fmla="*/ 635 h 3194"/>
                        <a:gd name="T68" fmla="*/ 1197 w 1277"/>
                        <a:gd name="T69" fmla="*/ 425 h 3194"/>
                        <a:gd name="T70" fmla="*/ 1172 w 1277"/>
                        <a:gd name="T71" fmla="*/ 264 h 3194"/>
                        <a:gd name="T72" fmla="*/ 1113 w 1277"/>
                        <a:gd name="T73" fmla="*/ 142 h 3194"/>
                        <a:gd name="T74" fmla="*/ 953 w 1277"/>
                        <a:gd name="T75" fmla="*/ 107 h 3194"/>
                        <a:gd name="T76" fmla="*/ 852 w 1277"/>
                        <a:gd name="T77" fmla="*/ 63 h 3194"/>
                        <a:gd name="T78" fmla="*/ 799 w 1277"/>
                        <a:gd name="T79" fmla="*/ 83 h 3194"/>
                        <a:gd name="T80" fmla="*/ 776 w 1277"/>
                        <a:gd name="T81" fmla="*/ 209 h 3194"/>
                        <a:gd name="T82" fmla="*/ 735 w 1277"/>
                        <a:gd name="T83" fmla="*/ 343 h 3194"/>
                        <a:gd name="T84" fmla="*/ 684 w 1277"/>
                        <a:gd name="T85" fmla="*/ 477 h 31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</a:cxnLst>
                      <a:rect l="0" t="0" r="r" b="b"/>
                      <a:pathLst>
                        <a:path w="1277" h="3194">
                          <a:moveTo>
                            <a:pt x="640" y="578"/>
                          </a:moveTo>
                          <a:lnTo>
                            <a:pt x="626" y="518"/>
                          </a:lnTo>
                          <a:lnTo>
                            <a:pt x="610" y="462"/>
                          </a:lnTo>
                          <a:lnTo>
                            <a:pt x="597" y="409"/>
                          </a:lnTo>
                          <a:lnTo>
                            <a:pt x="576" y="356"/>
                          </a:lnTo>
                          <a:lnTo>
                            <a:pt x="553" y="303"/>
                          </a:lnTo>
                          <a:lnTo>
                            <a:pt x="531" y="253"/>
                          </a:lnTo>
                          <a:lnTo>
                            <a:pt x="507" y="176"/>
                          </a:lnTo>
                          <a:lnTo>
                            <a:pt x="495" y="89"/>
                          </a:lnTo>
                          <a:lnTo>
                            <a:pt x="499" y="23"/>
                          </a:lnTo>
                          <a:lnTo>
                            <a:pt x="438" y="93"/>
                          </a:lnTo>
                          <a:lnTo>
                            <a:pt x="384" y="123"/>
                          </a:lnTo>
                          <a:lnTo>
                            <a:pt x="284" y="161"/>
                          </a:lnTo>
                          <a:lnTo>
                            <a:pt x="215" y="177"/>
                          </a:lnTo>
                          <a:lnTo>
                            <a:pt x="177" y="187"/>
                          </a:lnTo>
                          <a:lnTo>
                            <a:pt x="143" y="205"/>
                          </a:lnTo>
                          <a:lnTo>
                            <a:pt x="124" y="241"/>
                          </a:lnTo>
                          <a:lnTo>
                            <a:pt x="113" y="283"/>
                          </a:lnTo>
                          <a:lnTo>
                            <a:pt x="103" y="352"/>
                          </a:lnTo>
                          <a:lnTo>
                            <a:pt x="103" y="440"/>
                          </a:lnTo>
                          <a:lnTo>
                            <a:pt x="62" y="635"/>
                          </a:lnTo>
                          <a:lnTo>
                            <a:pt x="29" y="712"/>
                          </a:lnTo>
                          <a:lnTo>
                            <a:pt x="18" y="790"/>
                          </a:lnTo>
                          <a:lnTo>
                            <a:pt x="13" y="849"/>
                          </a:lnTo>
                          <a:lnTo>
                            <a:pt x="0" y="915"/>
                          </a:lnTo>
                          <a:lnTo>
                            <a:pt x="21" y="955"/>
                          </a:lnTo>
                          <a:lnTo>
                            <a:pt x="49" y="990"/>
                          </a:lnTo>
                          <a:lnTo>
                            <a:pt x="80" y="1007"/>
                          </a:lnTo>
                          <a:lnTo>
                            <a:pt x="149" y="990"/>
                          </a:lnTo>
                          <a:lnTo>
                            <a:pt x="242" y="975"/>
                          </a:lnTo>
                          <a:lnTo>
                            <a:pt x="247" y="1111"/>
                          </a:lnTo>
                          <a:lnTo>
                            <a:pt x="201" y="1269"/>
                          </a:lnTo>
                          <a:lnTo>
                            <a:pt x="222" y="1290"/>
                          </a:lnTo>
                          <a:lnTo>
                            <a:pt x="180" y="1557"/>
                          </a:lnTo>
                          <a:lnTo>
                            <a:pt x="222" y="1573"/>
                          </a:lnTo>
                          <a:lnTo>
                            <a:pt x="187" y="2192"/>
                          </a:lnTo>
                          <a:lnTo>
                            <a:pt x="292" y="2949"/>
                          </a:lnTo>
                          <a:lnTo>
                            <a:pt x="282" y="3041"/>
                          </a:lnTo>
                          <a:lnTo>
                            <a:pt x="317" y="3153"/>
                          </a:lnTo>
                          <a:lnTo>
                            <a:pt x="362" y="3194"/>
                          </a:lnTo>
                          <a:lnTo>
                            <a:pt x="425" y="3180"/>
                          </a:lnTo>
                          <a:lnTo>
                            <a:pt x="531" y="3153"/>
                          </a:lnTo>
                          <a:lnTo>
                            <a:pt x="589" y="3126"/>
                          </a:lnTo>
                          <a:lnTo>
                            <a:pt x="602" y="3018"/>
                          </a:lnTo>
                          <a:lnTo>
                            <a:pt x="589" y="2952"/>
                          </a:lnTo>
                          <a:lnTo>
                            <a:pt x="574" y="2344"/>
                          </a:lnTo>
                          <a:lnTo>
                            <a:pt x="588" y="1905"/>
                          </a:lnTo>
                          <a:lnTo>
                            <a:pt x="611" y="1638"/>
                          </a:lnTo>
                          <a:lnTo>
                            <a:pt x="635" y="1905"/>
                          </a:lnTo>
                          <a:lnTo>
                            <a:pt x="689" y="3011"/>
                          </a:lnTo>
                          <a:lnTo>
                            <a:pt x="700" y="3119"/>
                          </a:lnTo>
                          <a:lnTo>
                            <a:pt x="737" y="3129"/>
                          </a:lnTo>
                          <a:lnTo>
                            <a:pt x="827" y="3179"/>
                          </a:lnTo>
                          <a:lnTo>
                            <a:pt x="871" y="3171"/>
                          </a:lnTo>
                          <a:lnTo>
                            <a:pt x="920" y="3127"/>
                          </a:lnTo>
                          <a:lnTo>
                            <a:pt x="948" y="3116"/>
                          </a:lnTo>
                          <a:lnTo>
                            <a:pt x="969" y="3015"/>
                          </a:lnTo>
                          <a:lnTo>
                            <a:pt x="1038" y="1982"/>
                          </a:lnTo>
                          <a:lnTo>
                            <a:pt x="1045" y="1583"/>
                          </a:lnTo>
                          <a:lnTo>
                            <a:pt x="1084" y="1552"/>
                          </a:lnTo>
                          <a:lnTo>
                            <a:pt x="1053" y="1284"/>
                          </a:lnTo>
                          <a:lnTo>
                            <a:pt x="1074" y="1248"/>
                          </a:lnTo>
                          <a:lnTo>
                            <a:pt x="1053" y="1127"/>
                          </a:lnTo>
                          <a:lnTo>
                            <a:pt x="1249" y="960"/>
                          </a:lnTo>
                          <a:lnTo>
                            <a:pt x="1277" y="920"/>
                          </a:lnTo>
                          <a:lnTo>
                            <a:pt x="1277" y="841"/>
                          </a:lnTo>
                          <a:lnTo>
                            <a:pt x="1265" y="744"/>
                          </a:lnTo>
                          <a:lnTo>
                            <a:pt x="1228" y="635"/>
                          </a:lnTo>
                          <a:lnTo>
                            <a:pt x="1203" y="519"/>
                          </a:lnTo>
                          <a:lnTo>
                            <a:pt x="1197" y="425"/>
                          </a:lnTo>
                          <a:lnTo>
                            <a:pt x="1187" y="341"/>
                          </a:lnTo>
                          <a:lnTo>
                            <a:pt x="1172" y="264"/>
                          </a:lnTo>
                          <a:lnTo>
                            <a:pt x="1169" y="196"/>
                          </a:lnTo>
                          <a:lnTo>
                            <a:pt x="1113" y="142"/>
                          </a:lnTo>
                          <a:lnTo>
                            <a:pt x="1033" y="127"/>
                          </a:lnTo>
                          <a:lnTo>
                            <a:pt x="953" y="107"/>
                          </a:lnTo>
                          <a:lnTo>
                            <a:pt x="907" y="88"/>
                          </a:lnTo>
                          <a:lnTo>
                            <a:pt x="852" y="63"/>
                          </a:lnTo>
                          <a:lnTo>
                            <a:pt x="799" y="0"/>
                          </a:lnTo>
                          <a:lnTo>
                            <a:pt x="799" y="83"/>
                          </a:lnTo>
                          <a:lnTo>
                            <a:pt x="795" y="137"/>
                          </a:lnTo>
                          <a:lnTo>
                            <a:pt x="776" y="209"/>
                          </a:lnTo>
                          <a:lnTo>
                            <a:pt x="756" y="276"/>
                          </a:lnTo>
                          <a:lnTo>
                            <a:pt x="735" y="343"/>
                          </a:lnTo>
                          <a:lnTo>
                            <a:pt x="710" y="409"/>
                          </a:lnTo>
                          <a:lnTo>
                            <a:pt x="684" y="477"/>
                          </a:lnTo>
                          <a:lnTo>
                            <a:pt x="640" y="578"/>
                          </a:lnTo>
                          <a:close/>
                        </a:path>
                      </a:pathLst>
                    </a:custGeom>
                    <a:solidFill>
                      <a:srgbClr val="20202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03" name="Freeform 2002"/>
                    <p:cNvSpPr>
                      <a:spLocks/>
                    </p:cNvSpPr>
                    <p:nvPr/>
                  </p:nvSpPr>
                  <p:spPr bwMode="auto">
                    <a:xfrm>
                      <a:off x="4596" y="1258"/>
                      <a:ext cx="29" cy="31"/>
                    </a:xfrm>
                    <a:custGeom>
                      <a:avLst/>
                      <a:gdLst>
                        <a:gd name="T0" fmla="*/ 0 w 233"/>
                        <a:gd name="T1" fmla="*/ 179 h 242"/>
                        <a:gd name="T2" fmla="*/ 12 w 233"/>
                        <a:gd name="T3" fmla="*/ 216 h 242"/>
                        <a:gd name="T4" fmla="*/ 31 w 233"/>
                        <a:gd name="T5" fmla="*/ 232 h 242"/>
                        <a:gd name="T6" fmla="*/ 52 w 233"/>
                        <a:gd name="T7" fmla="*/ 242 h 242"/>
                        <a:gd name="T8" fmla="*/ 87 w 233"/>
                        <a:gd name="T9" fmla="*/ 242 h 242"/>
                        <a:gd name="T10" fmla="*/ 115 w 233"/>
                        <a:gd name="T11" fmla="*/ 232 h 242"/>
                        <a:gd name="T12" fmla="*/ 149 w 233"/>
                        <a:gd name="T13" fmla="*/ 214 h 242"/>
                        <a:gd name="T14" fmla="*/ 174 w 233"/>
                        <a:gd name="T15" fmla="*/ 197 h 242"/>
                        <a:gd name="T16" fmla="*/ 195 w 233"/>
                        <a:gd name="T17" fmla="*/ 179 h 242"/>
                        <a:gd name="T18" fmla="*/ 213 w 233"/>
                        <a:gd name="T19" fmla="*/ 160 h 242"/>
                        <a:gd name="T20" fmla="*/ 233 w 233"/>
                        <a:gd name="T21" fmla="*/ 130 h 242"/>
                        <a:gd name="T22" fmla="*/ 233 w 233"/>
                        <a:gd name="T23" fmla="*/ 113 h 242"/>
                        <a:gd name="T24" fmla="*/ 233 w 233"/>
                        <a:gd name="T25" fmla="*/ 93 h 242"/>
                        <a:gd name="T26" fmla="*/ 231 w 233"/>
                        <a:gd name="T27" fmla="*/ 57 h 242"/>
                        <a:gd name="T28" fmla="*/ 226 w 233"/>
                        <a:gd name="T29" fmla="*/ 0 h 242"/>
                        <a:gd name="T30" fmla="*/ 0 w 233"/>
                        <a:gd name="T31" fmla="*/ 179 h 2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233" h="242">
                          <a:moveTo>
                            <a:pt x="0" y="179"/>
                          </a:moveTo>
                          <a:lnTo>
                            <a:pt x="12" y="216"/>
                          </a:lnTo>
                          <a:lnTo>
                            <a:pt x="31" y="232"/>
                          </a:lnTo>
                          <a:lnTo>
                            <a:pt x="52" y="242"/>
                          </a:lnTo>
                          <a:lnTo>
                            <a:pt x="87" y="242"/>
                          </a:lnTo>
                          <a:lnTo>
                            <a:pt x="115" y="232"/>
                          </a:lnTo>
                          <a:lnTo>
                            <a:pt x="149" y="214"/>
                          </a:lnTo>
                          <a:lnTo>
                            <a:pt x="174" y="197"/>
                          </a:lnTo>
                          <a:lnTo>
                            <a:pt x="195" y="179"/>
                          </a:lnTo>
                          <a:lnTo>
                            <a:pt x="213" y="160"/>
                          </a:lnTo>
                          <a:lnTo>
                            <a:pt x="233" y="130"/>
                          </a:lnTo>
                          <a:lnTo>
                            <a:pt x="233" y="113"/>
                          </a:lnTo>
                          <a:lnTo>
                            <a:pt x="233" y="93"/>
                          </a:lnTo>
                          <a:lnTo>
                            <a:pt x="231" y="57"/>
                          </a:lnTo>
                          <a:lnTo>
                            <a:pt x="226" y="0"/>
                          </a:lnTo>
                          <a:lnTo>
                            <a:pt x="0" y="179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04" name="Freeform 2003"/>
                    <p:cNvSpPr>
                      <a:spLocks/>
                    </p:cNvSpPr>
                    <p:nvPr/>
                  </p:nvSpPr>
                  <p:spPr bwMode="auto">
                    <a:xfrm>
                      <a:off x="4577" y="1207"/>
                      <a:ext cx="54" cy="52"/>
                    </a:xfrm>
                    <a:custGeom>
                      <a:avLst/>
                      <a:gdLst>
                        <a:gd name="T0" fmla="*/ 144 w 427"/>
                        <a:gd name="T1" fmla="*/ 1 h 412"/>
                        <a:gd name="T2" fmla="*/ 89 w 427"/>
                        <a:gd name="T3" fmla="*/ 37 h 412"/>
                        <a:gd name="T4" fmla="*/ 65 w 427"/>
                        <a:gd name="T5" fmla="*/ 79 h 412"/>
                        <a:gd name="T6" fmla="*/ 23 w 427"/>
                        <a:gd name="T7" fmla="*/ 102 h 412"/>
                        <a:gd name="T8" fmla="*/ 8 w 427"/>
                        <a:gd name="T9" fmla="*/ 133 h 412"/>
                        <a:gd name="T10" fmla="*/ 0 w 427"/>
                        <a:gd name="T11" fmla="*/ 195 h 412"/>
                        <a:gd name="T12" fmla="*/ 1 w 427"/>
                        <a:gd name="T13" fmla="*/ 238 h 412"/>
                        <a:gd name="T14" fmla="*/ 8 w 427"/>
                        <a:gd name="T15" fmla="*/ 279 h 412"/>
                        <a:gd name="T16" fmla="*/ 35 w 427"/>
                        <a:gd name="T17" fmla="*/ 302 h 412"/>
                        <a:gd name="T18" fmla="*/ 388 w 427"/>
                        <a:gd name="T19" fmla="*/ 412 h 412"/>
                        <a:gd name="T20" fmla="*/ 393 w 427"/>
                        <a:gd name="T21" fmla="*/ 349 h 412"/>
                        <a:gd name="T22" fmla="*/ 410 w 427"/>
                        <a:gd name="T23" fmla="*/ 305 h 412"/>
                        <a:gd name="T24" fmla="*/ 426 w 427"/>
                        <a:gd name="T25" fmla="*/ 259 h 412"/>
                        <a:gd name="T26" fmla="*/ 427 w 427"/>
                        <a:gd name="T27" fmla="*/ 204 h 412"/>
                        <a:gd name="T28" fmla="*/ 416 w 427"/>
                        <a:gd name="T29" fmla="*/ 149 h 412"/>
                        <a:gd name="T30" fmla="*/ 401 w 427"/>
                        <a:gd name="T31" fmla="*/ 102 h 412"/>
                        <a:gd name="T32" fmla="*/ 375 w 427"/>
                        <a:gd name="T33" fmla="*/ 62 h 412"/>
                        <a:gd name="T34" fmla="*/ 339 w 427"/>
                        <a:gd name="T35" fmla="*/ 36 h 412"/>
                        <a:gd name="T36" fmla="*/ 296 w 427"/>
                        <a:gd name="T37" fmla="*/ 8 h 412"/>
                        <a:gd name="T38" fmla="*/ 211 w 427"/>
                        <a:gd name="T39" fmla="*/ 0 h 412"/>
                        <a:gd name="T40" fmla="*/ 144 w 427"/>
                        <a:gd name="T41" fmla="*/ 1 h 4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427" h="412">
                          <a:moveTo>
                            <a:pt x="144" y="1"/>
                          </a:moveTo>
                          <a:lnTo>
                            <a:pt x="89" y="37"/>
                          </a:lnTo>
                          <a:lnTo>
                            <a:pt x="65" y="79"/>
                          </a:lnTo>
                          <a:lnTo>
                            <a:pt x="23" y="102"/>
                          </a:lnTo>
                          <a:lnTo>
                            <a:pt x="8" y="133"/>
                          </a:lnTo>
                          <a:lnTo>
                            <a:pt x="0" y="195"/>
                          </a:lnTo>
                          <a:lnTo>
                            <a:pt x="1" y="238"/>
                          </a:lnTo>
                          <a:lnTo>
                            <a:pt x="8" y="279"/>
                          </a:lnTo>
                          <a:lnTo>
                            <a:pt x="35" y="302"/>
                          </a:lnTo>
                          <a:lnTo>
                            <a:pt x="388" y="412"/>
                          </a:lnTo>
                          <a:lnTo>
                            <a:pt x="393" y="349"/>
                          </a:lnTo>
                          <a:lnTo>
                            <a:pt x="410" y="305"/>
                          </a:lnTo>
                          <a:lnTo>
                            <a:pt x="426" y="259"/>
                          </a:lnTo>
                          <a:lnTo>
                            <a:pt x="427" y="204"/>
                          </a:lnTo>
                          <a:lnTo>
                            <a:pt x="416" y="149"/>
                          </a:lnTo>
                          <a:lnTo>
                            <a:pt x="401" y="102"/>
                          </a:lnTo>
                          <a:lnTo>
                            <a:pt x="375" y="62"/>
                          </a:lnTo>
                          <a:lnTo>
                            <a:pt x="339" y="36"/>
                          </a:lnTo>
                          <a:lnTo>
                            <a:pt x="296" y="8"/>
                          </a:lnTo>
                          <a:lnTo>
                            <a:pt x="211" y="0"/>
                          </a:lnTo>
                          <a:lnTo>
                            <a:pt x="144" y="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05" name="Freeform 2004"/>
                    <p:cNvSpPr>
                      <a:spLocks/>
                    </p:cNvSpPr>
                    <p:nvPr/>
                  </p:nvSpPr>
                  <p:spPr bwMode="auto">
                    <a:xfrm>
                      <a:off x="4581" y="1228"/>
                      <a:ext cx="46" cy="56"/>
                    </a:xfrm>
                    <a:custGeom>
                      <a:avLst/>
                      <a:gdLst>
                        <a:gd name="T0" fmla="*/ 0 w 368"/>
                        <a:gd name="T1" fmla="*/ 134 h 442"/>
                        <a:gd name="T2" fmla="*/ 12 w 368"/>
                        <a:gd name="T3" fmla="*/ 154 h 442"/>
                        <a:gd name="T4" fmla="*/ 12 w 368"/>
                        <a:gd name="T5" fmla="*/ 179 h 442"/>
                        <a:gd name="T6" fmla="*/ 15 w 368"/>
                        <a:gd name="T7" fmla="*/ 207 h 442"/>
                        <a:gd name="T8" fmla="*/ 25 w 368"/>
                        <a:gd name="T9" fmla="*/ 243 h 442"/>
                        <a:gd name="T10" fmla="*/ 38 w 368"/>
                        <a:gd name="T11" fmla="*/ 285 h 442"/>
                        <a:gd name="T12" fmla="*/ 51 w 368"/>
                        <a:gd name="T13" fmla="*/ 328 h 442"/>
                        <a:gd name="T14" fmla="*/ 64 w 368"/>
                        <a:gd name="T15" fmla="*/ 374 h 442"/>
                        <a:gd name="T16" fmla="*/ 76 w 368"/>
                        <a:gd name="T17" fmla="*/ 399 h 442"/>
                        <a:gd name="T18" fmla="*/ 92 w 368"/>
                        <a:gd name="T19" fmla="*/ 419 h 442"/>
                        <a:gd name="T20" fmla="*/ 110 w 368"/>
                        <a:gd name="T21" fmla="*/ 439 h 442"/>
                        <a:gd name="T22" fmla="*/ 133 w 368"/>
                        <a:gd name="T23" fmla="*/ 442 h 442"/>
                        <a:gd name="T24" fmla="*/ 164 w 368"/>
                        <a:gd name="T25" fmla="*/ 434 h 442"/>
                        <a:gd name="T26" fmla="*/ 197 w 368"/>
                        <a:gd name="T27" fmla="*/ 423 h 442"/>
                        <a:gd name="T28" fmla="*/ 223 w 368"/>
                        <a:gd name="T29" fmla="*/ 413 h 442"/>
                        <a:gd name="T30" fmla="*/ 248 w 368"/>
                        <a:gd name="T31" fmla="*/ 398 h 442"/>
                        <a:gd name="T32" fmla="*/ 267 w 368"/>
                        <a:gd name="T33" fmla="*/ 382 h 442"/>
                        <a:gd name="T34" fmla="*/ 284 w 368"/>
                        <a:gd name="T35" fmla="*/ 365 h 442"/>
                        <a:gd name="T36" fmla="*/ 304 w 368"/>
                        <a:gd name="T37" fmla="*/ 342 h 442"/>
                        <a:gd name="T38" fmla="*/ 325 w 368"/>
                        <a:gd name="T39" fmla="*/ 314 h 442"/>
                        <a:gd name="T40" fmla="*/ 341 w 368"/>
                        <a:gd name="T41" fmla="*/ 282 h 442"/>
                        <a:gd name="T42" fmla="*/ 345 w 368"/>
                        <a:gd name="T43" fmla="*/ 234 h 442"/>
                        <a:gd name="T44" fmla="*/ 345 w 368"/>
                        <a:gd name="T45" fmla="*/ 205 h 442"/>
                        <a:gd name="T46" fmla="*/ 356 w 368"/>
                        <a:gd name="T47" fmla="*/ 185 h 442"/>
                        <a:gd name="T48" fmla="*/ 366 w 368"/>
                        <a:gd name="T49" fmla="*/ 164 h 442"/>
                        <a:gd name="T50" fmla="*/ 368 w 368"/>
                        <a:gd name="T51" fmla="*/ 136 h 442"/>
                        <a:gd name="T52" fmla="*/ 364 w 368"/>
                        <a:gd name="T53" fmla="*/ 102 h 442"/>
                        <a:gd name="T54" fmla="*/ 348 w 368"/>
                        <a:gd name="T55" fmla="*/ 81 h 442"/>
                        <a:gd name="T56" fmla="*/ 330 w 368"/>
                        <a:gd name="T57" fmla="*/ 79 h 442"/>
                        <a:gd name="T58" fmla="*/ 318 w 368"/>
                        <a:gd name="T59" fmla="*/ 94 h 442"/>
                        <a:gd name="T60" fmla="*/ 308 w 368"/>
                        <a:gd name="T61" fmla="*/ 120 h 442"/>
                        <a:gd name="T62" fmla="*/ 297 w 368"/>
                        <a:gd name="T63" fmla="*/ 79 h 442"/>
                        <a:gd name="T64" fmla="*/ 277 w 368"/>
                        <a:gd name="T65" fmla="*/ 73 h 442"/>
                        <a:gd name="T66" fmla="*/ 259 w 368"/>
                        <a:gd name="T67" fmla="*/ 69 h 442"/>
                        <a:gd name="T68" fmla="*/ 195 w 368"/>
                        <a:gd name="T69" fmla="*/ 51 h 442"/>
                        <a:gd name="T70" fmla="*/ 141 w 368"/>
                        <a:gd name="T71" fmla="*/ 20 h 442"/>
                        <a:gd name="T72" fmla="*/ 91 w 368"/>
                        <a:gd name="T73" fmla="*/ 0 h 442"/>
                        <a:gd name="T74" fmla="*/ 43 w 368"/>
                        <a:gd name="T75" fmla="*/ 2 h 442"/>
                        <a:gd name="T76" fmla="*/ 12 w 368"/>
                        <a:gd name="T77" fmla="*/ 17 h 442"/>
                        <a:gd name="T78" fmla="*/ 5 w 368"/>
                        <a:gd name="T79" fmla="*/ 78 h 442"/>
                        <a:gd name="T80" fmla="*/ 0 w 368"/>
                        <a:gd name="T81" fmla="*/ 111 h 442"/>
                        <a:gd name="T82" fmla="*/ 0 w 368"/>
                        <a:gd name="T83" fmla="*/ 134 h 4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</a:cxnLst>
                      <a:rect l="0" t="0" r="r" b="b"/>
                      <a:pathLst>
                        <a:path w="368" h="442">
                          <a:moveTo>
                            <a:pt x="0" y="134"/>
                          </a:moveTo>
                          <a:lnTo>
                            <a:pt x="12" y="154"/>
                          </a:lnTo>
                          <a:lnTo>
                            <a:pt x="12" y="179"/>
                          </a:lnTo>
                          <a:lnTo>
                            <a:pt x="15" y="207"/>
                          </a:lnTo>
                          <a:lnTo>
                            <a:pt x="25" y="243"/>
                          </a:lnTo>
                          <a:lnTo>
                            <a:pt x="38" y="285"/>
                          </a:lnTo>
                          <a:lnTo>
                            <a:pt x="51" y="328"/>
                          </a:lnTo>
                          <a:lnTo>
                            <a:pt x="64" y="374"/>
                          </a:lnTo>
                          <a:lnTo>
                            <a:pt x="76" y="399"/>
                          </a:lnTo>
                          <a:lnTo>
                            <a:pt x="92" y="419"/>
                          </a:lnTo>
                          <a:lnTo>
                            <a:pt x="110" y="439"/>
                          </a:lnTo>
                          <a:lnTo>
                            <a:pt x="133" y="442"/>
                          </a:lnTo>
                          <a:lnTo>
                            <a:pt x="164" y="434"/>
                          </a:lnTo>
                          <a:lnTo>
                            <a:pt x="197" y="423"/>
                          </a:lnTo>
                          <a:lnTo>
                            <a:pt x="223" y="413"/>
                          </a:lnTo>
                          <a:lnTo>
                            <a:pt x="248" y="398"/>
                          </a:lnTo>
                          <a:lnTo>
                            <a:pt x="267" y="382"/>
                          </a:lnTo>
                          <a:lnTo>
                            <a:pt x="284" y="365"/>
                          </a:lnTo>
                          <a:lnTo>
                            <a:pt x="304" y="342"/>
                          </a:lnTo>
                          <a:lnTo>
                            <a:pt x="325" y="314"/>
                          </a:lnTo>
                          <a:lnTo>
                            <a:pt x="341" y="282"/>
                          </a:lnTo>
                          <a:lnTo>
                            <a:pt x="345" y="234"/>
                          </a:lnTo>
                          <a:lnTo>
                            <a:pt x="345" y="205"/>
                          </a:lnTo>
                          <a:lnTo>
                            <a:pt x="356" y="185"/>
                          </a:lnTo>
                          <a:lnTo>
                            <a:pt x="366" y="164"/>
                          </a:lnTo>
                          <a:lnTo>
                            <a:pt x="368" y="136"/>
                          </a:lnTo>
                          <a:lnTo>
                            <a:pt x="364" y="102"/>
                          </a:lnTo>
                          <a:lnTo>
                            <a:pt x="348" y="81"/>
                          </a:lnTo>
                          <a:lnTo>
                            <a:pt x="330" y="79"/>
                          </a:lnTo>
                          <a:lnTo>
                            <a:pt x="318" y="94"/>
                          </a:lnTo>
                          <a:lnTo>
                            <a:pt x="308" y="120"/>
                          </a:lnTo>
                          <a:lnTo>
                            <a:pt x="297" y="79"/>
                          </a:lnTo>
                          <a:lnTo>
                            <a:pt x="277" y="73"/>
                          </a:lnTo>
                          <a:lnTo>
                            <a:pt x="259" y="69"/>
                          </a:lnTo>
                          <a:lnTo>
                            <a:pt x="195" y="51"/>
                          </a:lnTo>
                          <a:lnTo>
                            <a:pt x="141" y="20"/>
                          </a:lnTo>
                          <a:lnTo>
                            <a:pt x="91" y="0"/>
                          </a:lnTo>
                          <a:lnTo>
                            <a:pt x="43" y="2"/>
                          </a:lnTo>
                          <a:lnTo>
                            <a:pt x="12" y="17"/>
                          </a:lnTo>
                          <a:lnTo>
                            <a:pt x="5" y="78"/>
                          </a:lnTo>
                          <a:lnTo>
                            <a:pt x="0" y="111"/>
                          </a:lnTo>
                          <a:lnTo>
                            <a:pt x="0" y="134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06" name="Freeform 2005"/>
                    <p:cNvSpPr>
                      <a:spLocks/>
                    </p:cNvSpPr>
                    <p:nvPr/>
                  </p:nvSpPr>
                  <p:spPr bwMode="auto">
                    <a:xfrm>
                      <a:off x="4589" y="1270"/>
                      <a:ext cx="14" cy="3"/>
                    </a:xfrm>
                    <a:custGeom>
                      <a:avLst/>
                      <a:gdLst>
                        <a:gd name="T0" fmla="*/ 3 w 117"/>
                        <a:gd name="T1" fmla="*/ 22 h 23"/>
                        <a:gd name="T2" fmla="*/ 0 w 117"/>
                        <a:gd name="T3" fmla="*/ 13 h 23"/>
                        <a:gd name="T4" fmla="*/ 0 w 117"/>
                        <a:gd name="T5" fmla="*/ 5 h 23"/>
                        <a:gd name="T6" fmla="*/ 5 w 117"/>
                        <a:gd name="T7" fmla="*/ 9 h 23"/>
                        <a:gd name="T8" fmla="*/ 24 w 117"/>
                        <a:gd name="T9" fmla="*/ 2 h 23"/>
                        <a:gd name="T10" fmla="*/ 37 w 117"/>
                        <a:gd name="T11" fmla="*/ 5 h 23"/>
                        <a:gd name="T12" fmla="*/ 48 w 117"/>
                        <a:gd name="T13" fmla="*/ 0 h 23"/>
                        <a:gd name="T14" fmla="*/ 83 w 117"/>
                        <a:gd name="T15" fmla="*/ 5 h 23"/>
                        <a:gd name="T16" fmla="*/ 98 w 117"/>
                        <a:gd name="T17" fmla="*/ 7 h 23"/>
                        <a:gd name="T18" fmla="*/ 106 w 117"/>
                        <a:gd name="T19" fmla="*/ 6 h 23"/>
                        <a:gd name="T20" fmla="*/ 111 w 117"/>
                        <a:gd name="T21" fmla="*/ 2 h 23"/>
                        <a:gd name="T22" fmla="*/ 111 w 117"/>
                        <a:gd name="T23" fmla="*/ 12 h 23"/>
                        <a:gd name="T24" fmla="*/ 117 w 117"/>
                        <a:gd name="T25" fmla="*/ 23 h 23"/>
                        <a:gd name="T26" fmla="*/ 103 w 117"/>
                        <a:gd name="T27" fmla="*/ 11 h 23"/>
                        <a:gd name="T28" fmla="*/ 82 w 117"/>
                        <a:gd name="T29" fmla="*/ 8 h 23"/>
                        <a:gd name="T30" fmla="*/ 51 w 117"/>
                        <a:gd name="T31" fmla="*/ 9 h 23"/>
                        <a:gd name="T32" fmla="*/ 39 w 117"/>
                        <a:gd name="T33" fmla="*/ 12 h 23"/>
                        <a:gd name="T34" fmla="*/ 25 w 117"/>
                        <a:gd name="T35" fmla="*/ 9 h 23"/>
                        <a:gd name="T36" fmla="*/ 14 w 117"/>
                        <a:gd name="T37" fmla="*/ 11 h 23"/>
                        <a:gd name="T38" fmla="*/ 5 w 117"/>
                        <a:gd name="T39" fmla="*/ 12 h 23"/>
                        <a:gd name="T40" fmla="*/ 3 w 117"/>
                        <a:gd name="T41" fmla="*/ 22 h 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17" h="23">
                          <a:moveTo>
                            <a:pt x="3" y="22"/>
                          </a:moveTo>
                          <a:lnTo>
                            <a:pt x="0" y="13"/>
                          </a:lnTo>
                          <a:lnTo>
                            <a:pt x="0" y="5"/>
                          </a:lnTo>
                          <a:lnTo>
                            <a:pt x="5" y="9"/>
                          </a:lnTo>
                          <a:lnTo>
                            <a:pt x="24" y="2"/>
                          </a:lnTo>
                          <a:lnTo>
                            <a:pt x="37" y="5"/>
                          </a:lnTo>
                          <a:lnTo>
                            <a:pt x="48" y="0"/>
                          </a:lnTo>
                          <a:lnTo>
                            <a:pt x="83" y="5"/>
                          </a:lnTo>
                          <a:lnTo>
                            <a:pt x="98" y="7"/>
                          </a:lnTo>
                          <a:lnTo>
                            <a:pt x="106" y="6"/>
                          </a:lnTo>
                          <a:lnTo>
                            <a:pt x="111" y="2"/>
                          </a:lnTo>
                          <a:lnTo>
                            <a:pt x="111" y="12"/>
                          </a:lnTo>
                          <a:lnTo>
                            <a:pt x="117" y="23"/>
                          </a:lnTo>
                          <a:lnTo>
                            <a:pt x="103" y="11"/>
                          </a:lnTo>
                          <a:lnTo>
                            <a:pt x="82" y="8"/>
                          </a:lnTo>
                          <a:lnTo>
                            <a:pt x="51" y="9"/>
                          </a:lnTo>
                          <a:lnTo>
                            <a:pt x="39" y="12"/>
                          </a:lnTo>
                          <a:lnTo>
                            <a:pt x="25" y="9"/>
                          </a:lnTo>
                          <a:lnTo>
                            <a:pt x="14" y="11"/>
                          </a:lnTo>
                          <a:lnTo>
                            <a:pt x="5" y="12"/>
                          </a:lnTo>
                          <a:lnTo>
                            <a:pt x="3" y="2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07" name="Freeform 2006"/>
                    <p:cNvSpPr>
                      <a:spLocks/>
                    </p:cNvSpPr>
                    <p:nvPr/>
                  </p:nvSpPr>
                  <p:spPr bwMode="auto">
                    <a:xfrm>
                      <a:off x="4591" y="1274"/>
                      <a:ext cx="7" cy="2"/>
                    </a:xfrm>
                    <a:custGeom>
                      <a:avLst/>
                      <a:gdLst>
                        <a:gd name="T0" fmla="*/ 0 w 55"/>
                        <a:gd name="T1" fmla="*/ 2 h 10"/>
                        <a:gd name="T2" fmla="*/ 14 w 55"/>
                        <a:gd name="T3" fmla="*/ 3 h 10"/>
                        <a:gd name="T4" fmla="*/ 25 w 55"/>
                        <a:gd name="T5" fmla="*/ 3 h 10"/>
                        <a:gd name="T6" fmla="*/ 55 w 55"/>
                        <a:gd name="T7" fmla="*/ 0 h 10"/>
                        <a:gd name="T8" fmla="*/ 31 w 55"/>
                        <a:gd name="T9" fmla="*/ 10 h 10"/>
                        <a:gd name="T10" fmla="*/ 13 w 55"/>
                        <a:gd name="T11" fmla="*/ 8 h 10"/>
                        <a:gd name="T12" fmla="*/ 0 w 55"/>
                        <a:gd name="T13" fmla="*/ 2 h 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5" h="10">
                          <a:moveTo>
                            <a:pt x="0" y="2"/>
                          </a:moveTo>
                          <a:lnTo>
                            <a:pt x="14" y="3"/>
                          </a:lnTo>
                          <a:lnTo>
                            <a:pt x="25" y="3"/>
                          </a:lnTo>
                          <a:lnTo>
                            <a:pt x="55" y="0"/>
                          </a:lnTo>
                          <a:lnTo>
                            <a:pt x="31" y="10"/>
                          </a:lnTo>
                          <a:lnTo>
                            <a:pt x="13" y="8"/>
                          </a:lnTo>
                          <a:lnTo>
                            <a:pt x="0" y="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08" name="Freeform 2007"/>
                    <p:cNvSpPr>
                      <a:spLocks/>
                    </p:cNvSpPr>
                    <p:nvPr/>
                  </p:nvSpPr>
                  <p:spPr bwMode="auto">
                    <a:xfrm>
                      <a:off x="4594" y="1280"/>
                      <a:ext cx="4" cy="3"/>
                    </a:xfrm>
                    <a:custGeom>
                      <a:avLst/>
                      <a:gdLst>
                        <a:gd name="T0" fmla="*/ 0 w 36"/>
                        <a:gd name="T1" fmla="*/ 2 h 20"/>
                        <a:gd name="T2" fmla="*/ 13 w 36"/>
                        <a:gd name="T3" fmla="*/ 6 h 20"/>
                        <a:gd name="T4" fmla="*/ 18 w 36"/>
                        <a:gd name="T5" fmla="*/ 20 h 20"/>
                        <a:gd name="T6" fmla="*/ 18 w 36"/>
                        <a:gd name="T7" fmla="*/ 7 h 20"/>
                        <a:gd name="T8" fmla="*/ 36 w 36"/>
                        <a:gd name="T9" fmla="*/ 0 h 20"/>
                        <a:gd name="T10" fmla="*/ 16 w 36"/>
                        <a:gd name="T11" fmla="*/ 3 h 20"/>
                        <a:gd name="T12" fmla="*/ 0 w 36"/>
                        <a:gd name="T13" fmla="*/ 2 h 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6" h="20">
                          <a:moveTo>
                            <a:pt x="0" y="2"/>
                          </a:moveTo>
                          <a:lnTo>
                            <a:pt x="13" y="6"/>
                          </a:lnTo>
                          <a:lnTo>
                            <a:pt x="18" y="20"/>
                          </a:lnTo>
                          <a:lnTo>
                            <a:pt x="18" y="7"/>
                          </a:lnTo>
                          <a:lnTo>
                            <a:pt x="36" y="0"/>
                          </a:lnTo>
                          <a:lnTo>
                            <a:pt x="16" y="3"/>
                          </a:lnTo>
                          <a:lnTo>
                            <a:pt x="0" y="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09" name="Freeform 2008"/>
                    <p:cNvSpPr>
                      <a:spLocks/>
                    </p:cNvSpPr>
                    <p:nvPr/>
                  </p:nvSpPr>
                  <p:spPr bwMode="auto">
                    <a:xfrm>
                      <a:off x="4621" y="1244"/>
                      <a:ext cx="2" cy="6"/>
                    </a:xfrm>
                    <a:custGeom>
                      <a:avLst/>
                      <a:gdLst>
                        <a:gd name="T0" fmla="*/ 8 w 18"/>
                        <a:gd name="T1" fmla="*/ 0 h 48"/>
                        <a:gd name="T2" fmla="*/ 0 w 18"/>
                        <a:gd name="T3" fmla="*/ 10 h 48"/>
                        <a:gd name="T4" fmla="*/ 8 w 18"/>
                        <a:gd name="T5" fmla="*/ 18 h 48"/>
                        <a:gd name="T6" fmla="*/ 9 w 18"/>
                        <a:gd name="T7" fmla="*/ 29 h 48"/>
                        <a:gd name="T8" fmla="*/ 8 w 18"/>
                        <a:gd name="T9" fmla="*/ 48 h 48"/>
                        <a:gd name="T10" fmla="*/ 18 w 18"/>
                        <a:gd name="T11" fmla="*/ 23 h 48"/>
                        <a:gd name="T12" fmla="*/ 8 w 18"/>
                        <a:gd name="T13" fmla="*/ 0 h 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8" h="48">
                          <a:moveTo>
                            <a:pt x="8" y="0"/>
                          </a:moveTo>
                          <a:lnTo>
                            <a:pt x="0" y="10"/>
                          </a:lnTo>
                          <a:lnTo>
                            <a:pt x="8" y="18"/>
                          </a:lnTo>
                          <a:lnTo>
                            <a:pt x="9" y="29"/>
                          </a:lnTo>
                          <a:lnTo>
                            <a:pt x="8" y="48"/>
                          </a:lnTo>
                          <a:lnTo>
                            <a:pt x="18" y="23"/>
                          </a:lnTo>
                          <a:lnTo>
                            <a:pt x="8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10" name="Freeform 2009"/>
                    <p:cNvSpPr>
                      <a:spLocks/>
                    </p:cNvSpPr>
                    <p:nvPr/>
                  </p:nvSpPr>
                  <p:spPr bwMode="auto">
                    <a:xfrm>
                      <a:off x="4621" y="1241"/>
                      <a:ext cx="3" cy="9"/>
                    </a:xfrm>
                    <a:custGeom>
                      <a:avLst/>
                      <a:gdLst>
                        <a:gd name="T0" fmla="*/ 3 w 27"/>
                        <a:gd name="T1" fmla="*/ 26 h 76"/>
                        <a:gd name="T2" fmla="*/ 0 w 27"/>
                        <a:gd name="T3" fmla="*/ 16 h 76"/>
                        <a:gd name="T4" fmla="*/ 7 w 27"/>
                        <a:gd name="T5" fmla="*/ 2 h 76"/>
                        <a:gd name="T6" fmla="*/ 16 w 27"/>
                        <a:gd name="T7" fmla="*/ 0 h 76"/>
                        <a:gd name="T8" fmla="*/ 24 w 27"/>
                        <a:gd name="T9" fmla="*/ 8 h 76"/>
                        <a:gd name="T10" fmla="*/ 27 w 27"/>
                        <a:gd name="T11" fmla="*/ 33 h 76"/>
                        <a:gd name="T12" fmla="*/ 24 w 27"/>
                        <a:gd name="T13" fmla="*/ 63 h 76"/>
                        <a:gd name="T14" fmla="*/ 15 w 27"/>
                        <a:gd name="T15" fmla="*/ 76 h 76"/>
                        <a:gd name="T16" fmla="*/ 22 w 27"/>
                        <a:gd name="T17" fmla="*/ 56 h 76"/>
                        <a:gd name="T18" fmla="*/ 22 w 27"/>
                        <a:gd name="T19" fmla="*/ 26 h 76"/>
                        <a:gd name="T20" fmla="*/ 18 w 27"/>
                        <a:gd name="T21" fmla="*/ 8 h 76"/>
                        <a:gd name="T22" fmla="*/ 11 w 27"/>
                        <a:gd name="T23" fmla="*/ 8 h 76"/>
                        <a:gd name="T24" fmla="*/ 3 w 27"/>
                        <a:gd name="T25" fmla="*/ 26 h 7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27" h="76">
                          <a:moveTo>
                            <a:pt x="3" y="26"/>
                          </a:moveTo>
                          <a:lnTo>
                            <a:pt x="0" y="16"/>
                          </a:lnTo>
                          <a:lnTo>
                            <a:pt x="7" y="2"/>
                          </a:lnTo>
                          <a:lnTo>
                            <a:pt x="16" y="0"/>
                          </a:lnTo>
                          <a:lnTo>
                            <a:pt x="24" y="8"/>
                          </a:lnTo>
                          <a:lnTo>
                            <a:pt x="27" y="33"/>
                          </a:lnTo>
                          <a:lnTo>
                            <a:pt x="24" y="63"/>
                          </a:lnTo>
                          <a:lnTo>
                            <a:pt x="15" y="76"/>
                          </a:lnTo>
                          <a:lnTo>
                            <a:pt x="22" y="56"/>
                          </a:lnTo>
                          <a:lnTo>
                            <a:pt x="22" y="26"/>
                          </a:lnTo>
                          <a:lnTo>
                            <a:pt x="18" y="8"/>
                          </a:lnTo>
                          <a:lnTo>
                            <a:pt x="11" y="8"/>
                          </a:lnTo>
                          <a:lnTo>
                            <a:pt x="3" y="26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11" name="Freeform 2010"/>
                    <p:cNvSpPr>
                      <a:spLocks/>
                    </p:cNvSpPr>
                    <p:nvPr/>
                  </p:nvSpPr>
                  <p:spPr bwMode="auto">
                    <a:xfrm>
                      <a:off x="4621" y="1254"/>
                      <a:ext cx="2" cy="3"/>
                    </a:xfrm>
                    <a:custGeom>
                      <a:avLst/>
                      <a:gdLst>
                        <a:gd name="T0" fmla="*/ 20 w 20"/>
                        <a:gd name="T1" fmla="*/ 9 h 22"/>
                        <a:gd name="T2" fmla="*/ 20 w 20"/>
                        <a:gd name="T3" fmla="*/ 0 h 22"/>
                        <a:gd name="T4" fmla="*/ 9 w 20"/>
                        <a:gd name="T5" fmla="*/ 7 h 22"/>
                        <a:gd name="T6" fmla="*/ 0 w 20"/>
                        <a:gd name="T7" fmla="*/ 7 h 22"/>
                        <a:gd name="T8" fmla="*/ 20 w 20"/>
                        <a:gd name="T9" fmla="*/ 22 h 22"/>
                        <a:gd name="T10" fmla="*/ 20 w 20"/>
                        <a:gd name="T11" fmla="*/ 9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0" h="22">
                          <a:moveTo>
                            <a:pt x="20" y="9"/>
                          </a:moveTo>
                          <a:lnTo>
                            <a:pt x="20" y="0"/>
                          </a:lnTo>
                          <a:lnTo>
                            <a:pt x="9" y="7"/>
                          </a:lnTo>
                          <a:lnTo>
                            <a:pt x="0" y="7"/>
                          </a:lnTo>
                          <a:lnTo>
                            <a:pt x="20" y="22"/>
                          </a:lnTo>
                          <a:lnTo>
                            <a:pt x="20" y="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12" name="Freeform 2011"/>
                    <p:cNvSpPr>
                      <a:spLocks/>
                    </p:cNvSpPr>
                    <p:nvPr/>
                  </p:nvSpPr>
                  <p:spPr bwMode="auto">
                    <a:xfrm>
                      <a:off x="4598" y="1247"/>
                      <a:ext cx="8" cy="4"/>
                    </a:xfrm>
                    <a:custGeom>
                      <a:avLst/>
                      <a:gdLst>
                        <a:gd name="T0" fmla="*/ 11 w 64"/>
                        <a:gd name="T1" fmla="*/ 6 h 37"/>
                        <a:gd name="T2" fmla="*/ 0 w 64"/>
                        <a:gd name="T3" fmla="*/ 15 h 37"/>
                        <a:gd name="T4" fmla="*/ 5 w 64"/>
                        <a:gd name="T5" fmla="*/ 17 h 37"/>
                        <a:gd name="T6" fmla="*/ 10 w 64"/>
                        <a:gd name="T7" fmla="*/ 21 h 37"/>
                        <a:gd name="T8" fmla="*/ 14 w 64"/>
                        <a:gd name="T9" fmla="*/ 30 h 37"/>
                        <a:gd name="T10" fmla="*/ 22 w 64"/>
                        <a:gd name="T11" fmla="*/ 37 h 37"/>
                        <a:gd name="T12" fmla="*/ 15 w 64"/>
                        <a:gd name="T13" fmla="*/ 28 h 37"/>
                        <a:gd name="T14" fmla="*/ 15 w 64"/>
                        <a:gd name="T15" fmla="*/ 21 h 37"/>
                        <a:gd name="T16" fmla="*/ 26 w 64"/>
                        <a:gd name="T17" fmla="*/ 26 h 37"/>
                        <a:gd name="T18" fmla="*/ 37 w 64"/>
                        <a:gd name="T19" fmla="*/ 23 h 37"/>
                        <a:gd name="T20" fmla="*/ 46 w 64"/>
                        <a:gd name="T21" fmla="*/ 20 h 37"/>
                        <a:gd name="T22" fmla="*/ 56 w 64"/>
                        <a:gd name="T23" fmla="*/ 11 h 37"/>
                        <a:gd name="T24" fmla="*/ 64 w 64"/>
                        <a:gd name="T25" fmla="*/ 10 h 37"/>
                        <a:gd name="T26" fmla="*/ 53 w 64"/>
                        <a:gd name="T27" fmla="*/ 1 h 37"/>
                        <a:gd name="T28" fmla="*/ 39 w 64"/>
                        <a:gd name="T29" fmla="*/ 0 h 37"/>
                        <a:gd name="T30" fmla="*/ 28 w 64"/>
                        <a:gd name="T31" fmla="*/ 0 h 37"/>
                        <a:gd name="T32" fmla="*/ 17 w 64"/>
                        <a:gd name="T33" fmla="*/ 1 h 37"/>
                        <a:gd name="T34" fmla="*/ 11 w 64"/>
                        <a:gd name="T35" fmla="*/ 6 h 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64" h="37">
                          <a:moveTo>
                            <a:pt x="11" y="6"/>
                          </a:moveTo>
                          <a:lnTo>
                            <a:pt x="0" y="15"/>
                          </a:lnTo>
                          <a:lnTo>
                            <a:pt x="5" y="17"/>
                          </a:lnTo>
                          <a:lnTo>
                            <a:pt x="10" y="21"/>
                          </a:lnTo>
                          <a:lnTo>
                            <a:pt x="14" y="30"/>
                          </a:lnTo>
                          <a:lnTo>
                            <a:pt x="22" y="37"/>
                          </a:lnTo>
                          <a:lnTo>
                            <a:pt x="15" y="28"/>
                          </a:lnTo>
                          <a:lnTo>
                            <a:pt x="15" y="21"/>
                          </a:lnTo>
                          <a:lnTo>
                            <a:pt x="26" y="26"/>
                          </a:lnTo>
                          <a:lnTo>
                            <a:pt x="37" y="23"/>
                          </a:lnTo>
                          <a:lnTo>
                            <a:pt x="46" y="20"/>
                          </a:lnTo>
                          <a:lnTo>
                            <a:pt x="56" y="11"/>
                          </a:lnTo>
                          <a:lnTo>
                            <a:pt x="64" y="10"/>
                          </a:lnTo>
                          <a:lnTo>
                            <a:pt x="53" y="1"/>
                          </a:lnTo>
                          <a:lnTo>
                            <a:pt x="39" y="0"/>
                          </a:lnTo>
                          <a:lnTo>
                            <a:pt x="28" y="0"/>
                          </a:lnTo>
                          <a:lnTo>
                            <a:pt x="17" y="1"/>
                          </a:lnTo>
                          <a:lnTo>
                            <a:pt x="11" y="6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13" name="Freeform 2012"/>
                    <p:cNvSpPr>
                      <a:spLocks/>
                    </p:cNvSpPr>
                    <p:nvPr/>
                  </p:nvSpPr>
                  <p:spPr bwMode="auto">
                    <a:xfrm>
                      <a:off x="4595" y="1243"/>
                      <a:ext cx="14" cy="4"/>
                    </a:xfrm>
                    <a:custGeom>
                      <a:avLst/>
                      <a:gdLst>
                        <a:gd name="T0" fmla="*/ 0 w 115"/>
                        <a:gd name="T1" fmla="*/ 21 h 33"/>
                        <a:gd name="T2" fmla="*/ 12 w 115"/>
                        <a:gd name="T3" fmla="*/ 33 h 33"/>
                        <a:gd name="T4" fmla="*/ 41 w 115"/>
                        <a:gd name="T5" fmla="*/ 20 h 33"/>
                        <a:gd name="T6" fmla="*/ 72 w 115"/>
                        <a:gd name="T7" fmla="*/ 11 h 33"/>
                        <a:gd name="T8" fmla="*/ 115 w 115"/>
                        <a:gd name="T9" fmla="*/ 14 h 33"/>
                        <a:gd name="T10" fmla="*/ 80 w 115"/>
                        <a:gd name="T11" fmla="*/ 6 h 33"/>
                        <a:gd name="T12" fmla="*/ 90 w 115"/>
                        <a:gd name="T13" fmla="*/ 0 h 33"/>
                        <a:gd name="T14" fmla="*/ 66 w 115"/>
                        <a:gd name="T15" fmla="*/ 2 h 33"/>
                        <a:gd name="T16" fmla="*/ 49 w 115"/>
                        <a:gd name="T17" fmla="*/ 7 h 33"/>
                        <a:gd name="T18" fmla="*/ 57 w 115"/>
                        <a:gd name="T19" fmla="*/ 1 h 33"/>
                        <a:gd name="T20" fmla="*/ 37 w 115"/>
                        <a:gd name="T21" fmla="*/ 6 h 33"/>
                        <a:gd name="T22" fmla="*/ 23 w 115"/>
                        <a:gd name="T23" fmla="*/ 14 h 33"/>
                        <a:gd name="T24" fmla="*/ 28 w 115"/>
                        <a:gd name="T25" fmla="*/ 6 h 33"/>
                        <a:gd name="T26" fmla="*/ 0 w 115"/>
                        <a:gd name="T27" fmla="*/ 21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15" h="33">
                          <a:moveTo>
                            <a:pt x="0" y="21"/>
                          </a:moveTo>
                          <a:lnTo>
                            <a:pt x="12" y="33"/>
                          </a:lnTo>
                          <a:lnTo>
                            <a:pt x="41" y="20"/>
                          </a:lnTo>
                          <a:lnTo>
                            <a:pt x="72" y="11"/>
                          </a:lnTo>
                          <a:lnTo>
                            <a:pt x="115" y="14"/>
                          </a:lnTo>
                          <a:lnTo>
                            <a:pt x="80" y="6"/>
                          </a:lnTo>
                          <a:lnTo>
                            <a:pt x="90" y="0"/>
                          </a:lnTo>
                          <a:lnTo>
                            <a:pt x="66" y="2"/>
                          </a:lnTo>
                          <a:lnTo>
                            <a:pt x="49" y="7"/>
                          </a:lnTo>
                          <a:lnTo>
                            <a:pt x="57" y="1"/>
                          </a:lnTo>
                          <a:lnTo>
                            <a:pt x="37" y="6"/>
                          </a:lnTo>
                          <a:lnTo>
                            <a:pt x="23" y="14"/>
                          </a:lnTo>
                          <a:lnTo>
                            <a:pt x="28" y="6"/>
                          </a:lnTo>
                          <a:lnTo>
                            <a:pt x="0" y="2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14" name="Freeform 2013"/>
                    <p:cNvSpPr>
                      <a:spLocks/>
                    </p:cNvSpPr>
                    <p:nvPr/>
                  </p:nvSpPr>
                  <p:spPr bwMode="auto">
                    <a:xfrm>
                      <a:off x="4599" y="1248"/>
                      <a:ext cx="1" cy="1"/>
                    </a:xfrm>
                    <a:custGeom>
                      <a:avLst/>
                      <a:gdLst>
                        <a:gd name="T0" fmla="*/ 5 w 10"/>
                        <a:gd name="T1" fmla="*/ 0 h 10"/>
                        <a:gd name="T2" fmla="*/ 0 w 10"/>
                        <a:gd name="T3" fmla="*/ 6 h 10"/>
                        <a:gd name="T4" fmla="*/ 10 w 10"/>
                        <a:gd name="T5" fmla="*/ 10 h 10"/>
                        <a:gd name="T6" fmla="*/ 7 w 10"/>
                        <a:gd name="T7" fmla="*/ 6 h 10"/>
                        <a:gd name="T8" fmla="*/ 5 w 10"/>
                        <a:gd name="T9" fmla="*/ 0 h 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0" h="10">
                          <a:moveTo>
                            <a:pt x="5" y="0"/>
                          </a:moveTo>
                          <a:lnTo>
                            <a:pt x="0" y="6"/>
                          </a:lnTo>
                          <a:lnTo>
                            <a:pt x="10" y="10"/>
                          </a:lnTo>
                          <a:lnTo>
                            <a:pt x="7" y="6"/>
                          </a:lnTo>
                          <a:lnTo>
                            <a:pt x="5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15" name="Freeform 2014"/>
                    <p:cNvSpPr>
                      <a:spLocks/>
                    </p:cNvSpPr>
                    <p:nvPr/>
                  </p:nvSpPr>
                  <p:spPr bwMode="auto">
                    <a:xfrm>
                      <a:off x="4598" y="1246"/>
                      <a:ext cx="7" cy="2"/>
                    </a:xfrm>
                    <a:custGeom>
                      <a:avLst/>
                      <a:gdLst>
                        <a:gd name="T0" fmla="*/ 0 w 52"/>
                        <a:gd name="T1" fmla="*/ 15 h 15"/>
                        <a:gd name="T2" fmla="*/ 14 w 52"/>
                        <a:gd name="T3" fmla="*/ 5 h 15"/>
                        <a:gd name="T4" fmla="*/ 28 w 52"/>
                        <a:gd name="T5" fmla="*/ 4 h 15"/>
                        <a:gd name="T6" fmla="*/ 41 w 52"/>
                        <a:gd name="T7" fmla="*/ 5 h 15"/>
                        <a:gd name="T8" fmla="*/ 52 w 52"/>
                        <a:gd name="T9" fmla="*/ 8 h 15"/>
                        <a:gd name="T10" fmla="*/ 40 w 52"/>
                        <a:gd name="T11" fmla="*/ 3 h 15"/>
                        <a:gd name="T12" fmla="*/ 26 w 52"/>
                        <a:gd name="T13" fmla="*/ 0 h 15"/>
                        <a:gd name="T14" fmla="*/ 17 w 52"/>
                        <a:gd name="T15" fmla="*/ 0 h 15"/>
                        <a:gd name="T16" fmla="*/ 9 w 52"/>
                        <a:gd name="T17" fmla="*/ 4 h 15"/>
                        <a:gd name="T18" fmla="*/ 0 w 52"/>
                        <a:gd name="T19" fmla="*/ 15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52" h="15">
                          <a:moveTo>
                            <a:pt x="0" y="15"/>
                          </a:moveTo>
                          <a:lnTo>
                            <a:pt x="14" y="5"/>
                          </a:lnTo>
                          <a:lnTo>
                            <a:pt x="28" y="4"/>
                          </a:lnTo>
                          <a:lnTo>
                            <a:pt x="41" y="5"/>
                          </a:lnTo>
                          <a:lnTo>
                            <a:pt x="52" y="8"/>
                          </a:lnTo>
                          <a:lnTo>
                            <a:pt x="40" y="3"/>
                          </a:lnTo>
                          <a:lnTo>
                            <a:pt x="26" y="0"/>
                          </a:lnTo>
                          <a:lnTo>
                            <a:pt x="17" y="0"/>
                          </a:lnTo>
                          <a:lnTo>
                            <a:pt x="9" y="4"/>
                          </a:lnTo>
                          <a:lnTo>
                            <a:pt x="0" y="1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16" name="Freeform 2015"/>
                    <p:cNvSpPr>
                      <a:spLocks/>
                    </p:cNvSpPr>
                    <p:nvPr/>
                  </p:nvSpPr>
                  <p:spPr bwMode="auto">
                    <a:xfrm>
                      <a:off x="4583" y="1248"/>
                      <a:ext cx="6" cy="4"/>
                    </a:xfrm>
                    <a:custGeom>
                      <a:avLst/>
                      <a:gdLst>
                        <a:gd name="T0" fmla="*/ 0 w 46"/>
                        <a:gd name="T1" fmla="*/ 10 h 34"/>
                        <a:gd name="T2" fmla="*/ 5 w 46"/>
                        <a:gd name="T3" fmla="*/ 13 h 34"/>
                        <a:gd name="T4" fmla="*/ 11 w 46"/>
                        <a:gd name="T5" fmla="*/ 20 h 34"/>
                        <a:gd name="T6" fmla="*/ 24 w 46"/>
                        <a:gd name="T7" fmla="*/ 21 h 34"/>
                        <a:gd name="T8" fmla="*/ 35 w 46"/>
                        <a:gd name="T9" fmla="*/ 19 h 34"/>
                        <a:gd name="T10" fmla="*/ 33 w 46"/>
                        <a:gd name="T11" fmla="*/ 23 h 34"/>
                        <a:gd name="T12" fmla="*/ 26 w 46"/>
                        <a:gd name="T13" fmla="*/ 34 h 34"/>
                        <a:gd name="T14" fmla="*/ 36 w 46"/>
                        <a:gd name="T15" fmla="*/ 27 h 34"/>
                        <a:gd name="T16" fmla="*/ 41 w 46"/>
                        <a:gd name="T17" fmla="*/ 20 h 34"/>
                        <a:gd name="T18" fmla="*/ 46 w 46"/>
                        <a:gd name="T19" fmla="*/ 13 h 34"/>
                        <a:gd name="T20" fmla="*/ 46 w 46"/>
                        <a:gd name="T21" fmla="*/ 6 h 34"/>
                        <a:gd name="T22" fmla="*/ 41 w 46"/>
                        <a:gd name="T23" fmla="*/ 4 h 34"/>
                        <a:gd name="T24" fmla="*/ 32 w 46"/>
                        <a:gd name="T25" fmla="*/ 1 h 34"/>
                        <a:gd name="T26" fmla="*/ 21 w 46"/>
                        <a:gd name="T27" fmla="*/ 0 h 34"/>
                        <a:gd name="T28" fmla="*/ 8 w 46"/>
                        <a:gd name="T29" fmla="*/ 4 h 34"/>
                        <a:gd name="T30" fmla="*/ 0 w 46"/>
                        <a:gd name="T31" fmla="*/ 10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46" h="34">
                          <a:moveTo>
                            <a:pt x="0" y="10"/>
                          </a:moveTo>
                          <a:lnTo>
                            <a:pt x="5" y="13"/>
                          </a:lnTo>
                          <a:lnTo>
                            <a:pt x="11" y="20"/>
                          </a:lnTo>
                          <a:lnTo>
                            <a:pt x="24" y="21"/>
                          </a:lnTo>
                          <a:lnTo>
                            <a:pt x="35" y="19"/>
                          </a:lnTo>
                          <a:lnTo>
                            <a:pt x="33" y="23"/>
                          </a:lnTo>
                          <a:lnTo>
                            <a:pt x="26" y="34"/>
                          </a:lnTo>
                          <a:lnTo>
                            <a:pt x="36" y="27"/>
                          </a:lnTo>
                          <a:lnTo>
                            <a:pt x="41" y="20"/>
                          </a:lnTo>
                          <a:lnTo>
                            <a:pt x="46" y="13"/>
                          </a:lnTo>
                          <a:lnTo>
                            <a:pt x="46" y="6"/>
                          </a:lnTo>
                          <a:lnTo>
                            <a:pt x="41" y="4"/>
                          </a:lnTo>
                          <a:lnTo>
                            <a:pt x="32" y="1"/>
                          </a:lnTo>
                          <a:lnTo>
                            <a:pt x="21" y="0"/>
                          </a:lnTo>
                          <a:lnTo>
                            <a:pt x="8" y="4"/>
                          </a:lnTo>
                          <a:lnTo>
                            <a:pt x="0" y="1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17" name="Freeform 2016"/>
                    <p:cNvSpPr>
                      <a:spLocks/>
                    </p:cNvSpPr>
                    <p:nvPr/>
                  </p:nvSpPr>
                  <p:spPr bwMode="auto">
                    <a:xfrm>
                      <a:off x="4582" y="1244"/>
                      <a:ext cx="8" cy="7"/>
                    </a:xfrm>
                    <a:custGeom>
                      <a:avLst/>
                      <a:gdLst>
                        <a:gd name="T0" fmla="*/ 0 w 68"/>
                        <a:gd name="T1" fmla="*/ 6 h 59"/>
                        <a:gd name="T2" fmla="*/ 17 w 68"/>
                        <a:gd name="T3" fmla="*/ 1 h 59"/>
                        <a:gd name="T4" fmla="*/ 25 w 68"/>
                        <a:gd name="T5" fmla="*/ 0 h 59"/>
                        <a:gd name="T6" fmla="*/ 37 w 68"/>
                        <a:gd name="T7" fmla="*/ 5 h 59"/>
                        <a:gd name="T8" fmla="*/ 33 w 68"/>
                        <a:gd name="T9" fmla="*/ 0 h 59"/>
                        <a:gd name="T10" fmla="*/ 44 w 68"/>
                        <a:gd name="T11" fmla="*/ 2 h 59"/>
                        <a:gd name="T12" fmla="*/ 54 w 68"/>
                        <a:gd name="T13" fmla="*/ 9 h 59"/>
                        <a:gd name="T14" fmla="*/ 53 w 68"/>
                        <a:gd name="T15" fmla="*/ 5 h 59"/>
                        <a:gd name="T16" fmla="*/ 59 w 68"/>
                        <a:gd name="T17" fmla="*/ 12 h 59"/>
                        <a:gd name="T18" fmla="*/ 67 w 68"/>
                        <a:gd name="T19" fmla="*/ 8 h 59"/>
                        <a:gd name="T20" fmla="*/ 68 w 68"/>
                        <a:gd name="T21" fmla="*/ 18 h 59"/>
                        <a:gd name="T22" fmla="*/ 66 w 68"/>
                        <a:gd name="T23" fmla="*/ 27 h 59"/>
                        <a:gd name="T24" fmla="*/ 65 w 68"/>
                        <a:gd name="T25" fmla="*/ 43 h 59"/>
                        <a:gd name="T26" fmla="*/ 64 w 68"/>
                        <a:gd name="T27" fmla="*/ 59 h 59"/>
                        <a:gd name="T28" fmla="*/ 60 w 68"/>
                        <a:gd name="T29" fmla="*/ 50 h 59"/>
                        <a:gd name="T30" fmla="*/ 63 w 68"/>
                        <a:gd name="T31" fmla="*/ 30 h 59"/>
                        <a:gd name="T32" fmla="*/ 58 w 68"/>
                        <a:gd name="T33" fmla="*/ 23 h 59"/>
                        <a:gd name="T34" fmla="*/ 49 w 68"/>
                        <a:gd name="T35" fmla="*/ 19 h 59"/>
                        <a:gd name="T36" fmla="*/ 38 w 68"/>
                        <a:gd name="T37" fmla="*/ 14 h 59"/>
                        <a:gd name="T38" fmla="*/ 19 w 68"/>
                        <a:gd name="T39" fmla="*/ 9 h 59"/>
                        <a:gd name="T40" fmla="*/ 0 w 68"/>
                        <a:gd name="T41" fmla="*/ 6 h 5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68" h="59">
                          <a:moveTo>
                            <a:pt x="0" y="6"/>
                          </a:moveTo>
                          <a:lnTo>
                            <a:pt x="17" y="1"/>
                          </a:lnTo>
                          <a:lnTo>
                            <a:pt x="25" y="0"/>
                          </a:lnTo>
                          <a:lnTo>
                            <a:pt x="37" y="5"/>
                          </a:lnTo>
                          <a:lnTo>
                            <a:pt x="33" y="0"/>
                          </a:lnTo>
                          <a:lnTo>
                            <a:pt x="44" y="2"/>
                          </a:lnTo>
                          <a:lnTo>
                            <a:pt x="54" y="9"/>
                          </a:lnTo>
                          <a:lnTo>
                            <a:pt x="53" y="5"/>
                          </a:lnTo>
                          <a:lnTo>
                            <a:pt x="59" y="12"/>
                          </a:lnTo>
                          <a:lnTo>
                            <a:pt x="67" y="8"/>
                          </a:lnTo>
                          <a:lnTo>
                            <a:pt x="68" y="18"/>
                          </a:lnTo>
                          <a:lnTo>
                            <a:pt x="66" y="27"/>
                          </a:lnTo>
                          <a:lnTo>
                            <a:pt x="65" y="43"/>
                          </a:lnTo>
                          <a:lnTo>
                            <a:pt x="64" y="59"/>
                          </a:lnTo>
                          <a:lnTo>
                            <a:pt x="60" y="50"/>
                          </a:lnTo>
                          <a:lnTo>
                            <a:pt x="63" y="30"/>
                          </a:lnTo>
                          <a:lnTo>
                            <a:pt x="58" y="23"/>
                          </a:lnTo>
                          <a:lnTo>
                            <a:pt x="49" y="19"/>
                          </a:lnTo>
                          <a:lnTo>
                            <a:pt x="38" y="14"/>
                          </a:lnTo>
                          <a:lnTo>
                            <a:pt x="19" y="9"/>
                          </a:lnTo>
                          <a:lnTo>
                            <a:pt x="0" y="6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18" name="Freeform 2017"/>
                    <p:cNvSpPr>
                      <a:spLocks/>
                    </p:cNvSpPr>
                    <p:nvPr/>
                  </p:nvSpPr>
                  <p:spPr bwMode="auto">
                    <a:xfrm>
                      <a:off x="4584" y="1249"/>
                      <a:ext cx="1" cy="1"/>
                    </a:xfrm>
                    <a:custGeom>
                      <a:avLst/>
                      <a:gdLst>
                        <a:gd name="T0" fmla="*/ 0 w 10"/>
                        <a:gd name="T1" fmla="*/ 3 h 11"/>
                        <a:gd name="T2" fmla="*/ 4 w 10"/>
                        <a:gd name="T3" fmla="*/ 8 h 11"/>
                        <a:gd name="T4" fmla="*/ 10 w 10"/>
                        <a:gd name="T5" fmla="*/ 11 h 11"/>
                        <a:gd name="T6" fmla="*/ 6 w 10"/>
                        <a:gd name="T7" fmla="*/ 6 h 11"/>
                        <a:gd name="T8" fmla="*/ 7 w 10"/>
                        <a:gd name="T9" fmla="*/ 0 h 11"/>
                        <a:gd name="T10" fmla="*/ 0 w 10"/>
                        <a:gd name="T11" fmla="*/ 3 h 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0" h="11">
                          <a:moveTo>
                            <a:pt x="0" y="3"/>
                          </a:moveTo>
                          <a:lnTo>
                            <a:pt x="4" y="8"/>
                          </a:lnTo>
                          <a:lnTo>
                            <a:pt x="10" y="11"/>
                          </a:lnTo>
                          <a:lnTo>
                            <a:pt x="6" y="6"/>
                          </a:lnTo>
                          <a:lnTo>
                            <a:pt x="7" y="0"/>
                          </a:lnTo>
                          <a:lnTo>
                            <a:pt x="0" y="3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19" name="Freeform 2018"/>
                    <p:cNvSpPr>
                      <a:spLocks/>
                    </p:cNvSpPr>
                    <p:nvPr/>
                  </p:nvSpPr>
                  <p:spPr bwMode="auto">
                    <a:xfrm>
                      <a:off x="4583" y="1247"/>
                      <a:ext cx="6" cy="2"/>
                    </a:xfrm>
                    <a:custGeom>
                      <a:avLst/>
                      <a:gdLst>
                        <a:gd name="T0" fmla="*/ 45 w 45"/>
                        <a:gd name="T1" fmla="*/ 10 h 14"/>
                        <a:gd name="T2" fmla="*/ 37 w 45"/>
                        <a:gd name="T3" fmla="*/ 7 h 14"/>
                        <a:gd name="T4" fmla="*/ 28 w 45"/>
                        <a:gd name="T5" fmla="*/ 5 h 14"/>
                        <a:gd name="T6" fmla="*/ 22 w 45"/>
                        <a:gd name="T7" fmla="*/ 4 h 14"/>
                        <a:gd name="T8" fmla="*/ 16 w 45"/>
                        <a:gd name="T9" fmla="*/ 6 h 14"/>
                        <a:gd name="T10" fmla="*/ 0 w 45"/>
                        <a:gd name="T11" fmla="*/ 14 h 14"/>
                        <a:gd name="T12" fmla="*/ 13 w 45"/>
                        <a:gd name="T13" fmla="*/ 4 h 14"/>
                        <a:gd name="T14" fmla="*/ 21 w 45"/>
                        <a:gd name="T15" fmla="*/ 0 h 14"/>
                        <a:gd name="T16" fmla="*/ 32 w 45"/>
                        <a:gd name="T17" fmla="*/ 0 h 14"/>
                        <a:gd name="T18" fmla="*/ 38 w 45"/>
                        <a:gd name="T19" fmla="*/ 6 h 14"/>
                        <a:gd name="T20" fmla="*/ 45 w 45"/>
                        <a:gd name="T21" fmla="*/ 10 h 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45" h="14">
                          <a:moveTo>
                            <a:pt x="45" y="10"/>
                          </a:moveTo>
                          <a:lnTo>
                            <a:pt x="37" y="7"/>
                          </a:lnTo>
                          <a:lnTo>
                            <a:pt x="28" y="5"/>
                          </a:lnTo>
                          <a:lnTo>
                            <a:pt x="22" y="4"/>
                          </a:lnTo>
                          <a:lnTo>
                            <a:pt x="16" y="6"/>
                          </a:lnTo>
                          <a:lnTo>
                            <a:pt x="0" y="14"/>
                          </a:lnTo>
                          <a:lnTo>
                            <a:pt x="13" y="4"/>
                          </a:lnTo>
                          <a:lnTo>
                            <a:pt x="21" y="0"/>
                          </a:lnTo>
                          <a:lnTo>
                            <a:pt x="32" y="0"/>
                          </a:lnTo>
                          <a:lnTo>
                            <a:pt x="38" y="6"/>
                          </a:lnTo>
                          <a:lnTo>
                            <a:pt x="45" y="1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20" name="Freeform 2019"/>
                    <p:cNvSpPr>
                      <a:spLocks/>
                    </p:cNvSpPr>
                    <p:nvPr/>
                  </p:nvSpPr>
                  <p:spPr bwMode="auto">
                    <a:xfrm>
                      <a:off x="4589" y="1261"/>
                      <a:ext cx="10" cy="5"/>
                    </a:xfrm>
                    <a:custGeom>
                      <a:avLst/>
                      <a:gdLst>
                        <a:gd name="T0" fmla="*/ 7 w 79"/>
                        <a:gd name="T1" fmla="*/ 2 h 44"/>
                        <a:gd name="T2" fmla="*/ 5 w 79"/>
                        <a:gd name="T3" fmla="*/ 8 h 44"/>
                        <a:gd name="T4" fmla="*/ 8 w 79"/>
                        <a:gd name="T5" fmla="*/ 18 h 44"/>
                        <a:gd name="T6" fmla="*/ 12 w 79"/>
                        <a:gd name="T7" fmla="*/ 23 h 44"/>
                        <a:gd name="T8" fmla="*/ 19 w 79"/>
                        <a:gd name="T9" fmla="*/ 24 h 44"/>
                        <a:gd name="T10" fmla="*/ 33 w 79"/>
                        <a:gd name="T11" fmla="*/ 24 h 44"/>
                        <a:gd name="T12" fmla="*/ 45 w 79"/>
                        <a:gd name="T13" fmla="*/ 21 h 44"/>
                        <a:gd name="T14" fmla="*/ 52 w 79"/>
                        <a:gd name="T15" fmla="*/ 15 h 44"/>
                        <a:gd name="T16" fmla="*/ 59 w 79"/>
                        <a:gd name="T17" fmla="*/ 12 h 44"/>
                        <a:gd name="T18" fmla="*/ 68 w 79"/>
                        <a:gd name="T19" fmla="*/ 13 h 44"/>
                        <a:gd name="T20" fmla="*/ 75 w 79"/>
                        <a:gd name="T21" fmla="*/ 10 h 44"/>
                        <a:gd name="T22" fmla="*/ 79 w 79"/>
                        <a:gd name="T23" fmla="*/ 0 h 44"/>
                        <a:gd name="T24" fmla="*/ 79 w 79"/>
                        <a:gd name="T25" fmla="*/ 13 h 44"/>
                        <a:gd name="T26" fmla="*/ 73 w 79"/>
                        <a:gd name="T27" fmla="*/ 16 h 44"/>
                        <a:gd name="T28" fmla="*/ 61 w 79"/>
                        <a:gd name="T29" fmla="*/ 21 h 44"/>
                        <a:gd name="T30" fmla="*/ 53 w 79"/>
                        <a:gd name="T31" fmla="*/ 24 h 44"/>
                        <a:gd name="T32" fmla="*/ 41 w 79"/>
                        <a:gd name="T33" fmla="*/ 33 h 44"/>
                        <a:gd name="T34" fmla="*/ 32 w 79"/>
                        <a:gd name="T35" fmla="*/ 39 h 44"/>
                        <a:gd name="T36" fmla="*/ 25 w 79"/>
                        <a:gd name="T37" fmla="*/ 43 h 44"/>
                        <a:gd name="T38" fmla="*/ 15 w 79"/>
                        <a:gd name="T39" fmla="*/ 44 h 44"/>
                        <a:gd name="T40" fmla="*/ 10 w 79"/>
                        <a:gd name="T41" fmla="*/ 41 h 44"/>
                        <a:gd name="T42" fmla="*/ 5 w 79"/>
                        <a:gd name="T43" fmla="*/ 34 h 44"/>
                        <a:gd name="T44" fmla="*/ 2 w 79"/>
                        <a:gd name="T45" fmla="*/ 24 h 44"/>
                        <a:gd name="T46" fmla="*/ 0 w 79"/>
                        <a:gd name="T47" fmla="*/ 13 h 44"/>
                        <a:gd name="T48" fmla="*/ 7 w 79"/>
                        <a:gd name="T49" fmla="*/ 2 h 4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79" h="44">
                          <a:moveTo>
                            <a:pt x="7" y="2"/>
                          </a:moveTo>
                          <a:lnTo>
                            <a:pt x="5" y="8"/>
                          </a:lnTo>
                          <a:lnTo>
                            <a:pt x="8" y="18"/>
                          </a:lnTo>
                          <a:lnTo>
                            <a:pt x="12" y="23"/>
                          </a:lnTo>
                          <a:lnTo>
                            <a:pt x="19" y="24"/>
                          </a:lnTo>
                          <a:lnTo>
                            <a:pt x="33" y="24"/>
                          </a:lnTo>
                          <a:lnTo>
                            <a:pt x="45" y="21"/>
                          </a:lnTo>
                          <a:lnTo>
                            <a:pt x="52" y="15"/>
                          </a:lnTo>
                          <a:lnTo>
                            <a:pt x="59" y="12"/>
                          </a:lnTo>
                          <a:lnTo>
                            <a:pt x="68" y="13"/>
                          </a:lnTo>
                          <a:lnTo>
                            <a:pt x="75" y="10"/>
                          </a:lnTo>
                          <a:lnTo>
                            <a:pt x="79" y="0"/>
                          </a:lnTo>
                          <a:lnTo>
                            <a:pt x="79" y="13"/>
                          </a:lnTo>
                          <a:lnTo>
                            <a:pt x="73" y="16"/>
                          </a:lnTo>
                          <a:lnTo>
                            <a:pt x="61" y="21"/>
                          </a:lnTo>
                          <a:lnTo>
                            <a:pt x="53" y="24"/>
                          </a:lnTo>
                          <a:lnTo>
                            <a:pt x="41" y="33"/>
                          </a:lnTo>
                          <a:lnTo>
                            <a:pt x="32" y="39"/>
                          </a:lnTo>
                          <a:lnTo>
                            <a:pt x="25" y="43"/>
                          </a:lnTo>
                          <a:lnTo>
                            <a:pt x="15" y="44"/>
                          </a:lnTo>
                          <a:lnTo>
                            <a:pt x="10" y="41"/>
                          </a:lnTo>
                          <a:lnTo>
                            <a:pt x="5" y="34"/>
                          </a:lnTo>
                          <a:lnTo>
                            <a:pt x="2" y="24"/>
                          </a:lnTo>
                          <a:lnTo>
                            <a:pt x="0" y="13"/>
                          </a:lnTo>
                          <a:lnTo>
                            <a:pt x="7" y="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21" name="Freeform 2020"/>
                    <p:cNvSpPr>
                      <a:spLocks/>
                    </p:cNvSpPr>
                    <p:nvPr/>
                  </p:nvSpPr>
                  <p:spPr bwMode="auto">
                    <a:xfrm>
                      <a:off x="4580" y="1209"/>
                      <a:ext cx="49" cy="28"/>
                    </a:xfrm>
                    <a:custGeom>
                      <a:avLst/>
                      <a:gdLst>
                        <a:gd name="T0" fmla="*/ 0 w 395"/>
                        <a:gd name="T1" fmla="*/ 138 h 231"/>
                        <a:gd name="T2" fmla="*/ 37 w 395"/>
                        <a:gd name="T3" fmla="*/ 154 h 231"/>
                        <a:gd name="T4" fmla="*/ 78 w 395"/>
                        <a:gd name="T5" fmla="*/ 152 h 231"/>
                        <a:gd name="T6" fmla="*/ 118 w 395"/>
                        <a:gd name="T7" fmla="*/ 158 h 231"/>
                        <a:gd name="T8" fmla="*/ 193 w 395"/>
                        <a:gd name="T9" fmla="*/ 195 h 231"/>
                        <a:gd name="T10" fmla="*/ 242 w 395"/>
                        <a:gd name="T11" fmla="*/ 217 h 231"/>
                        <a:gd name="T12" fmla="*/ 308 w 395"/>
                        <a:gd name="T13" fmla="*/ 229 h 231"/>
                        <a:gd name="T14" fmla="*/ 352 w 395"/>
                        <a:gd name="T15" fmla="*/ 227 h 231"/>
                        <a:gd name="T16" fmla="*/ 293 w 395"/>
                        <a:gd name="T17" fmla="*/ 217 h 231"/>
                        <a:gd name="T18" fmla="*/ 265 w 395"/>
                        <a:gd name="T19" fmla="*/ 209 h 231"/>
                        <a:gd name="T20" fmla="*/ 215 w 395"/>
                        <a:gd name="T21" fmla="*/ 177 h 231"/>
                        <a:gd name="T22" fmla="*/ 254 w 395"/>
                        <a:gd name="T23" fmla="*/ 189 h 231"/>
                        <a:gd name="T24" fmla="*/ 295 w 395"/>
                        <a:gd name="T25" fmla="*/ 209 h 231"/>
                        <a:gd name="T26" fmla="*/ 343 w 395"/>
                        <a:gd name="T27" fmla="*/ 217 h 231"/>
                        <a:gd name="T28" fmla="*/ 380 w 395"/>
                        <a:gd name="T29" fmla="*/ 221 h 231"/>
                        <a:gd name="T30" fmla="*/ 345 w 395"/>
                        <a:gd name="T31" fmla="*/ 189 h 231"/>
                        <a:gd name="T32" fmla="*/ 308 w 395"/>
                        <a:gd name="T33" fmla="*/ 150 h 231"/>
                        <a:gd name="T34" fmla="*/ 256 w 395"/>
                        <a:gd name="T35" fmla="*/ 118 h 231"/>
                        <a:gd name="T36" fmla="*/ 225 w 395"/>
                        <a:gd name="T37" fmla="*/ 108 h 231"/>
                        <a:gd name="T38" fmla="*/ 264 w 395"/>
                        <a:gd name="T39" fmla="*/ 113 h 231"/>
                        <a:gd name="T40" fmla="*/ 295 w 395"/>
                        <a:gd name="T41" fmla="*/ 126 h 231"/>
                        <a:gd name="T42" fmla="*/ 333 w 395"/>
                        <a:gd name="T43" fmla="*/ 158 h 231"/>
                        <a:gd name="T44" fmla="*/ 382 w 395"/>
                        <a:gd name="T45" fmla="*/ 212 h 231"/>
                        <a:gd name="T46" fmla="*/ 375 w 395"/>
                        <a:gd name="T47" fmla="*/ 168 h 231"/>
                        <a:gd name="T48" fmla="*/ 364 w 395"/>
                        <a:gd name="T49" fmla="*/ 131 h 231"/>
                        <a:gd name="T50" fmla="*/ 343 w 395"/>
                        <a:gd name="T51" fmla="*/ 97 h 231"/>
                        <a:gd name="T52" fmla="*/ 370 w 395"/>
                        <a:gd name="T53" fmla="*/ 126 h 231"/>
                        <a:gd name="T54" fmla="*/ 380 w 395"/>
                        <a:gd name="T55" fmla="*/ 161 h 231"/>
                        <a:gd name="T56" fmla="*/ 383 w 395"/>
                        <a:gd name="T57" fmla="*/ 211 h 231"/>
                        <a:gd name="T58" fmla="*/ 388 w 395"/>
                        <a:gd name="T59" fmla="*/ 231 h 231"/>
                        <a:gd name="T60" fmla="*/ 395 w 395"/>
                        <a:gd name="T61" fmla="*/ 205 h 231"/>
                        <a:gd name="T62" fmla="*/ 395 w 395"/>
                        <a:gd name="T63" fmla="*/ 146 h 231"/>
                        <a:gd name="T64" fmla="*/ 372 w 395"/>
                        <a:gd name="T65" fmla="*/ 91 h 231"/>
                        <a:gd name="T66" fmla="*/ 337 w 395"/>
                        <a:gd name="T67" fmla="*/ 50 h 231"/>
                        <a:gd name="T68" fmla="*/ 281 w 395"/>
                        <a:gd name="T69" fmla="*/ 17 h 231"/>
                        <a:gd name="T70" fmla="*/ 250 w 395"/>
                        <a:gd name="T71" fmla="*/ 7 h 231"/>
                        <a:gd name="T72" fmla="*/ 185 w 395"/>
                        <a:gd name="T73" fmla="*/ 2 h 231"/>
                        <a:gd name="T74" fmla="*/ 139 w 395"/>
                        <a:gd name="T75" fmla="*/ 0 h 231"/>
                        <a:gd name="T76" fmla="*/ 111 w 395"/>
                        <a:gd name="T77" fmla="*/ 5 h 231"/>
                        <a:gd name="T78" fmla="*/ 83 w 395"/>
                        <a:gd name="T79" fmla="*/ 24 h 231"/>
                        <a:gd name="T80" fmla="*/ 62 w 395"/>
                        <a:gd name="T81" fmla="*/ 44 h 231"/>
                        <a:gd name="T82" fmla="*/ 57 w 395"/>
                        <a:gd name="T83" fmla="*/ 62 h 231"/>
                        <a:gd name="T84" fmla="*/ 78 w 395"/>
                        <a:gd name="T85" fmla="*/ 53 h 231"/>
                        <a:gd name="T86" fmla="*/ 113 w 395"/>
                        <a:gd name="T87" fmla="*/ 45 h 231"/>
                        <a:gd name="T88" fmla="*/ 169 w 395"/>
                        <a:gd name="T89" fmla="*/ 53 h 231"/>
                        <a:gd name="T90" fmla="*/ 116 w 395"/>
                        <a:gd name="T91" fmla="*/ 52 h 231"/>
                        <a:gd name="T92" fmla="*/ 74 w 395"/>
                        <a:gd name="T93" fmla="*/ 63 h 231"/>
                        <a:gd name="T94" fmla="*/ 44 w 395"/>
                        <a:gd name="T95" fmla="*/ 73 h 231"/>
                        <a:gd name="T96" fmla="*/ 16 w 395"/>
                        <a:gd name="T97" fmla="*/ 93 h 231"/>
                        <a:gd name="T98" fmla="*/ 11 w 395"/>
                        <a:gd name="T99" fmla="*/ 105 h 231"/>
                        <a:gd name="T100" fmla="*/ 74 w 395"/>
                        <a:gd name="T101" fmla="*/ 85 h 231"/>
                        <a:gd name="T102" fmla="*/ 134 w 395"/>
                        <a:gd name="T103" fmla="*/ 99 h 231"/>
                        <a:gd name="T104" fmla="*/ 161 w 395"/>
                        <a:gd name="T105" fmla="*/ 121 h 231"/>
                        <a:gd name="T106" fmla="*/ 196 w 395"/>
                        <a:gd name="T107" fmla="*/ 128 h 231"/>
                        <a:gd name="T108" fmla="*/ 134 w 395"/>
                        <a:gd name="T109" fmla="*/ 118 h 231"/>
                        <a:gd name="T110" fmla="*/ 98 w 395"/>
                        <a:gd name="T111" fmla="*/ 101 h 231"/>
                        <a:gd name="T112" fmla="*/ 59 w 395"/>
                        <a:gd name="T113" fmla="*/ 103 h 231"/>
                        <a:gd name="T114" fmla="*/ 23 w 395"/>
                        <a:gd name="T115" fmla="*/ 106 h 231"/>
                        <a:gd name="T116" fmla="*/ 4 w 395"/>
                        <a:gd name="T117" fmla="*/ 116 h 231"/>
                        <a:gd name="T118" fmla="*/ 0 w 395"/>
                        <a:gd name="T119" fmla="*/ 138 h 23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395" h="231">
                          <a:moveTo>
                            <a:pt x="0" y="138"/>
                          </a:moveTo>
                          <a:lnTo>
                            <a:pt x="37" y="154"/>
                          </a:lnTo>
                          <a:lnTo>
                            <a:pt x="78" y="152"/>
                          </a:lnTo>
                          <a:lnTo>
                            <a:pt x="118" y="158"/>
                          </a:lnTo>
                          <a:lnTo>
                            <a:pt x="193" y="195"/>
                          </a:lnTo>
                          <a:lnTo>
                            <a:pt x="242" y="217"/>
                          </a:lnTo>
                          <a:lnTo>
                            <a:pt x="308" y="229"/>
                          </a:lnTo>
                          <a:lnTo>
                            <a:pt x="352" y="227"/>
                          </a:lnTo>
                          <a:lnTo>
                            <a:pt x="293" y="217"/>
                          </a:lnTo>
                          <a:lnTo>
                            <a:pt x="265" y="209"/>
                          </a:lnTo>
                          <a:lnTo>
                            <a:pt x="215" y="177"/>
                          </a:lnTo>
                          <a:lnTo>
                            <a:pt x="254" y="189"/>
                          </a:lnTo>
                          <a:lnTo>
                            <a:pt x="295" y="209"/>
                          </a:lnTo>
                          <a:lnTo>
                            <a:pt x="343" y="217"/>
                          </a:lnTo>
                          <a:lnTo>
                            <a:pt x="380" y="221"/>
                          </a:lnTo>
                          <a:lnTo>
                            <a:pt x="345" y="189"/>
                          </a:lnTo>
                          <a:lnTo>
                            <a:pt x="308" y="150"/>
                          </a:lnTo>
                          <a:lnTo>
                            <a:pt x="256" y="118"/>
                          </a:lnTo>
                          <a:lnTo>
                            <a:pt x="225" y="108"/>
                          </a:lnTo>
                          <a:lnTo>
                            <a:pt x="264" y="113"/>
                          </a:lnTo>
                          <a:lnTo>
                            <a:pt x="295" y="126"/>
                          </a:lnTo>
                          <a:lnTo>
                            <a:pt x="333" y="158"/>
                          </a:lnTo>
                          <a:lnTo>
                            <a:pt x="382" y="212"/>
                          </a:lnTo>
                          <a:lnTo>
                            <a:pt x="375" y="168"/>
                          </a:lnTo>
                          <a:lnTo>
                            <a:pt x="364" y="131"/>
                          </a:lnTo>
                          <a:lnTo>
                            <a:pt x="343" y="97"/>
                          </a:lnTo>
                          <a:lnTo>
                            <a:pt x="370" y="126"/>
                          </a:lnTo>
                          <a:lnTo>
                            <a:pt x="380" y="161"/>
                          </a:lnTo>
                          <a:lnTo>
                            <a:pt x="383" y="211"/>
                          </a:lnTo>
                          <a:lnTo>
                            <a:pt x="388" y="231"/>
                          </a:lnTo>
                          <a:lnTo>
                            <a:pt x="395" y="205"/>
                          </a:lnTo>
                          <a:lnTo>
                            <a:pt x="395" y="146"/>
                          </a:lnTo>
                          <a:lnTo>
                            <a:pt x="372" y="91"/>
                          </a:lnTo>
                          <a:lnTo>
                            <a:pt x="337" y="50"/>
                          </a:lnTo>
                          <a:lnTo>
                            <a:pt x="281" y="17"/>
                          </a:lnTo>
                          <a:lnTo>
                            <a:pt x="250" y="7"/>
                          </a:lnTo>
                          <a:lnTo>
                            <a:pt x="185" y="2"/>
                          </a:lnTo>
                          <a:lnTo>
                            <a:pt x="139" y="0"/>
                          </a:lnTo>
                          <a:lnTo>
                            <a:pt x="111" y="5"/>
                          </a:lnTo>
                          <a:lnTo>
                            <a:pt x="83" y="24"/>
                          </a:lnTo>
                          <a:lnTo>
                            <a:pt x="62" y="44"/>
                          </a:lnTo>
                          <a:lnTo>
                            <a:pt x="57" y="62"/>
                          </a:lnTo>
                          <a:lnTo>
                            <a:pt x="78" y="53"/>
                          </a:lnTo>
                          <a:lnTo>
                            <a:pt x="113" y="45"/>
                          </a:lnTo>
                          <a:lnTo>
                            <a:pt x="169" y="53"/>
                          </a:lnTo>
                          <a:lnTo>
                            <a:pt x="116" y="52"/>
                          </a:lnTo>
                          <a:lnTo>
                            <a:pt x="74" y="63"/>
                          </a:lnTo>
                          <a:lnTo>
                            <a:pt x="44" y="73"/>
                          </a:lnTo>
                          <a:lnTo>
                            <a:pt x="16" y="93"/>
                          </a:lnTo>
                          <a:lnTo>
                            <a:pt x="11" y="105"/>
                          </a:lnTo>
                          <a:lnTo>
                            <a:pt x="74" y="85"/>
                          </a:lnTo>
                          <a:lnTo>
                            <a:pt x="134" y="99"/>
                          </a:lnTo>
                          <a:lnTo>
                            <a:pt x="161" y="121"/>
                          </a:lnTo>
                          <a:lnTo>
                            <a:pt x="196" y="128"/>
                          </a:lnTo>
                          <a:lnTo>
                            <a:pt x="134" y="118"/>
                          </a:lnTo>
                          <a:lnTo>
                            <a:pt x="98" y="101"/>
                          </a:lnTo>
                          <a:lnTo>
                            <a:pt x="59" y="103"/>
                          </a:lnTo>
                          <a:lnTo>
                            <a:pt x="23" y="106"/>
                          </a:lnTo>
                          <a:lnTo>
                            <a:pt x="4" y="116"/>
                          </a:lnTo>
                          <a:lnTo>
                            <a:pt x="0" y="138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22" name="Freeform 2021"/>
                    <p:cNvSpPr>
                      <a:spLocks/>
                    </p:cNvSpPr>
                    <p:nvPr/>
                  </p:nvSpPr>
                  <p:spPr bwMode="auto">
                    <a:xfrm>
                      <a:off x="4578" y="1226"/>
                      <a:ext cx="4" cy="17"/>
                    </a:xfrm>
                    <a:custGeom>
                      <a:avLst/>
                      <a:gdLst>
                        <a:gd name="T0" fmla="*/ 7 w 33"/>
                        <a:gd name="T1" fmla="*/ 0 h 132"/>
                        <a:gd name="T2" fmla="*/ 17 w 33"/>
                        <a:gd name="T3" fmla="*/ 29 h 132"/>
                        <a:gd name="T4" fmla="*/ 33 w 33"/>
                        <a:gd name="T5" fmla="*/ 44 h 132"/>
                        <a:gd name="T6" fmla="*/ 27 w 33"/>
                        <a:gd name="T7" fmla="*/ 80 h 132"/>
                        <a:gd name="T8" fmla="*/ 19 w 33"/>
                        <a:gd name="T9" fmla="*/ 132 h 132"/>
                        <a:gd name="T10" fmla="*/ 2 w 33"/>
                        <a:gd name="T11" fmla="*/ 114 h 132"/>
                        <a:gd name="T12" fmla="*/ 0 w 33"/>
                        <a:gd name="T13" fmla="*/ 75 h 132"/>
                        <a:gd name="T14" fmla="*/ 10 w 33"/>
                        <a:gd name="T15" fmla="*/ 95 h 132"/>
                        <a:gd name="T16" fmla="*/ 0 w 33"/>
                        <a:gd name="T17" fmla="*/ 57 h 132"/>
                        <a:gd name="T18" fmla="*/ 0 w 33"/>
                        <a:gd name="T19" fmla="*/ 37 h 132"/>
                        <a:gd name="T20" fmla="*/ 12 w 33"/>
                        <a:gd name="T21" fmla="*/ 57 h 132"/>
                        <a:gd name="T22" fmla="*/ 4 w 33"/>
                        <a:gd name="T23" fmla="*/ 26 h 132"/>
                        <a:gd name="T24" fmla="*/ 7 w 33"/>
                        <a:gd name="T25" fmla="*/ 0 h 1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33" h="132">
                          <a:moveTo>
                            <a:pt x="7" y="0"/>
                          </a:moveTo>
                          <a:lnTo>
                            <a:pt x="17" y="29"/>
                          </a:lnTo>
                          <a:lnTo>
                            <a:pt x="33" y="44"/>
                          </a:lnTo>
                          <a:lnTo>
                            <a:pt x="27" y="80"/>
                          </a:lnTo>
                          <a:lnTo>
                            <a:pt x="19" y="132"/>
                          </a:lnTo>
                          <a:lnTo>
                            <a:pt x="2" y="114"/>
                          </a:lnTo>
                          <a:lnTo>
                            <a:pt x="0" y="75"/>
                          </a:lnTo>
                          <a:lnTo>
                            <a:pt x="10" y="95"/>
                          </a:lnTo>
                          <a:lnTo>
                            <a:pt x="0" y="57"/>
                          </a:lnTo>
                          <a:lnTo>
                            <a:pt x="0" y="37"/>
                          </a:lnTo>
                          <a:lnTo>
                            <a:pt x="12" y="57"/>
                          </a:lnTo>
                          <a:lnTo>
                            <a:pt x="4" y="26"/>
                          </a:lnTo>
                          <a:lnTo>
                            <a:pt x="7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23" name="Freeform 2022"/>
                    <p:cNvSpPr>
                      <a:spLocks/>
                    </p:cNvSpPr>
                    <p:nvPr/>
                  </p:nvSpPr>
                  <p:spPr bwMode="auto">
                    <a:xfrm>
                      <a:off x="4545" y="1347"/>
                      <a:ext cx="25" cy="40"/>
                    </a:xfrm>
                    <a:custGeom>
                      <a:avLst/>
                      <a:gdLst>
                        <a:gd name="T0" fmla="*/ 106 w 199"/>
                        <a:gd name="T1" fmla="*/ 323 h 323"/>
                        <a:gd name="T2" fmla="*/ 78 w 199"/>
                        <a:gd name="T3" fmla="*/ 313 h 323"/>
                        <a:gd name="T4" fmla="*/ 55 w 199"/>
                        <a:gd name="T5" fmla="*/ 303 h 323"/>
                        <a:gd name="T6" fmla="*/ 38 w 199"/>
                        <a:gd name="T7" fmla="*/ 284 h 323"/>
                        <a:gd name="T8" fmla="*/ 29 w 199"/>
                        <a:gd name="T9" fmla="*/ 255 h 323"/>
                        <a:gd name="T10" fmla="*/ 14 w 199"/>
                        <a:gd name="T11" fmla="*/ 244 h 323"/>
                        <a:gd name="T12" fmla="*/ 5 w 199"/>
                        <a:gd name="T13" fmla="*/ 219 h 323"/>
                        <a:gd name="T14" fmla="*/ 18 w 199"/>
                        <a:gd name="T15" fmla="*/ 194 h 323"/>
                        <a:gd name="T16" fmla="*/ 0 w 199"/>
                        <a:gd name="T17" fmla="*/ 170 h 323"/>
                        <a:gd name="T18" fmla="*/ 0 w 199"/>
                        <a:gd name="T19" fmla="*/ 134 h 323"/>
                        <a:gd name="T20" fmla="*/ 24 w 199"/>
                        <a:gd name="T21" fmla="*/ 113 h 323"/>
                        <a:gd name="T22" fmla="*/ 24 w 199"/>
                        <a:gd name="T23" fmla="*/ 92 h 323"/>
                        <a:gd name="T24" fmla="*/ 28 w 199"/>
                        <a:gd name="T25" fmla="*/ 78 h 323"/>
                        <a:gd name="T26" fmla="*/ 46 w 199"/>
                        <a:gd name="T27" fmla="*/ 63 h 323"/>
                        <a:gd name="T28" fmla="*/ 68 w 199"/>
                        <a:gd name="T29" fmla="*/ 58 h 323"/>
                        <a:gd name="T30" fmla="*/ 93 w 199"/>
                        <a:gd name="T31" fmla="*/ 69 h 323"/>
                        <a:gd name="T32" fmla="*/ 95 w 199"/>
                        <a:gd name="T33" fmla="*/ 42 h 323"/>
                        <a:gd name="T34" fmla="*/ 101 w 199"/>
                        <a:gd name="T35" fmla="*/ 22 h 323"/>
                        <a:gd name="T36" fmla="*/ 109 w 199"/>
                        <a:gd name="T37" fmla="*/ 9 h 323"/>
                        <a:gd name="T38" fmla="*/ 124 w 199"/>
                        <a:gd name="T39" fmla="*/ 2 h 323"/>
                        <a:gd name="T40" fmla="*/ 137 w 199"/>
                        <a:gd name="T41" fmla="*/ 0 h 323"/>
                        <a:gd name="T42" fmla="*/ 152 w 199"/>
                        <a:gd name="T43" fmla="*/ 9 h 323"/>
                        <a:gd name="T44" fmla="*/ 144 w 199"/>
                        <a:gd name="T45" fmla="*/ 35 h 323"/>
                        <a:gd name="T46" fmla="*/ 145 w 199"/>
                        <a:gd name="T47" fmla="*/ 53 h 323"/>
                        <a:gd name="T48" fmla="*/ 146 w 199"/>
                        <a:gd name="T49" fmla="*/ 72 h 323"/>
                        <a:gd name="T50" fmla="*/ 155 w 199"/>
                        <a:gd name="T51" fmla="*/ 89 h 323"/>
                        <a:gd name="T52" fmla="*/ 167 w 199"/>
                        <a:gd name="T53" fmla="*/ 100 h 323"/>
                        <a:gd name="T54" fmla="*/ 184 w 199"/>
                        <a:gd name="T55" fmla="*/ 118 h 323"/>
                        <a:gd name="T56" fmla="*/ 195 w 199"/>
                        <a:gd name="T57" fmla="*/ 143 h 323"/>
                        <a:gd name="T58" fmla="*/ 199 w 199"/>
                        <a:gd name="T59" fmla="*/ 174 h 323"/>
                        <a:gd name="T60" fmla="*/ 195 w 199"/>
                        <a:gd name="T61" fmla="*/ 198 h 323"/>
                        <a:gd name="T62" fmla="*/ 188 w 199"/>
                        <a:gd name="T63" fmla="*/ 220 h 323"/>
                        <a:gd name="T64" fmla="*/ 176 w 199"/>
                        <a:gd name="T65" fmla="*/ 237 h 323"/>
                        <a:gd name="T66" fmla="*/ 178 w 199"/>
                        <a:gd name="T67" fmla="*/ 264 h 323"/>
                        <a:gd name="T68" fmla="*/ 177 w 199"/>
                        <a:gd name="T69" fmla="*/ 290 h 323"/>
                        <a:gd name="T70" fmla="*/ 171 w 199"/>
                        <a:gd name="T71" fmla="*/ 308 h 323"/>
                        <a:gd name="T72" fmla="*/ 156 w 199"/>
                        <a:gd name="T73" fmla="*/ 321 h 323"/>
                        <a:gd name="T74" fmla="*/ 131 w 199"/>
                        <a:gd name="T75" fmla="*/ 323 h 323"/>
                        <a:gd name="T76" fmla="*/ 106 w 199"/>
                        <a:gd name="T77" fmla="*/ 323 h 3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199" h="323">
                          <a:moveTo>
                            <a:pt x="106" y="323"/>
                          </a:moveTo>
                          <a:lnTo>
                            <a:pt x="78" y="313"/>
                          </a:lnTo>
                          <a:lnTo>
                            <a:pt x="55" y="303"/>
                          </a:lnTo>
                          <a:lnTo>
                            <a:pt x="38" y="284"/>
                          </a:lnTo>
                          <a:lnTo>
                            <a:pt x="29" y="255"/>
                          </a:lnTo>
                          <a:lnTo>
                            <a:pt x="14" y="244"/>
                          </a:lnTo>
                          <a:lnTo>
                            <a:pt x="5" y="219"/>
                          </a:lnTo>
                          <a:lnTo>
                            <a:pt x="18" y="194"/>
                          </a:lnTo>
                          <a:lnTo>
                            <a:pt x="0" y="170"/>
                          </a:lnTo>
                          <a:lnTo>
                            <a:pt x="0" y="134"/>
                          </a:lnTo>
                          <a:lnTo>
                            <a:pt x="24" y="113"/>
                          </a:lnTo>
                          <a:lnTo>
                            <a:pt x="24" y="92"/>
                          </a:lnTo>
                          <a:lnTo>
                            <a:pt x="28" y="78"/>
                          </a:lnTo>
                          <a:lnTo>
                            <a:pt x="46" y="63"/>
                          </a:lnTo>
                          <a:lnTo>
                            <a:pt x="68" y="58"/>
                          </a:lnTo>
                          <a:lnTo>
                            <a:pt x="93" y="69"/>
                          </a:lnTo>
                          <a:lnTo>
                            <a:pt x="95" y="42"/>
                          </a:lnTo>
                          <a:lnTo>
                            <a:pt x="101" y="22"/>
                          </a:lnTo>
                          <a:lnTo>
                            <a:pt x="109" y="9"/>
                          </a:lnTo>
                          <a:lnTo>
                            <a:pt x="124" y="2"/>
                          </a:lnTo>
                          <a:lnTo>
                            <a:pt x="137" y="0"/>
                          </a:lnTo>
                          <a:lnTo>
                            <a:pt x="152" y="9"/>
                          </a:lnTo>
                          <a:lnTo>
                            <a:pt x="144" y="35"/>
                          </a:lnTo>
                          <a:lnTo>
                            <a:pt x="145" y="53"/>
                          </a:lnTo>
                          <a:lnTo>
                            <a:pt x="146" y="72"/>
                          </a:lnTo>
                          <a:lnTo>
                            <a:pt x="155" y="89"/>
                          </a:lnTo>
                          <a:lnTo>
                            <a:pt x="167" y="100"/>
                          </a:lnTo>
                          <a:lnTo>
                            <a:pt x="184" y="118"/>
                          </a:lnTo>
                          <a:lnTo>
                            <a:pt x="195" y="143"/>
                          </a:lnTo>
                          <a:lnTo>
                            <a:pt x="199" y="174"/>
                          </a:lnTo>
                          <a:lnTo>
                            <a:pt x="195" y="198"/>
                          </a:lnTo>
                          <a:lnTo>
                            <a:pt x="188" y="220"/>
                          </a:lnTo>
                          <a:lnTo>
                            <a:pt x="176" y="237"/>
                          </a:lnTo>
                          <a:lnTo>
                            <a:pt x="178" y="264"/>
                          </a:lnTo>
                          <a:lnTo>
                            <a:pt x="177" y="290"/>
                          </a:lnTo>
                          <a:lnTo>
                            <a:pt x="171" y="308"/>
                          </a:lnTo>
                          <a:lnTo>
                            <a:pt x="156" y="321"/>
                          </a:lnTo>
                          <a:lnTo>
                            <a:pt x="131" y="323"/>
                          </a:lnTo>
                          <a:lnTo>
                            <a:pt x="106" y="323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24" name="Freeform 2023"/>
                    <p:cNvSpPr>
                      <a:spLocks/>
                    </p:cNvSpPr>
                    <p:nvPr/>
                  </p:nvSpPr>
                  <p:spPr bwMode="auto">
                    <a:xfrm>
                      <a:off x="4551" y="1357"/>
                      <a:ext cx="7" cy="27"/>
                    </a:xfrm>
                    <a:custGeom>
                      <a:avLst/>
                      <a:gdLst>
                        <a:gd name="T0" fmla="*/ 42 w 51"/>
                        <a:gd name="T1" fmla="*/ 2 h 217"/>
                        <a:gd name="T2" fmla="*/ 23 w 51"/>
                        <a:gd name="T3" fmla="*/ 0 h 217"/>
                        <a:gd name="T4" fmla="*/ 33 w 51"/>
                        <a:gd name="T5" fmla="*/ 8 h 217"/>
                        <a:gd name="T6" fmla="*/ 36 w 51"/>
                        <a:gd name="T7" fmla="*/ 22 h 217"/>
                        <a:gd name="T8" fmla="*/ 33 w 51"/>
                        <a:gd name="T9" fmla="*/ 34 h 217"/>
                        <a:gd name="T10" fmla="*/ 26 w 51"/>
                        <a:gd name="T11" fmla="*/ 45 h 217"/>
                        <a:gd name="T12" fmla="*/ 6 w 51"/>
                        <a:gd name="T13" fmla="*/ 47 h 217"/>
                        <a:gd name="T14" fmla="*/ 10 w 51"/>
                        <a:gd name="T15" fmla="*/ 52 h 217"/>
                        <a:gd name="T16" fmla="*/ 14 w 51"/>
                        <a:gd name="T17" fmla="*/ 65 h 217"/>
                        <a:gd name="T18" fmla="*/ 15 w 51"/>
                        <a:gd name="T19" fmla="*/ 86 h 217"/>
                        <a:gd name="T20" fmla="*/ 14 w 51"/>
                        <a:gd name="T21" fmla="*/ 96 h 217"/>
                        <a:gd name="T22" fmla="*/ 0 w 51"/>
                        <a:gd name="T23" fmla="*/ 104 h 217"/>
                        <a:gd name="T24" fmla="*/ 6 w 51"/>
                        <a:gd name="T25" fmla="*/ 110 h 217"/>
                        <a:gd name="T26" fmla="*/ 14 w 51"/>
                        <a:gd name="T27" fmla="*/ 121 h 217"/>
                        <a:gd name="T28" fmla="*/ 15 w 51"/>
                        <a:gd name="T29" fmla="*/ 139 h 217"/>
                        <a:gd name="T30" fmla="*/ 15 w 51"/>
                        <a:gd name="T31" fmla="*/ 150 h 217"/>
                        <a:gd name="T32" fmla="*/ 8 w 51"/>
                        <a:gd name="T33" fmla="*/ 162 h 217"/>
                        <a:gd name="T34" fmla="*/ 23 w 51"/>
                        <a:gd name="T35" fmla="*/ 164 h 217"/>
                        <a:gd name="T36" fmla="*/ 38 w 51"/>
                        <a:gd name="T37" fmla="*/ 167 h 217"/>
                        <a:gd name="T38" fmla="*/ 46 w 51"/>
                        <a:gd name="T39" fmla="*/ 172 h 217"/>
                        <a:gd name="T40" fmla="*/ 46 w 51"/>
                        <a:gd name="T41" fmla="*/ 184 h 217"/>
                        <a:gd name="T42" fmla="*/ 44 w 51"/>
                        <a:gd name="T43" fmla="*/ 196 h 217"/>
                        <a:gd name="T44" fmla="*/ 31 w 51"/>
                        <a:gd name="T45" fmla="*/ 205 h 217"/>
                        <a:gd name="T46" fmla="*/ 26 w 51"/>
                        <a:gd name="T47" fmla="*/ 211 h 217"/>
                        <a:gd name="T48" fmla="*/ 28 w 51"/>
                        <a:gd name="T49" fmla="*/ 215 h 217"/>
                        <a:gd name="T50" fmla="*/ 37 w 51"/>
                        <a:gd name="T51" fmla="*/ 217 h 217"/>
                        <a:gd name="T52" fmla="*/ 34 w 51"/>
                        <a:gd name="T53" fmla="*/ 210 h 217"/>
                        <a:gd name="T54" fmla="*/ 48 w 51"/>
                        <a:gd name="T55" fmla="*/ 199 h 217"/>
                        <a:gd name="T56" fmla="*/ 51 w 51"/>
                        <a:gd name="T57" fmla="*/ 185 h 217"/>
                        <a:gd name="T58" fmla="*/ 51 w 51"/>
                        <a:gd name="T59" fmla="*/ 171 h 217"/>
                        <a:gd name="T60" fmla="*/ 45 w 51"/>
                        <a:gd name="T61" fmla="*/ 164 h 217"/>
                        <a:gd name="T62" fmla="*/ 34 w 51"/>
                        <a:gd name="T63" fmla="*/ 161 h 217"/>
                        <a:gd name="T64" fmla="*/ 17 w 51"/>
                        <a:gd name="T65" fmla="*/ 159 h 217"/>
                        <a:gd name="T66" fmla="*/ 21 w 51"/>
                        <a:gd name="T67" fmla="*/ 147 h 217"/>
                        <a:gd name="T68" fmla="*/ 21 w 51"/>
                        <a:gd name="T69" fmla="*/ 131 h 217"/>
                        <a:gd name="T70" fmla="*/ 19 w 51"/>
                        <a:gd name="T71" fmla="*/ 119 h 217"/>
                        <a:gd name="T72" fmla="*/ 14 w 51"/>
                        <a:gd name="T73" fmla="*/ 114 h 217"/>
                        <a:gd name="T74" fmla="*/ 8 w 51"/>
                        <a:gd name="T75" fmla="*/ 104 h 217"/>
                        <a:gd name="T76" fmla="*/ 17 w 51"/>
                        <a:gd name="T77" fmla="*/ 99 h 217"/>
                        <a:gd name="T78" fmla="*/ 21 w 51"/>
                        <a:gd name="T79" fmla="*/ 87 h 217"/>
                        <a:gd name="T80" fmla="*/ 21 w 51"/>
                        <a:gd name="T81" fmla="*/ 69 h 217"/>
                        <a:gd name="T82" fmla="*/ 17 w 51"/>
                        <a:gd name="T83" fmla="*/ 57 h 217"/>
                        <a:gd name="T84" fmla="*/ 13 w 51"/>
                        <a:gd name="T85" fmla="*/ 48 h 217"/>
                        <a:gd name="T86" fmla="*/ 28 w 51"/>
                        <a:gd name="T87" fmla="*/ 51 h 217"/>
                        <a:gd name="T88" fmla="*/ 37 w 51"/>
                        <a:gd name="T89" fmla="*/ 38 h 217"/>
                        <a:gd name="T90" fmla="*/ 42 w 51"/>
                        <a:gd name="T91" fmla="*/ 19 h 217"/>
                        <a:gd name="T92" fmla="*/ 42 w 51"/>
                        <a:gd name="T93" fmla="*/ 2 h 2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</a:cxnLst>
                      <a:rect l="0" t="0" r="r" b="b"/>
                      <a:pathLst>
                        <a:path w="51" h="217">
                          <a:moveTo>
                            <a:pt x="42" y="2"/>
                          </a:moveTo>
                          <a:lnTo>
                            <a:pt x="23" y="0"/>
                          </a:lnTo>
                          <a:lnTo>
                            <a:pt x="33" y="8"/>
                          </a:lnTo>
                          <a:lnTo>
                            <a:pt x="36" y="22"/>
                          </a:lnTo>
                          <a:lnTo>
                            <a:pt x="33" y="34"/>
                          </a:lnTo>
                          <a:lnTo>
                            <a:pt x="26" y="45"/>
                          </a:lnTo>
                          <a:lnTo>
                            <a:pt x="6" y="47"/>
                          </a:lnTo>
                          <a:lnTo>
                            <a:pt x="10" y="52"/>
                          </a:lnTo>
                          <a:lnTo>
                            <a:pt x="14" y="65"/>
                          </a:lnTo>
                          <a:lnTo>
                            <a:pt x="15" y="86"/>
                          </a:lnTo>
                          <a:lnTo>
                            <a:pt x="14" y="96"/>
                          </a:lnTo>
                          <a:lnTo>
                            <a:pt x="0" y="104"/>
                          </a:lnTo>
                          <a:lnTo>
                            <a:pt x="6" y="110"/>
                          </a:lnTo>
                          <a:lnTo>
                            <a:pt x="14" y="121"/>
                          </a:lnTo>
                          <a:lnTo>
                            <a:pt x="15" y="139"/>
                          </a:lnTo>
                          <a:lnTo>
                            <a:pt x="15" y="150"/>
                          </a:lnTo>
                          <a:lnTo>
                            <a:pt x="8" y="162"/>
                          </a:lnTo>
                          <a:lnTo>
                            <a:pt x="23" y="164"/>
                          </a:lnTo>
                          <a:lnTo>
                            <a:pt x="38" y="167"/>
                          </a:lnTo>
                          <a:lnTo>
                            <a:pt x="46" y="172"/>
                          </a:lnTo>
                          <a:lnTo>
                            <a:pt x="46" y="184"/>
                          </a:lnTo>
                          <a:lnTo>
                            <a:pt x="44" y="196"/>
                          </a:lnTo>
                          <a:lnTo>
                            <a:pt x="31" y="205"/>
                          </a:lnTo>
                          <a:lnTo>
                            <a:pt x="26" y="211"/>
                          </a:lnTo>
                          <a:lnTo>
                            <a:pt x="28" y="215"/>
                          </a:lnTo>
                          <a:lnTo>
                            <a:pt x="37" y="217"/>
                          </a:lnTo>
                          <a:lnTo>
                            <a:pt x="34" y="210"/>
                          </a:lnTo>
                          <a:lnTo>
                            <a:pt x="48" y="199"/>
                          </a:lnTo>
                          <a:lnTo>
                            <a:pt x="51" y="185"/>
                          </a:lnTo>
                          <a:lnTo>
                            <a:pt x="51" y="171"/>
                          </a:lnTo>
                          <a:lnTo>
                            <a:pt x="45" y="164"/>
                          </a:lnTo>
                          <a:lnTo>
                            <a:pt x="34" y="161"/>
                          </a:lnTo>
                          <a:lnTo>
                            <a:pt x="17" y="159"/>
                          </a:lnTo>
                          <a:lnTo>
                            <a:pt x="21" y="147"/>
                          </a:lnTo>
                          <a:lnTo>
                            <a:pt x="21" y="131"/>
                          </a:lnTo>
                          <a:lnTo>
                            <a:pt x="19" y="119"/>
                          </a:lnTo>
                          <a:lnTo>
                            <a:pt x="14" y="114"/>
                          </a:lnTo>
                          <a:lnTo>
                            <a:pt x="8" y="104"/>
                          </a:lnTo>
                          <a:lnTo>
                            <a:pt x="17" y="99"/>
                          </a:lnTo>
                          <a:lnTo>
                            <a:pt x="21" y="87"/>
                          </a:lnTo>
                          <a:lnTo>
                            <a:pt x="21" y="69"/>
                          </a:lnTo>
                          <a:lnTo>
                            <a:pt x="17" y="57"/>
                          </a:lnTo>
                          <a:lnTo>
                            <a:pt x="13" y="48"/>
                          </a:lnTo>
                          <a:lnTo>
                            <a:pt x="28" y="51"/>
                          </a:lnTo>
                          <a:lnTo>
                            <a:pt x="37" y="38"/>
                          </a:lnTo>
                          <a:lnTo>
                            <a:pt x="42" y="19"/>
                          </a:lnTo>
                          <a:lnTo>
                            <a:pt x="42" y="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25" name="Freeform 2024"/>
                    <p:cNvSpPr>
                      <a:spLocks/>
                    </p:cNvSpPr>
                    <p:nvPr/>
                  </p:nvSpPr>
                  <p:spPr bwMode="auto">
                    <a:xfrm>
                      <a:off x="4551" y="1358"/>
                      <a:ext cx="2" cy="4"/>
                    </a:xfrm>
                    <a:custGeom>
                      <a:avLst/>
                      <a:gdLst>
                        <a:gd name="T0" fmla="*/ 13 w 13"/>
                        <a:gd name="T1" fmla="*/ 0 h 31"/>
                        <a:gd name="T2" fmla="*/ 3 w 13"/>
                        <a:gd name="T3" fmla="*/ 7 h 31"/>
                        <a:gd name="T4" fmla="*/ 0 w 13"/>
                        <a:gd name="T5" fmla="*/ 20 h 31"/>
                        <a:gd name="T6" fmla="*/ 4 w 13"/>
                        <a:gd name="T7" fmla="*/ 31 h 31"/>
                        <a:gd name="T8" fmla="*/ 4 w 13"/>
                        <a:gd name="T9" fmla="*/ 18 h 31"/>
                        <a:gd name="T10" fmla="*/ 13 w 13"/>
                        <a:gd name="T11" fmla="*/ 0 h 3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3" h="31">
                          <a:moveTo>
                            <a:pt x="13" y="0"/>
                          </a:moveTo>
                          <a:lnTo>
                            <a:pt x="3" y="7"/>
                          </a:lnTo>
                          <a:lnTo>
                            <a:pt x="0" y="20"/>
                          </a:lnTo>
                          <a:lnTo>
                            <a:pt x="4" y="31"/>
                          </a:lnTo>
                          <a:lnTo>
                            <a:pt x="4" y="18"/>
                          </a:lnTo>
                          <a:lnTo>
                            <a:pt x="13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26" name="Freeform 2025"/>
                    <p:cNvSpPr>
                      <a:spLocks/>
                    </p:cNvSpPr>
                    <p:nvPr/>
                  </p:nvSpPr>
                  <p:spPr bwMode="auto">
                    <a:xfrm>
                      <a:off x="4551" y="1364"/>
                      <a:ext cx="1" cy="5"/>
                    </a:xfrm>
                    <a:custGeom>
                      <a:avLst/>
                      <a:gdLst>
                        <a:gd name="T0" fmla="*/ 3 w 12"/>
                        <a:gd name="T1" fmla="*/ 0 h 40"/>
                        <a:gd name="T2" fmla="*/ 6 w 12"/>
                        <a:gd name="T3" fmla="*/ 6 h 40"/>
                        <a:gd name="T4" fmla="*/ 8 w 12"/>
                        <a:gd name="T5" fmla="*/ 16 h 40"/>
                        <a:gd name="T6" fmla="*/ 8 w 12"/>
                        <a:gd name="T7" fmla="*/ 28 h 40"/>
                        <a:gd name="T8" fmla="*/ 0 w 12"/>
                        <a:gd name="T9" fmla="*/ 40 h 40"/>
                        <a:gd name="T10" fmla="*/ 8 w 12"/>
                        <a:gd name="T11" fmla="*/ 32 h 40"/>
                        <a:gd name="T12" fmla="*/ 12 w 12"/>
                        <a:gd name="T13" fmla="*/ 22 h 40"/>
                        <a:gd name="T14" fmla="*/ 12 w 12"/>
                        <a:gd name="T15" fmla="*/ 12 h 40"/>
                        <a:gd name="T16" fmla="*/ 3 w 12"/>
                        <a:gd name="T17" fmla="*/ 0 h 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2" h="40">
                          <a:moveTo>
                            <a:pt x="3" y="0"/>
                          </a:moveTo>
                          <a:lnTo>
                            <a:pt x="6" y="6"/>
                          </a:lnTo>
                          <a:lnTo>
                            <a:pt x="8" y="16"/>
                          </a:lnTo>
                          <a:lnTo>
                            <a:pt x="8" y="28"/>
                          </a:lnTo>
                          <a:lnTo>
                            <a:pt x="0" y="40"/>
                          </a:lnTo>
                          <a:lnTo>
                            <a:pt x="8" y="32"/>
                          </a:lnTo>
                          <a:lnTo>
                            <a:pt x="12" y="22"/>
                          </a:lnTo>
                          <a:lnTo>
                            <a:pt x="12" y="12"/>
                          </a:lnTo>
                          <a:lnTo>
                            <a:pt x="3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27" name="Freeform 2026"/>
                    <p:cNvSpPr>
                      <a:spLocks/>
                    </p:cNvSpPr>
                    <p:nvPr/>
                  </p:nvSpPr>
                  <p:spPr bwMode="auto">
                    <a:xfrm>
                      <a:off x="4549" y="1371"/>
                      <a:ext cx="3" cy="6"/>
                    </a:xfrm>
                    <a:custGeom>
                      <a:avLst/>
                      <a:gdLst>
                        <a:gd name="T0" fmla="*/ 0 w 24"/>
                        <a:gd name="T1" fmla="*/ 9 h 42"/>
                        <a:gd name="T2" fmla="*/ 11 w 24"/>
                        <a:gd name="T3" fmla="*/ 4 h 42"/>
                        <a:gd name="T4" fmla="*/ 17 w 24"/>
                        <a:gd name="T5" fmla="*/ 12 h 42"/>
                        <a:gd name="T6" fmla="*/ 20 w 24"/>
                        <a:gd name="T7" fmla="*/ 24 h 42"/>
                        <a:gd name="T8" fmla="*/ 18 w 24"/>
                        <a:gd name="T9" fmla="*/ 42 h 42"/>
                        <a:gd name="T10" fmla="*/ 24 w 24"/>
                        <a:gd name="T11" fmla="*/ 26 h 42"/>
                        <a:gd name="T12" fmla="*/ 24 w 24"/>
                        <a:gd name="T13" fmla="*/ 14 h 42"/>
                        <a:gd name="T14" fmla="*/ 16 w 24"/>
                        <a:gd name="T15" fmla="*/ 3 h 42"/>
                        <a:gd name="T16" fmla="*/ 11 w 24"/>
                        <a:gd name="T17" fmla="*/ 0 h 42"/>
                        <a:gd name="T18" fmla="*/ 0 w 24"/>
                        <a:gd name="T19" fmla="*/ 9 h 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4" h="42">
                          <a:moveTo>
                            <a:pt x="0" y="9"/>
                          </a:moveTo>
                          <a:lnTo>
                            <a:pt x="11" y="4"/>
                          </a:lnTo>
                          <a:lnTo>
                            <a:pt x="17" y="12"/>
                          </a:lnTo>
                          <a:lnTo>
                            <a:pt x="20" y="24"/>
                          </a:lnTo>
                          <a:lnTo>
                            <a:pt x="18" y="42"/>
                          </a:lnTo>
                          <a:lnTo>
                            <a:pt x="24" y="26"/>
                          </a:lnTo>
                          <a:lnTo>
                            <a:pt x="24" y="14"/>
                          </a:lnTo>
                          <a:lnTo>
                            <a:pt x="16" y="3"/>
                          </a:lnTo>
                          <a:lnTo>
                            <a:pt x="11" y="0"/>
                          </a:lnTo>
                          <a:lnTo>
                            <a:pt x="0" y="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28" name="Freeform 2027"/>
                    <p:cNvSpPr>
                      <a:spLocks/>
                    </p:cNvSpPr>
                    <p:nvPr/>
                  </p:nvSpPr>
                  <p:spPr bwMode="auto">
                    <a:xfrm>
                      <a:off x="4554" y="1379"/>
                      <a:ext cx="2" cy="3"/>
                    </a:xfrm>
                    <a:custGeom>
                      <a:avLst/>
                      <a:gdLst>
                        <a:gd name="T0" fmla="*/ 0 w 16"/>
                        <a:gd name="T1" fmla="*/ 0 h 24"/>
                        <a:gd name="T2" fmla="*/ 6 w 16"/>
                        <a:gd name="T3" fmla="*/ 3 h 24"/>
                        <a:gd name="T4" fmla="*/ 11 w 16"/>
                        <a:gd name="T5" fmla="*/ 8 h 24"/>
                        <a:gd name="T6" fmla="*/ 11 w 16"/>
                        <a:gd name="T7" fmla="*/ 18 h 24"/>
                        <a:gd name="T8" fmla="*/ 8 w 16"/>
                        <a:gd name="T9" fmla="*/ 24 h 24"/>
                        <a:gd name="T10" fmla="*/ 16 w 16"/>
                        <a:gd name="T11" fmla="*/ 20 h 24"/>
                        <a:gd name="T12" fmla="*/ 16 w 16"/>
                        <a:gd name="T13" fmla="*/ 10 h 24"/>
                        <a:gd name="T14" fmla="*/ 11 w 16"/>
                        <a:gd name="T15" fmla="*/ 0 h 24"/>
                        <a:gd name="T16" fmla="*/ 0 w 16"/>
                        <a:gd name="T17" fmla="*/ 0 h 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6" h="24">
                          <a:moveTo>
                            <a:pt x="0" y="0"/>
                          </a:moveTo>
                          <a:lnTo>
                            <a:pt x="6" y="3"/>
                          </a:lnTo>
                          <a:lnTo>
                            <a:pt x="11" y="8"/>
                          </a:lnTo>
                          <a:lnTo>
                            <a:pt x="11" y="18"/>
                          </a:lnTo>
                          <a:lnTo>
                            <a:pt x="8" y="24"/>
                          </a:lnTo>
                          <a:lnTo>
                            <a:pt x="16" y="20"/>
                          </a:lnTo>
                          <a:lnTo>
                            <a:pt x="16" y="10"/>
                          </a:lnTo>
                          <a:lnTo>
                            <a:pt x="11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29" name="Freeform 2028"/>
                    <p:cNvSpPr>
                      <a:spLocks/>
                    </p:cNvSpPr>
                    <p:nvPr/>
                  </p:nvSpPr>
                  <p:spPr bwMode="auto">
                    <a:xfrm>
                      <a:off x="4548" y="1365"/>
                      <a:ext cx="1" cy="4"/>
                    </a:xfrm>
                    <a:custGeom>
                      <a:avLst/>
                      <a:gdLst>
                        <a:gd name="T0" fmla="*/ 9 w 9"/>
                        <a:gd name="T1" fmla="*/ 0 h 33"/>
                        <a:gd name="T2" fmla="*/ 4 w 9"/>
                        <a:gd name="T3" fmla="*/ 4 h 33"/>
                        <a:gd name="T4" fmla="*/ 0 w 9"/>
                        <a:gd name="T5" fmla="*/ 18 h 33"/>
                        <a:gd name="T6" fmla="*/ 7 w 9"/>
                        <a:gd name="T7" fmla="*/ 33 h 33"/>
                        <a:gd name="T8" fmla="*/ 4 w 9"/>
                        <a:gd name="T9" fmla="*/ 16 h 33"/>
                        <a:gd name="T10" fmla="*/ 9 w 9"/>
                        <a:gd name="T11" fmla="*/ 0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9" h="33">
                          <a:moveTo>
                            <a:pt x="9" y="0"/>
                          </a:moveTo>
                          <a:lnTo>
                            <a:pt x="4" y="4"/>
                          </a:lnTo>
                          <a:lnTo>
                            <a:pt x="0" y="18"/>
                          </a:lnTo>
                          <a:lnTo>
                            <a:pt x="7" y="33"/>
                          </a:lnTo>
                          <a:lnTo>
                            <a:pt x="4" y="16"/>
                          </a:lnTo>
                          <a:lnTo>
                            <a:pt x="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30" name="Freeform 2029"/>
                    <p:cNvSpPr>
                      <a:spLocks/>
                    </p:cNvSpPr>
                    <p:nvPr/>
                  </p:nvSpPr>
                  <p:spPr bwMode="auto">
                    <a:xfrm>
                      <a:off x="4548" y="1374"/>
                      <a:ext cx="2" cy="3"/>
                    </a:xfrm>
                    <a:custGeom>
                      <a:avLst/>
                      <a:gdLst>
                        <a:gd name="T0" fmla="*/ 6 w 18"/>
                        <a:gd name="T1" fmla="*/ 0 h 31"/>
                        <a:gd name="T2" fmla="*/ 0 w 18"/>
                        <a:gd name="T3" fmla="*/ 6 h 31"/>
                        <a:gd name="T4" fmla="*/ 8 w 18"/>
                        <a:gd name="T5" fmla="*/ 28 h 31"/>
                        <a:gd name="T6" fmla="*/ 18 w 18"/>
                        <a:gd name="T7" fmla="*/ 31 h 31"/>
                        <a:gd name="T8" fmla="*/ 10 w 18"/>
                        <a:gd name="T9" fmla="*/ 23 h 31"/>
                        <a:gd name="T10" fmla="*/ 6 w 18"/>
                        <a:gd name="T11" fmla="*/ 0 h 3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8" h="31">
                          <a:moveTo>
                            <a:pt x="6" y="0"/>
                          </a:moveTo>
                          <a:lnTo>
                            <a:pt x="0" y="6"/>
                          </a:lnTo>
                          <a:lnTo>
                            <a:pt x="8" y="28"/>
                          </a:lnTo>
                          <a:lnTo>
                            <a:pt x="18" y="31"/>
                          </a:lnTo>
                          <a:lnTo>
                            <a:pt x="10" y="23"/>
                          </a:lnTo>
                          <a:lnTo>
                            <a:pt x="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31" name="Freeform 2030"/>
                    <p:cNvSpPr>
                      <a:spLocks/>
                    </p:cNvSpPr>
                    <p:nvPr/>
                  </p:nvSpPr>
                  <p:spPr bwMode="auto">
                    <a:xfrm>
                      <a:off x="4552" y="1379"/>
                      <a:ext cx="2" cy="4"/>
                    </a:xfrm>
                    <a:custGeom>
                      <a:avLst/>
                      <a:gdLst>
                        <a:gd name="T0" fmla="*/ 6 w 12"/>
                        <a:gd name="T1" fmla="*/ 0 h 26"/>
                        <a:gd name="T2" fmla="*/ 0 w 12"/>
                        <a:gd name="T3" fmla="*/ 6 h 26"/>
                        <a:gd name="T4" fmla="*/ 5 w 12"/>
                        <a:gd name="T5" fmla="*/ 26 h 26"/>
                        <a:gd name="T6" fmla="*/ 12 w 12"/>
                        <a:gd name="T7" fmla="*/ 26 h 26"/>
                        <a:gd name="T8" fmla="*/ 6 w 12"/>
                        <a:gd name="T9" fmla="*/ 22 h 26"/>
                        <a:gd name="T10" fmla="*/ 6 w 12"/>
                        <a:gd name="T11" fmla="*/ 0 h 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2" h="26">
                          <a:moveTo>
                            <a:pt x="6" y="0"/>
                          </a:moveTo>
                          <a:lnTo>
                            <a:pt x="0" y="6"/>
                          </a:lnTo>
                          <a:lnTo>
                            <a:pt x="5" y="26"/>
                          </a:lnTo>
                          <a:lnTo>
                            <a:pt x="12" y="26"/>
                          </a:lnTo>
                          <a:lnTo>
                            <a:pt x="6" y="22"/>
                          </a:lnTo>
                          <a:lnTo>
                            <a:pt x="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32" name="Freeform 2031"/>
                    <p:cNvSpPr>
                      <a:spLocks/>
                    </p:cNvSpPr>
                    <p:nvPr/>
                  </p:nvSpPr>
                  <p:spPr bwMode="auto">
                    <a:xfrm>
                      <a:off x="4558" y="1364"/>
                      <a:ext cx="7" cy="12"/>
                    </a:xfrm>
                    <a:custGeom>
                      <a:avLst/>
                      <a:gdLst>
                        <a:gd name="T0" fmla="*/ 0 w 57"/>
                        <a:gd name="T1" fmla="*/ 0 h 91"/>
                        <a:gd name="T2" fmla="*/ 6 w 57"/>
                        <a:gd name="T3" fmla="*/ 38 h 91"/>
                        <a:gd name="T4" fmla="*/ 17 w 57"/>
                        <a:gd name="T5" fmla="*/ 58 h 91"/>
                        <a:gd name="T6" fmla="*/ 33 w 57"/>
                        <a:gd name="T7" fmla="*/ 73 h 91"/>
                        <a:gd name="T8" fmla="*/ 57 w 57"/>
                        <a:gd name="T9" fmla="*/ 91 h 91"/>
                        <a:gd name="T10" fmla="*/ 27 w 57"/>
                        <a:gd name="T11" fmla="*/ 79 h 91"/>
                        <a:gd name="T12" fmla="*/ 5 w 57"/>
                        <a:gd name="T13" fmla="*/ 53 h 91"/>
                        <a:gd name="T14" fmla="*/ 2 w 57"/>
                        <a:gd name="T15" fmla="*/ 36 h 91"/>
                        <a:gd name="T16" fmla="*/ 0 w 57"/>
                        <a:gd name="T17" fmla="*/ 0 h 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57" h="91">
                          <a:moveTo>
                            <a:pt x="0" y="0"/>
                          </a:moveTo>
                          <a:lnTo>
                            <a:pt x="6" y="38"/>
                          </a:lnTo>
                          <a:lnTo>
                            <a:pt x="17" y="58"/>
                          </a:lnTo>
                          <a:lnTo>
                            <a:pt x="33" y="73"/>
                          </a:lnTo>
                          <a:lnTo>
                            <a:pt x="57" y="91"/>
                          </a:lnTo>
                          <a:lnTo>
                            <a:pt x="27" y="79"/>
                          </a:lnTo>
                          <a:lnTo>
                            <a:pt x="5" y="53"/>
                          </a:lnTo>
                          <a:lnTo>
                            <a:pt x="2" y="3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33" name="Freeform 2032"/>
                    <p:cNvSpPr>
                      <a:spLocks/>
                    </p:cNvSpPr>
                    <p:nvPr/>
                  </p:nvSpPr>
                  <p:spPr bwMode="auto">
                    <a:xfrm>
                      <a:off x="4556" y="1355"/>
                      <a:ext cx="6" cy="7"/>
                    </a:xfrm>
                    <a:custGeom>
                      <a:avLst/>
                      <a:gdLst>
                        <a:gd name="T0" fmla="*/ 0 w 48"/>
                        <a:gd name="T1" fmla="*/ 0 h 56"/>
                        <a:gd name="T2" fmla="*/ 7 w 48"/>
                        <a:gd name="T3" fmla="*/ 3 h 56"/>
                        <a:gd name="T4" fmla="*/ 12 w 48"/>
                        <a:gd name="T5" fmla="*/ 21 h 56"/>
                        <a:gd name="T6" fmla="*/ 21 w 48"/>
                        <a:gd name="T7" fmla="*/ 28 h 56"/>
                        <a:gd name="T8" fmla="*/ 23 w 48"/>
                        <a:gd name="T9" fmla="*/ 38 h 56"/>
                        <a:gd name="T10" fmla="*/ 48 w 48"/>
                        <a:gd name="T11" fmla="*/ 56 h 56"/>
                        <a:gd name="T12" fmla="*/ 28 w 48"/>
                        <a:gd name="T13" fmla="*/ 46 h 56"/>
                        <a:gd name="T14" fmla="*/ 21 w 48"/>
                        <a:gd name="T15" fmla="*/ 42 h 56"/>
                        <a:gd name="T16" fmla="*/ 5 w 48"/>
                        <a:gd name="T17" fmla="*/ 49 h 56"/>
                        <a:gd name="T18" fmla="*/ 15 w 48"/>
                        <a:gd name="T19" fmla="*/ 40 h 56"/>
                        <a:gd name="T20" fmla="*/ 15 w 48"/>
                        <a:gd name="T21" fmla="*/ 30 h 56"/>
                        <a:gd name="T22" fmla="*/ 7 w 48"/>
                        <a:gd name="T23" fmla="*/ 18 h 56"/>
                        <a:gd name="T24" fmla="*/ 0 w 48"/>
                        <a:gd name="T25" fmla="*/ 0 h 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48" h="56">
                          <a:moveTo>
                            <a:pt x="0" y="0"/>
                          </a:moveTo>
                          <a:lnTo>
                            <a:pt x="7" y="3"/>
                          </a:lnTo>
                          <a:lnTo>
                            <a:pt x="12" y="21"/>
                          </a:lnTo>
                          <a:lnTo>
                            <a:pt x="21" y="28"/>
                          </a:lnTo>
                          <a:lnTo>
                            <a:pt x="23" y="38"/>
                          </a:lnTo>
                          <a:lnTo>
                            <a:pt x="48" y="56"/>
                          </a:lnTo>
                          <a:lnTo>
                            <a:pt x="28" y="46"/>
                          </a:lnTo>
                          <a:lnTo>
                            <a:pt x="21" y="42"/>
                          </a:lnTo>
                          <a:lnTo>
                            <a:pt x="5" y="49"/>
                          </a:lnTo>
                          <a:lnTo>
                            <a:pt x="15" y="40"/>
                          </a:lnTo>
                          <a:lnTo>
                            <a:pt x="15" y="30"/>
                          </a:lnTo>
                          <a:lnTo>
                            <a:pt x="7" y="18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34" name="Freeform 2033"/>
                    <p:cNvSpPr>
                      <a:spLocks/>
                    </p:cNvSpPr>
                    <p:nvPr/>
                  </p:nvSpPr>
                  <p:spPr bwMode="auto">
                    <a:xfrm>
                      <a:off x="4553" y="1358"/>
                      <a:ext cx="2" cy="4"/>
                    </a:xfrm>
                    <a:custGeom>
                      <a:avLst/>
                      <a:gdLst>
                        <a:gd name="T0" fmla="*/ 6 w 13"/>
                        <a:gd name="T1" fmla="*/ 0 h 31"/>
                        <a:gd name="T2" fmla="*/ 9 w 13"/>
                        <a:gd name="T3" fmla="*/ 10 h 31"/>
                        <a:gd name="T4" fmla="*/ 8 w 13"/>
                        <a:gd name="T5" fmla="*/ 21 h 31"/>
                        <a:gd name="T6" fmla="*/ 0 w 13"/>
                        <a:gd name="T7" fmla="*/ 31 h 31"/>
                        <a:gd name="T8" fmla="*/ 8 w 13"/>
                        <a:gd name="T9" fmla="*/ 25 h 31"/>
                        <a:gd name="T10" fmla="*/ 13 w 13"/>
                        <a:gd name="T11" fmla="*/ 14 h 31"/>
                        <a:gd name="T12" fmla="*/ 6 w 13"/>
                        <a:gd name="T13" fmla="*/ 0 h 3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3" h="31">
                          <a:moveTo>
                            <a:pt x="6" y="0"/>
                          </a:moveTo>
                          <a:lnTo>
                            <a:pt x="9" y="10"/>
                          </a:lnTo>
                          <a:lnTo>
                            <a:pt x="8" y="21"/>
                          </a:lnTo>
                          <a:lnTo>
                            <a:pt x="0" y="31"/>
                          </a:lnTo>
                          <a:lnTo>
                            <a:pt x="8" y="25"/>
                          </a:lnTo>
                          <a:lnTo>
                            <a:pt x="13" y="14"/>
                          </a:lnTo>
                          <a:lnTo>
                            <a:pt x="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35" name="Freeform 2034"/>
                    <p:cNvSpPr>
                      <a:spLocks/>
                    </p:cNvSpPr>
                    <p:nvPr/>
                  </p:nvSpPr>
                  <p:spPr bwMode="auto">
                    <a:xfrm>
                      <a:off x="4600" y="1364"/>
                      <a:ext cx="27" cy="74"/>
                    </a:xfrm>
                    <a:custGeom>
                      <a:avLst/>
                      <a:gdLst>
                        <a:gd name="T0" fmla="*/ 213 w 213"/>
                        <a:gd name="T1" fmla="*/ 456 h 591"/>
                        <a:gd name="T2" fmla="*/ 168 w 213"/>
                        <a:gd name="T3" fmla="*/ 0 h 591"/>
                        <a:gd name="T4" fmla="*/ 0 w 213"/>
                        <a:gd name="T5" fmla="*/ 200 h 591"/>
                        <a:gd name="T6" fmla="*/ 13 w 213"/>
                        <a:gd name="T7" fmla="*/ 591 h 591"/>
                        <a:gd name="T8" fmla="*/ 213 w 213"/>
                        <a:gd name="T9" fmla="*/ 456 h 5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13" h="591">
                          <a:moveTo>
                            <a:pt x="213" y="456"/>
                          </a:moveTo>
                          <a:lnTo>
                            <a:pt x="168" y="0"/>
                          </a:lnTo>
                          <a:lnTo>
                            <a:pt x="0" y="200"/>
                          </a:lnTo>
                          <a:lnTo>
                            <a:pt x="13" y="591"/>
                          </a:lnTo>
                          <a:lnTo>
                            <a:pt x="213" y="456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36" name="Freeform 2035"/>
                    <p:cNvSpPr>
                      <a:spLocks/>
                    </p:cNvSpPr>
                    <p:nvPr/>
                  </p:nvSpPr>
                  <p:spPr bwMode="auto">
                    <a:xfrm>
                      <a:off x="4595" y="1364"/>
                      <a:ext cx="7" cy="73"/>
                    </a:xfrm>
                    <a:custGeom>
                      <a:avLst/>
                      <a:gdLst>
                        <a:gd name="T0" fmla="*/ 0 w 57"/>
                        <a:gd name="T1" fmla="*/ 403 h 587"/>
                        <a:gd name="T2" fmla="*/ 1 w 57"/>
                        <a:gd name="T3" fmla="*/ 0 h 587"/>
                        <a:gd name="T4" fmla="*/ 44 w 57"/>
                        <a:gd name="T5" fmla="*/ 206 h 587"/>
                        <a:gd name="T6" fmla="*/ 57 w 57"/>
                        <a:gd name="T7" fmla="*/ 587 h 587"/>
                        <a:gd name="T8" fmla="*/ 0 w 57"/>
                        <a:gd name="T9" fmla="*/ 403 h 5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57" h="587">
                          <a:moveTo>
                            <a:pt x="0" y="403"/>
                          </a:moveTo>
                          <a:lnTo>
                            <a:pt x="1" y="0"/>
                          </a:lnTo>
                          <a:lnTo>
                            <a:pt x="44" y="206"/>
                          </a:lnTo>
                          <a:lnTo>
                            <a:pt x="57" y="587"/>
                          </a:lnTo>
                          <a:lnTo>
                            <a:pt x="0" y="40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37" name="Freeform 2036"/>
                    <p:cNvSpPr>
                      <a:spLocks/>
                    </p:cNvSpPr>
                    <p:nvPr/>
                  </p:nvSpPr>
                  <p:spPr bwMode="auto">
                    <a:xfrm>
                      <a:off x="4600" y="1368"/>
                      <a:ext cx="31" cy="71"/>
                    </a:xfrm>
                    <a:custGeom>
                      <a:avLst/>
                      <a:gdLst>
                        <a:gd name="T0" fmla="*/ 246 w 246"/>
                        <a:gd name="T1" fmla="*/ 434 h 566"/>
                        <a:gd name="T2" fmla="*/ 207 w 246"/>
                        <a:gd name="T3" fmla="*/ 0 h 566"/>
                        <a:gd name="T4" fmla="*/ 0 w 246"/>
                        <a:gd name="T5" fmla="*/ 172 h 566"/>
                        <a:gd name="T6" fmla="*/ 15 w 246"/>
                        <a:gd name="T7" fmla="*/ 566 h 566"/>
                        <a:gd name="T8" fmla="*/ 246 w 246"/>
                        <a:gd name="T9" fmla="*/ 434 h 5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46" h="566">
                          <a:moveTo>
                            <a:pt x="246" y="434"/>
                          </a:moveTo>
                          <a:lnTo>
                            <a:pt x="207" y="0"/>
                          </a:lnTo>
                          <a:lnTo>
                            <a:pt x="0" y="172"/>
                          </a:lnTo>
                          <a:lnTo>
                            <a:pt x="15" y="566"/>
                          </a:lnTo>
                          <a:lnTo>
                            <a:pt x="246" y="43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38" name="Freeform 2037"/>
                    <p:cNvSpPr>
                      <a:spLocks/>
                    </p:cNvSpPr>
                    <p:nvPr/>
                  </p:nvSpPr>
                  <p:spPr bwMode="auto">
                    <a:xfrm>
                      <a:off x="4601" y="1370"/>
                      <a:ext cx="33" cy="68"/>
                    </a:xfrm>
                    <a:custGeom>
                      <a:avLst/>
                      <a:gdLst>
                        <a:gd name="T0" fmla="*/ 265 w 265"/>
                        <a:gd name="T1" fmla="*/ 424 h 540"/>
                        <a:gd name="T2" fmla="*/ 247 w 265"/>
                        <a:gd name="T3" fmla="*/ 0 h 540"/>
                        <a:gd name="T4" fmla="*/ 0 w 265"/>
                        <a:gd name="T5" fmla="*/ 154 h 540"/>
                        <a:gd name="T6" fmla="*/ 15 w 265"/>
                        <a:gd name="T7" fmla="*/ 540 h 540"/>
                        <a:gd name="T8" fmla="*/ 265 w 265"/>
                        <a:gd name="T9" fmla="*/ 424 h 5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65" h="540">
                          <a:moveTo>
                            <a:pt x="265" y="424"/>
                          </a:moveTo>
                          <a:lnTo>
                            <a:pt x="247" y="0"/>
                          </a:lnTo>
                          <a:lnTo>
                            <a:pt x="0" y="154"/>
                          </a:lnTo>
                          <a:lnTo>
                            <a:pt x="15" y="540"/>
                          </a:lnTo>
                          <a:lnTo>
                            <a:pt x="265" y="42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39" name="Freeform 2038"/>
                    <p:cNvSpPr>
                      <a:spLocks/>
                    </p:cNvSpPr>
                    <p:nvPr/>
                  </p:nvSpPr>
                  <p:spPr bwMode="auto">
                    <a:xfrm>
                      <a:off x="4601" y="1373"/>
                      <a:ext cx="36" cy="66"/>
                    </a:xfrm>
                    <a:custGeom>
                      <a:avLst/>
                      <a:gdLst>
                        <a:gd name="T0" fmla="*/ 282 w 287"/>
                        <a:gd name="T1" fmla="*/ 0 h 525"/>
                        <a:gd name="T2" fmla="*/ 0 w 287"/>
                        <a:gd name="T3" fmla="*/ 131 h 525"/>
                        <a:gd name="T4" fmla="*/ 11 w 287"/>
                        <a:gd name="T5" fmla="*/ 525 h 525"/>
                        <a:gd name="T6" fmla="*/ 287 w 287"/>
                        <a:gd name="T7" fmla="*/ 404 h 525"/>
                        <a:gd name="T8" fmla="*/ 282 w 287"/>
                        <a:gd name="T9" fmla="*/ 0 h 5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87" h="525">
                          <a:moveTo>
                            <a:pt x="282" y="0"/>
                          </a:moveTo>
                          <a:lnTo>
                            <a:pt x="0" y="131"/>
                          </a:lnTo>
                          <a:lnTo>
                            <a:pt x="11" y="525"/>
                          </a:lnTo>
                          <a:lnTo>
                            <a:pt x="287" y="404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40" name="Freeform 2039"/>
                    <p:cNvSpPr>
                      <a:spLocks/>
                    </p:cNvSpPr>
                    <p:nvPr/>
                  </p:nvSpPr>
                  <p:spPr bwMode="auto">
                    <a:xfrm>
                      <a:off x="4591" y="1365"/>
                      <a:ext cx="11" cy="74"/>
                    </a:xfrm>
                    <a:custGeom>
                      <a:avLst/>
                      <a:gdLst>
                        <a:gd name="T0" fmla="*/ 0 w 88"/>
                        <a:gd name="T1" fmla="*/ 0 h 593"/>
                        <a:gd name="T2" fmla="*/ 15 w 88"/>
                        <a:gd name="T3" fmla="*/ 391 h 593"/>
                        <a:gd name="T4" fmla="*/ 88 w 88"/>
                        <a:gd name="T5" fmla="*/ 593 h 593"/>
                        <a:gd name="T6" fmla="*/ 75 w 88"/>
                        <a:gd name="T7" fmla="*/ 191 h 593"/>
                        <a:gd name="T8" fmla="*/ 0 w 88"/>
                        <a:gd name="T9" fmla="*/ 0 h 5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88" h="593">
                          <a:moveTo>
                            <a:pt x="0" y="0"/>
                          </a:moveTo>
                          <a:lnTo>
                            <a:pt x="15" y="391"/>
                          </a:lnTo>
                          <a:lnTo>
                            <a:pt x="88" y="593"/>
                          </a:lnTo>
                          <a:lnTo>
                            <a:pt x="75" y="19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41" name="Freeform 2040"/>
                    <p:cNvSpPr>
                      <a:spLocks/>
                    </p:cNvSpPr>
                    <p:nvPr/>
                  </p:nvSpPr>
                  <p:spPr bwMode="auto">
                    <a:xfrm>
                      <a:off x="4629" y="1391"/>
                      <a:ext cx="23" cy="10"/>
                    </a:xfrm>
                    <a:custGeom>
                      <a:avLst/>
                      <a:gdLst>
                        <a:gd name="T0" fmla="*/ 15 w 180"/>
                        <a:gd name="T1" fmla="*/ 0 h 83"/>
                        <a:gd name="T2" fmla="*/ 54 w 180"/>
                        <a:gd name="T3" fmla="*/ 9 h 83"/>
                        <a:gd name="T4" fmla="*/ 81 w 180"/>
                        <a:gd name="T5" fmla="*/ 20 h 83"/>
                        <a:gd name="T6" fmla="*/ 110 w 180"/>
                        <a:gd name="T7" fmla="*/ 18 h 83"/>
                        <a:gd name="T8" fmla="*/ 126 w 180"/>
                        <a:gd name="T9" fmla="*/ 18 h 83"/>
                        <a:gd name="T10" fmla="*/ 149 w 180"/>
                        <a:gd name="T11" fmla="*/ 23 h 83"/>
                        <a:gd name="T12" fmla="*/ 166 w 180"/>
                        <a:gd name="T13" fmla="*/ 31 h 83"/>
                        <a:gd name="T14" fmla="*/ 180 w 180"/>
                        <a:gd name="T15" fmla="*/ 31 h 83"/>
                        <a:gd name="T16" fmla="*/ 170 w 180"/>
                        <a:gd name="T17" fmla="*/ 45 h 83"/>
                        <a:gd name="T18" fmla="*/ 150 w 180"/>
                        <a:gd name="T19" fmla="*/ 50 h 83"/>
                        <a:gd name="T20" fmla="*/ 139 w 180"/>
                        <a:gd name="T21" fmla="*/ 56 h 83"/>
                        <a:gd name="T22" fmla="*/ 123 w 180"/>
                        <a:gd name="T23" fmla="*/ 74 h 83"/>
                        <a:gd name="T24" fmla="*/ 96 w 180"/>
                        <a:gd name="T25" fmla="*/ 83 h 83"/>
                        <a:gd name="T26" fmla="*/ 85 w 180"/>
                        <a:gd name="T27" fmla="*/ 69 h 83"/>
                        <a:gd name="T28" fmla="*/ 72 w 180"/>
                        <a:gd name="T29" fmla="*/ 62 h 83"/>
                        <a:gd name="T30" fmla="*/ 56 w 180"/>
                        <a:gd name="T31" fmla="*/ 59 h 83"/>
                        <a:gd name="T32" fmla="*/ 27 w 180"/>
                        <a:gd name="T33" fmla="*/ 50 h 83"/>
                        <a:gd name="T34" fmla="*/ 3 w 180"/>
                        <a:gd name="T35" fmla="*/ 31 h 83"/>
                        <a:gd name="T36" fmla="*/ 0 w 180"/>
                        <a:gd name="T37" fmla="*/ 18 h 83"/>
                        <a:gd name="T38" fmla="*/ 5 w 180"/>
                        <a:gd name="T39" fmla="*/ 7 h 83"/>
                        <a:gd name="T40" fmla="*/ 15 w 180"/>
                        <a:gd name="T41" fmla="*/ 0 h 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80" h="83">
                          <a:moveTo>
                            <a:pt x="15" y="0"/>
                          </a:moveTo>
                          <a:lnTo>
                            <a:pt x="54" y="9"/>
                          </a:lnTo>
                          <a:lnTo>
                            <a:pt x="81" y="20"/>
                          </a:lnTo>
                          <a:lnTo>
                            <a:pt x="110" y="18"/>
                          </a:lnTo>
                          <a:lnTo>
                            <a:pt x="126" y="18"/>
                          </a:lnTo>
                          <a:lnTo>
                            <a:pt x="149" y="23"/>
                          </a:lnTo>
                          <a:lnTo>
                            <a:pt x="166" y="31"/>
                          </a:lnTo>
                          <a:lnTo>
                            <a:pt x="180" y="31"/>
                          </a:lnTo>
                          <a:lnTo>
                            <a:pt x="170" y="45"/>
                          </a:lnTo>
                          <a:lnTo>
                            <a:pt x="150" y="50"/>
                          </a:lnTo>
                          <a:lnTo>
                            <a:pt x="139" y="56"/>
                          </a:lnTo>
                          <a:lnTo>
                            <a:pt x="123" y="74"/>
                          </a:lnTo>
                          <a:lnTo>
                            <a:pt x="96" y="83"/>
                          </a:lnTo>
                          <a:lnTo>
                            <a:pt x="85" y="69"/>
                          </a:lnTo>
                          <a:lnTo>
                            <a:pt x="72" y="62"/>
                          </a:lnTo>
                          <a:lnTo>
                            <a:pt x="56" y="59"/>
                          </a:lnTo>
                          <a:lnTo>
                            <a:pt x="27" y="50"/>
                          </a:lnTo>
                          <a:lnTo>
                            <a:pt x="3" y="31"/>
                          </a:lnTo>
                          <a:lnTo>
                            <a:pt x="0" y="18"/>
                          </a:lnTo>
                          <a:lnTo>
                            <a:pt x="5" y="7"/>
                          </a:lnTo>
                          <a:lnTo>
                            <a:pt x="15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42" name="Freeform 2041"/>
                    <p:cNvSpPr>
                      <a:spLocks/>
                    </p:cNvSpPr>
                    <p:nvPr/>
                  </p:nvSpPr>
                  <p:spPr bwMode="auto">
                    <a:xfrm>
                      <a:off x="4638" y="1396"/>
                      <a:ext cx="2" cy="3"/>
                    </a:xfrm>
                    <a:custGeom>
                      <a:avLst/>
                      <a:gdLst>
                        <a:gd name="T0" fmla="*/ 0 w 15"/>
                        <a:gd name="T1" fmla="*/ 15 h 23"/>
                        <a:gd name="T2" fmla="*/ 0 w 15"/>
                        <a:gd name="T3" fmla="*/ 3 h 23"/>
                        <a:gd name="T4" fmla="*/ 0 w 15"/>
                        <a:gd name="T5" fmla="*/ 0 h 23"/>
                        <a:gd name="T6" fmla="*/ 15 w 15"/>
                        <a:gd name="T7" fmla="*/ 23 h 23"/>
                        <a:gd name="T8" fmla="*/ 0 w 15"/>
                        <a:gd name="T9" fmla="*/ 15 h 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5" h="23">
                          <a:moveTo>
                            <a:pt x="0" y="15"/>
                          </a:moveTo>
                          <a:lnTo>
                            <a:pt x="0" y="3"/>
                          </a:lnTo>
                          <a:lnTo>
                            <a:pt x="0" y="0"/>
                          </a:lnTo>
                          <a:lnTo>
                            <a:pt x="15" y="23"/>
                          </a:lnTo>
                          <a:lnTo>
                            <a:pt x="0" y="1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43" name="Freeform 2042"/>
                    <p:cNvSpPr>
                      <a:spLocks/>
                    </p:cNvSpPr>
                    <p:nvPr/>
                  </p:nvSpPr>
                  <p:spPr bwMode="auto">
                    <a:xfrm>
                      <a:off x="4601" y="1376"/>
                      <a:ext cx="41" cy="65"/>
                    </a:xfrm>
                    <a:custGeom>
                      <a:avLst/>
                      <a:gdLst>
                        <a:gd name="T0" fmla="*/ 329 w 329"/>
                        <a:gd name="T1" fmla="*/ 0 h 524"/>
                        <a:gd name="T2" fmla="*/ 309 w 329"/>
                        <a:gd name="T3" fmla="*/ 383 h 524"/>
                        <a:gd name="T4" fmla="*/ 9 w 329"/>
                        <a:gd name="T5" fmla="*/ 524 h 524"/>
                        <a:gd name="T6" fmla="*/ 0 w 329"/>
                        <a:gd name="T7" fmla="*/ 110 h 524"/>
                        <a:gd name="T8" fmla="*/ 329 w 329"/>
                        <a:gd name="T9" fmla="*/ 0 h 5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29" h="524">
                          <a:moveTo>
                            <a:pt x="329" y="0"/>
                          </a:moveTo>
                          <a:lnTo>
                            <a:pt x="309" y="383"/>
                          </a:lnTo>
                          <a:lnTo>
                            <a:pt x="9" y="524"/>
                          </a:lnTo>
                          <a:lnTo>
                            <a:pt x="0" y="110"/>
                          </a:lnTo>
                          <a:lnTo>
                            <a:pt x="329" y="0"/>
                          </a:lnTo>
                          <a:close/>
                        </a:path>
                      </a:pathLst>
                    </a:custGeom>
                    <a:solidFill>
                      <a:srgbClr val="A05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44" name="Freeform 2043"/>
                    <p:cNvSpPr>
                      <a:spLocks/>
                    </p:cNvSpPr>
                    <p:nvPr/>
                  </p:nvSpPr>
                  <p:spPr bwMode="auto">
                    <a:xfrm>
                      <a:off x="4618" y="1393"/>
                      <a:ext cx="41" cy="29"/>
                    </a:xfrm>
                    <a:custGeom>
                      <a:avLst/>
                      <a:gdLst>
                        <a:gd name="T0" fmla="*/ 238 w 326"/>
                        <a:gd name="T1" fmla="*/ 5 h 234"/>
                        <a:gd name="T2" fmla="*/ 259 w 326"/>
                        <a:gd name="T3" fmla="*/ 2 h 234"/>
                        <a:gd name="T4" fmla="*/ 277 w 326"/>
                        <a:gd name="T5" fmla="*/ 0 h 234"/>
                        <a:gd name="T6" fmla="*/ 293 w 326"/>
                        <a:gd name="T7" fmla="*/ 2 h 234"/>
                        <a:gd name="T8" fmla="*/ 310 w 326"/>
                        <a:gd name="T9" fmla="*/ 10 h 234"/>
                        <a:gd name="T10" fmla="*/ 321 w 326"/>
                        <a:gd name="T11" fmla="*/ 33 h 234"/>
                        <a:gd name="T12" fmla="*/ 326 w 326"/>
                        <a:gd name="T13" fmla="*/ 44 h 234"/>
                        <a:gd name="T14" fmla="*/ 326 w 326"/>
                        <a:gd name="T15" fmla="*/ 58 h 234"/>
                        <a:gd name="T16" fmla="*/ 326 w 326"/>
                        <a:gd name="T17" fmla="*/ 76 h 234"/>
                        <a:gd name="T18" fmla="*/ 325 w 326"/>
                        <a:gd name="T19" fmla="*/ 95 h 234"/>
                        <a:gd name="T20" fmla="*/ 322 w 326"/>
                        <a:gd name="T21" fmla="*/ 106 h 234"/>
                        <a:gd name="T22" fmla="*/ 312 w 326"/>
                        <a:gd name="T23" fmla="*/ 116 h 234"/>
                        <a:gd name="T24" fmla="*/ 281 w 326"/>
                        <a:gd name="T25" fmla="*/ 141 h 234"/>
                        <a:gd name="T26" fmla="*/ 274 w 326"/>
                        <a:gd name="T27" fmla="*/ 158 h 234"/>
                        <a:gd name="T28" fmla="*/ 269 w 326"/>
                        <a:gd name="T29" fmla="*/ 169 h 234"/>
                        <a:gd name="T30" fmla="*/ 260 w 326"/>
                        <a:gd name="T31" fmla="*/ 187 h 234"/>
                        <a:gd name="T32" fmla="*/ 255 w 326"/>
                        <a:gd name="T33" fmla="*/ 209 h 234"/>
                        <a:gd name="T34" fmla="*/ 244 w 326"/>
                        <a:gd name="T35" fmla="*/ 216 h 234"/>
                        <a:gd name="T36" fmla="*/ 206 w 326"/>
                        <a:gd name="T37" fmla="*/ 222 h 234"/>
                        <a:gd name="T38" fmla="*/ 191 w 326"/>
                        <a:gd name="T39" fmla="*/ 227 h 234"/>
                        <a:gd name="T40" fmla="*/ 174 w 326"/>
                        <a:gd name="T41" fmla="*/ 227 h 234"/>
                        <a:gd name="T42" fmla="*/ 146 w 326"/>
                        <a:gd name="T43" fmla="*/ 234 h 234"/>
                        <a:gd name="T44" fmla="*/ 130 w 326"/>
                        <a:gd name="T45" fmla="*/ 234 h 234"/>
                        <a:gd name="T46" fmla="*/ 117 w 326"/>
                        <a:gd name="T47" fmla="*/ 232 h 234"/>
                        <a:gd name="T48" fmla="*/ 94 w 326"/>
                        <a:gd name="T49" fmla="*/ 230 h 234"/>
                        <a:gd name="T50" fmla="*/ 83 w 326"/>
                        <a:gd name="T51" fmla="*/ 225 h 234"/>
                        <a:gd name="T52" fmla="*/ 73 w 326"/>
                        <a:gd name="T53" fmla="*/ 217 h 234"/>
                        <a:gd name="T54" fmla="*/ 68 w 326"/>
                        <a:gd name="T55" fmla="*/ 211 h 234"/>
                        <a:gd name="T56" fmla="*/ 56 w 326"/>
                        <a:gd name="T57" fmla="*/ 206 h 234"/>
                        <a:gd name="T58" fmla="*/ 45 w 326"/>
                        <a:gd name="T59" fmla="*/ 204 h 234"/>
                        <a:gd name="T60" fmla="*/ 35 w 326"/>
                        <a:gd name="T61" fmla="*/ 196 h 234"/>
                        <a:gd name="T62" fmla="*/ 27 w 326"/>
                        <a:gd name="T63" fmla="*/ 185 h 234"/>
                        <a:gd name="T64" fmla="*/ 14 w 326"/>
                        <a:gd name="T65" fmla="*/ 181 h 234"/>
                        <a:gd name="T66" fmla="*/ 4 w 326"/>
                        <a:gd name="T67" fmla="*/ 175 h 234"/>
                        <a:gd name="T68" fmla="*/ 0 w 326"/>
                        <a:gd name="T69" fmla="*/ 167 h 234"/>
                        <a:gd name="T70" fmla="*/ 0 w 326"/>
                        <a:gd name="T71" fmla="*/ 159 h 234"/>
                        <a:gd name="T72" fmla="*/ 3 w 326"/>
                        <a:gd name="T73" fmla="*/ 151 h 234"/>
                        <a:gd name="T74" fmla="*/ 14 w 326"/>
                        <a:gd name="T75" fmla="*/ 145 h 234"/>
                        <a:gd name="T76" fmla="*/ 168 w 326"/>
                        <a:gd name="T77" fmla="*/ 119 h 234"/>
                        <a:gd name="T78" fmla="*/ 115 w 326"/>
                        <a:gd name="T79" fmla="*/ 116 h 234"/>
                        <a:gd name="T80" fmla="*/ 98 w 326"/>
                        <a:gd name="T81" fmla="*/ 118 h 234"/>
                        <a:gd name="T82" fmla="*/ 78 w 326"/>
                        <a:gd name="T83" fmla="*/ 118 h 234"/>
                        <a:gd name="T84" fmla="*/ 55 w 326"/>
                        <a:gd name="T85" fmla="*/ 121 h 234"/>
                        <a:gd name="T86" fmla="*/ 32 w 326"/>
                        <a:gd name="T87" fmla="*/ 119 h 234"/>
                        <a:gd name="T88" fmla="*/ 15 w 326"/>
                        <a:gd name="T89" fmla="*/ 118 h 234"/>
                        <a:gd name="T90" fmla="*/ 9 w 326"/>
                        <a:gd name="T91" fmla="*/ 111 h 234"/>
                        <a:gd name="T92" fmla="*/ 5 w 326"/>
                        <a:gd name="T93" fmla="*/ 103 h 234"/>
                        <a:gd name="T94" fmla="*/ 5 w 326"/>
                        <a:gd name="T95" fmla="*/ 94 h 234"/>
                        <a:gd name="T96" fmla="*/ 15 w 326"/>
                        <a:gd name="T97" fmla="*/ 86 h 234"/>
                        <a:gd name="T98" fmla="*/ 53 w 326"/>
                        <a:gd name="T99" fmla="*/ 80 h 234"/>
                        <a:gd name="T100" fmla="*/ 76 w 326"/>
                        <a:gd name="T101" fmla="*/ 79 h 234"/>
                        <a:gd name="T102" fmla="*/ 109 w 326"/>
                        <a:gd name="T103" fmla="*/ 74 h 234"/>
                        <a:gd name="T104" fmla="*/ 146 w 326"/>
                        <a:gd name="T105" fmla="*/ 73 h 234"/>
                        <a:gd name="T106" fmla="*/ 186 w 326"/>
                        <a:gd name="T107" fmla="*/ 65 h 234"/>
                        <a:gd name="T108" fmla="*/ 216 w 326"/>
                        <a:gd name="T109" fmla="*/ 55 h 234"/>
                        <a:gd name="T110" fmla="*/ 225 w 326"/>
                        <a:gd name="T111" fmla="*/ 38 h 234"/>
                        <a:gd name="T112" fmla="*/ 235 w 326"/>
                        <a:gd name="T113" fmla="*/ 30 h 234"/>
                        <a:gd name="T114" fmla="*/ 230 w 326"/>
                        <a:gd name="T115" fmla="*/ 18 h 234"/>
                        <a:gd name="T116" fmla="*/ 210 w 326"/>
                        <a:gd name="T117" fmla="*/ 0 h 234"/>
                        <a:gd name="T118" fmla="*/ 227 w 326"/>
                        <a:gd name="T119" fmla="*/ 3 h 234"/>
                        <a:gd name="T120" fmla="*/ 238 w 326"/>
                        <a:gd name="T121" fmla="*/ 5 h 2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</a:cxnLst>
                      <a:rect l="0" t="0" r="r" b="b"/>
                      <a:pathLst>
                        <a:path w="326" h="234">
                          <a:moveTo>
                            <a:pt x="238" y="5"/>
                          </a:moveTo>
                          <a:lnTo>
                            <a:pt x="259" y="2"/>
                          </a:lnTo>
                          <a:lnTo>
                            <a:pt x="277" y="0"/>
                          </a:lnTo>
                          <a:lnTo>
                            <a:pt x="293" y="2"/>
                          </a:lnTo>
                          <a:lnTo>
                            <a:pt x="310" y="10"/>
                          </a:lnTo>
                          <a:lnTo>
                            <a:pt x="321" y="33"/>
                          </a:lnTo>
                          <a:lnTo>
                            <a:pt x="326" y="44"/>
                          </a:lnTo>
                          <a:lnTo>
                            <a:pt x="326" y="58"/>
                          </a:lnTo>
                          <a:lnTo>
                            <a:pt x="326" y="76"/>
                          </a:lnTo>
                          <a:lnTo>
                            <a:pt x="325" y="95"/>
                          </a:lnTo>
                          <a:lnTo>
                            <a:pt x="322" y="106"/>
                          </a:lnTo>
                          <a:lnTo>
                            <a:pt x="312" y="116"/>
                          </a:lnTo>
                          <a:lnTo>
                            <a:pt x="281" y="141"/>
                          </a:lnTo>
                          <a:lnTo>
                            <a:pt x="274" y="158"/>
                          </a:lnTo>
                          <a:lnTo>
                            <a:pt x="269" y="169"/>
                          </a:lnTo>
                          <a:lnTo>
                            <a:pt x="260" y="187"/>
                          </a:lnTo>
                          <a:lnTo>
                            <a:pt x="255" y="209"/>
                          </a:lnTo>
                          <a:lnTo>
                            <a:pt x="244" y="216"/>
                          </a:lnTo>
                          <a:lnTo>
                            <a:pt x="206" y="222"/>
                          </a:lnTo>
                          <a:lnTo>
                            <a:pt x="191" y="227"/>
                          </a:lnTo>
                          <a:lnTo>
                            <a:pt x="174" y="227"/>
                          </a:lnTo>
                          <a:lnTo>
                            <a:pt x="146" y="234"/>
                          </a:lnTo>
                          <a:lnTo>
                            <a:pt x="130" y="234"/>
                          </a:lnTo>
                          <a:lnTo>
                            <a:pt x="117" y="232"/>
                          </a:lnTo>
                          <a:lnTo>
                            <a:pt x="94" y="230"/>
                          </a:lnTo>
                          <a:lnTo>
                            <a:pt x="83" y="225"/>
                          </a:lnTo>
                          <a:lnTo>
                            <a:pt x="73" y="217"/>
                          </a:lnTo>
                          <a:lnTo>
                            <a:pt x="68" y="211"/>
                          </a:lnTo>
                          <a:lnTo>
                            <a:pt x="56" y="206"/>
                          </a:lnTo>
                          <a:lnTo>
                            <a:pt x="45" y="204"/>
                          </a:lnTo>
                          <a:lnTo>
                            <a:pt x="35" y="196"/>
                          </a:lnTo>
                          <a:lnTo>
                            <a:pt x="27" y="185"/>
                          </a:lnTo>
                          <a:lnTo>
                            <a:pt x="14" y="181"/>
                          </a:lnTo>
                          <a:lnTo>
                            <a:pt x="4" y="175"/>
                          </a:lnTo>
                          <a:lnTo>
                            <a:pt x="0" y="167"/>
                          </a:lnTo>
                          <a:lnTo>
                            <a:pt x="0" y="159"/>
                          </a:lnTo>
                          <a:lnTo>
                            <a:pt x="3" y="151"/>
                          </a:lnTo>
                          <a:lnTo>
                            <a:pt x="14" y="145"/>
                          </a:lnTo>
                          <a:lnTo>
                            <a:pt x="168" y="119"/>
                          </a:lnTo>
                          <a:lnTo>
                            <a:pt x="115" y="116"/>
                          </a:lnTo>
                          <a:lnTo>
                            <a:pt x="98" y="118"/>
                          </a:lnTo>
                          <a:lnTo>
                            <a:pt x="78" y="118"/>
                          </a:lnTo>
                          <a:lnTo>
                            <a:pt x="55" y="121"/>
                          </a:lnTo>
                          <a:lnTo>
                            <a:pt x="32" y="119"/>
                          </a:lnTo>
                          <a:lnTo>
                            <a:pt x="15" y="118"/>
                          </a:lnTo>
                          <a:lnTo>
                            <a:pt x="9" y="111"/>
                          </a:lnTo>
                          <a:lnTo>
                            <a:pt x="5" y="103"/>
                          </a:lnTo>
                          <a:lnTo>
                            <a:pt x="5" y="94"/>
                          </a:lnTo>
                          <a:lnTo>
                            <a:pt x="15" y="86"/>
                          </a:lnTo>
                          <a:lnTo>
                            <a:pt x="53" y="80"/>
                          </a:lnTo>
                          <a:lnTo>
                            <a:pt x="76" y="79"/>
                          </a:lnTo>
                          <a:lnTo>
                            <a:pt x="109" y="74"/>
                          </a:lnTo>
                          <a:lnTo>
                            <a:pt x="146" y="73"/>
                          </a:lnTo>
                          <a:lnTo>
                            <a:pt x="186" y="65"/>
                          </a:lnTo>
                          <a:lnTo>
                            <a:pt x="216" y="55"/>
                          </a:lnTo>
                          <a:lnTo>
                            <a:pt x="225" y="38"/>
                          </a:lnTo>
                          <a:lnTo>
                            <a:pt x="235" y="30"/>
                          </a:lnTo>
                          <a:lnTo>
                            <a:pt x="230" y="18"/>
                          </a:lnTo>
                          <a:lnTo>
                            <a:pt x="210" y="0"/>
                          </a:lnTo>
                          <a:lnTo>
                            <a:pt x="227" y="3"/>
                          </a:lnTo>
                          <a:lnTo>
                            <a:pt x="238" y="5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45" name="Freeform 2044"/>
                    <p:cNvSpPr>
                      <a:spLocks/>
                    </p:cNvSpPr>
                    <p:nvPr/>
                  </p:nvSpPr>
                  <p:spPr bwMode="auto">
                    <a:xfrm>
                      <a:off x="4623" y="1404"/>
                      <a:ext cx="1" cy="3"/>
                    </a:xfrm>
                    <a:custGeom>
                      <a:avLst/>
                      <a:gdLst>
                        <a:gd name="T0" fmla="*/ 0 w 13"/>
                        <a:gd name="T1" fmla="*/ 0 h 22"/>
                        <a:gd name="T2" fmla="*/ 8 w 13"/>
                        <a:gd name="T3" fmla="*/ 5 h 22"/>
                        <a:gd name="T4" fmla="*/ 8 w 13"/>
                        <a:gd name="T5" fmla="*/ 13 h 22"/>
                        <a:gd name="T6" fmla="*/ 6 w 13"/>
                        <a:gd name="T7" fmla="*/ 22 h 22"/>
                        <a:gd name="T8" fmla="*/ 13 w 13"/>
                        <a:gd name="T9" fmla="*/ 15 h 22"/>
                        <a:gd name="T10" fmla="*/ 11 w 13"/>
                        <a:gd name="T11" fmla="*/ 4 h 22"/>
                        <a:gd name="T12" fmla="*/ 0 w 13"/>
                        <a:gd name="T13" fmla="*/ 0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3" h="22">
                          <a:moveTo>
                            <a:pt x="0" y="0"/>
                          </a:moveTo>
                          <a:lnTo>
                            <a:pt x="8" y="5"/>
                          </a:lnTo>
                          <a:lnTo>
                            <a:pt x="8" y="13"/>
                          </a:lnTo>
                          <a:lnTo>
                            <a:pt x="6" y="22"/>
                          </a:lnTo>
                          <a:lnTo>
                            <a:pt x="13" y="15"/>
                          </a:lnTo>
                          <a:lnTo>
                            <a:pt x="11" y="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46" name="Freeform 2045"/>
                    <p:cNvSpPr>
                      <a:spLocks/>
                    </p:cNvSpPr>
                    <p:nvPr/>
                  </p:nvSpPr>
                  <p:spPr bwMode="auto">
                    <a:xfrm>
                      <a:off x="4622" y="1412"/>
                      <a:ext cx="1" cy="3"/>
                    </a:xfrm>
                    <a:custGeom>
                      <a:avLst/>
                      <a:gdLst>
                        <a:gd name="T0" fmla="*/ 0 w 10"/>
                        <a:gd name="T1" fmla="*/ 0 h 23"/>
                        <a:gd name="T2" fmla="*/ 5 w 10"/>
                        <a:gd name="T3" fmla="*/ 7 h 23"/>
                        <a:gd name="T4" fmla="*/ 5 w 10"/>
                        <a:gd name="T5" fmla="*/ 23 h 23"/>
                        <a:gd name="T6" fmla="*/ 10 w 10"/>
                        <a:gd name="T7" fmla="*/ 11 h 23"/>
                        <a:gd name="T8" fmla="*/ 0 w 10"/>
                        <a:gd name="T9" fmla="*/ 0 h 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0" h="23">
                          <a:moveTo>
                            <a:pt x="0" y="0"/>
                          </a:moveTo>
                          <a:lnTo>
                            <a:pt x="5" y="7"/>
                          </a:lnTo>
                          <a:lnTo>
                            <a:pt x="5" y="23"/>
                          </a:lnTo>
                          <a:lnTo>
                            <a:pt x="10" y="1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47" name="Freeform 2046"/>
                    <p:cNvSpPr>
                      <a:spLocks/>
                    </p:cNvSpPr>
                    <p:nvPr/>
                  </p:nvSpPr>
                  <p:spPr bwMode="auto">
                    <a:xfrm>
                      <a:off x="4632" y="1418"/>
                      <a:ext cx="12" cy="1"/>
                    </a:xfrm>
                    <a:custGeom>
                      <a:avLst/>
                      <a:gdLst>
                        <a:gd name="T0" fmla="*/ 0 w 93"/>
                        <a:gd name="T1" fmla="*/ 6 h 11"/>
                        <a:gd name="T2" fmla="*/ 25 w 93"/>
                        <a:gd name="T3" fmla="*/ 6 h 11"/>
                        <a:gd name="T4" fmla="*/ 61 w 93"/>
                        <a:gd name="T5" fmla="*/ 0 h 11"/>
                        <a:gd name="T6" fmla="*/ 93 w 93"/>
                        <a:gd name="T7" fmla="*/ 2 h 11"/>
                        <a:gd name="T8" fmla="*/ 56 w 93"/>
                        <a:gd name="T9" fmla="*/ 6 h 11"/>
                        <a:gd name="T10" fmla="*/ 25 w 93"/>
                        <a:gd name="T11" fmla="*/ 11 h 11"/>
                        <a:gd name="T12" fmla="*/ 0 w 93"/>
                        <a:gd name="T13" fmla="*/ 6 h 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93" h="11">
                          <a:moveTo>
                            <a:pt x="0" y="6"/>
                          </a:moveTo>
                          <a:lnTo>
                            <a:pt x="25" y="6"/>
                          </a:lnTo>
                          <a:lnTo>
                            <a:pt x="61" y="0"/>
                          </a:lnTo>
                          <a:lnTo>
                            <a:pt x="93" y="2"/>
                          </a:lnTo>
                          <a:lnTo>
                            <a:pt x="56" y="6"/>
                          </a:lnTo>
                          <a:lnTo>
                            <a:pt x="25" y="11"/>
                          </a:lnTo>
                          <a:lnTo>
                            <a:pt x="0" y="6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48" name="Freeform 2047"/>
                    <p:cNvSpPr>
                      <a:spLocks/>
                    </p:cNvSpPr>
                    <p:nvPr/>
                  </p:nvSpPr>
                  <p:spPr bwMode="auto">
                    <a:xfrm>
                      <a:off x="4622" y="1413"/>
                      <a:ext cx="24" cy="3"/>
                    </a:xfrm>
                    <a:custGeom>
                      <a:avLst/>
                      <a:gdLst>
                        <a:gd name="T0" fmla="*/ 3 w 192"/>
                        <a:gd name="T1" fmla="*/ 29 h 29"/>
                        <a:gd name="T2" fmla="*/ 0 w 192"/>
                        <a:gd name="T3" fmla="*/ 21 h 29"/>
                        <a:gd name="T4" fmla="*/ 26 w 192"/>
                        <a:gd name="T5" fmla="*/ 21 h 29"/>
                        <a:gd name="T6" fmla="*/ 51 w 192"/>
                        <a:gd name="T7" fmla="*/ 15 h 29"/>
                        <a:gd name="T8" fmla="*/ 84 w 192"/>
                        <a:gd name="T9" fmla="*/ 14 h 29"/>
                        <a:gd name="T10" fmla="*/ 111 w 192"/>
                        <a:gd name="T11" fmla="*/ 9 h 29"/>
                        <a:gd name="T12" fmla="*/ 149 w 192"/>
                        <a:gd name="T13" fmla="*/ 6 h 29"/>
                        <a:gd name="T14" fmla="*/ 175 w 192"/>
                        <a:gd name="T15" fmla="*/ 0 h 29"/>
                        <a:gd name="T16" fmla="*/ 192 w 192"/>
                        <a:gd name="T17" fmla="*/ 9 h 29"/>
                        <a:gd name="T18" fmla="*/ 165 w 192"/>
                        <a:gd name="T19" fmla="*/ 9 h 29"/>
                        <a:gd name="T20" fmla="*/ 138 w 192"/>
                        <a:gd name="T21" fmla="*/ 9 h 29"/>
                        <a:gd name="T22" fmla="*/ 109 w 192"/>
                        <a:gd name="T23" fmla="*/ 12 h 29"/>
                        <a:gd name="T24" fmla="*/ 93 w 192"/>
                        <a:gd name="T25" fmla="*/ 18 h 29"/>
                        <a:gd name="T26" fmla="*/ 78 w 192"/>
                        <a:gd name="T27" fmla="*/ 19 h 29"/>
                        <a:gd name="T28" fmla="*/ 62 w 192"/>
                        <a:gd name="T29" fmla="*/ 19 h 29"/>
                        <a:gd name="T30" fmla="*/ 50 w 192"/>
                        <a:gd name="T31" fmla="*/ 19 h 29"/>
                        <a:gd name="T32" fmla="*/ 36 w 192"/>
                        <a:gd name="T33" fmla="*/ 22 h 29"/>
                        <a:gd name="T34" fmla="*/ 3 w 192"/>
                        <a:gd name="T35" fmla="*/ 29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192" h="29">
                          <a:moveTo>
                            <a:pt x="3" y="29"/>
                          </a:moveTo>
                          <a:lnTo>
                            <a:pt x="0" y="21"/>
                          </a:lnTo>
                          <a:lnTo>
                            <a:pt x="26" y="21"/>
                          </a:lnTo>
                          <a:lnTo>
                            <a:pt x="51" y="15"/>
                          </a:lnTo>
                          <a:lnTo>
                            <a:pt x="84" y="14"/>
                          </a:lnTo>
                          <a:lnTo>
                            <a:pt x="111" y="9"/>
                          </a:lnTo>
                          <a:lnTo>
                            <a:pt x="149" y="6"/>
                          </a:lnTo>
                          <a:lnTo>
                            <a:pt x="175" y="0"/>
                          </a:lnTo>
                          <a:lnTo>
                            <a:pt x="192" y="9"/>
                          </a:lnTo>
                          <a:lnTo>
                            <a:pt x="165" y="9"/>
                          </a:lnTo>
                          <a:lnTo>
                            <a:pt x="138" y="9"/>
                          </a:lnTo>
                          <a:lnTo>
                            <a:pt x="109" y="12"/>
                          </a:lnTo>
                          <a:lnTo>
                            <a:pt x="93" y="18"/>
                          </a:lnTo>
                          <a:lnTo>
                            <a:pt x="78" y="19"/>
                          </a:lnTo>
                          <a:lnTo>
                            <a:pt x="62" y="19"/>
                          </a:lnTo>
                          <a:lnTo>
                            <a:pt x="50" y="19"/>
                          </a:lnTo>
                          <a:lnTo>
                            <a:pt x="36" y="22"/>
                          </a:lnTo>
                          <a:lnTo>
                            <a:pt x="3" y="2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49" name="Freeform 2048"/>
                    <p:cNvSpPr>
                      <a:spLocks/>
                    </p:cNvSpPr>
                    <p:nvPr/>
                  </p:nvSpPr>
                  <p:spPr bwMode="auto">
                    <a:xfrm>
                      <a:off x="4644" y="1405"/>
                      <a:ext cx="3" cy="1"/>
                    </a:xfrm>
                    <a:custGeom>
                      <a:avLst/>
                      <a:gdLst>
                        <a:gd name="T0" fmla="*/ 28 w 28"/>
                        <a:gd name="T1" fmla="*/ 0 h 7"/>
                        <a:gd name="T2" fmla="*/ 17 w 28"/>
                        <a:gd name="T3" fmla="*/ 5 h 7"/>
                        <a:gd name="T4" fmla="*/ 0 w 28"/>
                        <a:gd name="T5" fmla="*/ 7 h 7"/>
                        <a:gd name="T6" fmla="*/ 14 w 28"/>
                        <a:gd name="T7" fmla="*/ 2 h 7"/>
                        <a:gd name="T8" fmla="*/ 28 w 28"/>
                        <a:gd name="T9" fmla="*/ 0 h 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8" h="7">
                          <a:moveTo>
                            <a:pt x="28" y="0"/>
                          </a:moveTo>
                          <a:lnTo>
                            <a:pt x="17" y="5"/>
                          </a:lnTo>
                          <a:lnTo>
                            <a:pt x="0" y="7"/>
                          </a:lnTo>
                          <a:lnTo>
                            <a:pt x="14" y="2"/>
                          </a:lnTo>
                          <a:lnTo>
                            <a:pt x="28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50" name="Freeform 2049"/>
                    <p:cNvSpPr>
                      <a:spLocks/>
                    </p:cNvSpPr>
                    <p:nvPr/>
                  </p:nvSpPr>
                  <p:spPr bwMode="auto">
                    <a:xfrm>
                      <a:off x="4649" y="1403"/>
                      <a:ext cx="3" cy="15"/>
                    </a:xfrm>
                    <a:custGeom>
                      <a:avLst/>
                      <a:gdLst>
                        <a:gd name="T0" fmla="*/ 6 w 18"/>
                        <a:gd name="T1" fmla="*/ 118 h 118"/>
                        <a:gd name="T2" fmla="*/ 6 w 18"/>
                        <a:gd name="T3" fmla="*/ 101 h 118"/>
                        <a:gd name="T4" fmla="*/ 16 w 18"/>
                        <a:gd name="T5" fmla="*/ 73 h 118"/>
                        <a:gd name="T6" fmla="*/ 16 w 18"/>
                        <a:gd name="T7" fmla="*/ 56 h 118"/>
                        <a:gd name="T8" fmla="*/ 9 w 18"/>
                        <a:gd name="T9" fmla="*/ 43 h 118"/>
                        <a:gd name="T10" fmla="*/ 18 w 18"/>
                        <a:gd name="T11" fmla="*/ 23 h 118"/>
                        <a:gd name="T12" fmla="*/ 12 w 18"/>
                        <a:gd name="T13" fmla="*/ 0 h 118"/>
                        <a:gd name="T14" fmla="*/ 12 w 18"/>
                        <a:gd name="T15" fmla="*/ 13 h 118"/>
                        <a:gd name="T16" fmla="*/ 9 w 18"/>
                        <a:gd name="T17" fmla="*/ 27 h 118"/>
                        <a:gd name="T18" fmla="*/ 5 w 18"/>
                        <a:gd name="T19" fmla="*/ 42 h 118"/>
                        <a:gd name="T20" fmla="*/ 8 w 18"/>
                        <a:gd name="T21" fmla="*/ 47 h 118"/>
                        <a:gd name="T22" fmla="*/ 12 w 18"/>
                        <a:gd name="T23" fmla="*/ 64 h 118"/>
                        <a:gd name="T24" fmla="*/ 8 w 18"/>
                        <a:gd name="T25" fmla="*/ 81 h 118"/>
                        <a:gd name="T26" fmla="*/ 0 w 18"/>
                        <a:gd name="T27" fmla="*/ 88 h 118"/>
                        <a:gd name="T28" fmla="*/ 6 w 18"/>
                        <a:gd name="T29" fmla="*/ 118 h 1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8" h="118">
                          <a:moveTo>
                            <a:pt x="6" y="118"/>
                          </a:moveTo>
                          <a:lnTo>
                            <a:pt x="6" y="101"/>
                          </a:lnTo>
                          <a:lnTo>
                            <a:pt x="16" y="73"/>
                          </a:lnTo>
                          <a:lnTo>
                            <a:pt x="16" y="56"/>
                          </a:lnTo>
                          <a:lnTo>
                            <a:pt x="9" y="43"/>
                          </a:lnTo>
                          <a:lnTo>
                            <a:pt x="18" y="23"/>
                          </a:lnTo>
                          <a:lnTo>
                            <a:pt x="12" y="0"/>
                          </a:lnTo>
                          <a:lnTo>
                            <a:pt x="12" y="13"/>
                          </a:lnTo>
                          <a:lnTo>
                            <a:pt x="9" y="27"/>
                          </a:lnTo>
                          <a:lnTo>
                            <a:pt x="5" y="42"/>
                          </a:lnTo>
                          <a:lnTo>
                            <a:pt x="8" y="47"/>
                          </a:lnTo>
                          <a:lnTo>
                            <a:pt x="12" y="64"/>
                          </a:lnTo>
                          <a:lnTo>
                            <a:pt x="8" y="81"/>
                          </a:lnTo>
                          <a:lnTo>
                            <a:pt x="0" y="88"/>
                          </a:lnTo>
                          <a:lnTo>
                            <a:pt x="6" y="118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51" name="Freeform 2050"/>
                    <p:cNvSpPr>
                      <a:spLocks/>
                    </p:cNvSpPr>
                    <p:nvPr/>
                  </p:nvSpPr>
                  <p:spPr bwMode="auto">
                    <a:xfrm>
                      <a:off x="4626" y="1418"/>
                      <a:ext cx="5" cy="1"/>
                    </a:xfrm>
                    <a:custGeom>
                      <a:avLst/>
                      <a:gdLst>
                        <a:gd name="T0" fmla="*/ 0 w 43"/>
                        <a:gd name="T1" fmla="*/ 4 h 8"/>
                        <a:gd name="T2" fmla="*/ 8 w 43"/>
                        <a:gd name="T3" fmla="*/ 8 h 8"/>
                        <a:gd name="T4" fmla="*/ 21 w 43"/>
                        <a:gd name="T5" fmla="*/ 7 h 8"/>
                        <a:gd name="T6" fmla="*/ 43 w 43"/>
                        <a:gd name="T7" fmla="*/ 4 h 8"/>
                        <a:gd name="T8" fmla="*/ 24 w 43"/>
                        <a:gd name="T9" fmla="*/ 0 h 8"/>
                        <a:gd name="T10" fmla="*/ 0 w 43"/>
                        <a:gd name="T11" fmla="*/ 4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43" h="8">
                          <a:moveTo>
                            <a:pt x="0" y="4"/>
                          </a:moveTo>
                          <a:lnTo>
                            <a:pt x="8" y="8"/>
                          </a:lnTo>
                          <a:lnTo>
                            <a:pt x="21" y="7"/>
                          </a:lnTo>
                          <a:lnTo>
                            <a:pt x="43" y="4"/>
                          </a:lnTo>
                          <a:lnTo>
                            <a:pt x="24" y="0"/>
                          </a:lnTo>
                          <a:lnTo>
                            <a:pt x="0" y="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52" name="Freeform 2051"/>
                    <p:cNvSpPr>
                      <a:spLocks/>
                    </p:cNvSpPr>
                    <p:nvPr/>
                  </p:nvSpPr>
                  <p:spPr bwMode="auto">
                    <a:xfrm>
                      <a:off x="4629" y="1420"/>
                      <a:ext cx="1" cy="1"/>
                    </a:xfrm>
                    <a:custGeom>
                      <a:avLst/>
                      <a:gdLst>
                        <a:gd name="T0" fmla="*/ 0 w 7"/>
                        <a:gd name="T1" fmla="*/ 0 h 12"/>
                        <a:gd name="T2" fmla="*/ 7 w 7"/>
                        <a:gd name="T3" fmla="*/ 6 h 12"/>
                        <a:gd name="T4" fmla="*/ 5 w 7"/>
                        <a:gd name="T5" fmla="*/ 12 h 12"/>
                        <a:gd name="T6" fmla="*/ 0 w 7"/>
                        <a:gd name="T7" fmla="*/ 0 h 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7" h="12">
                          <a:moveTo>
                            <a:pt x="0" y="0"/>
                          </a:moveTo>
                          <a:lnTo>
                            <a:pt x="7" y="6"/>
                          </a:lnTo>
                          <a:lnTo>
                            <a:pt x="5" y="1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53" name="Freeform 2052"/>
                    <p:cNvSpPr>
                      <a:spLocks/>
                    </p:cNvSpPr>
                    <p:nvPr/>
                  </p:nvSpPr>
                  <p:spPr bwMode="auto">
                    <a:xfrm>
                      <a:off x="4584" y="1370"/>
                      <a:ext cx="18" cy="72"/>
                    </a:xfrm>
                    <a:custGeom>
                      <a:avLst/>
                      <a:gdLst>
                        <a:gd name="T0" fmla="*/ 132 w 143"/>
                        <a:gd name="T1" fmla="*/ 153 h 574"/>
                        <a:gd name="T2" fmla="*/ 143 w 143"/>
                        <a:gd name="T3" fmla="*/ 574 h 574"/>
                        <a:gd name="T4" fmla="*/ 38 w 143"/>
                        <a:gd name="T5" fmla="*/ 342 h 574"/>
                        <a:gd name="T6" fmla="*/ 0 w 143"/>
                        <a:gd name="T7" fmla="*/ 0 h 574"/>
                        <a:gd name="T8" fmla="*/ 132 w 143"/>
                        <a:gd name="T9" fmla="*/ 153 h 57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43" h="574">
                          <a:moveTo>
                            <a:pt x="132" y="153"/>
                          </a:moveTo>
                          <a:lnTo>
                            <a:pt x="143" y="574"/>
                          </a:lnTo>
                          <a:lnTo>
                            <a:pt x="38" y="342"/>
                          </a:lnTo>
                          <a:lnTo>
                            <a:pt x="0" y="0"/>
                          </a:lnTo>
                          <a:lnTo>
                            <a:pt x="132" y="153"/>
                          </a:lnTo>
                          <a:close/>
                        </a:path>
                      </a:pathLst>
                    </a:custGeom>
                    <a:solidFill>
                      <a:srgbClr val="C06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54" name="Freeform 2053"/>
                    <p:cNvSpPr>
                      <a:spLocks/>
                    </p:cNvSpPr>
                    <p:nvPr/>
                  </p:nvSpPr>
                  <p:spPr bwMode="auto">
                    <a:xfrm>
                      <a:off x="4205" y="1514"/>
                      <a:ext cx="148" cy="240"/>
                    </a:xfrm>
                    <a:custGeom>
                      <a:avLst/>
                      <a:gdLst>
                        <a:gd name="T0" fmla="*/ 511 w 1182"/>
                        <a:gd name="T1" fmla="*/ 0 h 1927"/>
                        <a:gd name="T2" fmla="*/ 0 w 1182"/>
                        <a:gd name="T3" fmla="*/ 1609 h 1927"/>
                        <a:gd name="T4" fmla="*/ 1182 w 1182"/>
                        <a:gd name="T5" fmla="*/ 1927 h 1927"/>
                        <a:gd name="T6" fmla="*/ 988 w 1182"/>
                        <a:gd name="T7" fmla="*/ 36 h 19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1182" h="1927">
                          <a:moveTo>
                            <a:pt x="511" y="0"/>
                          </a:moveTo>
                          <a:lnTo>
                            <a:pt x="0" y="1609"/>
                          </a:lnTo>
                          <a:lnTo>
                            <a:pt x="1182" y="1927"/>
                          </a:lnTo>
                          <a:lnTo>
                            <a:pt x="988" y="36"/>
                          </a:lnTo>
                        </a:path>
                      </a:pathLst>
                    </a:custGeom>
                    <a:noFill/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55" name="Freeform 2054"/>
                    <p:cNvSpPr>
                      <a:spLocks/>
                    </p:cNvSpPr>
                    <p:nvPr/>
                  </p:nvSpPr>
                  <p:spPr bwMode="auto">
                    <a:xfrm>
                      <a:off x="4350" y="1499"/>
                      <a:ext cx="124" cy="188"/>
                    </a:xfrm>
                    <a:custGeom>
                      <a:avLst/>
                      <a:gdLst>
                        <a:gd name="T0" fmla="*/ 335 w 997"/>
                        <a:gd name="T1" fmla="*/ 26 h 1502"/>
                        <a:gd name="T2" fmla="*/ 0 w 997"/>
                        <a:gd name="T3" fmla="*/ 1369 h 1502"/>
                        <a:gd name="T4" fmla="*/ 997 w 997"/>
                        <a:gd name="T5" fmla="*/ 1502 h 1502"/>
                        <a:gd name="T6" fmla="*/ 741 w 997"/>
                        <a:gd name="T7" fmla="*/ 0 h 150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997" h="1502">
                          <a:moveTo>
                            <a:pt x="335" y="26"/>
                          </a:moveTo>
                          <a:lnTo>
                            <a:pt x="0" y="1369"/>
                          </a:lnTo>
                          <a:lnTo>
                            <a:pt x="997" y="1502"/>
                          </a:lnTo>
                          <a:lnTo>
                            <a:pt x="741" y="0"/>
                          </a:lnTo>
                        </a:path>
                      </a:pathLst>
                    </a:custGeom>
                    <a:noFill/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56" name="Freeform 2055"/>
                    <p:cNvSpPr>
                      <a:spLocks/>
                    </p:cNvSpPr>
                    <p:nvPr/>
                  </p:nvSpPr>
                  <p:spPr bwMode="auto">
                    <a:xfrm>
                      <a:off x="4205" y="1461"/>
                      <a:ext cx="350" cy="66"/>
                    </a:xfrm>
                    <a:custGeom>
                      <a:avLst/>
                      <a:gdLst>
                        <a:gd name="T0" fmla="*/ 0 w 2797"/>
                        <a:gd name="T1" fmla="*/ 274 h 530"/>
                        <a:gd name="T2" fmla="*/ 1765 w 2797"/>
                        <a:gd name="T3" fmla="*/ 530 h 530"/>
                        <a:gd name="T4" fmla="*/ 2797 w 2797"/>
                        <a:gd name="T5" fmla="*/ 132 h 530"/>
                        <a:gd name="T6" fmla="*/ 1474 w 2797"/>
                        <a:gd name="T7" fmla="*/ 0 h 530"/>
                        <a:gd name="T8" fmla="*/ 0 w 2797"/>
                        <a:gd name="T9" fmla="*/ 274 h 5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797" h="530">
                          <a:moveTo>
                            <a:pt x="0" y="274"/>
                          </a:moveTo>
                          <a:lnTo>
                            <a:pt x="1765" y="530"/>
                          </a:lnTo>
                          <a:lnTo>
                            <a:pt x="2797" y="132"/>
                          </a:lnTo>
                          <a:lnTo>
                            <a:pt x="1474" y="0"/>
                          </a:lnTo>
                          <a:lnTo>
                            <a:pt x="0" y="27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57" name="Freeform 2056"/>
                    <p:cNvSpPr>
                      <a:spLocks/>
                    </p:cNvSpPr>
                    <p:nvPr/>
                  </p:nvSpPr>
                  <p:spPr bwMode="auto">
                    <a:xfrm>
                      <a:off x="4206" y="1496"/>
                      <a:ext cx="220" cy="43"/>
                    </a:xfrm>
                    <a:custGeom>
                      <a:avLst/>
                      <a:gdLst>
                        <a:gd name="T0" fmla="*/ 0 w 1759"/>
                        <a:gd name="T1" fmla="*/ 0 h 343"/>
                        <a:gd name="T2" fmla="*/ 1759 w 1759"/>
                        <a:gd name="T3" fmla="*/ 255 h 343"/>
                        <a:gd name="T4" fmla="*/ 1759 w 1759"/>
                        <a:gd name="T5" fmla="*/ 343 h 343"/>
                        <a:gd name="T6" fmla="*/ 0 w 1759"/>
                        <a:gd name="T7" fmla="*/ 89 h 343"/>
                        <a:gd name="T8" fmla="*/ 0 w 1759"/>
                        <a:gd name="T9" fmla="*/ 0 h 3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759" h="343">
                          <a:moveTo>
                            <a:pt x="0" y="0"/>
                          </a:moveTo>
                          <a:lnTo>
                            <a:pt x="1759" y="255"/>
                          </a:lnTo>
                          <a:lnTo>
                            <a:pt x="1759" y="343"/>
                          </a:lnTo>
                          <a:lnTo>
                            <a:pt x="0" y="8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58" name="Freeform 2057"/>
                    <p:cNvSpPr>
                      <a:spLocks/>
                    </p:cNvSpPr>
                    <p:nvPr/>
                  </p:nvSpPr>
                  <p:spPr bwMode="auto">
                    <a:xfrm>
                      <a:off x="4426" y="1478"/>
                      <a:ext cx="129" cy="61"/>
                    </a:xfrm>
                    <a:custGeom>
                      <a:avLst/>
                      <a:gdLst>
                        <a:gd name="T0" fmla="*/ 0 w 1032"/>
                        <a:gd name="T1" fmla="*/ 486 h 486"/>
                        <a:gd name="T2" fmla="*/ 0 w 1032"/>
                        <a:gd name="T3" fmla="*/ 398 h 486"/>
                        <a:gd name="T4" fmla="*/ 1032 w 1032"/>
                        <a:gd name="T5" fmla="*/ 0 h 486"/>
                        <a:gd name="T6" fmla="*/ 1032 w 1032"/>
                        <a:gd name="T7" fmla="*/ 62 h 486"/>
                        <a:gd name="T8" fmla="*/ 0 w 1032"/>
                        <a:gd name="T9" fmla="*/ 486 h 48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032" h="486">
                          <a:moveTo>
                            <a:pt x="0" y="486"/>
                          </a:moveTo>
                          <a:lnTo>
                            <a:pt x="0" y="398"/>
                          </a:lnTo>
                          <a:lnTo>
                            <a:pt x="1032" y="0"/>
                          </a:lnTo>
                          <a:lnTo>
                            <a:pt x="1032" y="62"/>
                          </a:lnTo>
                          <a:lnTo>
                            <a:pt x="0" y="486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59" name="Freeform 2058"/>
                    <p:cNvSpPr>
                      <a:spLocks/>
                    </p:cNvSpPr>
                    <p:nvPr/>
                  </p:nvSpPr>
                  <p:spPr bwMode="auto">
                    <a:xfrm>
                      <a:off x="4341" y="1435"/>
                      <a:ext cx="108" cy="67"/>
                    </a:xfrm>
                    <a:custGeom>
                      <a:avLst/>
                      <a:gdLst>
                        <a:gd name="T0" fmla="*/ 0 w 864"/>
                        <a:gd name="T1" fmla="*/ 164 h 539"/>
                        <a:gd name="T2" fmla="*/ 0 w 864"/>
                        <a:gd name="T3" fmla="*/ 539 h 539"/>
                        <a:gd name="T4" fmla="*/ 864 w 864"/>
                        <a:gd name="T5" fmla="*/ 263 h 539"/>
                        <a:gd name="T6" fmla="*/ 864 w 864"/>
                        <a:gd name="T7" fmla="*/ 0 h 539"/>
                        <a:gd name="T8" fmla="*/ 0 w 864"/>
                        <a:gd name="T9" fmla="*/ 164 h 53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864" h="539">
                          <a:moveTo>
                            <a:pt x="0" y="164"/>
                          </a:moveTo>
                          <a:lnTo>
                            <a:pt x="0" y="539"/>
                          </a:lnTo>
                          <a:lnTo>
                            <a:pt x="864" y="263"/>
                          </a:lnTo>
                          <a:lnTo>
                            <a:pt x="864" y="0"/>
                          </a:lnTo>
                          <a:lnTo>
                            <a:pt x="0" y="164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60" name="Freeform 2059"/>
                    <p:cNvSpPr>
                      <a:spLocks/>
                    </p:cNvSpPr>
                    <p:nvPr/>
                  </p:nvSpPr>
                  <p:spPr bwMode="auto">
                    <a:xfrm>
                      <a:off x="4261" y="1451"/>
                      <a:ext cx="80" cy="51"/>
                    </a:xfrm>
                    <a:custGeom>
                      <a:avLst/>
                      <a:gdLst>
                        <a:gd name="T0" fmla="*/ 642 w 642"/>
                        <a:gd name="T1" fmla="*/ 36 h 411"/>
                        <a:gd name="T2" fmla="*/ 642 w 642"/>
                        <a:gd name="T3" fmla="*/ 411 h 411"/>
                        <a:gd name="T4" fmla="*/ 0 w 642"/>
                        <a:gd name="T5" fmla="*/ 318 h 411"/>
                        <a:gd name="T6" fmla="*/ 0 w 642"/>
                        <a:gd name="T7" fmla="*/ 0 h 411"/>
                        <a:gd name="T8" fmla="*/ 642 w 642"/>
                        <a:gd name="T9" fmla="*/ 36 h 4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42" h="411">
                          <a:moveTo>
                            <a:pt x="642" y="36"/>
                          </a:moveTo>
                          <a:lnTo>
                            <a:pt x="642" y="411"/>
                          </a:lnTo>
                          <a:lnTo>
                            <a:pt x="0" y="318"/>
                          </a:lnTo>
                          <a:lnTo>
                            <a:pt x="0" y="0"/>
                          </a:lnTo>
                          <a:lnTo>
                            <a:pt x="642" y="36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61" name="Freeform 2060"/>
                    <p:cNvSpPr>
                      <a:spLocks/>
                    </p:cNvSpPr>
                    <p:nvPr/>
                  </p:nvSpPr>
                  <p:spPr bwMode="auto">
                    <a:xfrm>
                      <a:off x="4261" y="1435"/>
                      <a:ext cx="188" cy="20"/>
                    </a:xfrm>
                    <a:custGeom>
                      <a:avLst/>
                      <a:gdLst>
                        <a:gd name="T0" fmla="*/ 0 w 1506"/>
                        <a:gd name="T1" fmla="*/ 128 h 164"/>
                        <a:gd name="T2" fmla="*/ 648 w 1506"/>
                        <a:gd name="T3" fmla="*/ 164 h 164"/>
                        <a:gd name="T4" fmla="*/ 1506 w 1506"/>
                        <a:gd name="T5" fmla="*/ 0 h 164"/>
                        <a:gd name="T6" fmla="*/ 874 w 1506"/>
                        <a:gd name="T7" fmla="*/ 0 h 164"/>
                        <a:gd name="T8" fmla="*/ 0 w 1506"/>
                        <a:gd name="T9" fmla="*/ 128 h 1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506" h="164">
                          <a:moveTo>
                            <a:pt x="0" y="128"/>
                          </a:moveTo>
                          <a:lnTo>
                            <a:pt x="648" y="164"/>
                          </a:lnTo>
                          <a:lnTo>
                            <a:pt x="1506" y="0"/>
                          </a:lnTo>
                          <a:lnTo>
                            <a:pt x="874" y="0"/>
                          </a:lnTo>
                          <a:lnTo>
                            <a:pt x="0" y="128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62" name="Freeform 2061"/>
                    <p:cNvSpPr>
                      <a:spLocks/>
                    </p:cNvSpPr>
                    <p:nvPr/>
                  </p:nvSpPr>
                  <p:spPr bwMode="auto">
                    <a:xfrm>
                      <a:off x="4322" y="1429"/>
                      <a:ext cx="69" cy="20"/>
                    </a:xfrm>
                    <a:custGeom>
                      <a:avLst/>
                      <a:gdLst>
                        <a:gd name="T0" fmla="*/ 0 w 547"/>
                        <a:gd name="T1" fmla="*/ 87 h 153"/>
                        <a:gd name="T2" fmla="*/ 0 w 547"/>
                        <a:gd name="T3" fmla="*/ 137 h 153"/>
                        <a:gd name="T4" fmla="*/ 255 w 547"/>
                        <a:gd name="T5" fmla="*/ 153 h 153"/>
                        <a:gd name="T6" fmla="*/ 547 w 547"/>
                        <a:gd name="T7" fmla="*/ 98 h 153"/>
                        <a:gd name="T8" fmla="*/ 547 w 547"/>
                        <a:gd name="T9" fmla="*/ 0 h 153"/>
                        <a:gd name="T10" fmla="*/ 0 w 547"/>
                        <a:gd name="T11" fmla="*/ 87 h 15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547" h="153">
                          <a:moveTo>
                            <a:pt x="0" y="87"/>
                          </a:moveTo>
                          <a:lnTo>
                            <a:pt x="0" y="137"/>
                          </a:lnTo>
                          <a:lnTo>
                            <a:pt x="255" y="153"/>
                          </a:lnTo>
                          <a:lnTo>
                            <a:pt x="547" y="98"/>
                          </a:lnTo>
                          <a:lnTo>
                            <a:pt x="547" y="0"/>
                          </a:lnTo>
                          <a:lnTo>
                            <a:pt x="0" y="87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63" name="Freeform 2062"/>
                    <p:cNvSpPr>
                      <a:spLocks/>
                    </p:cNvSpPr>
                    <p:nvPr/>
                  </p:nvSpPr>
                  <p:spPr bwMode="auto">
                    <a:xfrm>
                      <a:off x="4341" y="1348"/>
                      <a:ext cx="87" cy="94"/>
                    </a:xfrm>
                    <a:custGeom>
                      <a:avLst/>
                      <a:gdLst>
                        <a:gd name="T0" fmla="*/ 98 w 697"/>
                        <a:gd name="T1" fmla="*/ 752 h 752"/>
                        <a:gd name="T2" fmla="*/ 0 w 697"/>
                        <a:gd name="T3" fmla="*/ 24 h 752"/>
                        <a:gd name="T4" fmla="*/ 600 w 697"/>
                        <a:gd name="T5" fmla="*/ 0 h 752"/>
                        <a:gd name="T6" fmla="*/ 697 w 697"/>
                        <a:gd name="T7" fmla="*/ 648 h 752"/>
                        <a:gd name="T8" fmla="*/ 98 w 697"/>
                        <a:gd name="T9" fmla="*/ 752 h 7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97" h="752">
                          <a:moveTo>
                            <a:pt x="98" y="752"/>
                          </a:moveTo>
                          <a:lnTo>
                            <a:pt x="0" y="24"/>
                          </a:lnTo>
                          <a:lnTo>
                            <a:pt x="600" y="0"/>
                          </a:lnTo>
                          <a:lnTo>
                            <a:pt x="697" y="648"/>
                          </a:lnTo>
                          <a:lnTo>
                            <a:pt x="98" y="752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64" name="Freeform 2063"/>
                    <p:cNvSpPr>
                      <a:spLocks/>
                    </p:cNvSpPr>
                    <p:nvPr/>
                  </p:nvSpPr>
                  <p:spPr bwMode="auto">
                    <a:xfrm>
                      <a:off x="4276" y="1351"/>
                      <a:ext cx="77" cy="93"/>
                    </a:xfrm>
                    <a:custGeom>
                      <a:avLst/>
                      <a:gdLst>
                        <a:gd name="T0" fmla="*/ 521 w 619"/>
                        <a:gd name="T1" fmla="*/ 0 h 748"/>
                        <a:gd name="T2" fmla="*/ 0 w 619"/>
                        <a:gd name="T3" fmla="*/ 166 h 748"/>
                        <a:gd name="T4" fmla="*/ 74 w 619"/>
                        <a:gd name="T5" fmla="*/ 748 h 748"/>
                        <a:gd name="T6" fmla="*/ 619 w 619"/>
                        <a:gd name="T7" fmla="*/ 729 h 748"/>
                        <a:gd name="T8" fmla="*/ 521 w 619"/>
                        <a:gd name="T9" fmla="*/ 0 h 7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19" h="748">
                          <a:moveTo>
                            <a:pt x="521" y="0"/>
                          </a:moveTo>
                          <a:lnTo>
                            <a:pt x="0" y="166"/>
                          </a:lnTo>
                          <a:lnTo>
                            <a:pt x="74" y="748"/>
                          </a:lnTo>
                          <a:lnTo>
                            <a:pt x="619" y="729"/>
                          </a:lnTo>
                          <a:lnTo>
                            <a:pt x="521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65" name="Freeform 2064"/>
                    <p:cNvSpPr>
                      <a:spLocks/>
                    </p:cNvSpPr>
                    <p:nvPr/>
                  </p:nvSpPr>
                  <p:spPr bwMode="auto">
                    <a:xfrm>
                      <a:off x="4355" y="1357"/>
                      <a:ext cx="63" cy="71"/>
                    </a:xfrm>
                    <a:custGeom>
                      <a:avLst/>
                      <a:gdLst>
                        <a:gd name="T0" fmla="*/ 0 w 501"/>
                        <a:gd name="T1" fmla="*/ 25 h 566"/>
                        <a:gd name="T2" fmla="*/ 71 w 501"/>
                        <a:gd name="T3" fmla="*/ 566 h 566"/>
                        <a:gd name="T4" fmla="*/ 501 w 501"/>
                        <a:gd name="T5" fmla="*/ 502 h 566"/>
                        <a:gd name="T6" fmla="*/ 427 w 501"/>
                        <a:gd name="T7" fmla="*/ 0 h 566"/>
                        <a:gd name="T8" fmla="*/ 0 w 501"/>
                        <a:gd name="T9" fmla="*/ 25 h 5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501" h="566">
                          <a:moveTo>
                            <a:pt x="0" y="25"/>
                          </a:moveTo>
                          <a:lnTo>
                            <a:pt x="71" y="566"/>
                          </a:lnTo>
                          <a:lnTo>
                            <a:pt x="501" y="502"/>
                          </a:lnTo>
                          <a:lnTo>
                            <a:pt x="427" y="0"/>
                          </a:lnTo>
                          <a:lnTo>
                            <a:pt x="0" y="25"/>
                          </a:lnTo>
                          <a:close/>
                        </a:path>
                      </a:pathLst>
                    </a:custGeom>
                    <a:solidFill>
                      <a:srgbClr val="0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66" name="Freeform 2065"/>
                    <p:cNvSpPr>
                      <a:spLocks/>
                    </p:cNvSpPr>
                    <p:nvPr/>
                  </p:nvSpPr>
                  <p:spPr bwMode="auto">
                    <a:xfrm>
                      <a:off x="4380" y="1442"/>
                      <a:ext cx="62" cy="44"/>
                    </a:xfrm>
                    <a:custGeom>
                      <a:avLst/>
                      <a:gdLst>
                        <a:gd name="T0" fmla="*/ 491 w 491"/>
                        <a:gd name="T1" fmla="*/ 0 h 351"/>
                        <a:gd name="T2" fmla="*/ 0 w 491"/>
                        <a:gd name="T3" fmla="*/ 105 h 351"/>
                        <a:gd name="T4" fmla="*/ 0 w 491"/>
                        <a:gd name="T5" fmla="*/ 351 h 351"/>
                        <a:gd name="T6" fmla="*/ 491 w 491"/>
                        <a:gd name="T7" fmla="*/ 198 h 351"/>
                        <a:gd name="T8" fmla="*/ 491 w 491"/>
                        <a:gd name="T9" fmla="*/ 0 h 3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91" h="351">
                          <a:moveTo>
                            <a:pt x="491" y="0"/>
                          </a:moveTo>
                          <a:lnTo>
                            <a:pt x="0" y="105"/>
                          </a:lnTo>
                          <a:lnTo>
                            <a:pt x="0" y="351"/>
                          </a:lnTo>
                          <a:lnTo>
                            <a:pt x="491" y="198"/>
                          </a:lnTo>
                          <a:lnTo>
                            <a:pt x="491" y="0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67" name="Line 478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421" y="1452"/>
                      <a:ext cx="15" cy="4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68" name="Line 479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391" y="1459"/>
                      <a:ext cx="21" cy="5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69" name="Line 48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16" y="1447"/>
                      <a:ext cx="1" cy="28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70" name="Line 48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386" y="1454"/>
                      <a:ext cx="1" cy="30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71" name="Line 482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386" y="1453"/>
                      <a:ext cx="55" cy="15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72" name="Line 483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386" y="1449"/>
                      <a:ext cx="56" cy="13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73" name="Freeform 2072"/>
                    <p:cNvSpPr>
                      <a:spLocks/>
                    </p:cNvSpPr>
                    <p:nvPr/>
                  </p:nvSpPr>
                  <p:spPr bwMode="auto">
                    <a:xfrm>
                      <a:off x="4367" y="1484"/>
                      <a:ext cx="7" cy="18"/>
                    </a:xfrm>
                    <a:custGeom>
                      <a:avLst/>
                      <a:gdLst>
                        <a:gd name="T0" fmla="*/ 17 w 55"/>
                        <a:gd name="T1" fmla="*/ 0 h 143"/>
                        <a:gd name="T2" fmla="*/ 0 w 55"/>
                        <a:gd name="T3" fmla="*/ 134 h 143"/>
                        <a:gd name="T4" fmla="*/ 40 w 55"/>
                        <a:gd name="T5" fmla="*/ 143 h 143"/>
                        <a:gd name="T6" fmla="*/ 55 w 55"/>
                        <a:gd name="T7" fmla="*/ 7 h 143"/>
                        <a:gd name="T8" fmla="*/ 17 w 55"/>
                        <a:gd name="T9" fmla="*/ 0 h 1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55" h="143">
                          <a:moveTo>
                            <a:pt x="17" y="0"/>
                          </a:moveTo>
                          <a:lnTo>
                            <a:pt x="0" y="134"/>
                          </a:lnTo>
                          <a:lnTo>
                            <a:pt x="40" y="143"/>
                          </a:lnTo>
                          <a:lnTo>
                            <a:pt x="55" y="7"/>
                          </a:lnTo>
                          <a:lnTo>
                            <a:pt x="17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74" name="Freeform 2073"/>
                    <p:cNvSpPr>
                      <a:spLocks/>
                    </p:cNvSpPr>
                    <p:nvPr/>
                  </p:nvSpPr>
                  <p:spPr bwMode="auto">
                    <a:xfrm>
                      <a:off x="4372" y="1486"/>
                      <a:ext cx="19" cy="16"/>
                    </a:xfrm>
                    <a:custGeom>
                      <a:avLst/>
                      <a:gdLst>
                        <a:gd name="T0" fmla="*/ 13 w 151"/>
                        <a:gd name="T1" fmla="*/ 4 h 124"/>
                        <a:gd name="T2" fmla="*/ 0 w 151"/>
                        <a:gd name="T3" fmla="*/ 124 h 124"/>
                        <a:gd name="T4" fmla="*/ 151 w 151"/>
                        <a:gd name="T5" fmla="*/ 62 h 124"/>
                        <a:gd name="T6" fmla="*/ 91 w 151"/>
                        <a:gd name="T7" fmla="*/ 43 h 124"/>
                        <a:gd name="T8" fmla="*/ 38 w 151"/>
                        <a:gd name="T9" fmla="*/ 70 h 124"/>
                        <a:gd name="T10" fmla="*/ 55 w 151"/>
                        <a:gd name="T11" fmla="*/ 0 h 124"/>
                        <a:gd name="T12" fmla="*/ 13 w 151"/>
                        <a:gd name="T13" fmla="*/ 4 h 1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51" h="124">
                          <a:moveTo>
                            <a:pt x="13" y="4"/>
                          </a:moveTo>
                          <a:lnTo>
                            <a:pt x="0" y="124"/>
                          </a:lnTo>
                          <a:lnTo>
                            <a:pt x="151" y="62"/>
                          </a:lnTo>
                          <a:lnTo>
                            <a:pt x="91" y="43"/>
                          </a:lnTo>
                          <a:lnTo>
                            <a:pt x="38" y="70"/>
                          </a:lnTo>
                          <a:lnTo>
                            <a:pt x="55" y="0"/>
                          </a:lnTo>
                          <a:lnTo>
                            <a:pt x="13" y="4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75" name="Freeform 2074"/>
                    <p:cNvSpPr>
                      <a:spLocks/>
                    </p:cNvSpPr>
                    <p:nvPr/>
                  </p:nvSpPr>
                  <p:spPr bwMode="auto">
                    <a:xfrm>
                      <a:off x="4361" y="1443"/>
                      <a:ext cx="143" cy="67"/>
                    </a:xfrm>
                    <a:custGeom>
                      <a:avLst/>
                      <a:gdLst>
                        <a:gd name="T0" fmla="*/ 0 w 1151"/>
                        <a:gd name="T1" fmla="*/ 226 h 533"/>
                        <a:gd name="T2" fmla="*/ 552 w 1151"/>
                        <a:gd name="T3" fmla="*/ 533 h 533"/>
                        <a:gd name="T4" fmla="*/ 1151 w 1151"/>
                        <a:gd name="T5" fmla="*/ 233 h 533"/>
                        <a:gd name="T6" fmla="*/ 692 w 1151"/>
                        <a:gd name="T7" fmla="*/ 0 h 533"/>
                        <a:gd name="T8" fmla="*/ 0 w 1151"/>
                        <a:gd name="T9" fmla="*/ 226 h 5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51" h="533">
                          <a:moveTo>
                            <a:pt x="0" y="226"/>
                          </a:moveTo>
                          <a:lnTo>
                            <a:pt x="552" y="533"/>
                          </a:lnTo>
                          <a:lnTo>
                            <a:pt x="1151" y="233"/>
                          </a:lnTo>
                          <a:lnTo>
                            <a:pt x="692" y="0"/>
                          </a:lnTo>
                          <a:lnTo>
                            <a:pt x="0" y="226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76" name="Freeform 2075"/>
                    <p:cNvSpPr>
                      <a:spLocks/>
                    </p:cNvSpPr>
                    <p:nvPr/>
                  </p:nvSpPr>
                  <p:spPr bwMode="auto">
                    <a:xfrm>
                      <a:off x="4358" y="1471"/>
                      <a:ext cx="72" cy="47"/>
                    </a:xfrm>
                    <a:custGeom>
                      <a:avLst/>
                      <a:gdLst>
                        <a:gd name="T0" fmla="*/ 20 w 576"/>
                        <a:gd name="T1" fmla="*/ 0 h 377"/>
                        <a:gd name="T2" fmla="*/ 576 w 576"/>
                        <a:gd name="T3" fmla="*/ 312 h 377"/>
                        <a:gd name="T4" fmla="*/ 559 w 576"/>
                        <a:gd name="T5" fmla="*/ 377 h 377"/>
                        <a:gd name="T6" fmla="*/ 0 w 576"/>
                        <a:gd name="T7" fmla="*/ 60 h 377"/>
                        <a:gd name="T8" fmla="*/ 20 w 576"/>
                        <a:gd name="T9" fmla="*/ 0 h 3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576" h="377">
                          <a:moveTo>
                            <a:pt x="20" y="0"/>
                          </a:moveTo>
                          <a:lnTo>
                            <a:pt x="576" y="312"/>
                          </a:lnTo>
                          <a:lnTo>
                            <a:pt x="559" y="377"/>
                          </a:lnTo>
                          <a:lnTo>
                            <a:pt x="0" y="60"/>
                          </a:lnTo>
                          <a:lnTo>
                            <a:pt x="2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77" name="Freeform 2076"/>
                    <p:cNvSpPr>
                      <a:spLocks/>
                    </p:cNvSpPr>
                    <p:nvPr/>
                  </p:nvSpPr>
                  <p:spPr bwMode="auto">
                    <a:xfrm>
                      <a:off x="4428" y="1472"/>
                      <a:ext cx="77" cy="46"/>
                    </a:xfrm>
                    <a:custGeom>
                      <a:avLst/>
                      <a:gdLst>
                        <a:gd name="T0" fmla="*/ 0 w 616"/>
                        <a:gd name="T1" fmla="*/ 370 h 370"/>
                        <a:gd name="T2" fmla="*/ 19 w 616"/>
                        <a:gd name="T3" fmla="*/ 300 h 370"/>
                        <a:gd name="T4" fmla="*/ 616 w 616"/>
                        <a:gd name="T5" fmla="*/ 0 h 370"/>
                        <a:gd name="T6" fmla="*/ 595 w 616"/>
                        <a:gd name="T7" fmla="*/ 55 h 370"/>
                        <a:gd name="T8" fmla="*/ 0 w 616"/>
                        <a:gd name="T9" fmla="*/ 370 h 37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16" h="370">
                          <a:moveTo>
                            <a:pt x="0" y="370"/>
                          </a:moveTo>
                          <a:lnTo>
                            <a:pt x="19" y="300"/>
                          </a:lnTo>
                          <a:lnTo>
                            <a:pt x="616" y="0"/>
                          </a:lnTo>
                          <a:lnTo>
                            <a:pt x="595" y="55"/>
                          </a:lnTo>
                          <a:lnTo>
                            <a:pt x="0" y="370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78" name="Freeform 2077"/>
                    <p:cNvSpPr>
                      <a:spLocks/>
                    </p:cNvSpPr>
                    <p:nvPr/>
                  </p:nvSpPr>
                  <p:spPr bwMode="auto">
                    <a:xfrm>
                      <a:off x="4389" y="1474"/>
                      <a:ext cx="58" cy="30"/>
                    </a:xfrm>
                    <a:custGeom>
                      <a:avLst/>
                      <a:gdLst>
                        <a:gd name="T0" fmla="*/ 0 w 465"/>
                        <a:gd name="T1" fmla="*/ 62 h 236"/>
                        <a:gd name="T2" fmla="*/ 161 w 465"/>
                        <a:gd name="T3" fmla="*/ 0 h 236"/>
                        <a:gd name="T4" fmla="*/ 465 w 465"/>
                        <a:gd name="T5" fmla="*/ 164 h 236"/>
                        <a:gd name="T6" fmla="*/ 310 w 465"/>
                        <a:gd name="T7" fmla="*/ 236 h 236"/>
                        <a:gd name="T8" fmla="*/ 0 w 465"/>
                        <a:gd name="T9" fmla="*/ 62 h 2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65" h="236">
                          <a:moveTo>
                            <a:pt x="0" y="62"/>
                          </a:moveTo>
                          <a:lnTo>
                            <a:pt x="161" y="0"/>
                          </a:lnTo>
                          <a:lnTo>
                            <a:pt x="465" y="164"/>
                          </a:lnTo>
                          <a:lnTo>
                            <a:pt x="310" y="236"/>
                          </a:lnTo>
                          <a:lnTo>
                            <a:pt x="0" y="62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79" name="Freeform 2078"/>
                    <p:cNvSpPr>
                      <a:spLocks/>
                    </p:cNvSpPr>
                    <p:nvPr/>
                  </p:nvSpPr>
                  <p:spPr bwMode="auto">
                    <a:xfrm>
                      <a:off x="4412" y="1454"/>
                      <a:ext cx="86" cy="39"/>
                    </a:xfrm>
                    <a:custGeom>
                      <a:avLst/>
                      <a:gdLst>
                        <a:gd name="T0" fmla="*/ 0 w 684"/>
                        <a:gd name="T1" fmla="*/ 154 h 317"/>
                        <a:gd name="T2" fmla="*/ 299 w 684"/>
                        <a:gd name="T3" fmla="*/ 317 h 317"/>
                        <a:gd name="T4" fmla="*/ 684 w 684"/>
                        <a:gd name="T5" fmla="*/ 136 h 317"/>
                        <a:gd name="T6" fmla="*/ 403 w 684"/>
                        <a:gd name="T7" fmla="*/ 0 h 317"/>
                        <a:gd name="T8" fmla="*/ 0 w 684"/>
                        <a:gd name="T9" fmla="*/ 154 h 3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84" h="317">
                          <a:moveTo>
                            <a:pt x="0" y="154"/>
                          </a:moveTo>
                          <a:lnTo>
                            <a:pt x="299" y="317"/>
                          </a:lnTo>
                          <a:lnTo>
                            <a:pt x="684" y="136"/>
                          </a:lnTo>
                          <a:lnTo>
                            <a:pt x="403" y="0"/>
                          </a:lnTo>
                          <a:lnTo>
                            <a:pt x="0" y="154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80" name="Freeform 2079"/>
                    <p:cNvSpPr>
                      <a:spLocks/>
                    </p:cNvSpPr>
                    <p:nvPr/>
                  </p:nvSpPr>
                  <p:spPr bwMode="auto">
                    <a:xfrm>
                      <a:off x="4367" y="1445"/>
                      <a:ext cx="95" cy="36"/>
                    </a:xfrm>
                    <a:custGeom>
                      <a:avLst/>
                      <a:gdLst>
                        <a:gd name="T0" fmla="*/ 157 w 754"/>
                        <a:gd name="T1" fmla="*/ 289 h 289"/>
                        <a:gd name="T2" fmla="*/ 0 w 754"/>
                        <a:gd name="T3" fmla="*/ 208 h 289"/>
                        <a:gd name="T4" fmla="*/ 632 w 754"/>
                        <a:gd name="T5" fmla="*/ 0 h 289"/>
                        <a:gd name="T6" fmla="*/ 754 w 754"/>
                        <a:gd name="T7" fmla="*/ 59 h 289"/>
                        <a:gd name="T8" fmla="*/ 157 w 754"/>
                        <a:gd name="T9" fmla="*/ 289 h 2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54" h="289">
                          <a:moveTo>
                            <a:pt x="157" y="289"/>
                          </a:moveTo>
                          <a:lnTo>
                            <a:pt x="0" y="208"/>
                          </a:lnTo>
                          <a:lnTo>
                            <a:pt x="632" y="0"/>
                          </a:lnTo>
                          <a:lnTo>
                            <a:pt x="754" y="59"/>
                          </a:lnTo>
                          <a:lnTo>
                            <a:pt x="157" y="289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81" name="Line 492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370" y="1446"/>
                      <a:ext cx="80" cy="28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82" name="Line 493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377" y="1448"/>
                      <a:ext cx="78" cy="2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83" name="Line 494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382" y="1451"/>
                      <a:ext cx="76" cy="2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84" name="Line 495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393" y="1455"/>
                      <a:ext cx="75" cy="31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85" name="Line 496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399" y="1459"/>
                      <a:ext cx="74" cy="30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86" name="Line 497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405" y="1461"/>
                      <a:ext cx="74" cy="32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87" name="Line 498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412" y="1464"/>
                      <a:ext cx="72" cy="32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88" name="Line 499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419" y="1468"/>
                      <a:ext cx="72" cy="32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89" name="Line 50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395" y="1480"/>
                      <a:ext cx="38" cy="21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90" name="Line 50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03" y="1477"/>
                      <a:ext cx="38" cy="21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91" name="Line 50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20" y="1470"/>
                      <a:ext cx="37" cy="20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92" name="Line 50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29" y="1467"/>
                      <a:ext cx="36" cy="1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93" name="Line 50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38" y="1464"/>
                      <a:ext cx="35" cy="1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94" name="Line 50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45" y="1460"/>
                      <a:ext cx="35" cy="1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95" name="Line 50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53" y="1457"/>
                      <a:ext cx="35" cy="18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96" name="Line 50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379" y="1467"/>
                      <a:ext cx="18" cy="10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97" name="Line 50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391" y="1463"/>
                      <a:ext cx="17" cy="10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98" name="Line 50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02" y="1460"/>
                      <a:ext cx="17" cy="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99" name="Line 51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12" y="1456"/>
                      <a:ext cx="18" cy="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00" name="Line 51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24" y="1452"/>
                      <a:ext cx="16" cy="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01" name="Line 51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36" y="1448"/>
                      <a:ext cx="16" cy="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02" name="Freeform 2101"/>
                    <p:cNvSpPr>
                      <a:spLocks/>
                    </p:cNvSpPr>
                    <p:nvPr/>
                  </p:nvSpPr>
                  <p:spPr bwMode="auto">
                    <a:xfrm>
                      <a:off x="4385" y="1698"/>
                      <a:ext cx="88" cy="45"/>
                    </a:xfrm>
                    <a:custGeom>
                      <a:avLst/>
                      <a:gdLst>
                        <a:gd name="T0" fmla="*/ 419 w 704"/>
                        <a:gd name="T1" fmla="*/ 12 h 361"/>
                        <a:gd name="T2" fmla="*/ 426 w 704"/>
                        <a:gd name="T3" fmla="*/ 106 h 361"/>
                        <a:gd name="T4" fmla="*/ 241 w 704"/>
                        <a:gd name="T5" fmla="*/ 194 h 361"/>
                        <a:gd name="T6" fmla="*/ 86 w 704"/>
                        <a:gd name="T7" fmla="*/ 231 h 361"/>
                        <a:gd name="T8" fmla="*/ 0 w 704"/>
                        <a:gd name="T9" fmla="*/ 269 h 361"/>
                        <a:gd name="T10" fmla="*/ 6 w 704"/>
                        <a:gd name="T11" fmla="*/ 318 h 361"/>
                        <a:gd name="T12" fmla="*/ 117 w 704"/>
                        <a:gd name="T13" fmla="*/ 350 h 361"/>
                        <a:gd name="T14" fmla="*/ 284 w 704"/>
                        <a:gd name="T15" fmla="*/ 361 h 361"/>
                        <a:gd name="T16" fmla="*/ 426 w 704"/>
                        <a:gd name="T17" fmla="*/ 337 h 361"/>
                        <a:gd name="T18" fmla="*/ 512 w 704"/>
                        <a:gd name="T19" fmla="*/ 313 h 361"/>
                        <a:gd name="T20" fmla="*/ 518 w 704"/>
                        <a:gd name="T21" fmla="*/ 341 h 361"/>
                        <a:gd name="T22" fmla="*/ 629 w 704"/>
                        <a:gd name="T23" fmla="*/ 337 h 361"/>
                        <a:gd name="T24" fmla="*/ 698 w 704"/>
                        <a:gd name="T25" fmla="*/ 325 h 361"/>
                        <a:gd name="T26" fmla="*/ 698 w 704"/>
                        <a:gd name="T27" fmla="*/ 275 h 361"/>
                        <a:gd name="T28" fmla="*/ 704 w 704"/>
                        <a:gd name="T29" fmla="*/ 247 h 361"/>
                        <a:gd name="T30" fmla="*/ 704 w 704"/>
                        <a:gd name="T31" fmla="*/ 177 h 361"/>
                        <a:gd name="T32" fmla="*/ 685 w 704"/>
                        <a:gd name="T33" fmla="*/ 137 h 361"/>
                        <a:gd name="T34" fmla="*/ 650 w 704"/>
                        <a:gd name="T35" fmla="*/ 94 h 361"/>
                        <a:gd name="T36" fmla="*/ 642 w 704"/>
                        <a:gd name="T37" fmla="*/ 0 h 361"/>
                        <a:gd name="T38" fmla="*/ 419 w 704"/>
                        <a:gd name="T39" fmla="*/ 12 h 36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704" h="361">
                          <a:moveTo>
                            <a:pt x="419" y="12"/>
                          </a:moveTo>
                          <a:lnTo>
                            <a:pt x="426" y="106"/>
                          </a:lnTo>
                          <a:lnTo>
                            <a:pt x="241" y="194"/>
                          </a:lnTo>
                          <a:lnTo>
                            <a:pt x="86" y="231"/>
                          </a:lnTo>
                          <a:lnTo>
                            <a:pt x="0" y="269"/>
                          </a:lnTo>
                          <a:lnTo>
                            <a:pt x="6" y="318"/>
                          </a:lnTo>
                          <a:lnTo>
                            <a:pt x="117" y="350"/>
                          </a:lnTo>
                          <a:lnTo>
                            <a:pt x="284" y="361"/>
                          </a:lnTo>
                          <a:lnTo>
                            <a:pt x="426" y="337"/>
                          </a:lnTo>
                          <a:lnTo>
                            <a:pt x="512" y="313"/>
                          </a:lnTo>
                          <a:lnTo>
                            <a:pt x="518" y="341"/>
                          </a:lnTo>
                          <a:lnTo>
                            <a:pt x="629" y="337"/>
                          </a:lnTo>
                          <a:lnTo>
                            <a:pt x="698" y="325"/>
                          </a:lnTo>
                          <a:lnTo>
                            <a:pt x="698" y="275"/>
                          </a:lnTo>
                          <a:lnTo>
                            <a:pt x="704" y="247"/>
                          </a:lnTo>
                          <a:lnTo>
                            <a:pt x="704" y="177"/>
                          </a:lnTo>
                          <a:lnTo>
                            <a:pt x="685" y="137"/>
                          </a:lnTo>
                          <a:lnTo>
                            <a:pt x="650" y="94"/>
                          </a:lnTo>
                          <a:lnTo>
                            <a:pt x="642" y="0"/>
                          </a:lnTo>
                          <a:lnTo>
                            <a:pt x="419" y="12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03" name="Freeform 2102"/>
                    <p:cNvSpPr>
                      <a:spLocks/>
                    </p:cNvSpPr>
                    <p:nvPr/>
                  </p:nvSpPr>
                  <p:spPr bwMode="auto">
                    <a:xfrm>
                      <a:off x="4417" y="1714"/>
                      <a:ext cx="27" cy="15"/>
                    </a:xfrm>
                    <a:custGeom>
                      <a:avLst/>
                      <a:gdLst>
                        <a:gd name="T0" fmla="*/ 160 w 213"/>
                        <a:gd name="T1" fmla="*/ 0 h 114"/>
                        <a:gd name="T2" fmla="*/ 213 w 213"/>
                        <a:gd name="T3" fmla="*/ 60 h 114"/>
                        <a:gd name="T4" fmla="*/ 22 w 213"/>
                        <a:gd name="T5" fmla="*/ 114 h 114"/>
                        <a:gd name="T6" fmla="*/ 0 w 213"/>
                        <a:gd name="T7" fmla="*/ 72 h 114"/>
                        <a:gd name="T8" fmla="*/ 160 w 213"/>
                        <a:gd name="T9" fmla="*/ 0 h 1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13" h="114">
                          <a:moveTo>
                            <a:pt x="160" y="0"/>
                          </a:moveTo>
                          <a:lnTo>
                            <a:pt x="213" y="60"/>
                          </a:lnTo>
                          <a:lnTo>
                            <a:pt x="22" y="114"/>
                          </a:lnTo>
                          <a:lnTo>
                            <a:pt x="0" y="72"/>
                          </a:lnTo>
                          <a:lnTo>
                            <a:pt x="160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04" name="Freeform 2103"/>
                    <p:cNvSpPr>
                      <a:spLocks/>
                    </p:cNvSpPr>
                    <p:nvPr/>
                  </p:nvSpPr>
                  <p:spPr bwMode="auto">
                    <a:xfrm>
                      <a:off x="4387" y="1724"/>
                      <a:ext cx="30" cy="9"/>
                    </a:xfrm>
                    <a:custGeom>
                      <a:avLst/>
                      <a:gdLst>
                        <a:gd name="T0" fmla="*/ 213 w 241"/>
                        <a:gd name="T1" fmla="*/ 0 h 71"/>
                        <a:gd name="T2" fmla="*/ 241 w 241"/>
                        <a:gd name="T3" fmla="*/ 33 h 71"/>
                        <a:gd name="T4" fmla="*/ 123 w 241"/>
                        <a:gd name="T5" fmla="*/ 64 h 71"/>
                        <a:gd name="T6" fmla="*/ 67 w 241"/>
                        <a:gd name="T7" fmla="*/ 71 h 71"/>
                        <a:gd name="T8" fmla="*/ 0 w 241"/>
                        <a:gd name="T9" fmla="*/ 66 h 71"/>
                        <a:gd name="T10" fmla="*/ 72 w 241"/>
                        <a:gd name="T11" fmla="*/ 31 h 71"/>
                        <a:gd name="T12" fmla="*/ 213 w 241"/>
                        <a:gd name="T13" fmla="*/ 0 h 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41" h="71">
                          <a:moveTo>
                            <a:pt x="213" y="0"/>
                          </a:moveTo>
                          <a:lnTo>
                            <a:pt x="241" y="33"/>
                          </a:lnTo>
                          <a:lnTo>
                            <a:pt x="123" y="64"/>
                          </a:lnTo>
                          <a:lnTo>
                            <a:pt x="67" y="71"/>
                          </a:lnTo>
                          <a:lnTo>
                            <a:pt x="0" y="66"/>
                          </a:lnTo>
                          <a:lnTo>
                            <a:pt x="72" y="31"/>
                          </a:lnTo>
                          <a:lnTo>
                            <a:pt x="213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05" name="Freeform 2104"/>
                    <p:cNvSpPr>
                      <a:spLocks/>
                    </p:cNvSpPr>
                    <p:nvPr/>
                  </p:nvSpPr>
                  <p:spPr bwMode="auto">
                    <a:xfrm>
                      <a:off x="4387" y="1714"/>
                      <a:ext cx="85" cy="27"/>
                    </a:xfrm>
                    <a:custGeom>
                      <a:avLst/>
                      <a:gdLst>
                        <a:gd name="T0" fmla="*/ 0 w 684"/>
                        <a:gd name="T1" fmla="*/ 183 h 215"/>
                        <a:gd name="T2" fmla="*/ 0 w 684"/>
                        <a:gd name="T3" fmla="*/ 150 h 215"/>
                        <a:gd name="T4" fmla="*/ 89 w 684"/>
                        <a:gd name="T5" fmla="*/ 159 h 215"/>
                        <a:gd name="T6" fmla="*/ 233 w 684"/>
                        <a:gd name="T7" fmla="*/ 138 h 215"/>
                        <a:gd name="T8" fmla="*/ 315 w 684"/>
                        <a:gd name="T9" fmla="*/ 119 h 215"/>
                        <a:gd name="T10" fmla="*/ 473 w 684"/>
                        <a:gd name="T11" fmla="*/ 68 h 215"/>
                        <a:gd name="T12" fmla="*/ 541 w 684"/>
                        <a:gd name="T13" fmla="*/ 60 h 215"/>
                        <a:gd name="T14" fmla="*/ 609 w 684"/>
                        <a:gd name="T15" fmla="*/ 35 h 215"/>
                        <a:gd name="T16" fmla="*/ 643 w 684"/>
                        <a:gd name="T17" fmla="*/ 0 h 215"/>
                        <a:gd name="T18" fmla="*/ 684 w 684"/>
                        <a:gd name="T19" fmla="*/ 44 h 215"/>
                        <a:gd name="T20" fmla="*/ 684 w 684"/>
                        <a:gd name="T21" fmla="*/ 135 h 215"/>
                        <a:gd name="T22" fmla="*/ 633 w 684"/>
                        <a:gd name="T23" fmla="*/ 150 h 215"/>
                        <a:gd name="T24" fmla="*/ 509 w 684"/>
                        <a:gd name="T25" fmla="*/ 166 h 215"/>
                        <a:gd name="T26" fmla="*/ 461 w 684"/>
                        <a:gd name="T27" fmla="*/ 173 h 215"/>
                        <a:gd name="T28" fmla="*/ 379 w 684"/>
                        <a:gd name="T29" fmla="*/ 202 h 215"/>
                        <a:gd name="T30" fmla="*/ 288 w 684"/>
                        <a:gd name="T31" fmla="*/ 215 h 215"/>
                        <a:gd name="T32" fmla="*/ 222 w 684"/>
                        <a:gd name="T33" fmla="*/ 215 h 215"/>
                        <a:gd name="T34" fmla="*/ 119 w 684"/>
                        <a:gd name="T35" fmla="*/ 215 h 215"/>
                        <a:gd name="T36" fmla="*/ 0 w 684"/>
                        <a:gd name="T37" fmla="*/ 183 h 2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684" h="215">
                          <a:moveTo>
                            <a:pt x="0" y="183"/>
                          </a:moveTo>
                          <a:lnTo>
                            <a:pt x="0" y="150"/>
                          </a:lnTo>
                          <a:lnTo>
                            <a:pt x="89" y="159"/>
                          </a:lnTo>
                          <a:lnTo>
                            <a:pt x="233" y="138"/>
                          </a:lnTo>
                          <a:lnTo>
                            <a:pt x="315" y="119"/>
                          </a:lnTo>
                          <a:lnTo>
                            <a:pt x="473" y="68"/>
                          </a:lnTo>
                          <a:lnTo>
                            <a:pt x="541" y="60"/>
                          </a:lnTo>
                          <a:lnTo>
                            <a:pt x="609" y="35"/>
                          </a:lnTo>
                          <a:lnTo>
                            <a:pt x="643" y="0"/>
                          </a:lnTo>
                          <a:lnTo>
                            <a:pt x="684" y="44"/>
                          </a:lnTo>
                          <a:lnTo>
                            <a:pt x="684" y="135"/>
                          </a:lnTo>
                          <a:lnTo>
                            <a:pt x="633" y="150"/>
                          </a:lnTo>
                          <a:lnTo>
                            <a:pt x="509" y="166"/>
                          </a:lnTo>
                          <a:lnTo>
                            <a:pt x="461" y="173"/>
                          </a:lnTo>
                          <a:lnTo>
                            <a:pt x="379" y="202"/>
                          </a:lnTo>
                          <a:lnTo>
                            <a:pt x="288" y="215"/>
                          </a:lnTo>
                          <a:lnTo>
                            <a:pt x="222" y="215"/>
                          </a:lnTo>
                          <a:lnTo>
                            <a:pt x="119" y="215"/>
                          </a:lnTo>
                          <a:lnTo>
                            <a:pt x="0" y="183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06" name="Freeform 2105"/>
                    <p:cNvSpPr>
                      <a:spLocks/>
                    </p:cNvSpPr>
                    <p:nvPr/>
                  </p:nvSpPr>
                  <p:spPr bwMode="auto">
                    <a:xfrm>
                      <a:off x="4438" y="1699"/>
                      <a:ext cx="28" cy="22"/>
                    </a:xfrm>
                    <a:custGeom>
                      <a:avLst/>
                      <a:gdLst>
                        <a:gd name="T0" fmla="*/ 7 w 226"/>
                        <a:gd name="T1" fmla="*/ 11 h 176"/>
                        <a:gd name="T2" fmla="*/ 13 w 226"/>
                        <a:gd name="T3" fmla="*/ 98 h 176"/>
                        <a:gd name="T4" fmla="*/ 0 w 226"/>
                        <a:gd name="T5" fmla="*/ 117 h 176"/>
                        <a:gd name="T6" fmla="*/ 51 w 226"/>
                        <a:gd name="T7" fmla="*/ 176 h 176"/>
                        <a:gd name="T8" fmla="*/ 120 w 226"/>
                        <a:gd name="T9" fmla="*/ 176 h 176"/>
                        <a:gd name="T10" fmla="*/ 199 w 226"/>
                        <a:gd name="T11" fmla="*/ 150 h 176"/>
                        <a:gd name="T12" fmla="*/ 226 w 226"/>
                        <a:gd name="T13" fmla="*/ 115 h 176"/>
                        <a:gd name="T14" fmla="*/ 211 w 226"/>
                        <a:gd name="T15" fmla="*/ 92 h 176"/>
                        <a:gd name="T16" fmla="*/ 206 w 226"/>
                        <a:gd name="T17" fmla="*/ 0 h 176"/>
                        <a:gd name="T18" fmla="*/ 7 w 226"/>
                        <a:gd name="T19" fmla="*/ 11 h 17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26" h="176">
                          <a:moveTo>
                            <a:pt x="7" y="11"/>
                          </a:moveTo>
                          <a:lnTo>
                            <a:pt x="13" y="98"/>
                          </a:lnTo>
                          <a:lnTo>
                            <a:pt x="0" y="117"/>
                          </a:lnTo>
                          <a:lnTo>
                            <a:pt x="51" y="176"/>
                          </a:lnTo>
                          <a:lnTo>
                            <a:pt x="120" y="176"/>
                          </a:lnTo>
                          <a:lnTo>
                            <a:pt x="199" y="150"/>
                          </a:lnTo>
                          <a:lnTo>
                            <a:pt x="226" y="115"/>
                          </a:lnTo>
                          <a:lnTo>
                            <a:pt x="211" y="92"/>
                          </a:lnTo>
                          <a:lnTo>
                            <a:pt x="206" y="0"/>
                          </a:lnTo>
                          <a:lnTo>
                            <a:pt x="7" y="11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07" name="Freeform 2106"/>
                    <p:cNvSpPr>
                      <a:spLocks/>
                    </p:cNvSpPr>
                    <p:nvPr/>
                  </p:nvSpPr>
                  <p:spPr bwMode="auto">
                    <a:xfrm>
                      <a:off x="4434" y="1619"/>
                      <a:ext cx="37" cy="90"/>
                    </a:xfrm>
                    <a:custGeom>
                      <a:avLst/>
                      <a:gdLst>
                        <a:gd name="T0" fmla="*/ 273 w 297"/>
                        <a:gd name="T1" fmla="*/ 16 h 722"/>
                        <a:gd name="T2" fmla="*/ 291 w 297"/>
                        <a:gd name="T3" fmla="*/ 260 h 722"/>
                        <a:gd name="T4" fmla="*/ 287 w 297"/>
                        <a:gd name="T5" fmla="*/ 462 h 722"/>
                        <a:gd name="T6" fmla="*/ 297 w 297"/>
                        <a:gd name="T7" fmla="*/ 690 h 722"/>
                        <a:gd name="T8" fmla="*/ 151 w 297"/>
                        <a:gd name="T9" fmla="*/ 722 h 722"/>
                        <a:gd name="T10" fmla="*/ 10 w 297"/>
                        <a:gd name="T11" fmla="*/ 722 h 722"/>
                        <a:gd name="T12" fmla="*/ 0 w 297"/>
                        <a:gd name="T13" fmla="*/ 0 h 722"/>
                        <a:gd name="T14" fmla="*/ 273 w 297"/>
                        <a:gd name="T15" fmla="*/ 16 h 7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297" h="722">
                          <a:moveTo>
                            <a:pt x="273" y="16"/>
                          </a:moveTo>
                          <a:lnTo>
                            <a:pt x="291" y="260"/>
                          </a:lnTo>
                          <a:lnTo>
                            <a:pt x="287" y="462"/>
                          </a:lnTo>
                          <a:lnTo>
                            <a:pt x="297" y="690"/>
                          </a:lnTo>
                          <a:lnTo>
                            <a:pt x="151" y="722"/>
                          </a:lnTo>
                          <a:lnTo>
                            <a:pt x="10" y="722"/>
                          </a:lnTo>
                          <a:lnTo>
                            <a:pt x="0" y="0"/>
                          </a:lnTo>
                          <a:lnTo>
                            <a:pt x="273" y="16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08" name="Freeform 2107"/>
                    <p:cNvSpPr>
                      <a:spLocks/>
                    </p:cNvSpPr>
                    <p:nvPr/>
                  </p:nvSpPr>
                  <p:spPr bwMode="auto">
                    <a:xfrm>
                      <a:off x="4436" y="1620"/>
                      <a:ext cx="32" cy="87"/>
                    </a:xfrm>
                    <a:custGeom>
                      <a:avLst/>
                      <a:gdLst>
                        <a:gd name="T0" fmla="*/ 235 w 259"/>
                        <a:gd name="T1" fmla="*/ 22 h 696"/>
                        <a:gd name="T2" fmla="*/ 259 w 259"/>
                        <a:gd name="T3" fmla="*/ 229 h 696"/>
                        <a:gd name="T4" fmla="*/ 254 w 259"/>
                        <a:gd name="T5" fmla="*/ 394 h 696"/>
                        <a:gd name="T6" fmla="*/ 254 w 259"/>
                        <a:gd name="T7" fmla="*/ 648 h 696"/>
                        <a:gd name="T8" fmla="*/ 127 w 259"/>
                        <a:gd name="T9" fmla="*/ 696 h 696"/>
                        <a:gd name="T10" fmla="*/ 15 w 259"/>
                        <a:gd name="T11" fmla="*/ 696 h 696"/>
                        <a:gd name="T12" fmla="*/ 0 w 259"/>
                        <a:gd name="T13" fmla="*/ 0 h 696"/>
                        <a:gd name="T14" fmla="*/ 235 w 259"/>
                        <a:gd name="T15" fmla="*/ 22 h 69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259" h="696">
                          <a:moveTo>
                            <a:pt x="235" y="22"/>
                          </a:moveTo>
                          <a:lnTo>
                            <a:pt x="259" y="229"/>
                          </a:lnTo>
                          <a:lnTo>
                            <a:pt x="254" y="394"/>
                          </a:lnTo>
                          <a:lnTo>
                            <a:pt x="254" y="648"/>
                          </a:lnTo>
                          <a:lnTo>
                            <a:pt x="127" y="696"/>
                          </a:lnTo>
                          <a:lnTo>
                            <a:pt x="15" y="696"/>
                          </a:lnTo>
                          <a:lnTo>
                            <a:pt x="0" y="0"/>
                          </a:lnTo>
                          <a:lnTo>
                            <a:pt x="235" y="22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09" name="Freeform 2108"/>
                    <p:cNvSpPr>
                      <a:spLocks/>
                    </p:cNvSpPr>
                    <p:nvPr/>
                  </p:nvSpPr>
                  <p:spPr bwMode="auto">
                    <a:xfrm>
                      <a:off x="4363" y="1711"/>
                      <a:ext cx="89" cy="45"/>
                    </a:xfrm>
                    <a:custGeom>
                      <a:avLst/>
                      <a:gdLst>
                        <a:gd name="T0" fmla="*/ 425 w 715"/>
                        <a:gd name="T1" fmla="*/ 12 h 362"/>
                        <a:gd name="T2" fmla="*/ 432 w 715"/>
                        <a:gd name="T3" fmla="*/ 106 h 362"/>
                        <a:gd name="T4" fmla="*/ 244 w 715"/>
                        <a:gd name="T5" fmla="*/ 193 h 362"/>
                        <a:gd name="T6" fmla="*/ 88 w 715"/>
                        <a:gd name="T7" fmla="*/ 231 h 362"/>
                        <a:gd name="T8" fmla="*/ 0 w 715"/>
                        <a:gd name="T9" fmla="*/ 268 h 362"/>
                        <a:gd name="T10" fmla="*/ 6 w 715"/>
                        <a:gd name="T11" fmla="*/ 319 h 362"/>
                        <a:gd name="T12" fmla="*/ 119 w 715"/>
                        <a:gd name="T13" fmla="*/ 350 h 362"/>
                        <a:gd name="T14" fmla="*/ 288 w 715"/>
                        <a:gd name="T15" fmla="*/ 362 h 362"/>
                        <a:gd name="T16" fmla="*/ 432 w 715"/>
                        <a:gd name="T17" fmla="*/ 338 h 362"/>
                        <a:gd name="T18" fmla="*/ 519 w 715"/>
                        <a:gd name="T19" fmla="*/ 313 h 362"/>
                        <a:gd name="T20" fmla="*/ 525 w 715"/>
                        <a:gd name="T21" fmla="*/ 340 h 362"/>
                        <a:gd name="T22" fmla="*/ 638 w 715"/>
                        <a:gd name="T23" fmla="*/ 338 h 362"/>
                        <a:gd name="T24" fmla="*/ 708 w 715"/>
                        <a:gd name="T25" fmla="*/ 325 h 362"/>
                        <a:gd name="T26" fmla="*/ 708 w 715"/>
                        <a:gd name="T27" fmla="*/ 275 h 362"/>
                        <a:gd name="T28" fmla="*/ 715 w 715"/>
                        <a:gd name="T29" fmla="*/ 247 h 362"/>
                        <a:gd name="T30" fmla="*/ 715 w 715"/>
                        <a:gd name="T31" fmla="*/ 177 h 362"/>
                        <a:gd name="T32" fmla="*/ 694 w 715"/>
                        <a:gd name="T33" fmla="*/ 138 h 362"/>
                        <a:gd name="T34" fmla="*/ 659 w 715"/>
                        <a:gd name="T35" fmla="*/ 95 h 362"/>
                        <a:gd name="T36" fmla="*/ 651 w 715"/>
                        <a:gd name="T37" fmla="*/ 0 h 362"/>
                        <a:gd name="T38" fmla="*/ 425 w 715"/>
                        <a:gd name="T39" fmla="*/ 12 h 3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715" h="362">
                          <a:moveTo>
                            <a:pt x="425" y="12"/>
                          </a:moveTo>
                          <a:lnTo>
                            <a:pt x="432" y="106"/>
                          </a:lnTo>
                          <a:lnTo>
                            <a:pt x="244" y="193"/>
                          </a:lnTo>
                          <a:lnTo>
                            <a:pt x="88" y="231"/>
                          </a:lnTo>
                          <a:lnTo>
                            <a:pt x="0" y="268"/>
                          </a:lnTo>
                          <a:lnTo>
                            <a:pt x="6" y="319"/>
                          </a:lnTo>
                          <a:lnTo>
                            <a:pt x="119" y="350"/>
                          </a:lnTo>
                          <a:lnTo>
                            <a:pt x="288" y="362"/>
                          </a:lnTo>
                          <a:lnTo>
                            <a:pt x="432" y="338"/>
                          </a:lnTo>
                          <a:lnTo>
                            <a:pt x="519" y="313"/>
                          </a:lnTo>
                          <a:lnTo>
                            <a:pt x="525" y="340"/>
                          </a:lnTo>
                          <a:lnTo>
                            <a:pt x="638" y="338"/>
                          </a:lnTo>
                          <a:lnTo>
                            <a:pt x="708" y="325"/>
                          </a:lnTo>
                          <a:lnTo>
                            <a:pt x="708" y="275"/>
                          </a:lnTo>
                          <a:lnTo>
                            <a:pt x="715" y="247"/>
                          </a:lnTo>
                          <a:lnTo>
                            <a:pt x="715" y="177"/>
                          </a:lnTo>
                          <a:lnTo>
                            <a:pt x="694" y="138"/>
                          </a:lnTo>
                          <a:lnTo>
                            <a:pt x="659" y="95"/>
                          </a:lnTo>
                          <a:lnTo>
                            <a:pt x="651" y="0"/>
                          </a:lnTo>
                          <a:lnTo>
                            <a:pt x="425" y="12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10" name="Freeform 2109"/>
                    <p:cNvSpPr>
                      <a:spLocks/>
                    </p:cNvSpPr>
                    <p:nvPr/>
                  </p:nvSpPr>
                  <p:spPr bwMode="auto">
                    <a:xfrm>
                      <a:off x="4395" y="1727"/>
                      <a:ext cx="27" cy="14"/>
                    </a:xfrm>
                    <a:custGeom>
                      <a:avLst/>
                      <a:gdLst>
                        <a:gd name="T0" fmla="*/ 162 w 216"/>
                        <a:gd name="T1" fmla="*/ 0 h 115"/>
                        <a:gd name="T2" fmla="*/ 216 w 216"/>
                        <a:gd name="T3" fmla="*/ 62 h 115"/>
                        <a:gd name="T4" fmla="*/ 23 w 216"/>
                        <a:gd name="T5" fmla="*/ 115 h 115"/>
                        <a:gd name="T6" fmla="*/ 0 w 216"/>
                        <a:gd name="T7" fmla="*/ 73 h 115"/>
                        <a:gd name="T8" fmla="*/ 162 w 216"/>
                        <a:gd name="T9" fmla="*/ 0 h 1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16" h="115">
                          <a:moveTo>
                            <a:pt x="162" y="0"/>
                          </a:moveTo>
                          <a:lnTo>
                            <a:pt x="216" y="62"/>
                          </a:lnTo>
                          <a:lnTo>
                            <a:pt x="23" y="115"/>
                          </a:lnTo>
                          <a:lnTo>
                            <a:pt x="0" y="73"/>
                          </a:lnTo>
                          <a:lnTo>
                            <a:pt x="162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11" name="Freeform 2110"/>
                    <p:cNvSpPr>
                      <a:spLocks/>
                    </p:cNvSpPr>
                    <p:nvPr/>
                  </p:nvSpPr>
                  <p:spPr bwMode="auto">
                    <a:xfrm>
                      <a:off x="4365" y="1737"/>
                      <a:ext cx="31" cy="9"/>
                    </a:xfrm>
                    <a:custGeom>
                      <a:avLst/>
                      <a:gdLst>
                        <a:gd name="T0" fmla="*/ 217 w 244"/>
                        <a:gd name="T1" fmla="*/ 0 h 69"/>
                        <a:gd name="T2" fmla="*/ 244 w 244"/>
                        <a:gd name="T3" fmla="*/ 32 h 69"/>
                        <a:gd name="T4" fmla="*/ 125 w 244"/>
                        <a:gd name="T5" fmla="*/ 63 h 69"/>
                        <a:gd name="T6" fmla="*/ 69 w 244"/>
                        <a:gd name="T7" fmla="*/ 69 h 69"/>
                        <a:gd name="T8" fmla="*/ 0 w 244"/>
                        <a:gd name="T9" fmla="*/ 65 h 69"/>
                        <a:gd name="T10" fmla="*/ 73 w 244"/>
                        <a:gd name="T11" fmla="*/ 30 h 69"/>
                        <a:gd name="T12" fmla="*/ 217 w 244"/>
                        <a:gd name="T13" fmla="*/ 0 h 6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44" h="69">
                          <a:moveTo>
                            <a:pt x="217" y="0"/>
                          </a:moveTo>
                          <a:lnTo>
                            <a:pt x="244" y="32"/>
                          </a:lnTo>
                          <a:lnTo>
                            <a:pt x="125" y="63"/>
                          </a:lnTo>
                          <a:lnTo>
                            <a:pt x="69" y="69"/>
                          </a:lnTo>
                          <a:lnTo>
                            <a:pt x="0" y="65"/>
                          </a:lnTo>
                          <a:lnTo>
                            <a:pt x="73" y="30"/>
                          </a:lnTo>
                          <a:lnTo>
                            <a:pt x="217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12" name="Freeform 2111"/>
                    <p:cNvSpPr>
                      <a:spLocks/>
                    </p:cNvSpPr>
                    <p:nvPr/>
                  </p:nvSpPr>
                  <p:spPr bwMode="auto">
                    <a:xfrm>
                      <a:off x="4364" y="1727"/>
                      <a:ext cx="87" cy="27"/>
                    </a:xfrm>
                    <a:custGeom>
                      <a:avLst/>
                      <a:gdLst>
                        <a:gd name="T0" fmla="*/ 0 w 692"/>
                        <a:gd name="T1" fmla="*/ 184 h 217"/>
                        <a:gd name="T2" fmla="*/ 0 w 692"/>
                        <a:gd name="T3" fmla="*/ 150 h 217"/>
                        <a:gd name="T4" fmla="*/ 89 w 692"/>
                        <a:gd name="T5" fmla="*/ 160 h 217"/>
                        <a:gd name="T6" fmla="*/ 237 w 692"/>
                        <a:gd name="T7" fmla="*/ 139 h 217"/>
                        <a:gd name="T8" fmla="*/ 319 w 692"/>
                        <a:gd name="T9" fmla="*/ 121 h 217"/>
                        <a:gd name="T10" fmla="*/ 479 w 692"/>
                        <a:gd name="T11" fmla="*/ 69 h 217"/>
                        <a:gd name="T12" fmla="*/ 549 w 692"/>
                        <a:gd name="T13" fmla="*/ 62 h 217"/>
                        <a:gd name="T14" fmla="*/ 617 w 692"/>
                        <a:gd name="T15" fmla="*/ 36 h 217"/>
                        <a:gd name="T16" fmla="*/ 652 w 692"/>
                        <a:gd name="T17" fmla="*/ 0 h 217"/>
                        <a:gd name="T18" fmla="*/ 692 w 692"/>
                        <a:gd name="T19" fmla="*/ 46 h 217"/>
                        <a:gd name="T20" fmla="*/ 692 w 692"/>
                        <a:gd name="T21" fmla="*/ 137 h 217"/>
                        <a:gd name="T22" fmla="*/ 641 w 692"/>
                        <a:gd name="T23" fmla="*/ 150 h 217"/>
                        <a:gd name="T24" fmla="*/ 516 w 692"/>
                        <a:gd name="T25" fmla="*/ 167 h 217"/>
                        <a:gd name="T26" fmla="*/ 467 w 692"/>
                        <a:gd name="T27" fmla="*/ 175 h 217"/>
                        <a:gd name="T28" fmla="*/ 385 w 692"/>
                        <a:gd name="T29" fmla="*/ 202 h 217"/>
                        <a:gd name="T30" fmla="*/ 291 w 692"/>
                        <a:gd name="T31" fmla="*/ 217 h 217"/>
                        <a:gd name="T32" fmla="*/ 225 w 692"/>
                        <a:gd name="T33" fmla="*/ 217 h 217"/>
                        <a:gd name="T34" fmla="*/ 119 w 692"/>
                        <a:gd name="T35" fmla="*/ 217 h 217"/>
                        <a:gd name="T36" fmla="*/ 0 w 692"/>
                        <a:gd name="T37" fmla="*/ 184 h 2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692" h="217">
                          <a:moveTo>
                            <a:pt x="0" y="184"/>
                          </a:moveTo>
                          <a:lnTo>
                            <a:pt x="0" y="150"/>
                          </a:lnTo>
                          <a:lnTo>
                            <a:pt x="89" y="160"/>
                          </a:lnTo>
                          <a:lnTo>
                            <a:pt x="237" y="139"/>
                          </a:lnTo>
                          <a:lnTo>
                            <a:pt x="319" y="121"/>
                          </a:lnTo>
                          <a:lnTo>
                            <a:pt x="479" y="69"/>
                          </a:lnTo>
                          <a:lnTo>
                            <a:pt x="549" y="62"/>
                          </a:lnTo>
                          <a:lnTo>
                            <a:pt x="617" y="36"/>
                          </a:lnTo>
                          <a:lnTo>
                            <a:pt x="652" y="0"/>
                          </a:lnTo>
                          <a:lnTo>
                            <a:pt x="692" y="46"/>
                          </a:lnTo>
                          <a:lnTo>
                            <a:pt x="692" y="137"/>
                          </a:lnTo>
                          <a:lnTo>
                            <a:pt x="641" y="150"/>
                          </a:lnTo>
                          <a:lnTo>
                            <a:pt x="516" y="167"/>
                          </a:lnTo>
                          <a:lnTo>
                            <a:pt x="467" y="175"/>
                          </a:lnTo>
                          <a:lnTo>
                            <a:pt x="385" y="202"/>
                          </a:lnTo>
                          <a:lnTo>
                            <a:pt x="291" y="217"/>
                          </a:lnTo>
                          <a:lnTo>
                            <a:pt x="225" y="217"/>
                          </a:lnTo>
                          <a:lnTo>
                            <a:pt x="119" y="217"/>
                          </a:lnTo>
                          <a:lnTo>
                            <a:pt x="0" y="184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13" name="Freeform 2112"/>
                    <p:cNvSpPr>
                      <a:spLocks/>
                    </p:cNvSpPr>
                    <p:nvPr/>
                  </p:nvSpPr>
                  <p:spPr bwMode="auto">
                    <a:xfrm>
                      <a:off x="4416" y="1712"/>
                      <a:ext cx="29" cy="22"/>
                    </a:xfrm>
                    <a:custGeom>
                      <a:avLst/>
                      <a:gdLst>
                        <a:gd name="T0" fmla="*/ 8 w 230"/>
                        <a:gd name="T1" fmla="*/ 12 h 175"/>
                        <a:gd name="T2" fmla="*/ 14 w 230"/>
                        <a:gd name="T3" fmla="*/ 98 h 175"/>
                        <a:gd name="T4" fmla="*/ 0 w 230"/>
                        <a:gd name="T5" fmla="*/ 117 h 175"/>
                        <a:gd name="T6" fmla="*/ 52 w 230"/>
                        <a:gd name="T7" fmla="*/ 175 h 175"/>
                        <a:gd name="T8" fmla="*/ 122 w 230"/>
                        <a:gd name="T9" fmla="*/ 175 h 175"/>
                        <a:gd name="T10" fmla="*/ 202 w 230"/>
                        <a:gd name="T11" fmla="*/ 150 h 175"/>
                        <a:gd name="T12" fmla="*/ 230 w 230"/>
                        <a:gd name="T13" fmla="*/ 115 h 175"/>
                        <a:gd name="T14" fmla="*/ 214 w 230"/>
                        <a:gd name="T15" fmla="*/ 91 h 175"/>
                        <a:gd name="T16" fmla="*/ 209 w 230"/>
                        <a:gd name="T17" fmla="*/ 0 h 175"/>
                        <a:gd name="T18" fmla="*/ 8 w 230"/>
                        <a:gd name="T19" fmla="*/ 12 h 17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30" h="175">
                          <a:moveTo>
                            <a:pt x="8" y="12"/>
                          </a:moveTo>
                          <a:lnTo>
                            <a:pt x="14" y="98"/>
                          </a:lnTo>
                          <a:lnTo>
                            <a:pt x="0" y="117"/>
                          </a:lnTo>
                          <a:lnTo>
                            <a:pt x="52" y="175"/>
                          </a:lnTo>
                          <a:lnTo>
                            <a:pt x="122" y="175"/>
                          </a:lnTo>
                          <a:lnTo>
                            <a:pt x="202" y="150"/>
                          </a:lnTo>
                          <a:lnTo>
                            <a:pt x="230" y="115"/>
                          </a:lnTo>
                          <a:lnTo>
                            <a:pt x="214" y="91"/>
                          </a:lnTo>
                          <a:lnTo>
                            <a:pt x="209" y="0"/>
                          </a:lnTo>
                          <a:lnTo>
                            <a:pt x="8" y="12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14" name="Oval 21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79" y="1711"/>
                      <a:ext cx="107" cy="43"/>
                    </a:xfrm>
                    <a:prstGeom prst="ellipse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15" name="Rectangle 211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18" y="1628"/>
                      <a:ext cx="30" cy="96"/>
                    </a:xfrm>
                    <a:prstGeom prst="rect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16" name="Freeform 2115"/>
                    <p:cNvSpPr>
                      <a:spLocks/>
                    </p:cNvSpPr>
                    <p:nvPr/>
                  </p:nvSpPr>
                  <p:spPr bwMode="auto">
                    <a:xfrm>
                      <a:off x="4455" y="1594"/>
                      <a:ext cx="141" cy="49"/>
                    </a:xfrm>
                    <a:custGeom>
                      <a:avLst/>
                      <a:gdLst>
                        <a:gd name="T0" fmla="*/ 0 w 1124"/>
                        <a:gd name="T1" fmla="*/ 206 h 393"/>
                        <a:gd name="T2" fmla="*/ 6 w 1124"/>
                        <a:gd name="T3" fmla="*/ 327 h 393"/>
                        <a:gd name="T4" fmla="*/ 377 w 1124"/>
                        <a:gd name="T5" fmla="*/ 393 h 393"/>
                        <a:gd name="T6" fmla="*/ 785 w 1124"/>
                        <a:gd name="T7" fmla="*/ 393 h 393"/>
                        <a:gd name="T8" fmla="*/ 1105 w 1124"/>
                        <a:gd name="T9" fmla="*/ 294 h 393"/>
                        <a:gd name="T10" fmla="*/ 1124 w 1124"/>
                        <a:gd name="T11" fmla="*/ 10 h 393"/>
                        <a:gd name="T12" fmla="*/ 490 w 1124"/>
                        <a:gd name="T13" fmla="*/ 0 h 393"/>
                        <a:gd name="T14" fmla="*/ 0 w 1124"/>
                        <a:gd name="T15" fmla="*/ 206 h 3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124" h="393">
                          <a:moveTo>
                            <a:pt x="0" y="206"/>
                          </a:moveTo>
                          <a:lnTo>
                            <a:pt x="6" y="327"/>
                          </a:lnTo>
                          <a:lnTo>
                            <a:pt x="377" y="393"/>
                          </a:lnTo>
                          <a:lnTo>
                            <a:pt x="785" y="393"/>
                          </a:lnTo>
                          <a:lnTo>
                            <a:pt x="1105" y="294"/>
                          </a:lnTo>
                          <a:lnTo>
                            <a:pt x="1124" y="10"/>
                          </a:lnTo>
                          <a:lnTo>
                            <a:pt x="490" y="0"/>
                          </a:lnTo>
                          <a:lnTo>
                            <a:pt x="0" y="206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17" name="Freeform 2116"/>
                    <p:cNvSpPr>
                      <a:spLocks/>
                    </p:cNvSpPr>
                    <p:nvPr/>
                  </p:nvSpPr>
                  <p:spPr bwMode="auto">
                    <a:xfrm>
                      <a:off x="4458" y="1612"/>
                      <a:ext cx="135" cy="29"/>
                    </a:xfrm>
                    <a:custGeom>
                      <a:avLst/>
                      <a:gdLst>
                        <a:gd name="T0" fmla="*/ 0 w 1075"/>
                        <a:gd name="T1" fmla="*/ 79 h 228"/>
                        <a:gd name="T2" fmla="*/ 6 w 1075"/>
                        <a:gd name="T3" fmla="*/ 167 h 228"/>
                        <a:gd name="T4" fmla="*/ 340 w 1075"/>
                        <a:gd name="T5" fmla="*/ 228 h 228"/>
                        <a:gd name="T6" fmla="*/ 772 w 1075"/>
                        <a:gd name="T7" fmla="*/ 228 h 228"/>
                        <a:gd name="T8" fmla="*/ 1075 w 1075"/>
                        <a:gd name="T9" fmla="*/ 123 h 228"/>
                        <a:gd name="T10" fmla="*/ 1075 w 1075"/>
                        <a:gd name="T11" fmla="*/ 0 h 228"/>
                        <a:gd name="T12" fmla="*/ 786 w 1075"/>
                        <a:gd name="T13" fmla="*/ 123 h 228"/>
                        <a:gd name="T14" fmla="*/ 346 w 1075"/>
                        <a:gd name="T15" fmla="*/ 128 h 228"/>
                        <a:gd name="T16" fmla="*/ 0 w 1075"/>
                        <a:gd name="T17" fmla="*/ 79 h 22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075" h="228">
                          <a:moveTo>
                            <a:pt x="0" y="79"/>
                          </a:moveTo>
                          <a:lnTo>
                            <a:pt x="6" y="167"/>
                          </a:lnTo>
                          <a:lnTo>
                            <a:pt x="340" y="228"/>
                          </a:lnTo>
                          <a:lnTo>
                            <a:pt x="772" y="228"/>
                          </a:lnTo>
                          <a:lnTo>
                            <a:pt x="1075" y="123"/>
                          </a:lnTo>
                          <a:lnTo>
                            <a:pt x="1075" y="0"/>
                          </a:lnTo>
                          <a:lnTo>
                            <a:pt x="786" y="123"/>
                          </a:lnTo>
                          <a:lnTo>
                            <a:pt x="346" y="128"/>
                          </a:lnTo>
                          <a:lnTo>
                            <a:pt x="0" y="79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18" name="Freeform 2117"/>
                    <p:cNvSpPr>
                      <a:spLocks/>
                    </p:cNvSpPr>
                    <p:nvPr/>
                  </p:nvSpPr>
                  <p:spPr bwMode="auto">
                    <a:xfrm>
                      <a:off x="4408" y="1542"/>
                      <a:ext cx="192" cy="178"/>
                    </a:xfrm>
                    <a:custGeom>
                      <a:avLst/>
                      <a:gdLst>
                        <a:gd name="T0" fmla="*/ 6 w 1533"/>
                        <a:gd name="T1" fmla="*/ 803 h 1426"/>
                        <a:gd name="T2" fmla="*/ 15 w 1533"/>
                        <a:gd name="T3" fmla="*/ 660 h 1426"/>
                        <a:gd name="T4" fmla="*/ 12 w 1533"/>
                        <a:gd name="T5" fmla="*/ 508 h 1426"/>
                        <a:gd name="T6" fmla="*/ 19 w 1533"/>
                        <a:gd name="T7" fmla="*/ 392 h 1426"/>
                        <a:gd name="T8" fmla="*/ 85 w 1533"/>
                        <a:gd name="T9" fmla="*/ 322 h 1426"/>
                        <a:gd name="T10" fmla="*/ 164 w 1533"/>
                        <a:gd name="T11" fmla="*/ 283 h 1426"/>
                        <a:gd name="T12" fmla="*/ 346 w 1533"/>
                        <a:gd name="T13" fmla="*/ 216 h 1426"/>
                        <a:gd name="T14" fmla="*/ 614 w 1533"/>
                        <a:gd name="T15" fmla="*/ 151 h 1426"/>
                        <a:gd name="T16" fmla="*/ 666 w 1533"/>
                        <a:gd name="T17" fmla="*/ 147 h 1426"/>
                        <a:gd name="T18" fmla="*/ 701 w 1533"/>
                        <a:gd name="T19" fmla="*/ 151 h 1426"/>
                        <a:gd name="T20" fmla="*/ 710 w 1533"/>
                        <a:gd name="T21" fmla="*/ 138 h 1426"/>
                        <a:gd name="T22" fmla="*/ 725 w 1533"/>
                        <a:gd name="T23" fmla="*/ 124 h 1426"/>
                        <a:gd name="T24" fmla="*/ 742 w 1533"/>
                        <a:gd name="T25" fmla="*/ 127 h 1426"/>
                        <a:gd name="T26" fmla="*/ 765 w 1533"/>
                        <a:gd name="T27" fmla="*/ 129 h 1426"/>
                        <a:gd name="T28" fmla="*/ 775 w 1533"/>
                        <a:gd name="T29" fmla="*/ 102 h 1426"/>
                        <a:gd name="T30" fmla="*/ 795 w 1533"/>
                        <a:gd name="T31" fmla="*/ 87 h 1426"/>
                        <a:gd name="T32" fmla="*/ 816 w 1533"/>
                        <a:gd name="T33" fmla="*/ 83 h 1426"/>
                        <a:gd name="T34" fmla="*/ 844 w 1533"/>
                        <a:gd name="T35" fmla="*/ 83 h 1426"/>
                        <a:gd name="T36" fmla="*/ 839 w 1533"/>
                        <a:gd name="T37" fmla="*/ 60 h 1426"/>
                        <a:gd name="T38" fmla="*/ 871 w 1533"/>
                        <a:gd name="T39" fmla="*/ 0 h 1426"/>
                        <a:gd name="T40" fmla="*/ 1496 w 1533"/>
                        <a:gd name="T41" fmla="*/ 16 h 1426"/>
                        <a:gd name="T42" fmla="*/ 1494 w 1533"/>
                        <a:gd name="T43" fmla="*/ 81 h 1426"/>
                        <a:gd name="T44" fmla="*/ 1505 w 1533"/>
                        <a:gd name="T45" fmla="*/ 138 h 1426"/>
                        <a:gd name="T46" fmla="*/ 1515 w 1533"/>
                        <a:gd name="T47" fmla="*/ 179 h 1426"/>
                        <a:gd name="T48" fmla="*/ 1525 w 1533"/>
                        <a:gd name="T49" fmla="*/ 230 h 1426"/>
                        <a:gd name="T50" fmla="*/ 1533 w 1533"/>
                        <a:gd name="T51" fmla="*/ 313 h 1426"/>
                        <a:gd name="T52" fmla="*/ 1523 w 1533"/>
                        <a:gd name="T53" fmla="*/ 361 h 1426"/>
                        <a:gd name="T54" fmla="*/ 1505 w 1533"/>
                        <a:gd name="T55" fmla="*/ 406 h 1426"/>
                        <a:gd name="T56" fmla="*/ 1483 w 1533"/>
                        <a:gd name="T57" fmla="*/ 445 h 1426"/>
                        <a:gd name="T58" fmla="*/ 1454 w 1533"/>
                        <a:gd name="T59" fmla="*/ 459 h 1426"/>
                        <a:gd name="T60" fmla="*/ 1409 w 1533"/>
                        <a:gd name="T61" fmla="*/ 473 h 1426"/>
                        <a:gd name="T62" fmla="*/ 1349 w 1533"/>
                        <a:gd name="T63" fmla="*/ 491 h 1426"/>
                        <a:gd name="T64" fmla="*/ 1322 w 1533"/>
                        <a:gd name="T65" fmla="*/ 523 h 1426"/>
                        <a:gd name="T66" fmla="*/ 1290 w 1533"/>
                        <a:gd name="T67" fmla="*/ 551 h 1426"/>
                        <a:gd name="T68" fmla="*/ 1239 w 1533"/>
                        <a:gd name="T69" fmla="*/ 574 h 1426"/>
                        <a:gd name="T70" fmla="*/ 1179 w 1533"/>
                        <a:gd name="T71" fmla="*/ 593 h 1426"/>
                        <a:gd name="T72" fmla="*/ 1084 w 1533"/>
                        <a:gd name="T73" fmla="*/ 604 h 1426"/>
                        <a:gd name="T74" fmla="*/ 1004 w 1533"/>
                        <a:gd name="T75" fmla="*/ 604 h 1426"/>
                        <a:gd name="T76" fmla="*/ 942 w 1533"/>
                        <a:gd name="T77" fmla="*/ 598 h 1426"/>
                        <a:gd name="T78" fmla="*/ 886 w 1533"/>
                        <a:gd name="T79" fmla="*/ 593 h 1426"/>
                        <a:gd name="T80" fmla="*/ 844 w 1533"/>
                        <a:gd name="T81" fmla="*/ 615 h 1426"/>
                        <a:gd name="T82" fmla="*/ 762 w 1533"/>
                        <a:gd name="T83" fmla="*/ 611 h 1426"/>
                        <a:gd name="T84" fmla="*/ 436 w 1533"/>
                        <a:gd name="T85" fmla="*/ 657 h 1426"/>
                        <a:gd name="T86" fmla="*/ 347 w 1533"/>
                        <a:gd name="T87" fmla="*/ 667 h 1426"/>
                        <a:gd name="T88" fmla="*/ 380 w 1533"/>
                        <a:gd name="T89" fmla="*/ 859 h 1426"/>
                        <a:gd name="T90" fmla="*/ 384 w 1533"/>
                        <a:gd name="T91" fmla="*/ 959 h 1426"/>
                        <a:gd name="T92" fmla="*/ 364 w 1533"/>
                        <a:gd name="T93" fmla="*/ 1085 h 1426"/>
                        <a:gd name="T94" fmla="*/ 344 w 1533"/>
                        <a:gd name="T95" fmla="*/ 1234 h 1426"/>
                        <a:gd name="T96" fmla="*/ 344 w 1533"/>
                        <a:gd name="T97" fmla="*/ 1386 h 1426"/>
                        <a:gd name="T98" fmla="*/ 268 w 1533"/>
                        <a:gd name="T99" fmla="*/ 1409 h 1426"/>
                        <a:gd name="T100" fmla="*/ 172 w 1533"/>
                        <a:gd name="T101" fmla="*/ 1419 h 1426"/>
                        <a:gd name="T102" fmla="*/ 89 w 1533"/>
                        <a:gd name="T103" fmla="*/ 1426 h 1426"/>
                        <a:gd name="T104" fmla="*/ 0 w 1533"/>
                        <a:gd name="T105" fmla="*/ 1416 h 1426"/>
                        <a:gd name="T106" fmla="*/ 6 w 1533"/>
                        <a:gd name="T107" fmla="*/ 1274 h 1426"/>
                        <a:gd name="T108" fmla="*/ 6 w 1533"/>
                        <a:gd name="T109" fmla="*/ 1042 h 1426"/>
                        <a:gd name="T110" fmla="*/ 6 w 1533"/>
                        <a:gd name="T111" fmla="*/ 839 h 1426"/>
                        <a:gd name="T112" fmla="*/ 6 w 1533"/>
                        <a:gd name="T113" fmla="*/ 803 h 14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</a:cxnLst>
                      <a:rect l="0" t="0" r="r" b="b"/>
                      <a:pathLst>
                        <a:path w="1533" h="1426">
                          <a:moveTo>
                            <a:pt x="6" y="803"/>
                          </a:moveTo>
                          <a:lnTo>
                            <a:pt x="15" y="660"/>
                          </a:lnTo>
                          <a:lnTo>
                            <a:pt x="12" y="508"/>
                          </a:lnTo>
                          <a:lnTo>
                            <a:pt x="19" y="392"/>
                          </a:lnTo>
                          <a:lnTo>
                            <a:pt x="85" y="322"/>
                          </a:lnTo>
                          <a:lnTo>
                            <a:pt x="164" y="283"/>
                          </a:lnTo>
                          <a:lnTo>
                            <a:pt x="346" y="216"/>
                          </a:lnTo>
                          <a:lnTo>
                            <a:pt x="614" y="151"/>
                          </a:lnTo>
                          <a:lnTo>
                            <a:pt x="666" y="147"/>
                          </a:lnTo>
                          <a:lnTo>
                            <a:pt x="701" y="151"/>
                          </a:lnTo>
                          <a:lnTo>
                            <a:pt x="710" y="138"/>
                          </a:lnTo>
                          <a:lnTo>
                            <a:pt x="725" y="124"/>
                          </a:lnTo>
                          <a:lnTo>
                            <a:pt x="742" y="127"/>
                          </a:lnTo>
                          <a:lnTo>
                            <a:pt x="765" y="129"/>
                          </a:lnTo>
                          <a:lnTo>
                            <a:pt x="775" y="102"/>
                          </a:lnTo>
                          <a:lnTo>
                            <a:pt x="795" y="87"/>
                          </a:lnTo>
                          <a:lnTo>
                            <a:pt x="816" y="83"/>
                          </a:lnTo>
                          <a:lnTo>
                            <a:pt x="844" y="83"/>
                          </a:lnTo>
                          <a:lnTo>
                            <a:pt x="839" y="60"/>
                          </a:lnTo>
                          <a:lnTo>
                            <a:pt x="871" y="0"/>
                          </a:lnTo>
                          <a:lnTo>
                            <a:pt x="1496" y="16"/>
                          </a:lnTo>
                          <a:lnTo>
                            <a:pt x="1494" y="81"/>
                          </a:lnTo>
                          <a:lnTo>
                            <a:pt x="1505" y="138"/>
                          </a:lnTo>
                          <a:lnTo>
                            <a:pt x="1515" y="179"/>
                          </a:lnTo>
                          <a:lnTo>
                            <a:pt x="1525" y="230"/>
                          </a:lnTo>
                          <a:lnTo>
                            <a:pt x="1533" y="313"/>
                          </a:lnTo>
                          <a:lnTo>
                            <a:pt x="1523" y="361"/>
                          </a:lnTo>
                          <a:lnTo>
                            <a:pt x="1505" y="406"/>
                          </a:lnTo>
                          <a:lnTo>
                            <a:pt x="1483" y="445"/>
                          </a:lnTo>
                          <a:lnTo>
                            <a:pt x="1454" y="459"/>
                          </a:lnTo>
                          <a:lnTo>
                            <a:pt x="1409" y="473"/>
                          </a:lnTo>
                          <a:lnTo>
                            <a:pt x="1349" y="491"/>
                          </a:lnTo>
                          <a:lnTo>
                            <a:pt x="1322" y="523"/>
                          </a:lnTo>
                          <a:lnTo>
                            <a:pt x="1290" y="551"/>
                          </a:lnTo>
                          <a:lnTo>
                            <a:pt x="1239" y="574"/>
                          </a:lnTo>
                          <a:lnTo>
                            <a:pt x="1179" y="593"/>
                          </a:lnTo>
                          <a:lnTo>
                            <a:pt x="1084" y="604"/>
                          </a:lnTo>
                          <a:lnTo>
                            <a:pt x="1004" y="604"/>
                          </a:lnTo>
                          <a:lnTo>
                            <a:pt x="942" y="598"/>
                          </a:lnTo>
                          <a:lnTo>
                            <a:pt x="886" y="593"/>
                          </a:lnTo>
                          <a:lnTo>
                            <a:pt x="844" y="615"/>
                          </a:lnTo>
                          <a:lnTo>
                            <a:pt x="762" y="611"/>
                          </a:lnTo>
                          <a:lnTo>
                            <a:pt x="436" y="657"/>
                          </a:lnTo>
                          <a:lnTo>
                            <a:pt x="347" y="667"/>
                          </a:lnTo>
                          <a:lnTo>
                            <a:pt x="380" y="859"/>
                          </a:lnTo>
                          <a:lnTo>
                            <a:pt x="384" y="959"/>
                          </a:lnTo>
                          <a:lnTo>
                            <a:pt x="364" y="1085"/>
                          </a:lnTo>
                          <a:lnTo>
                            <a:pt x="344" y="1234"/>
                          </a:lnTo>
                          <a:lnTo>
                            <a:pt x="344" y="1386"/>
                          </a:lnTo>
                          <a:lnTo>
                            <a:pt x="268" y="1409"/>
                          </a:lnTo>
                          <a:lnTo>
                            <a:pt x="172" y="1419"/>
                          </a:lnTo>
                          <a:lnTo>
                            <a:pt x="89" y="1426"/>
                          </a:lnTo>
                          <a:lnTo>
                            <a:pt x="0" y="1416"/>
                          </a:lnTo>
                          <a:lnTo>
                            <a:pt x="6" y="1274"/>
                          </a:lnTo>
                          <a:lnTo>
                            <a:pt x="6" y="1042"/>
                          </a:lnTo>
                          <a:lnTo>
                            <a:pt x="6" y="839"/>
                          </a:lnTo>
                          <a:lnTo>
                            <a:pt x="6" y="803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19" name="Freeform 2118"/>
                    <p:cNvSpPr>
                      <a:spLocks/>
                    </p:cNvSpPr>
                    <p:nvPr/>
                  </p:nvSpPr>
                  <p:spPr bwMode="auto">
                    <a:xfrm>
                      <a:off x="4410" y="1549"/>
                      <a:ext cx="188" cy="169"/>
                    </a:xfrm>
                    <a:custGeom>
                      <a:avLst/>
                      <a:gdLst>
                        <a:gd name="T0" fmla="*/ 1455 w 1502"/>
                        <a:gd name="T1" fmla="*/ 66 h 1348"/>
                        <a:gd name="T2" fmla="*/ 1492 w 1502"/>
                        <a:gd name="T3" fmla="*/ 145 h 1348"/>
                        <a:gd name="T4" fmla="*/ 1462 w 1502"/>
                        <a:gd name="T5" fmla="*/ 374 h 1348"/>
                        <a:gd name="T6" fmla="*/ 1379 w 1502"/>
                        <a:gd name="T7" fmla="*/ 374 h 1348"/>
                        <a:gd name="T8" fmla="*/ 1286 w 1502"/>
                        <a:gd name="T9" fmla="*/ 457 h 1348"/>
                        <a:gd name="T10" fmla="*/ 1071 w 1502"/>
                        <a:gd name="T11" fmla="*/ 513 h 1348"/>
                        <a:gd name="T12" fmla="*/ 869 w 1502"/>
                        <a:gd name="T13" fmla="*/ 513 h 1348"/>
                        <a:gd name="T14" fmla="*/ 946 w 1502"/>
                        <a:gd name="T15" fmla="*/ 430 h 1348"/>
                        <a:gd name="T16" fmla="*/ 850 w 1502"/>
                        <a:gd name="T17" fmla="*/ 510 h 1348"/>
                        <a:gd name="T18" fmla="*/ 750 w 1502"/>
                        <a:gd name="T19" fmla="*/ 530 h 1348"/>
                        <a:gd name="T20" fmla="*/ 816 w 1502"/>
                        <a:gd name="T21" fmla="*/ 477 h 1348"/>
                        <a:gd name="T22" fmla="*/ 711 w 1502"/>
                        <a:gd name="T23" fmla="*/ 537 h 1348"/>
                        <a:gd name="T24" fmla="*/ 366 w 1502"/>
                        <a:gd name="T25" fmla="*/ 583 h 1348"/>
                        <a:gd name="T26" fmla="*/ 357 w 1502"/>
                        <a:gd name="T27" fmla="*/ 848 h 1348"/>
                        <a:gd name="T28" fmla="*/ 321 w 1502"/>
                        <a:gd name="T29" fmla="*/ 1312 h 1348"/>
                        <a:gd name="T30" fmla="*/ 116 w 1502"/>
                        <a:gd name="T31" fmla="*/ 1348 h 1348"/>
                        <a:gd name="T32" fmla="*/ 7 w 1502"/>
                        <a:gd name="T33" fmla="*/ 1017 h 1348"/>
                        <a:gd name="T34" fmla="*/ 23 w 1502"/>
                        <a:gd name="T35" fmla="*/ 590 h 1348"/>
                        <a:gd name="T36" fmla="*/ 19 w 1502"/>
                        <a:gd name="T37" fmla="*/ 387 h 1348"/>
                        <a:gd name="T38" fmla="*/ 121 w 1502"/>
                        <a:gd name="T39" fmla="*/ 265 h 1348"/>
                        <a:gd name="T40" fmla="*/ 426 w 1502"/>
                        <a:gd name="T41" fmla="*/ 152 h 1348"/>
                        <a:gd name="T42" fmla="*/ 677 w 1502"/>
                        <a:gd name="T43" fmla="*/ 99 h 1348"/>
                        <a:gd name="T44" fmla="*/ 826 w 1502"/>
                        <a:gd name="T45" fmla="*/ 208 h 1348"/>
                        <a:gd name="T46" fmla="*/ 720 w 1502"/>
                        <a:gd name="T47" fmla="*/ 132 h 1348"/>
                        <a:gd name="T48" fmla="*/ 711 w 1502"/>
                        <a:gd name="T49" fmla="*/ 79 h 1348"/>
                        <a:gd name="T50" fmla="*/ 764 w 1502"/>
                        <a:gd name="T51" fmla="*/ 99 h 1348"/>
                        <a:gd name="T52" fmla="*/ 833 w 1502"/>
                        <a:gd name="T53" fmla="*/ 139 h 1348"/>
                        <a:gd name="T54" fmla="*/ 767 w 1502"/>
                        <a:gd name="T55" fmla="*/ 69 h 1348"/>
                        <a:gd name="T56" fmla="*/ 820 w 1502"/>
                        <a:gd name="T57" fmla="*/ 36 h 1348"/>
                        <a:gd name="T58" fmla="*/ 922 w 1502"/>
                        <a:gd name="T59" fmla="*/ 112 h 1348"/>
                        <a:gd name="T60" fmla="*/ 843 w 1502"/>
                        <a:gd name="T61" fmla="*/ 20 h 1348"/>
                        <a:gd name="T62" fmla="*/ 893 w 1502"/>
                        <a:gd name="T63" fmla="*/ 6 h 1348"/>
                        <a:gd name="T64" fmla="*/ 969 w 1502"/>
                        <a:gd name="T65" fmla="*/ 63 h 1348"/>
                        <a:gd name="T66" fmla="*/ 1108 w 1502"/>
                        <a:gd name="T67" fmla="*/ 39 h 1348"/>
                        <a:gd name="T68" fmla="*/ 1151 w 1502"/>
                        <a:gd name="T69" fmla="*/ 73 h 1348"/>
                        <a:gd name="T70" fmla="*/ 1286 w 1502"/>
                        <a:gd name="T71" fmla="*/ 96 h 1348"/>
                        <a:gd name="T72" fmla="*/ 1313 w 1502"/>
                        <a:gd name="T73" fmla="*/ 46 h 1348"/>
                        <a:gd name="T74" fmla="*/ 1369 w 1502"/>
                        <a:gd name="T75" fmla="*/ 92 h 1348"/>
                        <a:gd name="T76" fmla="*/ 1429 w 1502"/>
                        <a:gd name="T77" fmla="*/ 39 h 13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1502" h="1348">
                          <a:moveTo>
                            <a:pt x="1452" y="23"/>
                          </a:moveTo>
                          <a:lnTo>
                            <a:pt x="1455" y="66"/>
                          </a:lnTo>
                          <a:lnTo>
                            <a:pt x="1472" y="49"/>
                          </a:lnTo>
                          <a:lnTo>
                            <a:pt x="1492" y="145"/>
                          </a:lnTo>
                          <a:lnTo>
                            <a:pt x="1502" y="258"/>
                          </a:lnTo>
                          <a:lnTo>
                            <a:pt x="1462" y="374"/>
                          </a:lnTo>
                          <a:lnTo>
                            <a:pt x="1369" y="401"/>
                          </a:lnTo>
                          <a:lnTo>
                            <a:pt x="1379" y="374"/>
                          </a:lnTo>
                          <a:lnTo>
                            <a:pt x="1329" y="414"/>
                          </a:lnTo>
                          <a:lnTo>
                            <a:pt x="1286" y="457"/>
                          </a:lnTo>
                          <a:lnTo>
                            <a:pt x="1190" y="503"/>
                          </a:lnTo>
                          <a:lnTo>
                            <a:pt x="1071" y="513"/>
                          </a:lnTo>
                          <a:lnTo>
                            <a:pt x="929" y="520"/>
                          </a:lnTo>
                          <a:lnTo>
                            <a:pt x="869" y="513"/>
                          </a:lnTo>
                          <a:lnTo>
                            <a:pt x="922" y="490"/>
                          </a:lnTo>
                          <a:lnTo>
                            <a:pt x="946" y="430"/>
                          </a:lnTo>
                          <a:lnTo>
                            <a:pt x="903" y="480"/>
                          </a:lnTo>
                          <a:lnTo>
                            <a:pt x="850" y="510"/>
                          </a:lnTo>
                          <a:lnTo>
                            <a:pt x="800" y="537"/>
                          </a:lnTo>
                          <a:lnTo>
                            <a:pt x="750" y="530"/>
                          </a:lnTo>
                          <a:lnTo>
                            <a:pt x="783" y="507"/>
                          </a:lnTo>
                          <a:lnTo>
                            <a:pt x="816" y="477"/>
                          </a:lnTo>
                          <a:lnTo>
                            <a:pt x="764" y="497"/>
                          </a:lnTo>
                          <a:lnTo>
                            <a:pt x="711" y="537"/>
                          </a:lnTo>
                          <a:lnTo>
                            <a:pt x="538" y="556"/>
                          </a:lnTo>
                          <a:lnTo>
                            <a:pt x="366" y="583"/>
                          </a:lnTo>
                          <a:lnTo>
                            <a:pt x="314" y="596"/>
                          </a:lnTo>
                          <a:lnTo>
                            <a:pt x="357" y="848"/>
                          </a:lnTo>
                          <a:lnTo>
                            <a:pt x="324" y="1083"/>
                          </a:lnTo>
                          <a:lnTo>
                            <a:pt x="321" y="1312"/>
                          </a:lnTo>
                          <a:lnTo>
                            <a:pt x="212" y="1335"/>
                          </a:lnTo>
                          <a:lnTo>
                            <a:pt x="116" y="1348"/>
                          </a:lnTo>
                          <a:lnTo>
                            <a:pt x="0" y="1345"/>
                          </a:lnTo>
                          <a:lnTo>
                            <a:pt x="7" y="1017"/>
                          </a:lnTo>
                          <a:lnTo>
                            <a:pt x="7" y="742"/>
                          </a:lnTo>
                          <a:lnTo>
                            <a:pt x="23" y="590"/>
                          </a:lnTo>
                          <a:lnTo>
                            <a:pt x="9" y="493"/>
                          </a:lnTo>
                          <a:lnTo>
                            <a:pt x="19" y="387"/>
                          </a:lnTo>
                          <a:lnTo>
                            <a:pt x="39" y="318"/>
                          </a:lnTo>
                          <a:lnTo>
                            <a:pt x="121" y="265"/>
                          </a:lnTo>
                          <a:lnTo>
                            <a:pt x="224" y="218"/>
                          </a:lnTo>
                          <a:lnTo>
                            <a:pt x="426" y="152"/>
                          </a:lnTo>
                          <a:lnTo>
                            <a:pt x="588" y="106"/>
                          </a:lnTo>
                          <a:lnTo>
                            <a:pt x="677" y="99"/>
                          </a:lnTo>
                          <a:lnTo>
                            <a:pt x="714" y="152"/>
                          </a:lnTo>
                          <a:lnTo>
                            <a:pt x="826" y="208"/>
                          </a:lnTo>
                          <a:lnTo>
                            <a:pt x="767" y="159"/>
                          </a:lnTo>
                          <a:lnTo>
                            <a:pt x="720" y="132"/>
                          </a:lnTo>
                          <a:lnTo>
                            <a:pt x="704" y="96"/>
                          </a:lnTo>
                          <a:lnTo>
                            <a:pt x="711" y="79"/>
                          </a:lnTo>
                          <a:lnTo>
                            <a:pt x="744" y="79"/>
                          </a:lnTo>
                          <a:lnTo>
                            <a:pt x="764" y="99"/>
                          </a:lnTo>
                          <a:lnTo>
                            <a:pt x="783" y="119"/>
                          </a:lnTo>
                          <a:lnTo>
                            <a:pt x="833" y="139"/>
                          </a:lnTo>
                          <a:lnTo>
                            <a:pt x="787" y="99"/>
                          </a:lnTo>
                          <a:lnTo>
                            <a:pt x="767" y="69"/>
                          </a:lnTo>
                          <a:lnTo>
                            <a:pt x="780" y="49"/>
                          </a:lnTo>
                          <a:lnTo>
                            <a:pt x="820" y="36"/>
                          </a:lnTo>
                          <a:lnTo>
                            <a:pt x="873" y="82"/>
                          </a:lnTo>
                          <a:lnTo>
                            <a:pt x="922" y="112"/>
                          </a:lnTo>
                          <a:lnTo>
                            <a:pt x="863" y="46"/>
                          </a:lnTo>
                          <a:lnTo>
                            <a:pt x="843" y="20"/>
                          </a:lnTo>
                          <a:lnTo>
                            <a:pt x="843" y="0"/>
                          </a:lnTo>
                          <a:lnTo>
                            <a:pt x="893" y="6"/>
                          </a:lnTo>
                          <a:lnTo>
                            <a:pt x="939" y="39"/>
                          </a:lnTo>
                          <a:lnTo>
                            <a:pt x="969" y="63"/>
                          </a:lnTo>
                          <a:lnTo>
                            <a:pt x="1111" y="76"/>
                          </a:lnTo>
                          <a:lnTo>
                            <a:pt x="1108" y="39"/>
                          </a:lnTo>
                          <a:lnTo>
                            <a:pt x="1151" y="26"/>
                          </a:lnTo>
                          <a:lnTo>
                            <a:pt x="1151" y="73"/>
                          </a:lnTo>
                          <a:lnTo>
                            <a:pt x="1194" y="82"/>
                          </a:lnTo>
                          <a:lnTo>
                            <a:pt x="1286" y="96"/>
                          </a:lnTo>
                          <a:lnTo>
                            <a:pt x="1280" y="46"/>
                          </a:lnTo>
                          <a:lnTo>
                            <a:pt x="1313" y="46"/>
                          </a:lnTo>
                          <a:lnTo>
                            <a:pt x="1316" y="96"/>
                          </a:lnTo>
                          <a:lnTo>
                            <a:pt x="1369" y="92"/>
                          </a:lnTo>
                          <a:lnTo>
                            <a:pt x="1425" y="79"/>
                          </a:lnTo>
                          <a:lnTo>
                            <a:pt x="1429" y="39"/>
                          </a:lnTo>
                          <a:lnTo>
                            <a:pt x="1452" y="23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20" name="Freeform 2119"/>
                    <p:cNvSpPr>
                      <a:spLocks/>
                    </p:cNvSpPr>
                    <p:nvPr/>
                  </p:nvSpPr>
                  <p:spPr bwMode="auto">
                    <a:xfrm>
                      <a:off x="4546" y="1577"/>
                      <a:ext cx="26" cy="5"/>
                    </a:xfrm>
                    <a:custGeom>
                      <a:avLst/>
                      <a:gdLst>
                        <a:gd name="T0" fmla="*/ 205 w 205"/>
                        <a:gd name="T1" fmla="*/ 0 h 36"/>
                        <a:gd name="T2" fmla="*/ 109 w 205"/>
                        <a:gd name="T3" fmla="*/ 36 h 36"/>
                        <a:gd name="T4" fmla="*/ 0 w 205"/>
                        <a:gd name="T5" fmla="*/ 26 h 36"/>
                        <a:gd name="T6" fmla="*/ 205 w 205"/>
                        <a:gd name="T7" fmla="*/ 0 h 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05" h="36">
                          <a:moveTo>
                            <a:pt x="205" y="0"/>
                          </a:moveTo>
                          <a:lnTo>
                            <a:pt x="109" y="36"/>
                          </a:lnTo>
                          <a:lnTo>
                            <a:pt x="0" y="26"/>
                          </a:lnTo>
                          <a:lnTo>
                            <a:pt x="205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21" name="Freeform 2120"/>
                    <p:cNvSpPr>
                      <a:spLocks/>
                    </p:cNvSpPr>
                    <p:nvPr/>
                  </p:nvSpPr>
                  <p:spPr bwMode="auto">
                    <a:xfrm>
                      <a:off x="4581" y="1570"/>
                      <a:ext cx="16" cy="6"/>
                    </a:xfrm>
                    <a:custGeom>
                      <a:avLst/>
                      <a:gdLst>
                        <a:gd name="T0" fmla="*/ 126 w 126"/>
                        <a:gd name="T1" fmla="*/ 0 h 43"/>
                        <a:gd name="T2" fmla="*/ 93 w 126"/>
                        <a:gd name="T3" fmla="*/ 27 h 43"/>
                        <a:gd name="T4" fmla="*/ 0 w 126"/>
                        <a:gd name="T5" fmla="*/ 40 h 43"/>
                        <a:gd name="T6" fmla="*/ 96 w 126"/>
                        <a:gd name="T7" fmla="*/ 43 h 43"/>
                        <a:gd name="T8" fmla="*/ 126 w 126"/>
                        <a:gd name="T9" fmla="*/ 0 h 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26" h="43">
                          <a:moveTo>
                            <a:pt x="126" y="0"/>
                          </a:moveTo>
                          <a:lnTo>
                            <a:pt x="93" y="27"/>
                          </a:lnTo>
                          <a:lnTo>
                            <a:pt x="0" y="40"/>
                          </a:lnTo>
                          <a:lnTo>
                            <a:pt x="96" y="43"/>
                          </a:lnTo>
                          <a:lnTo>
                            <a:pt x="126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22" name="Freeform 2121"/>
                    <p:cNvSpPr>
                      <a:spLocks/>
                    </p:cNvSpPr>
                    <p:nvPr/>
                  </p:nvSpPr>
                  <p:spPr bwMode="auto">
                    <a:xfrm>
                      <a:off x="4508" y="1566"/>
                      <a:ext cx="24" cy="13"/>
                    </a:xfrm>
                    <a:custGeom>
                      <a:avLst/>
                      <a:gdLst>
                        <a:gd name="T0" fmla="*/ 192 w 192"/>
                        <a:gd name="T1" fmla="*/ 0 h 106"/>
                        <a:gd name="T2" fmla="*/ 106 w 192"/>
                        <a:gd name="T3" fmla="*/ 10 h 106"/>
                        <a:gd name="T4" fmla="*/ 90 w 192"/>
                        <a:gd name="T5" fmla="*/ 23 h 106"/>
                        <a:gd name="T6" fmla="*/ 90 w 192"/>
                        <a:gd name="T7" fmla="*/ 57 h 106"/>
                        <a:gd name="T8" fmla="*/ 83 w 192"/>
                        <a:gd name="T9" fmla="*/ 93 h 106"/>
                        <a:gd name="T10" fmla="*/ 0 w 192"/>
                        <a:gd name="T11" fmla="*/ 106 h 106"/>
                        <a:gd name="T12" fmla="*/ 100 w 192"/>
                        <a:gd name="T13" fmla="*/ 103 h 106"/>
                        <a:gd name="T14" fmla="*/ 116 w 192"/>
                        <a:gd name="T15" fmla="*/ 37 h 106"/>
                        <a:gd name="T16" fmla="*/ 192 w 192"/>
                        <a:gd name="T17" fmla="*/ 0 h 10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92" h="106">
                          <a:moveTo>
                            <a:pt x="192" y="0"/>
                          </a:moveTo>
                          <a:lnTo>
                            <a:pt x="106" y="10"/>
                          </a:lnTo>
                          <a:lnTo>
                            <a:pt x="90" y="23"/>
                          </a:lnTo>
                          <a:lnTo>
                            <a:pt x="90" y="57"/>
                          </a:lnTo>
                          <a:lnTo>
                            <a:pt x="83" y="93"/>
                          </a:lnTo>
                          <a:lnTo>
                            <a:pt x="0" y="106"/>
                          </a:lnTo>
                          <a:lnTo>
                            <a:pt x="100" y="103"/>
                          </a:lnTo>
                          <a:lnTo>
                            <a:pt x="116" y="37"/>
                          </a:lnTo>
                          <a:lnTo>
                            <a:pt x="192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23" name="Freeform 2122"/>
                    <p:cNvSpPr>
                      <a:spLocks/>
                    </p:cNvSpPr>
                    <p:nvPr/>
                  </p:nvSpPr>
                  <p:spPr bwMode="auto">
                    <a:xfrm>
                      <a:off x="4430" y="1596"/>
                      <a:ext cx="78" cy="19"/>
                    </a:xfrm>
                    <a:custGeom>
                      <a:avLst/>
                      <a:gdLst>
                        <a:gd name="T0" fmla="*/ 622 w 622"/>
                        <a:gd name="T1" fmla="*/ 0 h 156"/>
                        <a:gd name="T2" fmla="*/ 463 w 622"/>
                        <a:gd name="T3" fmla="*/ 6 h 156"/>
                        <a:gd name="T4" fmla="*/ 301 w 622"/>
                        <a:gd name="T5" fmla="*/ 46 h 156"/>
                        <a:gd name="T6" fmla="*/ 182 w 622"/>
                        <a:gd name="T7" fmla="*/ 53 h 156"/>
                        <a:gd name="T8" fmla="*/ 83 w 622"/>
                        <a:gd name="T9" fmla="*/ 73 h 156"/>
                        <a:gd name="T10" fmla="*/ 46 w 622"/>
                        <a:gd name="T11" fmla="*/ 126 h 156"/>
                        <a:gd name="T12" fmla="*/ 0 w 622"/>
                        <a:gd name="T13" fmla="*/ 156 h 156"/>
                        <a:gd name="T14" fmla="*/ 46 w 622"/>
                        <a:gd name="T15" fmla="*/ 146 h 156"/>
                        <a:gd name="T16" fmla="*/ 89 w 622"/>
                        <a:gd name="T17" fmla="*/ 86 h 156"/>
                        <a:gd name="T18" fmla="*/ 222 w 622"/>
                        <a:gd name="T19" fmla="*/ 59 h 156"/>
                        <a:gd name="T20" fmla="*/ 301 w 622"/>
                        <a:gd name="T21" fmla="*/ 59 h 156"/>
                        <a:gd name="T22" fmla="*/ 364 w 622"/>
                        <a:gd name="T23" fmla="*/ 46 h 156"/>
                        <a:gd name="T24" fmla="*/ 473 w 622"/>
                        <a:gd name="T25" fmla="*/ 16 h 156"/>
                        <a:gd name="T26" fmla="*/ 622 w 622"/>
                        <a:gd name="T27" fmla="*/ 0 h 1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622" h="156">
                          <a:moveTo>
                            <a:pt x="622" y="0"/>
                          </a:moveTo>
                          <a:lnTo>
                            <a:pt x="463" y="6"/>
                          </a:lnTo>
                          <a:lnTo>
                            <a:pt x="301" y="46"/>
                          </a:lnTo>
                          <a:lnTo>
                            <a:pt x="182" y="53"/>
                          </a:lnTo>
                          <a:lnTo>
                            <a:pt x="83" y="73"/>
                          </a:lnTo>
                          <a:lnTo>
                            <a:pt x="46" y="126"/>
                          </a:lnTo>
                          <a:lnTo>
                            <a:pt x="0" y="156"/>
                          </a:lnTo>
                          <a:lnTo>
                            <a:pt x="46" y="146"/>
                          </a:lnTo>
                          <a:lnTo>
                            <a:pt x="89" y="86"/>
                          </a:lnTo>
                          <a:lnTo>
                            <a:pt x="222" y="59"/>
                          </a:lnTo>
                          <a:lnTo>
                            <a:pt x="301" y="59"/>
                          </a:lnTo>
                          <a:lnTo>
                            <a:pt x="364" y="46"/>
                          </a:lnTo>
                          <a:lnTo>
                            <a:pt x="473" y="16"/>
                          </a:lnTo>
                          <a:lnTo>
                            <a:pt x="622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24" name="Freeform 2123"/>
                    <p:cNvSpPr>
                      <a:spLocks/>
                    </p:cNvSpPr>
                    <p:nvPr/>
                  </p:nvSpPr>
                  <p:spPr bwMode="auto">
                    <a:xfrm>
                      <a:off x="4442" y="1449"/>
                      <a:ext cx="69" cy="35"/>
                    </a:xfrm>
                    <a:custGeom>
                      <a:avLst/>
                      <a:gdLst>
                        <a:gd name="T0" fmla="*/ 495 w 546"/>
                        <a:gd name="T1" fmla="*/ 277 h 277"/>
                        <a:gd name="T2" fmla="*/ 466 w 546"/>
                        <a:gd name="T3" fmla="*/ 270 h 277"/>
                        <a:gd name="T4" fmla="*/ 437 w 546"/>
                        <a:gd name="T5" fmla="*/ 257 h 277"/>
                        <a:gd name="T6" fmla="*/ 411 w 546"/>
                        <a:gd name="T7" fmla="*/ 252 h 277"/>
                        <a:gd name="T8" fmla="*/ 365 w 546"/>
                        <a:gd name="T9" fmla="*/ 258 h 277"/>
                        <a:gd name="T10" fmla="*/ 332 w 546"/>
                        <a:gd name="T11" fmla="*/ 257 h 277"/>
                        <a:gd name="T12" fmla="*/ 309 w 546"/>
                        <a:gd name="T13" fmla="*/ 250 h 277"/>
                        <a:gd name="T14" fmla="*/ 290 w 546"/>
                        <a:gd name="T15" fmla="*/ 243 h 277"/>
                        <a:gd name="T16" fmla="*/ 272 w 546"/>
                        <a:gd name="T17" fmla="*/ 234 h 277"/>
                        <a:gd name="T18" fmla="*/ 252 w 546"/>
                        <a:gd name="T19" fmla="*/ 216 h 277"/>
                        <a:gd name="T20" fmla="*/ 235 w 546"/>
                        <a:gd name="T21" fmla="*/ 200 h 277"/>
                        <a:gd name="T22" fmla="*/ 210 w 546"/>
                        <a:gd name="T23" fmla="*/ 180 h 277"/>
                        <a:gd name="T24" fmla="*/ 174 w 546"/>
                        <a:gd name="T25" fmla="*/ 187 h 277"/>
                        <a:gd name="T26" fmla="*/ 151 w 546"/>
                        <a:gd name="T27" fmla="*/ 188 h 277"/>
                        <a:gd name="T28" fmla="*/ 139 w 546"/>
                        <a:gd name="T29" fmla="*/ 184 h 277"/>
                        <a:gd name="T30" fmla="*/ 133 w 546"/>
                        <a:gd name="T31" fmla="*/ 178 h 277"/>
                        <a:gd name="T32" fmla="*/ 128 w 546"/>
                        <a:gd name="T33" fmla="*/ 168 h 277"/>
                        <a:gd name="T34" fmla="*/ 132 w 546"/>
                        <a:gd name="T35" fmla="*/ 158 h 277"/>
                        <a:gd name="T36" fmla="*/ 139 w 546"/>
                        <a:gd name="T37" fmla="*/ 147 h 277"/>
                        <a:gd name="T38" fmla="*/ 151 w 546"/>
                        <a:gd name="T39" fmla="*/ 142 h 277"/>
                        <a:gd name="T40" fmla="*/ 181 w 546"/>
                        <a:gd name="T41" fmla="*/ 138 h 277"/>
                        <a:gd name="T42" fmla="*/ 215 w 546"/>
                        <a:gd name="T43" fmla="*/ 126 h 277"/>
                        <a:gd name="T44" fmla="*/ 187 w 546"/>
                        <a:gd name="T45" fmla="*/ 103 h 277"/>
                        <a:gd name="T46" fmla="*/ 153 w 546"/>
                        <a:gd name="T47" fmla="*/ 89 h 277"/>
                        <a:gd name="T48" fmla="*/ 123 w 546"/>
                        <a:gd name="T49" fmla="*/ 92 h 277"/>
                        <a:gd name="T50" fmla="*/ 89 w 546"/>
                        <a:gd name="T51" fmla="*/ 89 h 277"/>
                        <a:gd name="T52" fmla="*/ 69 w 546"/>
                        <a:gd name="T53" fmla="*/ 96 h 277"/>
                        <a:gd name="T54" fmla="*/ 40 w 546"/>
                        <a:gd name="T55" fmla="*/ 97 h 277"/>
                        <a:gd name="T56" fmla="*/ 31 w 546"/>
                        <a:gd name="T57" fmla="*/ 89 h 277"/>
                        <a:gd name="T58" fmla="*/ 29 w 546"/>
                        <a:gd name="T59" fmla="*/ 77 h 277"/>
                        <a:gd name="T60" fmla="*/ 14 w 546"/>
                        <a:gd name="T61" fmla="*/ 78 h 277"/>
                        <a:gd name="T62" fmla="*/ 5 w 546"/>
                        <a:gd name="T63" fmla="*/ 76 h 277"/>
                        <a:gd name="T64" fmla="*/ 0 w 546"/>
                        <a:gd name="T65" fmla="*/ 65 h 277"/>
                        <a:gd name="T66" fmla="*/ 4 w 546"/>
                        <a:gd name="T67" fmla="*/ 55 h 277"/>
                        <a:gd name="T68" fmla="*/ 11 w 546"/>
                        <a:gd name="T69" fmla="*/ 51 h 277"/>
                        <a:gd name="T70" fmla="*/ 27 w 546"/>
                        <a:gd name="T71" fmla="*/ 42 h 277"/>
                        <a:gd name="T72" fmla="*/ 39 w 546"/>
                        <a:gd name="T73" fmla="*/ 33 h 277"/>
                        <a:gd name="T74" fmla="*/ 52 w 546"/>
                        <a:gd name="T75" fmla="*/ 25 h 277"/>
                        <a:gd name="T76" fmla="*/ 69 w 546"/>
                        <a:gd name="T77" fmla="*/ 21 h 277"/>
                        <a:gd name="T78" fmla="*/ 82 w 546"/>
                        <a:gd name="T79" fmla="*/ 21 h 277"/>
                        <a:gd name="T80" fmla="*/ 148 w 546"/>
                        <a:gd name="T81" fmla="*/ 6 h 277"/>
                        <a:gd name="T82" fmla="*/ 162 w 546"/>
                        <a:gd name="T83" fmla="*/ 3 h 277"/>
                        <a:gd name="T84" fmla="*/ 178 w 546"/>
                        <a:gd name="T85" fmla="*/ 0 h 277"/>
                        <a:gd name="T86" fmla="*/ 194 w 546"/>
                        <a:gd name="T87" fmla="*/ 3 h 277"/>
                        <a:gd name="T88" fmla="*/ 214 w 546"/>
                        <a:gd name="T89" fmla="*/ 10 h 277"/>
                        <a:gd name="T90" fmla="*/ 272 w 546"/>
                        <a:gd name="T91" fmla="*/ 42 h 277"/>
                        <a:gd name="T92" fmla="*/ 298 w 546"/>
                        <a:gd name="T93" fmla="*/ 47 h 277"/>
                        <a:gd name="T94" fmla="*/ 322 w 546"/>
                        <a:gd name="T95" fmla="*/ 53 h 277"/>
                        <a:gd name="T96" fmla="*/ 341 w 546"/>
                        <a:gd name="T97" fmla="*/ 65 h 277"/>
                        <a:gd name="T98" fmla="*/ 352 w 546"/>
                        <a:gd name="T99" fmla="*/ 79 h 277"/>
                        <a:gd name="T100" fmla="*/ 400 w 546"/>
                        <a:gd name="T101" fmla="*/ 113 h 277"/>
                        <a:gd name="T102" fmla="*/ 422 w 546"/>
                        <a:gd name="T103" fmla="*/ 128 h 277"/>
                        <a:gd name="T104" fmla="*/ 449 w 546"/>
                        <a:gd name="T105" fmla="*/ 158 h 277"/>
                        <a:gd name="T106" fmla="*/ 467 w 546"/>
                        <a:gd name="T107" fmla="*/ 167 h 277"/>
                        <a:gd name="T108" fmla="*/ 546 w 546"/>
                        <a:gd name="T109" fmla="*/ 170 h 277"/>
                        <a:gd name="T110" fmla="*/ 495 w 546"/>
                        <a:gd name="T111" fmla="*/ 277 h 2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546" h="277">
                          <a:moveTo>
                            <a:pt x="495" y="277"/>
                          </a:moveTo>
                          <a:lnTo>
                            <a:pt x="466" y="270"/>
                          </a:lnTo>
                          <a:lnTo>
                            <a:pt x="437" y="257"/>
                          </a:lnTo>
                          <a:lnTo>
                            <a:pt x="411" y="252"/>
                          </a:lnTo>
                          <a:lnTo>
                            <a:pt x="365" y="258"/>
                          </a:lnTo>
                          <a:lnTo>
                            <a:pt x="332" y="257"/>
                          </a:lnTo>
                          <a:lnTo>
                            <a:pt x="309" y="250"/>
                          </a:lnTo>
                          <a:lnTo>
                            <a:pt x="290" y="243"/>
                          </a:lnTo>
                          <a:lnTo>
                            <a:pt x="272" y="234"/>
                          </a:lnTo>
                          <a:lnTo>
                            <a:pt x="252" y="216"/>
                          </a:lnTo>
                          <a:lnTo>
                            <a:pt x="235" y="200"/>
                          </a:lnTo>
                          <a:lnTo>
                            <a:pt x="210" y="180"/>
                          </a:lnTo>
                          <a:lnTo>
                            <a:pt x="174" y="187"/>
                          </a:lnTo>
                          <a:lnTo>
                            <a:pt x="151" y="188"/>
                          </a:lnTo>
                          <a:lnTo>
                            <a:pt x="139" y="184"/>
                          </a:lnTo>
                          <a:lnTo>
                            <a:pt x="133" y="178"/>
                          </a:lnTo>
                          <a:lnTo>
                            <a:pt x="128" y="168"/>
                          </a:lnTo>
                          <a:lnTo>
                            <a:pt x="132" y="158"/>
                          </a:lnTo>
                          <a:lnTo>
                            <a:pt x="139" y="147"/>
                          </a:lnTo>
                          <a:lnTo>
                            <a:pt x="151" y="142"/>
                          </a:lnTo>
                          <a:lnTo>
                            <a:pt x="181" y="138"/>
                          </a:lnTo>
                          <a:lnTo>
                            <a:pt x="215" y="126"/>
                          </a:lnTo>
                          <a:lnTo>
                            <a:pt x="187" y="103"/>
                          </a:lnTo>
                          <a:lnTo>
                            <a:pt x="153" y="89"/>
                          </a:lnTo>
                          <a:lnTo>
                            <a:pt x="123" y="92"/>
                          </a:lnTo>
                          <a:lnTo>
                            <a:pt x="89" y="89"/>
                          </a:lnTo>
                          <a:lnTo>
                            <a:pt x="69" y="96"/>
                          </a:lnTo>
                          <a:lnTo>
                            <a:pt x="40" y="97"/>
                          </a:lnTo>
                          <a:lnTo>
                            <a:pt x="31" y="89"/>
                          </a:lnTo>
                          <a:lnTo>
                            <a:pt x="29" y="77"/>
                          </a:lnTo>
                          <a:lnTo>
                            <a:pt x="14" y="78"/>
                          </a:lnTo>
                          <a:lnTo>
                            <a:pt x="5" y="76"/>
                          </a:lnTo>
                          <a:lnTo>
                            <a:pt x="0" y="65"/>
                          </a:lnTo>
                          <a:lnTo>
                            <a:pt x="4" y="55"/>
                          </a:lnTo>
                          <a:lnTo>
                            <a:pt x="11" y="51"/>
                          </a:lnTo>
                          <a:lnTo>
                            <a:pt x="27" y="42"/>
                          </a:lnTo>
                          <a:lnTo>
                            <a:pt x="39" y="33"/>
                          </a:lnTo>
                          <a:lnTo>
                            <a:pt x="52" y="25"/>
                          </a:lnTo>
                          <a:lnTo>
                            <a:pt x="69" y="21"/>
                          </a:lnTo>
                          <a:lnTo>
                            <a:pt x="82" y="21"/>
                          </a:lnTo>
                          <a:lnTo>
                            <a:pt x="148" y="6"/>
                          </a:lnTo>
                          <a:lnTo>
                            <a:pt x="162" y="3"/>
                          </a:lnTo>
                          <a:lnTo>
                            <a:pt x="178" y="0"/>
                          </a:lnTo>
                          <a:lnTo>
                            <a:pt x="194" y="3"/>
                          </a:lnTo>
                          <a:lnTo>
                            <a:pt x="214" y="10"/>
                          </a:lnTo>
                          <a:lnTo>
                            <a:pt x="272" y="42"/>
                          </a:lnTo>
                          <a:lnTo>
                            <a:pt x="298" y="47"/>
                          </a:lnTo>
                          <a:lnTo>
                            <a:pt x="322" y="53"/>
                          </a:lnTo>
                          <a:lnTo>
                            <a:pt x="341" y="65"/>
                          </a:lnTo>
                          <a:lnTo>
                            <a:pt x="352" y="79"/>
                          </a:lnTo>
                          <a:lnTo>
                            <a:pt x="400" y="113"/>
                          </a:lnTo>
                          <a:lnTo>
                            <a:pt x="422" y="128"/>
                          </a:lnTo>
                          <a:lnTo>
                            <a:pt x="449" y="158"/>
                          </a:lnTo>
                          <a:lnTo>
                            <a:pt x="467" y="167"/>
                          </a:lnTo>
                          <a:lnTo>
                            <a:pt x="546" y="170"/>
                          </a:lnTo>
                          <a:lnTo>
                            <a:pt x="495" y="277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25" name="Freeform 2124"/>
                    <p:cNvSpPr>
                      <a:spLocks/>
                    </p:cNvSpPr>
                    <p:nvPr/>
                  </p:nvSpPr>
                  <p:spPr bwMode="auto">
                    <a:xfrm>
                      <a:off x="4469" y="1465"/>
                      <a:ext cx="16" cy="4"/>
                    </a:xfrm>
                    <a:custGeom>
                      <a:avLst/>
                      <a:gdLst>
                        <a:gd name="T0" fmla="*/ 0 w 131"/>
                        <a:gd name="T1" fmla="*/ 0 h 34"/>
                        <a:gd name="T2" fmla="*/ 3 w 131"/>
                        <a:gd name="T3" fmla="*/ 9 h 34"/>
                        <a:gd name="T4" fmla="*/ 27 w 131"/>
                        <a:gd name="T5" fmla="*/ 8 h 34"/>
                        <a:gd name="T6" fmla="*/ 36 w 131"/>
                        <a:gd name="T7" fmla="*/ 14 h 34"/>
                        <a:gd name="T8" fmla="*/ 55 w 131"/>
                        <a:gd name="T9" fmla="*/ 24 h 34"/>
                        <a:gd name="T10" fmla="*/ 82 w 131"/>
                        <a:gd name="T11" fmla="*/ 29 h 34"/>
                        <a:gd name="T12" fmla="*/ 110 w 131"/>
                        <a:gd name="T13" fmla="*/ 30 h 34"/>
                        <a:gd name="T14" fmla="*/ 131 w 131"/>
                        <a:gd name="T15" fmla="*/ 34 h 34"/>
                        <a:gd name="T16" fmla="*/ 114 w 131"/>
                        <a:gd name="T17" fmla="*/ 27 h 34"/>
                        <a:gd name="T18" fmla="*/ 92 w 131"/>
                        <a:gd name="T19" fmla="*/ 24 h 34"/>
                        <a:gd name="T20" fmla="*/ 76 w 131"/>
                        <a:gd name="T21" fmla="*/ 24 h 34"/>
                        <a:gd name="T22" fmla="*/ 55 w 131"/>
                        <a:gd name="T23" fmla="*/ 17 h 34"/>
                        <a:gd name="T24" fmla="*/ 39 w 131"/>
                        <a:gd name="T25" fmla="*/ 7 h 34"/>
                        <a:gd name="T26" fmla="*/ 31 w 131"/>
                        <a:gd name="T27" fmla="*/ 3 h 34"/>
                        <a:gd name="T28" fmla="*/ 0 w 131"/>
                        <a:gd name="T29" fmla="*/ 0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31" h="34">
                          <a:moveTo>
                            <a:pt x="0" y="0"/>
                          </a:moveTo>
                          <a:lnTo>
                            <a:pt x="3" y="9"/>
                          </a:lnTo>
                          <a:lnTo>
                            <a:pt x="27" y="8"/>
                          </a:lnTo>
                          <a:lnTo>
                            <a:pt x="36" y="14"/>
                          </a:lnTo>
                          <a:lnTo>
                            <a:pt x="55" y="24"/>
                          </a:lnTo>
                          <a:lnTo>
                            <a:pt x="82" y="29"/>
                          </a:lnTo>
                          <a:lnTo>
                            <a:pt x="110" y="30"/>
                          </a:lnTo>
                          <a:lnTo>
                            <a:pt x="131" y="34"/>
                          </a:lnTo>
                          <a:lnTo>
                            <a:pt x="114" y="27"/>
                          </a:lnTo>
                          <a:lnTo>
                            <a:pt x="92" y="24"/>
                          </a:lnTo>
                          <a:lnTo>
                            <a:pt x="76" y="24"/>
                          </a:lnTo>
                          <a:lnTo>
                            <a:pt x="55" y="17"/>
                          </a:lnTo>
                          <a:lnTo>
                            <a:pt x="39" y="7"/>
                          </a:lnTo>
                          <a:lnTo>
                            <a:pt x="31" y="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26" name="Freeform 2125"/>
                    <p:cNvSpPr>
                      <a:spLocks/>
                    </p:cNvSpPr>
                    <p:nvPr/>
                  </p:nvSpPr>
                  <p:spPr bwMode="auto">
                    <a:xfrm>
                      <a:off x="4463" y="1468"/>
                      <a:ext cx="2" cy="3"/>
                    </a:xfrm>
                    <a:custGeom>
                      <a:avLst/>
                      <a:gdLst>
                        <a:gd name="T0" fmla="*/ 3 w 16"/>
                        <a:gd name="T1" fmla="*/ 0 h 20"/>
                        <a:gd name="T2" fmla="*/ 9 w 16"/>
                        <a:gd name="T3" fmla="*/ 6 h 20"/>
                        <a:gd name="T4" fmla="*/ 7 w 16"/>
                        <a:gd name="T5" fmla="*/ 12 h 20"/>
                        <a:gd name="T6" fmla="*/ 0 w 16"/>
                        <a:gd name="T7" fmla="*/ 20 h 20"/>
                        <a:gd name="T8" fmla="*/ 14 w 16"/>
                        <a:gd name="T9" fmla="*/ 14 h 20"/>
                        <a:gd name="T10" fmla="*/ 16 w 16"/>
                        <a:gd name="T11" fmla="*/ 7 h 20"/>
                        <a:gd name="T12" fmla="*/ 3 w 16"/>
                        <a:gd name="T13" fmla="*/ 0 h 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6" h="20">
                          <a:moveTo>
                            <a:pt x="3" y="0"/>
                          </a:moveTo>
                          <a:lnTo>
                            <a:pt x="9" y="6"/>
                          </a:lnTo>
                          <a:lnTo>
                            <a:pt x="7" y="12"/>
                          </a:lnTo>
                          <a:lnTo>
                            <a:pt x="0" y="20"/>
                          </a:lnTo>
                          <a:lnTo>
                            <a:pt x="14" y="14"/>
                          </a:lnTo>
                          <a:lnTo>
                            <a:pt x="16" y="7"/>
                          </a:lnTo>
                          <a:lnTo>
                            <a:pt x="3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27" name="Freeform 2126"/>
                    <p:cNvSpPr>
                      <a:spLocks/>
                    </p:cNvSpPr>
                    <p:nvPr/>
                  </p:nvSpPr>
                  <p:spPr bwMode="auto">
                    <a:xfrm>
                      <a:off x="4445" y="1455"/>
                      <a:ext cx="10" cy="4"/>
                    </a:xfrm>
                    <a:custGeom>
                      <a:avLst/>
                      <a:gdLst>
                        <a:gd name="T0" fmla="*/ 0 w 77"/>
                        <a:gd name="T1" fmla="*/ 34 h 36"/>
                        <a:gd name="T2" fmla="*/ 7 w 77"/>
                        <a:gd name="T3" fmla="*/ 36 h 36"/>
                        <a:gd name="T4" fmla="*/ 18 w 77"/>
                        <a:gd name="T5" fmla="*/ 25 h 36"/>
                        <a:gd name="T6" fmla="*/ 34 w 77"/>
                        <a:gd name="T7" fmla="*/ 19 h 36"/>
                        <a:gd name="T8" fmla="*/ 42 w 77"/>
                        <a:gd name="T9" fmla="*/ 11 h 36"/>
                        <a:gd name="T10" fmla="*/ 48 w 77"/>
                        <a:gd name="T11" fmla="*/ 6 h 36"/>
                        <a:gd name="T12" fmla="*/ 66 w 77"/>
                        <a:gd name="T13" fmla="*/ 3 h 36"/>
                        <a:gd name="T14" fmla="*/ 77 w 77"/>
                        <a:gd name="T15" fmla="*/ 1 h 36"/>
                        <a:gd name="T16" fmla="*/ 62 w 77"/>
                        <a:gd name="T17" fmla="*/ 0 h 36"/>
                        <a:gd name="T18" fmla="*/ 43 w 77"/>
                        <a:gd name="T19" fmla="*/ 3 h 36"/>
                        <a:gd name="T20" fmla="*/ 36 w 77"/>
                        <a:gd name="T21" fmla="*/ 9 h 36"/>
                        <a:gd name="T22" fmla="*/ 27 w 77"/>
                        <a:gd name="T23" fmla="*/ 15 h 36"/>
                        <a:gd name="T24" fmla="*/ 0 w 77"/>
                        <a:gd name="T25" fmla="*/ 34 h 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77" h="36">
                          <a:moveTo>
                            <a:pt x="0" y="34"/>
                          </a:moveTo>
                          <a:lnTo>
                            <a:pt x="7" y="36"/>
                          </a:lnTo>
                          <a:lnTo>
                            <a:pt x="18" y="25"/>
                          </a:lnTo>
                          <a:lnTo>
                            <a:pt x="34" y="19"/>
                          </a:lnTo>
                          <a:lnTo>
                            <a:pt x="42" y="11"/>
                          </a:lnTo>
                          <a:lnTo>
                            <a:pt x="48" y="6"/>
                          </a:lnTo>
                          <a:lnTo>
                            <a:pt x="66" y="3"/>
                          </a:lnTo>
                          <a:lnTo>
                            <a:pt x="77" y="1"/>
                          </a:lnTo>
                          <a:lnTo>
                            <a:pt x="62" y="0"/>
                          </a:lnTo>
                          <a:lnTo>
                            <a:pt x="43" y="3"/>
                          </a:lnTo>
                          <a:lnTo>
                            <a:pt x="36" y="9"/>
                          </a:lnTo>
                          <a:lnTo>
                            <a:pt x="27" y="15"/>
                          </a:lnTo>
                          <a:lnTo>
                            <a:pt x="0" y="3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28" name="Freeform 2127"/>
                    <p:cNvSpPr>
                      <a:spLocks/>
                    </p:cNvSpPr>
                    <p:nvPr/>
                  </p:nvSpPr>
                  <p:spPr bwMode="auto">
                    <a:xfrm>
                      <a:off x="4460" y="1453"/>
                      <a:ext cx="15" cy="4"/>
                    </a:xfrm>
                    <a:custGeom>
                      <a:avLst/>
                      <a:gdLst>
                        <a:gd name="T0" fmla="*/ 0 w 121"/>
                        <a:gd name="T1" fmla="*/ 8 h 33"/>
                        <a:gd name="T2" fmla="*/ 25 w 121"/>
                        <a:gd name="T3" fmla="*/ 5 h 33"/>
                        <a:gd name="T4" fmla="*/ 40 w 121"/>
                        <a:gd name="T5" fmla="*/ 0 h 33"/>
                        <a:gd name="T6" fmla="*/ 46 w 121"/>
                        <a:gd name="T7" fmla="*/ 0 h 33"/>
                        <a:gd name="T8" fmla="*/ 62 w 121"/>
                        <a:gd name="T9" fmla="*/ 4 h 33"/>
                        <a:gd name="T10" fmla="*/ 69 w 121"/>
                        <a:gd name="T11" fmla="*/ 12 h 33"/>
                        <a:gd name="T12" fmla="*/ 81 w 121"/>
                        <a:gd name="T13" fmla="*/ 18 h 33"/>
                        <a:gd name="T14" fmla="*/ 105 w 121"/>
                        <a:gd name="T15" fmla="*/ 28 h 33"/>
                        <a:gd name="T16" fmla="*/ 121 w 121"/>
                        <a:gd name="T17" fmla="*/ 28 h 33"/>
                        <a:gd name="T18" fmla="*/ 104 w 121"/>
                        <a:gd name="T19" fmla="*/ 33 h 33"/>
                        <a:gd name="T20" fmla="*/ 93 w 121"/>
                        <a:gd name="T21" fmla="*/ 30 h 33"/>
                        <a:gd name="T22" fmla="*/ 66 w 121"/>
                        <a:gd name="T23" fmla="*/ 17 h 33"/>
                        <a:gd name="T24" fmla="*/ 57 w 121"/>
                        <a:gd name="T25" fmla="*/ 8 h 33"/>
                        <a:gd name="T26" fmla="*/ 40 w 121"/>
                        <a:gd name="T27" fmla="*/ 6 h 33"/>
                        <a:gd name="T28" fmla="*/ 25 w 121"/>
                        <a:gd name="T29" fmla="*/ 8 h 33"/>
                        <a:gd name="T30" fmla="*/ 0 w 121"/>
                        <a:gd name="T31" fmla="*/ 8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121" h="33">
                          <a:moveTo>
                            <a:pt x="0" y="8"/>
                          </a:moveTo>
                          <a:lnTo>
                            <a:pt x="25" y="5"/>
                          </a:lnTo>
                          <a:lnTo>
                            <a:pt x="40" y="0"/>
                          </a:lnTo>
                          <a:lnTo>
                            <a:pt x="46" y="0"/>
                          </a:lnTo>
                          <a:lnTo>
                            <a:pt x="62" y="4"/>
                          </a:lnTo>
                          <a:lnTo>
                            <a:pt x="69" y="12"/>
                          </a:lnTo>
                          <a:lnTo>
                            <a:pt x="81" y="18"/>
                          </a:lnTo>
                          <a:lnTo>
                            <a:pt x="105" y="28"/>
                          </a:lnTo>
                          <a:lnTo>
                            <a:pt x="121" y="28"/>
                          </a:lnTo>
                          <a:lnTo>
                            <a:pt x="104" y="33"/>
                          </a:lnTo>
                          <a:lnTo>
                            <a:pt x="93" y="30"/>
                          </a:lnTo>
                          <a:lnTo>
                            <a:pt x="66" y="17"/>
                          </a:lnTo>
                          <a:lnTo>
                            <a:pt x="57" y="8"/>
                          </a:lnTo>
                          <a:lnTo>
                            <a:pt x="40" y="6"/>
                          </a:lnTo>
                          <a:lnTo>
                            <a:pt x="25" y="8"/>
                          </a:lnTo>
                          <a:lnTo>
                            <a:pt x="0" y="8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29" name="Freeform 2128"/>
                    <p:cNvSpPr>
                      <a:spLocks/>
                    </p:cNvSpPr>
                    <p:nvPr/>
                  </p:nvSpPr>
                  <p:spPr bwMode="auto">
                    <a:xfrm>
                      <a:off x="4448" y="1457"/>
                      <a:ext cx="3" cy="3"/>
                    </a:xfrm>
                    <a:custGeom>
                      <a:avLst/>
                      <a:gdLst>
                        <a:gd name="T0" fmla="*/ 19 w 26"/>
                        <a:gd name="T1" fmla="*/ 0 h 23"/>
                        <a:gd name="T2" fmla="*/ 26 w 26"/>
                        <a:gd name="T3" fmla="*/ 9 h 23"/>
                        <a:gd name="T4" fmla="*/ 18 w 26"/>
                        <a:gd name="T5" fmla="*/ 18 h 23"/>
                        <a:gd name="T6" fmla="*/ 0 w 26"/>
                        <a:gd name="T7" fmla="*/ 23 h 23"/>
                        <a:gd name="T8" fmla="*/ 19 w 26"/>
                        <a:gd name="T9" fmla="*/ 11 h 23"/>
                        <a:gd name="T10" fmla="*/ 19 w 26"/>
                        <a:gd name="T11" fmla="*/ 0 h 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6" h="23">
                          <a:moveTo>
                            <a:pt x="19" y="0"/>
                          </a:moveTo>
                          <a:lnTo>
                            <a:pt x="26" y="9"/>
                          </a:lnTo>
                          <a:lnTo>
                            <a:pt x="18" y="18"/>
                          </a:lnTo>
                          <a:lnTo>
                            <a:pt x="0" y="23"/>
                          </a:lnTo>
                          <a:lnTo>
                            <a:pt x="19" y="11"/>
                          </a:lnTo>
                          <a:lnTo>
                            <a:pt x="1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30" name="Freeform 2129"/>
                    <p:cNvSpPr>
                      <a:spLocks/>
                    </p:cNvSpPr>
                    <p:nvPr/>
                  </p:nvSpPr>
                  <p:spPr bwMode="auto">
                    <a:xfrm>
                      <a:off x="4445" y="1455"/>
                      <a:ext cx="3" cy="3"/>
                    </a:xfrm>
                    <a:custGeom>
                      <a:avLst/>
                      <a:gdLst>
                        <a:gd name="T0" fmla="*/ 25 w 25"/>
                        <a:gd name="T1" fmla="*/ 12 h 22"/>
                        <a:gd name="T2" fmla="*/ 19 w 25"/>
                        <a:gd name="T3" fmla="*/ 0 h 22"/>
                        <a:gd name="T4" fmla="*/ 18 w 25"/>
                        <a:gd name="T5" fmla="*/ 10 h 22"/>
                        <a:gd name="T6" fmla="*/ 0 w 25"/>
                        <a:gd name="T7" fmla="*/ 20 h 22"/>
                        <a:gd name="T8" fmla="*/ 2 w 25"/>
                        <a:gd name="T9" fmla="*/ 22 h 22"/>
                        <a:gd name="T10" fmla="*/ 25 w 25"/>
                        <a:gd name="T11" fmla="*/ 12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5" h="22">
                          <a:moveTo>
                            <a:pt x="25" y="12"/>
                          </a:moveTo>
                          <a:lnTo>
                            <a:pt x="19" y="0"/>
                          </a:lnTo>
                          <a:lnTo>
                            <a:pt x="18" y="10"/>
                          </a:lnTo>
                          <a:lnTo>
                            <a:pt x="0" y="20"/>
                          </a:lnTo>
                          <a:lnTo>
                            <a:pt x="2" y="22"/>
                          </a:lnTo>
                          <a:lnTo>
                            <a:pt x="25" y="1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31" name="Freeform 2130"/>
                    <p:cNvSpPr>
                      <a:spLocks/>
                    </p:cNvSpPr>
                    <p:nvPr/>
                  </p:nvSpPr>
                  <p:spPr bwMode="auto">
                    <a:xfrm>
                      <a:off x="4482" y="1458"/>
                      <a:ext cx="4" cy="4"/>
                    </a:xfrm>
                    <a:custGeom>
                      <a:avLst/>
                      <a:gdLst>
                        <a:gd name="T0" fmla="*/ 0 w 29"/>
                        <a:gd name="T1" fmla="*/ 0 h 32"/>
                        <a:gd name="T2" fmla="*/ 7 w 29"/>
                        <a:gd name="T3" fmla="*/ 16 h 32"/>
                        <a:gd name="T4" fmla="*/ 18 w 29"/>
                        <a:gd name="T5" fmla="*/ 29 h 32"/>
                        <a:gd name="T6" fmla="*/ 29 w 29"/>
                        <a:gd name="T7" fmla="*/ 32 h 32"/>
                        <a:gd name="T8" fmla="*/ 0 w 29"/>
                        <a:gd name="T9" fmla="*/ 0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9" h="32">
                          <a:moveTo>
                            <a:pt x="0" y="0"/>
                          </a:moveTo>
                          <a:lnTo>
                            <a:pt x="7" y="16"/>
                          </a:lnTo>
                          <a:lnTo>
                            <a:pt x="18" y="29"/>
                          </a:lnTo>
                          <a:lnTo>
                            <a:pt x="29" y="3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32" name="Freeform 2131"/>
                    <p:cNvSpPr>
                      <a:spLocks/>
                    </p:cNvSpPr>
                    <p:nvPr/>
                  </p:nvSpPr>
                  <p:spPr bwMode="auto">
                    <a:xfrm>
                      <a:off x="4494" y="1475"/>
                      <a:ext cx="5" cy="4"/>
                    </a:xfrm>
                    <a:custGeom>
                      <a:avLst/>
                      <a:gdLst>
                        <a:gd name="T0" fmla="*/ 38 w 38"/>
                        <a:gd name="T1" fmla="*/ 0 h 30"/>
                        <a:gd name="T2" fmla="*/ 13 w 38"/>
                        <a:gd name="T3" fmla="*/ 11 h 30"/>
                        <a:gd name="T4" fmla="*/ 0 w 38"/>
                        <a:gd name="T5" fmla="*/ 30 h 30"/>
                        <a:gd name="T6" fmla="*/ 38 w 38"/>
                        <a:gd name="T7" fmla="*/ 0 h 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38" h="30">
                          <a:moveTo>
                            <a:pt x="38" y="0"/>
                          </a:moveTo>
                          <a:lnTo>
                            <a:pt x="13" y="11"/>
                          </a:lnTo>
                          <a:lnTo>
                            <a:pt x="0" y="30"/>
                          </a:lnTo>
                          <a:lnTo>
                            <a:pt x="38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33" name="Freeform 2132"/>
                    <p:cNvSpPr>
                      <a:spLocks/>
                    </p:cNvSpPr>
                    <p:nvPr/>
                  </p:nvSpPr>
                  <p:spPr bwMode="auto">
                    <a:xfrm>
                      <a:off x="4501" y="1468"/>
                      <a:ext cx="20" cy="25"/>
                    </a:xfrm>
                    <a:custGeom>
                      <a:avLst/>
                      <a:gdLst>
                        <a:gd name="T0" fmla="*/ 55 w 159"/>
                        <a:gd name="T1" fmla="*/ 13 h 195"/>
                        <a:gd name="T2" fmla="*/ 30 w 159"/>
                        <a:gd name="T3" fmla="*/ 41 h 195"/>
                        <a:gd name="T4" fmla="*/ 19 w 159"/>
                        <a:gd name="T5" fmla="*/ 64 h 195"/>
                        <a:gd name="T6" fmla="*/ 8 w 159"/>
                        <a:gd name="T7" fmla="*/ 101 h 195"/>
                        <a:gd name="T8" fmla="*/ 8 w 159"/>
                        <a:gd name="T9" fmla="*/ 122 h 195"/>
                        <a:gd name="T10" fmla="*/ 0 w 159"/>
                        <a:gd name="T11" fmla="*/ 154 h 195"/>
                        <a:gd name="T12" fmla="*/ 129 w 159"/>
                        <a:gd name="T13" fmla="*/ 195 h 195"/>
                        <a:gd name="T14" fmla="*/ 159 w 159"/>
                        <a:gd name="T15" fmla="*/ 0 h 195"/>
                        <a:gd name="T16" fmla="*/ 106 w 159"/>
                        <a:gd name="T17" fmla="*/ 13 h 195"/>
                        <a:gd name="T18" fmla="*/ 55 w 159"/>
                        <a:gd name="T19" fmla="*/ 13 h 1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59" h="195">
                          <a:moveTo>
                            <a:pt x="55" y="13"/>
                          </a:moveTo>
                          <a:lnTo>
                            <a:pt x="30" y="41"/>
                          </a:lnTo>
                          <a:lnTo>
                            <a:pt x="19" y="64"/>
                          </a:lnTo>
                          <a:lnTo>
                            <a:pt x="8" y="101"/>
                          </a:lnTo>
                          <a:lnTo>
                            <a:pt x="8" y="122"/>
                          </a:lnTo>
                          <a:lnTo>
                            <a:pt x="0" y="154"/>
                          </a:lnTo>
                          <a:lnTo>
                            <a:pt x="129" y="195"/>
                          </a:lnTo>
                          <a:lnTo>
                            <a:pt x="159" y="0"/>
                          </a:lnTo>
                          <a:lnTo>
                            <a:pt x="106" y="13"/>
                          </a:lnTo>
                          <a:lnTo>
                            <a:pt x="55" y="13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34" name="Freeform 2133"/>
                    <p:cNvSpPr>
                      <a:spLocks/>
                    </p:cNvSpPr>
                    <p:nvPr/>
                  </p:nvSpPr>
                  <p:spPr bwMode="auto">
                    <a:xfrm>
                      <a:off x="4503" y="1470"/>
                      <a:ext cx="16" cy="21"/>
                    </a:xfrm>
                    <a:custGeom>
                      <a:avLst/>
                      <a:gdLst>
                        <a:gd name="T0" fmla="*/ 50 w 129"/>
                        <a:gd name="T1" fmla="*/ 4 h 161"/>
                        <a:gd name="T2" fmla="*/ 27 w 129"/>
                        <a:gd name="T3" fmla="*/ 30 h 161"/>
                        <a:gd name="T4" fmla="*/ 8 w 129"/>
                        <a:gd name="T5" fmla="*/ 67 h 161"/>
                        <a:gd name="T6" fmla="*/ 4 w 129"/>
                        <a:gd name="T7" fmla="*/ 94 h 161"/>
                        <a:gd name="T8" fmla="*/ 0 w 129"/>
                        <a:gd name="T9" fmla="*/ 125 h 161"/>
                        <a:gd name="T10" fmla="*/ 103 w 129"/>
                        <a:gd name="T11" fmla="*/ 161 h 161"/>
                        <a:gd name="T12" fmla="*/ 129 w 129"/>
                        <a:gd name="T13" fmla="*/ 0 h 161"/>
                        <a:gd name="T14" fmla="*/ 89 w 129"/>
                        <a:gd name="T15" fmla="*/ 6 h 161"/>
                        <a:gd name="T16" fmla="*/ 50 w 129"/>
                        <a:gd name="T17" fmla="*/ 4 h 16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29" h="161">
                          <a:moveTo>
                            <a:pt x="50" y="4"/>
                          </a:moveTo>
                          <a:lnTo>
                            <a:pt x="27" y="30"/>
                          </a:lnTo>
                          <a:lnTo>
                            <a:pt x="8" y="67"/>
                          </a:lnTo>
                          <a:lnTo>
                            <a:pt x="4" y="94"/>
                          </a:lnTo>
                          <a:lnTo>
                            <a:pt x="0" y="125"/>
                          </a:lnTo>
                          <a:lnTo>
                            <a:pt x="103" y="161"/>
                          </a:lnTo>
                          <a:lnTo>
                            <a:pt x="129" y="0"/>
                          </a:lnTo>
                          <a:lnTo>
                            <a:pt x="89" y="6"/>
                          </a:lnTo>
                          <a:lnTo>
                            <a:pt x="50" y="4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35" name="Freeform 2134"/>
                    <p:cNvSpPr>
                      <a:spLocks/>
                    </p:cNvSpPr>
                    <p:nvPr/>
                  </p:nvSpPr>
                  <p:spPr bwMode="auto">
                    <a:xfrm>
                      <a:off x="4518" y="1335"/>
                      <a:ext cx="68" cy="74"/>
                    </a:xfrm>
                    <a:custGeom>
                      <a:avLst/>
                      <a:gdLst>
                        <a:gd name="T0" fmla="*/ 176 w 539"/>
                        <a:gd name="T1" fmla="*/ 19 h 589"/>
                        <a:gd name="T2" fmla="*/ 129 w 539"/>
                        <a:gd name="T3" fmla="*/ 53 h 589"/>
                        <a:gd name="T4" fmla="*/ 104 w 539"/>
                        <a:gd name="T5" fmla="*/ 95 h 589"/>
                        <a:gd name="T6" fmla="*/ 81 w 539"/>
                        <a:gd name="T7" fmla="*/ 140 h 589"/>
                        <a:gd name="T8" fmla="*/ 66 w 539"/>
                        <a:gd name="T9" fmla="*/ 164 h 589"/>
                        <a:gd name="T10" fmla="*/ 66 w 539"/>
                        <a:gd name="T11" fmla="*/ 189 h 589"/>
                        <a:gd name="T12" fmla="*/ 79 w 539"/>
                        <a:gd name="T13" fmla="*/ 219 h 589"/>
                        <a:gd name="T14" fmla="*/ 55 w 539"/>
                        <a:gd name="T15" fmla="*/ 242 h 589"/>
                        <a:gd name="T16" fmla="*/ 19 w 539"/>
                        <a:gd name="T17" fmla="*/ 306 h 589"/>
                        <a:gd name="T18" fmla="*/ 0 w 539"/>
                        <a:gd name="T19" fmla="*/ 340 h 589"/>
                        <a:gd name="T20" fmla="*/ 0 w 539"/>
                        <a:gd name="T21" fmla="*/ 351 h 589"/>
                        <a:gd name="T22" fmla="*/ 5 w 539"/>
                        <a:gd name="T23" fmla="*/ 364 h 589"/>
                        <a:gd name="T24" fmla="*/ 20 w 539"/>
                        <a:gd name="T25" fmla="*/ 367 h 589"/>
                        <a:gd name="T26" fmla="*/ 43 w 539"/>
                        <a:gd name="T27" fmla="*/ 368 h 589"/>
                        <a:gd name="T28" fmla="*/ 56 w 539"/>
                        <a:gd name="T29" fmla="*/ 372 h 589"/>
                        <a:gd name="T30" fmla="*/ 55 w 539"/>
                        <a:gd name="T31" fmla="*/ 398 h 589"/>
                        <a:gd name="T32" fmla="*/ 49 w 539"/>
                        <a:gd name="T33" fmla="*/ 428 h 589"/>
                        <a:gd name="T34" fmla="*/ 62 w 539"/>
                        <a:gd name="T35" fmla="*/ 444 h 589"/>
                        <a:gd name="T36" fmla="*/ 58 w 539"/>
                        <a:gd name="T37" fmla="*/ 466 h 589"/>
                        <a:gd name="T38" fmla="*/ 69 w 539"/>
                        <a:gd name="T39" fmla="*/ 481 h 589"/>
                        <a:gd name="T40" fmla="*/ 80 w 539"/>
                        <a:gd name="T41" fmla="*/ 519 h 589"/>
                        <a:gd name="T42" fmla="*/ 96 w 539"/>
                        <a:gd name="T43" fmla="*/ 532 h 589"/>
                        <a:gd name="T44" fmla="*/ 122 w 539"/>
                        <a:gd name="T45" fmla="*/ 532 h 589"/>
                        <a:gd name="T46" fmla="*/ 157 w 539"/>
                        <a:gd name="T47" fmla="*/ 526 h 589"/>
                        <a:gd name="T48" fmla="*/ 194 w 539"/>
                        <a:gd name="T49" fmla="*/ 519 h 589"/>
                        <a:gd name="T50" fmla="*/ 191 w 539"/>
                        <a:gd name="T51" fmla="*/ 589 h 589"/>
                        <a:gd name="T52" fmla="*/ 478 w 539"/>
                        <a:gd name="T53" fmla="*/ 496 h 589"/>
                        <a:gd name="T54" fmla="*/ 455 w 539"/>
                        <a:gd name="T55" fmla="*/ 442 h 589"/>
                        <a:gd name="T56" fmla="*/ 460 w 539"/>
                        <a:gd name="T57" fmla="*/ 400 h 589"/>
                        <a:gd name="T58" fmla="*/ 539 w 539"/>
                        <a:gd name="T59" fmla="*/ 322 h 589"/>
                        <a:gd name="T60" fmla="*/ 539 w 539"/>
                        <a:gd name="T61" fmla="*/ 113 h 589"/>
                        <a:gd name="T62" fmla="*/ 486 w 539"/>
                        <a:gd name="T63" fmla="*/ 55 h 589"/>
                        <a:gd name="T64" fmla="*/ 419 w 539"/>
                        <a:gd name="T65" fmla="*/ 26 h 589"/>
                        <a:gd name="T66" fmla="*/ 350 w 539"/>
                        <a:gd name="T67" fmla="*/ 0 h 589"/>
                        <a:gd name="T68" fmla="*/ 258 w 539"/>
                        <a:gd name="T69" fmla="*/ 12 h 589"/>
                        <a:gd name="T70" fmla="*/ 176 w 539"/>
                        <a:gd name="T71" fmla="*/ 19 h 5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</a:cxnLst>
                      <a:rect l="0" t="0" r="r" b="b"/>
                      <a:pathLst>
                        <a:path w="539" h="589">
                          <a:moveTo>
                            <a:pt x="176" y="19"/>
                          </a:moveTo>
                          <a:lnTo>
                            <a:pt x="129" y="53"/>
                          </a:lnTo>
                          <a:lnTo>
                            <a:pt x="104" y="95"/>
                          </a:lnTo>
                          <a:lnTo>
                            <a:pt x="81" y="140"/>
                          </a:lnTo>
                          <a:lnTo>
                            <a:pt x="66" y="164"/>
                          </a:lnTo>
                          <a:lnTo>
                            <a:pt x="66" y="189"/>
                          </a:lnTo>
                          <a:lnTo>
                            <a:pt x="79" y="219"/>
                          </a:lnTo>
                          <a:lnTo>
                            <a:pt x="55" y="242"/>
                          </a:lnTo>
                          <a:lnTo>
                            <a:pt x="19" y="306"/>
                          </a:lnTo>
                          <a:lnTo>
                            <a:pt x="0" y="340"/>
                          </a:lnTo>
                          <a:lnTo>
                            <a:pt x="0" y="351"/>
                          </a:lnTo>
                          <a:lnTo>
                            <a:pt x="5" y="364"/>
                          </a:lnTo>
                          <a:lnTo>
                            <a:pt x="20" y="367"/>
                          </a:lnTo>
                          <a:lnTo>
                            <a:pt x="43" y="368"/>
                          </a:lnTo>
                          <a:lnTo>
                            <a:pt x="56" y="372"/>
                          </a:lnTo>
                          <a:lnTo>
                            <a:pt x="55" y="398"/>
                          </a:lnTo>
                          <a:lnTo>
                            <a:pt x="49" y="428"/>
                          </a:lnTo>
                          <a:lnTo>
                            <a:pt x="62" y="444"/>
                          </a:lnTo>
                          <a:lnTo>
                            <a:pt x="58" y="466"/>
                          </a:lnTo>
                          <a:lnTo>
                            <a:pt x="69" y="481"/>
                          </a:lnTo>
                          <a:lnTo>
                            <a:pt x="80" y="519"/>
                          </a:lnTo>
                          <a:lnTo>
                            <a:pt x="96" y="532"/>
                          </a:lnTo>
                          <a:lnTo>
                            <a:pt x="122" y="532"/>
                          </a:lnTo>
                          <a:lnTo>
                            <a:pt x="157" y="526"/>
                          </a:lnTo>
                          <a:lnTo>
                            <a:pt x="194" y="519"/>
                          </a:lnTo>
                          <a:lnTo>
                            <a:pt x="191" y="589"/>
                          </a:lnTo>
                          <a:lnTo>
                            <a:pt x="478" y="496"/>
                          </a:lnTo>
                          <a:lnTo>
                            <a:pt x="455" y="442"/>
                          </a:lnTo>
                          <a:lnTo>
                            <a:pt x="460" y="400"/>
                          </a:lnTo>
                          <a:lnTo>
                            <a:pt x="539" y="322"/>
                          </a:lnTo>
                          <a:lnTo>
                            <a:pt x="539" y="113"/>
                          </a:lnTo>
                          <a:lnTo>
                            <a:pt x="486" y="55"/>
                          </a:lnTo>
                          <a:lnTo>
                            <a:pt x="419" y="26"/>
                          </a:lnTo>
                          <a:lnTo>
                            <a:pt x="350" y="0"/>
                          </a:lnTo>
                          <a:lnTo>
                            <a:pt x="258" y="12"/>
                          </a:lnTo>
                          <a:lnTo>
                            <a:pt x="176" y="19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36" name="Freeform 2135"/>
                    <p:cNvSpPr>
                      <a:spLocks/>
                    </p:cNvSpPr>
                    <p:nvPr/>
                  </p:nvSpPr>
                  <p:spPr bwMode="auto">
                    <a:xfrm>
                      <a:off x="4522" y="1379"/>
                      <a:ext cx="4" cy="2"/>
                    </a:xfrm>
                    <a:custGeom>
                      <a:avLst/>
                      <a:gdLst>
                        <a:gd name="T0" fmla="*/ 0 w 32"/>
                        <a:gd name="T1" fmla="*/ 3 h 9"/>
                        <a:gd name="T2" fmla="*/ 7 w 32"/>
                        <a:gd name="T3" fmla="*/ 8 h 9"/>
                        <a:gd name="T4" fmla="*/ 23 w 32"/>
                        <a:gd name="T5" fmla="*/ 5 h 9"/>
                        <a:gd name="T6" fmla="*/ 30 w 32"/>
                        <a:gd name="T7" fmla="*/ 9 h 9"/>
                        <a:gd name="T8" fmla="*/ 32 w 32"/>
                        <a:gd name="T9" fmla="*/ 2 h 9"/>
                        <a:gd name="T10" fmla="*/ 22 w 32"/>
                        <a:gd name="T11" fmla="*/ 0 h 9"/>
                        <a:gd name="T12" fmla="*/ 0 w 32"/>
                        <a:gd name="T13" fmla="*/ 3 h 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2" h="9">
                          <a:moveTo>
                            <a:pt x="0" y="3"/>
                          </a:moveTo>
                          <a:lnTo>
                            <a:pt x="7" y="8"/>
                          </a:lnTo>
                          <a:lnTo>
                            <a:pt x="23" y="5"/>
                          </a:lnTo>
                          <a:lnTo>
                            <a:pt x="30" y="9"/>
                          </a:lnTo>
                          <a:lnTo>
                            <a:pt x="32" y="2"/>
                          </a:lnTo>
                          <a:lnTo>
                            <a:pt x="22" y="0"/>
                          </a:lnTo>
                          <a:lnTo>
                            <a:pt x="0" y="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37" name="Freeform 2136"/>
                    <p:cNvSpPr>
                      <a:spLocks/>
                    </p:cNvSpPr>
                    <p:nvPr/>
                  </p:nvSpPr>
                  <p:spPr bwMode="auto">
                    <a:xfrm>
                      <a:off x="4526" y="1377"/>
                      <a:ext cx="1" cy="3"/>
                    </a:xfrm>
                    <a:custGeom>
                      <a:avLst/>
                      <a:gdLst>
                        <a:gd name="T0" fmla="*/ 0 w 14"/>
                        <a:gd name="T1" fmla="*/ 0 h 24"/>
                        <a:gd name="T2" fmla="*/ 8 w 14"/>
                        <a:gd name="T3" fmla="*/ 5 h 24"/>
                        <a:gd name="T4" fmla="*/ 8 w 14"/>
                        <a:gd name="T5" fmla="*/ 13 h 24"/>
                        <a:gd name="T6" fmla="*/ 11 w 14"/>
                        <a:gd name="T7" fmla="*/ 24 h 24"/>
                        <a:gd name="T8" fmla="*/ 14 w 14"/>
                        <a:gd name="T9" fmla="*/ 10 h 24"/>
                        <a:gd name="T10" fmla="*/ 14 w 14"/>
                        <a:gd name="T11" fmla="*/ 1 h 24"/>
                        <a:gd name="T12" fmla="*/ 0 w 14"/>
                        <a:gd name="T13" fmla="*/ 0 h 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4" h="24">
                          <a:moveTo>
                            <a:pt x="0" y="0"/>
                          </a:moveTo>
                          <a:lnTo>
                            <a:pt x="8" y="5"/>
                          </a:lnTo>
                          <a:lnTo>
                            <a:pt x="8" y="13"/>
                          </a:lnTo>
                          <a:lnTo>
                            <a:pt x="11" y="24"/>
                          </a:lnTo>
                          <a:lnTo>
                            <a:pt x="14" y="10"/>
                          </a:lnTo>
                          <a:lnTo>
                            <a:pt x="14" y="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38" name="Freeform 2137"/>
                    <p:cNvSpPr>
                      <a:spLocks/>
                    </p:cNvSpPr>
                    <p:nvPr/>
                  </p:nvSpPr>
                  <p:spPr bwMode="auto">
                    <a:xfrm>
                      <a:off x="4528" y="1368"/>
                      <a:ext cx="2" cy="5"/>
                    </a:xfrm>
                    <a:custGeom>
                      <a:avLst/>
                      <a:gdLst>
                        <a:gd name="T0" fmla="*/ 15 w 15"/>
                        <a:gd name="T1" fmla="*/ 0 h 45"/>
                        <a:gd name="T2" fmla="*/ 4 w 15"/>
                        <a:gd name="T3" fmla="*/ 25 h 45"/>
                        <a:gd name="T4" fmla="*/ 0 w 15"/>
                        <a:gd name="T5" fmla="*/ 45 h 45"/>
                        <a:gd name="T6" fmla="*/ 7 w 15"/>
                        <a:gd name="T7" fmla="*/ 32 h 45"/>
                        <a:gd name="T8" fmla="*/ 15 w 15"/>
                        <a:gd name="T9" fmla="*/ 0 h 4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5" h="45">
                          <a:moveTo>
                            <a:pt x="15" y="0"/>
                          </a:moveTo>
                          <a:lnTo>
                            <a:pt x="4" y="25"/>
                          </a:lnTo>
                          <a:lnTo>
                            <a:pt x="0" y="45"/>
                          </a:lnTo>
                          <a:lnTo>
                            <a:pt x="7" y="32"/>
                          </a:lnTo>
                          <a:lnTo>
                            <a:pt x="15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39" name="Freeform 2138"/>
                    <p:cNvSpPr>
                      <a:spLocks/>
                    </p:cNvSpPr>
                    <p:nvPr/>
                  </p:nvSpPr>
                  <p:spPr bwMode="auto">
                    <a:xfrm>
                      <a:off x="4530" y="1362"/>
                      <a:ext cx="7" cy="5"/>
                    </a:xfrm>
                    <a:custGeom>
                      <a:avLst/>
                      <a:gdLst>
                        <a:gd name="T0" fmla="*/ 0 w 59"/>
                        <a:gd name="T1" fmla="*/ 0 h 38"/>
                        <a:gd name="T2" fmla="*/ 12 w 59"/>
                        <a:gd name="T3" fmla="*/ 21 h 38"/>
                        <a:gd name="T4" fmla="*/ 10 w 59"/>
                        <a:gd name="T5" fmla="*/ 26 h 38"/>
                        <a:gd name="T6" fmla="*/ 10 w 59"/>
                        <a:gd name="T7" fmla="*/ 31 h 38"/>
                        <a:gd name="T8" fmla="*/ 6 w 59"/>
                        <a:gd name="T9" fmla="*/ 38 h 38"/>
                        <a:gd name="T10" fmla="*/ 14 w 59"/>
                        <a:gd name="T11" fmla="*/ 25 h 38"/>
                        <a:gd name="T12" fmla="*/ 26 w 59"/>
                        <a:gd name="T13" fmla="*/ 25 h 38"/>
                        <a:gd name="T14" fmla="*/ 38 w 59"/>
                        <a:gd name="T15" fmla="*/ 21 h 38"/>
                        <a:gd name="T16" fmla="*/ 59 w 59"/>
                        <a:gd name="T17" fmla="*/ 20 h 38"/>
                        <a:gd name="T18" fmla="*/ 38 w 59"/>
                        <a:gd name="T19" fmla="*/ 6 h 38"/>
                        <a:gd name="T20" fmla="*/ 0 w 59"/>
                        <a:gd name="T21" fmla="*/ 0 h 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59" h="38">
                          <a:moveTo>
                            <a:pt x="0" y="0"/>
                          </a:moveTo>
                          <a:lnTo>
                            <a:pt x="12" y="21"/>
                          </a:lnTo>
                          <a:lnTo>
                            <a:pt x="10" y="26"/>
                          </a:lnTo>
                          <a:lnTo>
                            <a:pt x="10" y="31"/>
                          </a:lnTo>
                          <a:lnTo>
                            <a:pt x="6" y="38"/>
                          </a:lnTo>
                          <a:lnTo>
                            <a:pt x="14" y="25"/>
                          </a:lnTo>
                          <a:lnTo>
                            <a:pt x="26" y="25"/>
                          </a:lnTo>
                          <a:lnTo>
                            <a:pt x="38" y="21"/>
                          </a:lnTo>
                          <a:lnTo>
                            <a:pt x="59" y="20"/>
                          </a:lnTo>
                          <a:lnTo>
                            <a:pt x="38" y="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40" name="Freeform 2139"/>
                    <p:cNvSpPr>
                      <a:spLocks/>
                    </p:cNvSpPr>
                    <p:nvPr/>
                  </p:nvSpPr>
                  <p:spPr bwMode="auto">
                    <a:xfrm>
                      <a:off x="4528" y="1355"/>
                      <a:ext cx="12" cy="5"/>
                    </a:xfrm>
                    <a:custGeom>
                      <a:avLst/>
                      <a:gdLst>
                        <a:gd name="T0" fmla="*/ 0 w 100"/>
                        <a:gd name="T1" fmla="*/ 19 h 37"/>
                        <a:gd name="T2" fmla="*/ 5 w 100"/>
                        <a:gd name="T3" fmla="*/ 32 h 37"/>
                        <a:gd name="T4" fmla="*/ 15 w 100"/>
                        <a:gd name="T5" fmla="*/ 37 h 37"/>
                        <a:gd name="T6" fmla="*/ 31 w 100"/>
                        <a:gd name="T7" fmla="*/ 26 h 37"/>
                        <a:gd name="T8" fmla="*/ 51 w 100"/>
                        <a:gd name="T9" fmla="*/ 19 h 37"/>
                        <a:gd name="T10" fmla="*/ 84 w 100"/>
                        <a:gd name="T11" fmla="*/ 18 h 37"/>
                        <a:gd name="T12" fmla="*/ 100 w 100"/>
                        <a:gd name="T13" fmla="*/ 20 h 37"/>
                        <a:gd name="T14" fmla="*/ 74 w 100"/>
                        <a:gd name="T15" fmla="*/ 9 h 37"/>
                        <a:gd name="T16" fmla="*/ 57 w 100"/>
                        <a:gd name="T17" fmla="*/ 5 h 37"/>
                        <a:gd name="T18" fmla="*/ 59 w 100"/>
                        <a:gd name="T19" fmla="*/ 0 h 37"/>
                        <a:gd name="T20" fmla="*/ 42 w 100"/>
                        <a:gd name="T21" fmla="*/ 7 h 37"/>
                        <a:gd name="T22" fmla="*/ 44 w 100"/>
                        <a:gd name="T23" fmla="*/ 3 h 37"/>
                        <a:gd name="T24" fmla="*/ 30 w 100"/>
                        <a:gd name="T25" fmla="*/ 9 h 37"/>
                        <a:gd name="T26" fmla="*/ 17 w 100"/>
                        <a:gd name="T27" fmla="*/ 9 h 37"/>
                        <a:gd name="T28" fmla="*/ 0 w 100"/>
                        <a:gd name="T29" fmla="*/ 19 h 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00" h="37">
                          <a:moveTo>
                            <a:pt x="0" y="19"/>
                          </a:moveTo>
                          <a:lnTo>
                            <a:pt x="5" y="32"/>
                          </a:lnTo>
                          <a:lnTo>
                            <a:pt x="15" y="37"/>
                          </a:lnTo>
                          <a:lnTo>
                            <a:pt x="31" y="26"/>
                          </a:lnTo>
                          <a:lnTo>
                            <a:pt x="51" y="19"/>
                          </a:lnTo>
                          <a:lnTo>
                            <a:pt x="84" y="18"/>
                          </a:lnTo>
                          <a:lnTo>
                            <a:pt x="100" y="20"/>
                          </a:lnTo>
                          <a:lnTo>
                            <a:pt x="74" y="9"/>
                          </a:lnTo>
                          <a:lnTo>
                            <a:pt x="57" y="5"/>
                          </a:lnTo>
                          <a:lnTo>
                            <a:pt x="59" y="0"/>
                          </a:lnTo>
                          <a:lnTo>
                            <a:pt x="42" y="7"/>
                          </a:lnTo>
                          <a:lnTo>
                            <a:pt x="44" y="3"/>
                          </a:lnTo>
                          <a:lnTo>
                            <a:pt x="30" y="9"/>
                          </a:lnTo>
                          <a:lnTo>
                            <a:pt x="17" y="9"/>
                          </a:lnTo>
                          <a:lnTo>
                            <a:pt x="0" y="1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41" name="Freeform 2140"/>
                    <p:cNvSpPr>
                      <a:spLocks/>
                    </p:cNvSpPr>
                    <p:nvPr/>
                  </p:nvSpPr>
                  <p:spPr bwMode="auto">
                    <a:xfrm>
                      <a:off x="4555" y="1361"/>
                      <a:ext cx="8" cy="15"/>
                    </a:xfrm>
                    <a:custGeom>
                      <a:avLst/>
                      <a:gdLst>
                        <a:gd name="T0" fmla="*/ 0 w 58"/>
                        <a:gd name="T1" fmla="*/ 22 h 117"/>
                        <a:gd name="T2" fmla="*/ 18 w 58"/>
                        <a:gd name="T3" fmla="*/ 8 h 117"/>
                        <a:gd name="T4" fmla="*/ 39 w 58"/>
                        <a:gd name="T5" fmla="*/ 11 h 117"/>
                        <a:gd name="T6" fmla="*/ 51 w 58"/>
                        <a:gd name="T7" fmla="*/ 31 h 117"/>
                        <a:gd name="T8" fmla="*/ 53 w 58"/>
                        <a:gd name="T9" fmla="*/ 58 h 117"/>
                        <a:gd name="T10" fmla="*/ 51 w 58"/>
                        <a:gd name="T11" fmla="*/ 77 h 117"/>
                        <a:gd name="T12" fmla="*/ 43 w 58"/>
                        <a:gd name="T13" fmla="*/ 95 h 117"/>
                        <a:gd name="T14" fmla="*/ 33 w 58"/>
                        <a:gd name="T15" fmla="*/ 69 h 117"/>
                        <a:gd name="T16" fmla="*/ 23 w 58"/>
                        <a:gd name="T17" fmla="*/ 54 h 117"/>
                        <a:gd name="T18" fmla="*/ 3 w 58"/>
                        <a:gd name="T19" fmla="*/ 44 h 117"/>
                        <a:gd name="T20" fmla="*/ 19 w 58"/>
                        <a:gd name="T21" fmla="*/ 65 h 117"/>
                        <a:gd name="T22" fmla="*/ 35 w 58"/>
                        <a:gd name="T23" fmla="*/ 82 h 117"/>
                        <a:gd name="T24" fmla="*/ 36 w 58"/>
                        <a:gd name="T25" fmla="*/ 99 h 117"/>
                        <a:gd name="T26" fmla="*/ 30 w 58"/>
                        <a:gd name="T27" fmla="*/ 115 h 117"/>
                        <a:gd name="T28" fmla="*/ 21 w 58"/>
                        <a:gd name="T29" fmla="*/ 117 h 117"/>
                        <a:gd name="T30" fmla="*/ 45 w 58"/>
                        <a:gd name="T31" fmla="*/ 112 h 117"/>
                        <a:gd name="T32" fmla="*/ 57 w 58"/>
                        <a:gd name="T33" fmla="*/ 86 h 117"/>
                        <a:gd name="T34" fmla="*/ 58 w 58"/>
                        <a:gd name="T35" fmla="*/ 54 h 117"/>
                        <a:gd name="T36" fmla="*/ 57 w 58"/>
                        <a:gd name="T37" fmla="*/ 24 h 117"/>
                        <a:gd name="T38" fmla="*/ 43 w 58"/>
                        <a:gd name="T39" fmla="*/ 6 h 117"/>
                        <a:gd name="T40" fmla="*/ 25 w 58"/>
                        <a:gd name="T41" fmla="*/ 0 h 117"/>
                        <a:gd name="T42" fmla="*/ 8 w 58"/>
                        <a:gd name="T43" fmla="*/ 3 h 117"/>
                        <a:gd name="T44" fmla="*/ 0 w 58"/>
                        <a:gd name="T45" fmla="*/ 22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58" h="117">
                          <a:moveTo>
                            <a:pt x="0" y="22"/>
                          </a:moveTo>
                          <a:lnTo>
                            <a:pt x="18" y="8"/>
                          </a:lnTo>
                          <a:lnTo>
                            <a:pt x="39" y="11"/>
                          </a:lnTo>
                          <a:lnTo>
                            <a:pt x="51" y="31"/>
                          </a:lnTo>
                          <a:lnTo>
                            <a:pt x="53" y="58"/>
                          </a:lnTo>
                          <a:lnTo>
                            <a:pt x="51" y="77"/>
                          </a:lnTo>
                          <a:lnTo>
                            <a:pt x="43" y="95"/>
                          </a:lnTo>
                          <a:lnTo>
                            <a:pt x="33" y="69"/>
                          </a:lnTo>
                          <a:lnTo>
                            <a:pt x="23" y="54"/>
                          </a:lnTo>
                          <a:lnTo>
                            <a:pt x="3" y="44"/>
                          </a:lnTo>
                          <a:lnTo>
                            <a:pt x="19" y="65"/>
                          </a:lnTo>
                          <a:lnTo>
                            <a:pt x="35" y="82"/>
                          </a:lnTo>
                          <a:lnTo>
                            <a:pt x="36" y="99"/>
                          </a:lnTo>
                          <a:lnTo>
                            <a:pt x="30" y="115"/>
                          </a:lnTo>
                          <a:lnTo>
                            <a:pt x="21" y="117"/>
                          </a:lnTo>
                          <a:lnTo>
                            <a:pt x="45" y="112"/>
                          </a:lnTo>
                          <a:lnTo>
                            <a:pt x="57" y="86"/>
                          </a:lnTo>
                          <a:lnTo>
                            <a:pt x="58" y="54"/>
                          </a:lnTo>
                          <a:lnTo>
                            <a:pt x="57" y="24"/>
                          </a:lnTo>
                          <a:lnTo>
                            <a:pt x="43" y="6"/>
                          </a:lnTo>
                          <a:lnTo>
                            <a:pt x="25" y="0"/>
                          </a:lnTo>
                          <a:lnTo>
                            <a:pt x="8" y="3"/>
                          </a:lnTo>
                          <a:lnTo>
                            <a:pt x="0" y="2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42" name="Freeform 2141"/>
                    <p:cNvSpPr>
                      <a:spLocks/>
                    </p:cNvSpPr>
                    <p:nvPr/>
                  </p:nvSpPr>
                  <p:spPr bwMode="auto">
                    <a:xfrm>
                      <a:off x="4553" y="1359"/>
                      <a:ext cx="12" cy="20"/>
                    </a:xfrm>
                    <a:custGeom>
                      <a:avLst/>
                      <a:gdLst>
                        <a:gd name="T0" fmla="*/ 0 w 95"/>
                        <a:gd name="T1" fmla="*/ 39 h 158"/>
                        <a:gd name="T2" fmla="*/ 15 w 95"/>
                        <a:gd name="T3" fmla="*/ 14 h 158"/>
                        <a:gd name="T4" fmla="*/ 40 w 95"/>
                        <a:gd name="T5" fmla="*/ 7 h 158"/>
                        <a:gd name="T6" fmla="*/ 70 w 95"/>
                        <a:gd name="T7" fmla="*/ 11 h 158"/>
                        <a:gd name="T8" fmla="*/ 81 w 95"/>
                        <a:gd name="T9" fmla="*/ 26 h 158"/>
                        <a:gd name="T10" fmla="*/ 89 w 95"/>
                        <a:gd name="T11" fmla="*/ 50 h 158"/>
                        <a:gd name="T12" fmla="*/ 89 w 95"/>
                        <a:gd name="T13" fmla="*/ 69 h 158"/>
                        <a:gd name="T14" fmla="*/ 84 w 95"/>
                        <a:gd name="T15" fmla="*/ 82 h 158"/>
                        <a:gd name="T16" fmla="*/ 84 w 95"/>
                        <a:gd name="T17" fmla="*/ 101 h 158"/>
                        <a:gd name="T18" fmla="*/ 80 w 95"/>
                        <a:gd name="T19" fmla="*/ 124 h 158"/>
                        <a:gd name="T20" fmla="*/ 59 w 95"/>
                        <a:gd name="T21" fmla="*/ 146 h 158"/>
                        <a:gd name="T22" fmla="*/ 47 w 95"/>
                        <a:gd name="T23" fmla="*/ 146 h 158"/>
                        <a:gd name="T24" fmla="*/ 30 w 95"/>
                        <a:gd name="T25" fmla="*/ 146 h 158"/>
                        <a:gd name="T26" fmla="*/ 30 w 95"/>
                        <a:gd name="T27" fmla="*/ 149 h 158"/>
                        <a:gd name="T28" fmla="*/ 42 w 95"/>
                        <a:gd name="T29" fmla="*/ 158 h 158"/>
                        <a:gd name="T30" fmla="*/ 57 w 95"/>
                        <a:gd name="T31" fmla="*/ 156 h 158"/>
                        <a:gd name="T32" fmla="*/ 75 w 95"/>
                        <a:gd name="T33" fmla="*/ 148 h 158"/>
                        <a:gd name="T34" fmla="*/ 90 w 95"/>
                        <a:gd name="T35" fmla="*/ 126 h 158"/>
                        <a:gd name="T36" fmla="*/ 91 w 95"/>
                        <a:gd name="T37" fmla="*/ 89 h 158"/>
                        <a:gd name="T38" fmla="*/ 95 w 95"/>
                        <a:gd name="T39" fmla="*/ 64 h 158"/>
                        <a:gd name="T40" fmla="*/ 95 w 95"/>
                        <a:gd name="T41" fmla="*/ 43 h 158"/>
                        <a:gd name="T42" fmla="*/ 86 w 95"/>
                        <a:gd name="T43" fmla="*/ 23 h 158"/>
                        <a:gd name="T44" fmla="*/ 76 w 95"/>
                        <a:gd name="T45" fmla="*/ 7 h 158"/>
                        <a:gd name="T46" fmla="*/ 51 w 95"/>
                        <a:gd name="T47" fmla="*/ 0 h 158"/>
                        <a:gd name="T48" fmla="*/ 15 w 95"/>
                        <a:gd name="T49" fmla="*/ 5 h 158"/>
                        <a:gd name="T50" fmla="*/ 3 w 95"/>
                        <a:gd name="T51" fmla="*/ 14 h 158"/>
                        <a:gd name="T52" fmla="*/ 0 w 95"/>
                        <a:gd name="T53" fmla="*/ 39 h 1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95" h="158">
                          <a:moveTo>
                            <a:pt x="0" y="39"/>
                          </a:moveTo>
                          <a:lnTo>
                            <a:pt x="15" y="14"/>
                          </a:lnTo>
                          <a:lnTo>
                            <a:pt x="40" y="7"/>
                          </a:lnTo>
                          <a:lnTo>
                            <a:pt x="70" y="11"/>
                          </a:lnTo>
                          <a:lnTo>
                            <a:pt x="81" y="26"/>
                          </a:lnTo>
                          <a:lnTo>
                            <a:pt x="89" y="50"/>
                          </a:lnTo>
                          <a:lnTo>
                            <a:pt x="89" y="69"/>
                          </a:lnTo>
                          <a:lnTo>
                            <a:pt x="84" y="82"/>
                          </a:lnTo>
                          <a:lnTo>
                            <a:pt x="84" y="101"/>
                          </a:lnTo>
                          <a:lnTo>
                            <a:pt x="80" y="124"/>
                          </a:lnTo>
                          <a:lnTo>
                            <a:pt x="59" y="146"/>
                          </a:lnTo>
                          <a:lnTo>
                            <a:pt x="47" y="146"/>
                          </a:lnTo>
                          <a:lnTo>
                            <a:pt x="30" y="146"/>
                          </a:lnTo>
                          <a:lnTo>
                            <a:pt x="30" y="149"/>
                          </a:lnTo>
                          <a:lnTo>
                            <a:pt x="42" y="158"/>
                          </a:lnTo>
                          <a:lnTo>
                            <a:pt x="57" y="156"/>
                          </a:lnTo>
                          <a:lnTo>
                            <a:pt x="75" y="148"/>
                          </a:lnTo>
                          <a:lnTo>
                            <a:pt x="90" y="126"/>
                          </a:lnTo>
                          <a:lnTo>
                            <a:pt x="91" y="89"/>
                          </a:lnTo>
                          <a:lnTo>
                            <a:pt x="95" y="64"/>
                          </a:lnTo>
                          <a:lnTo>
                            <a:pt x="95" y="43"/>
                          </a:lnTo>
                          <a:lnTo>
                            <a:pt x="86" y="23"/>
                          </a:lnTo>
                          <a:lnTo>
                            <a:pt x="76" y="7"/>
                          </a:lnTo>
                          <a:lnTo>
                            <a:pt x="51" y="0"/>
                          </a:lnTo>
                          <a:lnTo>
                            <a:pt x="15" y="5"/>
                          </a:lnTo>
                          <a:lnTo>
                            <a:pt x="3" y="14"/>
                          </a:lnTo>
                          <a:lnTo>
                            <a:pt x="0" y="3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43" name="Freeform 2142"/>
                    <p:cNvSpPr>
                      <a:spLocks/>
                    </p:cNvSpPr>
                    <p:nvPr/>
                  </p:nvSpPr>
                  <p:spPr bwMode="auto">
                    <a:xfrm>
                      <a:off x="4547" y="1380"/>
                      <a:ext cx="11" cy="17"/>
                    </a:xfrm>
                    <a:custGeom>
                      <a:avLst/>
                      <a:gdLst>
                        <a:gd name="T0" fmla="*/ 87 w 87"/>
                        <a:gd name="T1" fmla="*/ 0 h 133"/>
                        <a:gd name="T2" fmla="*/ 76 w 87"/>
                        <a:gd name="T3" fmla="*/ 29 h 133"/>
                        <a:gd name="T4" fmla="*/ 57 w 87"/>
                        <a:gd name="T5" fmla="*/ 60 h 133"/>
                        <a:gd name="T6" fmla="*/ 39 w 87"/>
                        <a:gd name="T7" fmla="*/ 86 h 133"/>
                        <a:gd name="T8" fmla="*/ 12 w 87"/>
                        <a:gd name="T9" fmla="*/ 122 h 133"/>
                        <a:gd name="T10" fmla="*/ 0 w 87"/>
                        <a:gd name="T11" fmla="*/ 133 h 133"/>
                        <a:gd name="T12" fmla="*/ 30 w 87"/>
                        <a:gd name="T13" fmla="*/ 117 h 133"/>
                        <a:gd name="T14" fmla="*/ 52 w 87"/>
                        <a:gd name="T15" fmla="*/ 85 h 133"/>
                        <a:gd name="T16" fmla="*/ 74 w 87"/>
                        <a:gd name="T17" fmla="*/ 50 h 133"/>
                        <a:gd name="T18" fmla="*/ 87 w 87"/>
                        <a:gd name="T19" fmla="*/ 0 h 1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87" h="133">
                          <a:moveTo>
                            <a:pt x="87" y="0"/>
                          </a:moveTo>
                          <a:lnTo>
                            <a:pt x="76" y="29"/>
                          </a:lnTo>
                          <a:lnTo>
                            <a:pt x="57" y="60"/>
                          </a:lnTo>
                          <a:lnTo>
                            <a:pt x="39" y="86"/>
                          </a:lnTo>
                          <a:lnTo>
                            <a:pt x="12" y="122"/>
                          </a:lnTo>
                          <a:lnTo>
                            <a:pt x="0" y="133"/>
                          </a:lnTo>
                          <a:lnTo>
                            <a:pt x="30" y="117"/>
                          </a:lnTo>
                          <a:lnTo>
                            <a:pt x="52" y="85"/>
                          </a:lnTo>
                          <a:lnTo>
                            <a:pt x="74" y="50"/>
                          </a:lnTo>
                          <a:lnTo>
                            <a:pt x="87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44" name="Freeform 2143"/>
                    <p:cNvSpPr>
                      <a:spLocks/>
                    </p:cNvSpPr>
                    <p:nvPr/>
                  </p:nvSpPr>
                  <p:spPr bwMode="auto">
                    <a:xfrm>
                      <a:off x="4530" y="1325"/>
                      <a:ext cx="61" cy="61"/>
                    </a:xfrm>
                    <a:custGeom>
                      <a:avLst/>
                      <a:gdLst>
                        <a:gd name="T0" fmla="*/ 38 w 488"/>
                        <a:gd name="T1" fmla="*/ 142 h 491"/>
                        <a:gd name="T2" fmla="*/ 112 w 488"/>
                        <a:gd name="T3" fmla="*/ 131 h 491"/>
                        <a:gd name="T4" fmla="*/ 163 w 488"/>
                        <a:gd name="T5" fmla="*/ 137 h 491"/>
                        <a:gd name="T6" fmla="*/ 193 w 488"/>
                        <a:gd name="T7" fmla="*/ 171 h 491"/>
                        <a:gd name="T8" fmla="*/ 174 w 488"/>
                        <a:gd name="T9" fmla="*/ 213 h 491"/>
                        <a:gd name="T10" fmla="*/ 151 w 488"/>
                        <a:gd name="T11" fmla="*/ 229 h 491"/>
                        <a:gd name="T12" fmla="*/ 144 w 488"/>
                        <a:gd name="T13" fmla="*/ 269 h 491"/>
                        <a:gd name="T14" fmla="*/ 159 w 488"/>
                        <a:gd name="T15" fmla="*/ 294 h 491"/>
                        <a:gd name="T16" fmla="*/ 146 w 488"/>
                        <a:gd name="T17" fmla="*/ 333 h 491"/>
                        <a:gd name="T18" fmla="*/ 176 w 488"/>
                        <a:gd name="T19" fmla="*/ 333 h 491"/>
                        <a:gd name="T20" fmla="*/ 185 w 488"/>
                        <a:gd name="T21" fmla="*/ 289 h 491"/>
                        <a:gd name="T22" fmla="*/ 204 w 488"/>
                        <a:gd name="T23" fmla="*/ 269 h 491"/>
                        <a:gd name="T24" fmla="*/ 240 w 488"/>
                        <a:gd name="T25" fmla="*/ 269 h 491"/>
                        <a:gd name="T26" fmla="*/ 276 w 488"/>
                        <a:gd name="T27" fmla="*/ 277 h 491"/>
                        <a:gd name="T28" fmla="*/ 287 w 488"/>
                        <a:gd name="T29" fmla="*/ 307 h 491"/>
                        <a:gd name="T30" fmla="*/ 291 w 488"/>
                        <a:gd name="T31" fmla="*/ 348 h 491"/>
                        <a:gd name="T32" fmla="*/ 287 w 488"/>
                        <a:gd name="T33" fmla="*/ 379 h 491"/>
                        <a:gd name="T34" fmla="*/ 287 w 488"/>
                        <a:gd name="T35" fmla="*/ 401 h 491"/>
                        <a:gd name="T36" fmla="*/ 289 w 488"/>
                        <a:gd name="T37" fmla="*/ 427 h 491"/>
                        <a:gd name="T38" fmla="*/ 312 w 488"/>
                        <a:gd name="T39" fmla="*/ 450 h 491"/>
                        <a:gd name="T40" fmla="*/ 328 w 488"/>
                        <a:gd name="T41" fmla="*/ 463 h 491"/>
                        <a:gd name="T42" fmla="*/ 371 w 488"/>
                        <a:gd name="T43" fmla="*/ 491 h 491"/>
                        <a:gd name="T44" fmla="*/ 452 w 488"/>
                        <a:gd name="T45" fmla="*/ 409 h 491"/>
                        <a:gd name="T46" fmla="*/ 475 w 488"/>
                        <a:gd name="T47" fmla="*/ 342 h 491"/>
                        <a:gd name="T48" fmla="*/ 484 w 488"/>
                        <a:gd name="T49" fmla="*/ 234 h 491"/>
                        <a:gd name="T50" fmla="*/ 488 w 488"/>
                        <a:gd name="T51" fmla="*/ 158 h 491"/>
                        <a:gd name="T52" fmla="*/ 480 w 488"/>
                        <a:gd name="T53" fmla="*/ 84 h 491"/>
                        <a:gd name="T54" fmla="*/ 459 w 488"/>
                        <a:gd name="T55" fmla="*/ 43 h 491"/>
                        <a:gd name="T56" fmla="*/ 410 w 488"/>
                        <a:gd name="T57" fmla="*/ 16 h 491"/>
                        <a:gd name="T58" fmla="*/ 365 w 488"/>
                        <a:gd name="T59" fmla="*/ 7 h 491"/>
                        <a:gd name="T60" fmla="*/ 280 w 488"/>
                        <a:gd name="T61" fmla="*/ 0 h 491"/>
                        <a:gd name="T62" fmla="*/ 197 w 488"/>
                        <a:gd name="T63" fmla="*/ 5 h 491"/>
                        <a:gd name="T64" fmla="*/ 93 w 488"/>
                        <a:gd name="T65" fmla="*/ 22 h 491"/>
                        <a:gd name="T66" fmla="*/ 46 w 488"/>
                        <a:gd name="T67" fmla="*/ 46 h 491"/>
                        <a:gd name="T68" fmla="*/ 23 w 488"/>
                        <a:gd name="T69" fmla="*/ 69 h 491"/>
                        <a:gd name="T70" fmla="*/ 0 w 488"/>
                        <a:gd name="T71" fmla="*/ 103 h 491"/>
                        <a:gd name="T72" fmla="*/ 4 w 488"/>
                        <a:gd name="T73" fmla="*/ 122 h 491"/>
                        <a:gd name="T74" fmla="*/ 38 w 488"/>
                        <a:gd name="T75" fmla="*/ 142 h 4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</a:cxnLst>
                      <a:rect l="0" t="0" r="r" b="b"/>
                      <a:pathLst>
                        <a:path w="488" h="491">
                          <a:moveTo>
                            <a:pt x="38" y="142"/>
                          </a:moveTo>
                          <a:lnTo>
                            <a:pt x="112" y="131"/>
                          </a:lnTo>
                          <a:lnTo>
                            <a:pt x="163" y="137"/>
                          </a:lnTo>
                          <a:lnTo>
                            <a:pt x="193" y="171"/>
                          </a:lnTo>
                          <a:lnTo>
                            <a:pt x="174" y="213"/>
                          </a:lnTo>
                          <a:lnTo>
                            <a:pt x="151" y="229"/>
                          </a:lnTo>
                          <a:lnTo>
                            <a:pt x="144" y="269"/>
                          </a:lnTo>
                          <a:lnTo>
                            <a:pt x="159" y="294"/>
                          </a:lnTo>
                          <a:lnTo>
                            <a:pt x="146" y="333"/>
                          </a:lnTo>
                          <a:lnTo>
                            <a:pt x="176" y="333"/>
                          </a:lnTo>
                          <a:lnTo>
                            <a:pt x="185" y="289"/>
                          </a:lnTo>
                          <a:lnTo>
                            <a:pt x="204" y="269"/>
                          </a:lnTo>
                          <a:lnTo>
                            <a:pt x="240" y="269"/>
                          </a:lnTo>
                          <a:lnTo>
                            <a:pt x="276" y="277"/>
                          </a:lnTo>
                          <a:lnTo>
                            <a:pt x="287" y="307"/>
                          </a:lnTo>
                          <a:lnTo>
                            <a:pt x="291" y="348"/>
                          </a:lnTo>
                          <a:lnTo>
                            <a:pt x="287" y="379"/>
                          </a:lnTo>
                          <a:lnTo>
                            <a:pt x="287" y="401"/>
                          </a:lnTo>
                          <a:lnTo>
                            <a:pt x="289" y="427"/>
                          </a:lnTo>
                          <a:lnTo>
                            <a:pt x="312" y="450"/>
                          </a:lnTo>
                          <a:lnTo>
                            <a:pt x="328" y="463"/>
                          </a:lnTo>
                          <a:lnTo>
                            <a:pt x="371" y="491"/>
                          </a:lnTo>
                          <a:lnTo>
                            <a:pt x="452" y="409"/>
                          </a:lnTo>
                          <a:lnTo>
                            <a:pt x="475" y="342"/>
                          </a:lnTo>
                          <a:lnTo>
                            <a:pt x="484" y="234"/>
                          </a:lnTo>
                          <a:lnTo>
                            <a:pt x="488" y="158"/>
                          </a:lnTo>
                          <a:lnTo>
                            <a:pt x="480" y="84"/>
                          </a:lnTo>
                          <a:lnTo>
                            <a:pt x="459" y="43"/>
                          </a:lnTo>
                          <a:lnTo>
                            <a:pt x="410" y="16"/>
                          </a:lnTo>
                          <a:lnTo>
                            <a:pt x="365" y="7"/>
                          </a:lnTo>
                          <a:lnTo>
                            <a:pt x="280" y="0"/>
                          </a:lnTo>
                          <a:lnTo>
                            <a:pt x="197" y="5"/>
                          </a:lnTo>
                          <a:lnTo>
                            <a:pt x="93" y="22"/>
                          </a:lnTo>
                          <a:lnTo>
                            <a:pt x="46" y="46"/>
                          </a:lnTo>
                          <a:lnTo>
                            <a:pt x="23" y="69"/>
                          </a:lnTo>
                          <a:lnTo>
                            <a:pt x="0" y="103"/>
                          </a:lnTo>
                          <a:lnTo>
                            <a:pt x="4" y="122"/>
                          </a:lnTo>
                          <a:lnTo>
                            <a:pt x="38" y="142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45" name="Freeform 2144"/>
                    <p:cNvSpPr>
                      <a:spLocks/>
                    </p:cNvSpPr>
                    <p:nvPr/>
                  </p:nvSpPr>
                  <p:spPr bwMode="auto">
                    <a:xfrm>
                      <a:off x="4531" y="1325"/>
                      <a:ext cx="58" cy="59"/>
                    </a:xfrm>
                    <a:custGeom>
                      <a:avLst/>
                      <a:gdLst>
                        <a:gd name="T0" fmla="*/ 19 w 464"/>
                        <a:gd name="T1" fmla="*/ 71 h 470"/>
                        <a:gd name="T2" fmla="*/ 10 w 464"/>
                        <a:gd name="T3" fmla="*/ 110 h 470"/>
                        <a:gd name="T4" fmla="*/ 118 w 464"/>
                        <a:gd name="T5" fmla="*/ 115 h 470"/>
                        <a:gd name="T6" fmla="*/ 212 w 464"/>
                        <a:gd name="T7" fmla="*/ 92 h 470"/>
                        <a:gd name="T8" fmla="*/ 168 w 464"/>
                        <a:gd name="T9" fmla="*/ 107 h 470"/>
                        <a:gd name="T10" fmla="*/ 157 w 464"/>
                        <a:gd name="T11" fmla="*/ 124 h 470"/>
                        <a:gd name="T12" fmla="*/ 203 w 464"/>
                        <a:gd name="T13" fmla="*/ 119 h 470"/>
                        <a:gd name="T14" fmla="*/ 214 w 464"/>
                        <a:gd name="T15" fmla="*/ 126 h 470"/>
                        <a:gd name="T16" fmla="*/ 186 w 464"/>
                        <a:gd name="T17" fmla="*/ 158 h 470"/>
                        <a:gd name="T18" fmla="*/ 195 w 464"/>
                        <a:gd name="T19" fmla="*/ 164 h 470"/>
                        <a:gd name="T20" fmla="*/ 170 w 464"/>
                        <a:gd name="T21" fmla="*/ 204 h 470"/>
                        <a:gd name="T22" fmla="*/ 255 w 464"/>
                        <a:gd name="T23" fmla="*/ 185 h 470"/>
                        <a:gd name="T24" fmla="*/ 142 w 464"/>
                        <a:gd name="T25" fmla="*/ 227 h 470"/>
                        <a:gd name="T26" fmla="*/ 205 w 464"/>
                        <a:gd name="T27" fmla="*/ 220 h 470"/>
                        <a:gd name="T28" fmla="*/ 150 w 464"/>
                        <a:gd name="T29" fmla="*/ 247 h 470"/>
                        <a:gd name="T30" fmla="*/ 168 w 464"/>
                        <a:gd name="T31" fmla="*/ 262 h 470"/>
                        <a:gd name="T32" fmla="*/ 258 w 464"/>
                        <a:gd name="T33" fmla="*/ 252 h 470"/>
                        <a:gd name="T34" fmla="*/ 324 w 464"/>
                        <a:gd name="T35" fmla="*/ 259 h 470"/>
                        <a:gd name="T36" fmla="*/ 320 w 464"/>
                        <a:gd name="T37" fmla="*/ 277 h 470"/>
                        <a:gd name="T38" fmla="*/ 335 w 464"/>
                        <a:gd name="T39" fmla="*/ 287 h 470"/>
                        <a:gd name="T40" fmla="*/ 282 w 464"/>
                        <a:gd name="T41" fmla="*/ 324 h 470"/>
                        <a:gd name="T42" fmla="*/ 331 w 464"/>
                        <a:gd name="T43" fmla="*/ 321 h 470"/>
                        <a:gd name="T44" fmla="*/ 282 w 464"/>
                        <a:gd name="T45" fmla="*/ 374 h 470"/>
                        <a:gd name="T46" fmla="*/ 315 w 464"/>
                        <a:gd name="T47" fmla="*/ 372 h 470"/>
                        <a:gd name="T48" fmla="*/ 301 w 464"/>
                        <a:gd name="T49" fmla="*/ 428 h 470"/>
                        <a:gd name="T50" fmla="*/ 363 w 464"/>
                        <a:gd name="T51" fmla="*/ 345 h 470"/>
                        <a:gd name="T52" fmla="*/ 306 w 464"/>
                        <a:gd name="T53" fmla="*/ 438 h 470"/>
                        <a:gd name="T54" fmla="*/ 375 w 464"/>
                        <a:gd name="T55" fmla="*/ 404 h 470"/>
                        <a:gd name="T56" fmla="*/ 358 w 464"/>
                        <a:gd name="T57" fmla="*/ 441 h 470"/>
                        <a:gd name="T58" fmla="*/ 395 w 464"/>
                        <a:gd name="T59" fmla="*/ 438 h 470"/>
                        <a:gd name="T60" fmla="*/ 452 w 464"/>
                        <a:gd name="T61" fmla="*/ 282 h 470"/>
                        <a:gd name="T62" fmla="*/ 425 w 464"/>
                        <a:gd name="T63" fmla="*/ 185 h 470"/>
                        <a:gd name="T64" fmla="*/ 375 w 464"/>
                        <a:gd name="T65" fmla="*/ 194 h 470"/>
                        <a:gd name="T66" fmla="*/ 460 w 464"/>
                        <a:gd name="T67" fmla="*/ 162 h 470"/>
                        <a:gd name="T68" fmla="*/ 403 w 464"/>
                        <a:gd name="T69" fmla="*/ 103 h 470"/>
                        <a:gd name="T70" fmla="*/ 365 w 464"/>
                        <a:gd name="T71" fmla="*/ 103 h 470"/>
                        <a:gd name="T72" fmla="*/ 443 w 464"/>
                        <a:gd name="T73" fmla="*/ 50 h 470"/>
                        <a:gd name="T74" fmla="*/ 352 w 464"/>
                        <a:gd name="T75" fmla="*/ 30 h 470"/>
                        <a:gd name="T76" fmla="*/ 377 w 464"/>
                        <a:gd name="T77" fmla="*/ 11 h 470"/>
                        <a:gd name="T78" fmla="*/ 263 w 464"/>
                        <a:gd name="T79" fmla="*/ 9 h 470"/>
                        <a:gd name="T80" fmla="*/ 218 w 464"/>
                        <a:gd name="T81" fmla="*/ 23 h 470"/>
                        <a:gd name="T82" fmla="*/ 210 w 464"/>
                        <a:gd name="T83" fmla="*/ 2 h 470"/>
                        <a:gd name="T84" fmla="*/ 120 w 464"/>
                        <a:gd name="T85" fmla="*/ 39 h 470"/>
                        <a:gd name="T86" fmla="*/ 136 w 464"/>
                        <a:gd name="T87" fmla="*/ 11 h 47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</a:cxnLst>
                      <a:rect l="0" t="0" r="r" b="b"/>
                      <a:pathLst>
                        <a:path w="464" h="470">
                          <a:moveTo>
                            <a:pt x="76" y="30"/>
                          </a:moveTo>
                          <a:lnTo>
                            <a:pt x="37" y="45"/>
                          </a:lnTo>
                          <a:lnTo>
                            <a:pt x="19" y="71"/>
                          </a:lnTo>
                          <a:lnTo>
                            <a:pt x="8" y="87"/>
                          </a:lnTo>
                          <a:lnTo>
                            <a:pt x="0" y="100"/>
                          </a:lnTo>
                          <a:lnTo>
                            <a:pt x="10" y="110"/>
                          </a:lnTo>
                          <a:lnTo>
                            <a:pt x="30" y="124"/>
                          </a:lnTo>
                          <a:lnTo>
                            <a:pt x="80" y="115"/>
                          </a:lnTo>
                          <a:lnTo>
                            <a:pt x="118" y="115"/>
                          </a:lnTo>
                          <a:lnTo>
                            <a:pt x="142" y="103"/>
                          </a:lnTo>
                          <a:lnTo>
                            <a:pt x="180" y="94"/>
                          </a:lnTo>
                          <a:lnTo>
                            <a:pt x="212" y="92"/>
                          </a:lnTo>
                          <a:lnTo>
                            <a:pt x="250" y="94"/>
                          </a:lnTo>
                          <a:lnTo>
                            <a:pt x="195" y="100"/>
                          </a:lnTo>
                          <a:lnTo>
                            <a:pt x="168" y="107"/>
                          </a:lnTo>
                          <a:lnTo>
                            <a:pt x="148" y="115"/>
                          </a:lnTo>
                          <a:lnTo>
                            <a:pt x="142" y="117"/>
                          </a:lnTo>
                          <a:lnTo>
                            <a:pt x="157" y="124"/>
                          </a:lnTo>
                          <a:lnTo>
                            <a:pt x="168" y="135"/>
                          </a:lnTo>
                          <a:lnTo>
                            <a:pt x="186" y="124"/>
                          </a:lnTo>
                          <a:lnTo>
                            <a:pt x="203" y="119"/>
                          </a:lnTo>
                          <a:lnTo>
                            <a:pt x="237" y="113"/>
                          </a:lnTo>
                          <a:lnTo>
                            <a:pt x="248" y="113"/>
                          </a:lnTo>
                          <a:lnTo>
                            <a:pt x="214" y="126"/>
                          </a:lnTo>
                          <a:lnTo>
                            <a:pt x="189" y="137"/>
                          </a:lnTo>
                          <a:lnTo>
                            <a:pt x="175" y="147"/>
                          </a:lnTo>
                          <a:lnTo>
                            <a:pt x="186" y="158"/>
                          </a:lnTo>
                          <a:lnTo>
                            <a:pt x="214" y="149"/>
                          </a:lnTo>
                          <a:lnTo>
                            <a:pt x="237" y="145"/>
                          </a:lnTo>
                          <a:lnTo>
                            <a:pt x="195" y="164"/>
                          </a:lnTo>
                          <a:lnTo>
                            <a:pt x="182" y="174"/>
                          </a:lnTo>
                          <a:lnTo>
                            <a:pt x="178" y="194"/>
                          </a:lnTo>
                          <a:lnTo>
                            <a:pt x="170" y="204"/>
                          </a:lnTo>
                          <a:lnTo>
                            <a:pt x="195" y="192"/>
                          </a:lnTo>
                          <a:lnTo>
                            <a:pt x="218" y="188"/>
                          </a:lnTo>
                          <a:lnTo>
                            <a:pt x="255" y="185"/>
                          </a:lnTo>
                          <a:lnTo>
                            <a:pt x="200" y="202"/>
                          </a:lnTo>
                          <a:lnTo>
                            <a:pt x="165" y="215"/>
                          </a:lnTo>
                          <a:lnTo>
                            <a:pt x="142" y="227"/>
                          </a:lnTo>
                          <a:lnTo>
                            <a:pt x="140" y="245"/>
                          </a:lnTo>
                          <a:lnTo>
                            <a:pt x="168" y="232"/>
                          </a:lnTo>
                          <a:lnTo>
                            <a:pt x="205" y="220"/>
                          </a:lnTo>
                          <a:lnTo>
                            <a:pt x="223" y="220"/>
                          </a:lnTo>
                          <a:lnTo>
                            <a:pt x="182" y="234"/>
                          </a:lnTo>
                          <a:lnTo>
                            <a:pt x="150" y="247"/>
                          </a:lnTo>
                          <a:lnTo>
                            <a:pt x="138" y="259"/>
                          </a:lnTo>
                          <a:lnTo>
                            <a:pt x="142" y="270"/>
                          </a:lnTo>
                          <a:lnTo>
                            <a:pt x="168" y="262"/>
                          </a:lnTo>
                          <a:lnTo>
                            <a:pt x="191" y="252"/>
                          </a:lnTo>
                          <a:lnTo>
                            <a:pt x="239" y="250"/>
                          </a:lnTo>
                          <a:lnTo>
                            <a:pt x="258" y="252"/>
                          </a:lnTo>
                          <a:lnTo>
                            <a:pt x="303" y="254"/>
                          </a:lnTo>
                          <a:lnTo>
                            <a:pt x="356" y="247"/>
                          </a:lnTo>
                          <a:lnTo>
                            <a:pt x="324" y="259"/>
                          </a:lnTo>
                          <a:lnTo>
                            <a:pt x="269" y="268"/>
                          </a:lnTo>
                          <a:lnTo>
                            <a:pt x="280" y="287"/>
                          </a:lnTo>
                          <a:lnTo>
                            <a:pt x="320" y="277"/>
                          </a:lnTo>
                          <a:lnTo>
                            <a:pt x="358" y="264"/>
                          </a:lnTo>
                          <a:lnTo>
                            <a:pt x="384" y="252"/>
                          </a:lnTo>
                          <a:lnTo>
                            <a:pt x="335" y="287"/>
                          </a:lnTo>
                          <a:lnTo>
                            <a:pt x="306" y="296"/>
                          </a:lnTo>
                          <a:lnTo>
                            <a:pt x="280" y="305"/>
                          </a:lnTo>
                          <a:lnTo>
                            <a:pt x="282" y="324"/>
                          </a:lnTo>
                          <a:lnTo>
                            <a:pt x="320" y="317"/>
                          </a:lnTo>
                          <a:lnTo>
                            <a:pt x="350" y="309"/>
                          </a:lnTo>
                          <a:lnTo>
                            <a:pt x="331" y="321"/>
                          </a:lnTo>
                          <a:lnTo>
                            <a:pt x="299" y="330"/>
                          </a:lnTo>
                          <a:lnTo>
                            <a:pt x="282" y="332"/>
                          </a:lnTo>
                          <a:lnTo>
                            <a:pt x="282" y="374"/>
                          </a:lnTo>
                          <a:lnTo>
                            <a:pt x="318" y="360"/>
                          </a:lnTo>
                          <a:lnTo>
                            <a:pt x="345" y="349"/>
                          </a:lnTo>
                          <a:lnTo>
                            <a:pt x="315" y="372"/>
                          </a:lnTo>
                          <a:lnTo>
                            <a:pt x="278" y="388"/>
                          </a:lnTo>
                          <a:lnTo>
                            <a:pt x="280" y="406"/>
                          </a:lnTo>
                          <a:lnTo>
                            <a:pt x="301" y="428"/>
                          </a:lnTo>
                          <a:lnTo>
                            <a:pt x="320" y="404"/>
                          </a:lnTo>
                          <a:lnTo>
                            <a:pt x="345" y="374"/>
                          </a:lnTo>
                          <a:lnTo>
                            <a:pt x="363" y="345"/>
                          </a:lnTo>
                          <a:lnTo>
                            <a:pt x="345" y="390"/>
                          </a:lnTo>
                          <a:lnTo>
                            <a:pt x="331" y="406"/>
                          </a:lnTo>
                          <a:lnTo>
                            <a:pt x="306" y="438"/>
                          </a:lnTo>
                          <a:lnTo>
                            <a:pt x="324" y="459"/>
                          </a:lnTo>
                          <a:lnTo>
                            <a:pt x="354" y="434"/>
                          </a:lnTo>
                          <a:lnTo>
                            <a:pt x="375" y="404"/>
                          </a:lnTo>
                          <a:lnTo>
                            <a:pt x="395" y="372"/>
                          </a:lnTo>
                          <a:lnTo>
                            <a:pt x="377" y="420"/>
                          </a:lnTo>
                          <a:lnTo>
                            <a:pt x="358" y="441"/>
                          </a:lnTo>
                          <a:lnTo>
                            <a:pt x="340" y="462"/>
                          </a:lnTo>
                          <a:lnTo>
                            <a:pt x="356" y="470"/>
                          </a:lnTo>
                          <a:lnTo>
                            <a:pt x="395" y="438"/>
                          </a:lnTo>
                          <a:lnTo>
                            <a:pt x="430" y="388"/>
                          </a:lnTo>
                          <a:lnTo>
                            <a:pt x="443" y="349"/>
                          </a:lnTo>
                          <a:lnTo>
                            <a:pt x="452" y="282"/>
                          </a:lnTo>
                          <a:lnTo>
                            <a:pt x="458" y="232"/>
                          </a:lnTo>
                          <a:lnTo>
                            <a:pt x="464" y="174"/>
                          </a:lnTo>
                          <a:lnTo>
                            <a:pt x="425" y="185"/>
                          </a:lnTo>
                          <a:lnTo>
                            <a:pt x="382" y="202"/>
                          </a:lnTo>
                          <a:lnTo>
                            <a:pt x="315" y="217"/>
                          </a:lnTo>
                          <a:lnTo>
                            <a:pt x="375" y="194"/>
                          </a:lnTo>
                          <a:lnTo>
                            <a:pt x="397" y="181"/>
                          </a:lnTo>
                          <a:lnTo>
                            <a:pt x="439" y="167"/>
                          </a:lnTo>
                          <a:lnTo>
                            <a:pt x="460" y="162"/>
                          </a:lnTo>
                          <a:lnTo>
                            <a:pt x="460" y="132"/>
                          </a:lnTo>
                          <a:lnTo>
                            <a:pt x="454" y="94"/>
                          </a:lnTo>
                          <a:lnTo>
                            <a:pt x="403" y="103"/>
                          </a:lnTo>
                          <a:lnTo>
                            <a:pt x="370" y="113"/>
                          </a:lnTo>
                          <a:lnTo>
                            <a:pt x="327" y="132"/>
                          </a:lnTo>
                          <a:lnTo>
                            <a:pt x="365" y="103"/>
                          </a:lnTo>
                          <a:lnTo>
                            <a:pt x="409" y="89"/>
                          </a:lnTo>
                          <a:lnTo>
                            <a:pt x="452" y="79"/>
                          </a:lnTo>
                          <a:lnTo>
                            <a:pt x="443" y="50"/>
                          </a:lnTo>
                          <a:lnTo>
                            <a:pt x="430" y="32"/>
                          </a:lnTo>
                          <a:lnTo>
                            <a:pt x="390" y="20"/>
                          </a:lnTo>
                          <a:lnTo>
                            <a:pt x="352" y="30"/>
                          </a:lnTo>
                          <a:lnTo>
                            <a:pt x="315" y="55"/>
                          </a:lnTo>
                          <a:lnTo>
                            <a:pt x="340" y="25"/>
                          </a:lnTo>
                          <a:lnTo>
                            <a:pt x="377" y="11"/>
                          </a:lnTo>
                          <a:lnTo>
                            <a:pt x="335" y="4"/>
                          </a:lnTo>
                          <a:lnTo>
                            <a:pt x="306" y="2"/>
                          </a:lnTo>
                          <a:lnTo>
                            <a:pt x="263" y="9"/>
                          </a:lnTo>
                          <a:lnTo>
                            <a:pt x="233" y="27"/>
                          </a:lnTo>
                          <a:lnTo>
                            <a:pt x="186" y="36"/>
                          </a:lnTo>
                          <a:lnTo>
                            <a:pt x="218" y="23"/>
                          </a:lnTo>
                          <a:lnTo>
                            <a:pt x="242" y="9"/>
                          </a:lnTo>
                          <a:lnTo>
                            <a:pt x="255" y="0"/>
                          </a:lnTo>
                          <a:lnTo>
                            <a:pt x="210" y="2"/>
                          </a:lnTo>
                          <a:lnTo>
                            <a:pt x="170" y="4"/>
                          </a:lnTo>
                          <a:lnTo>
                            <a:pt x="146" y="15"/>
                          </a:lnTo>
                          <a:lnTo>
                            <a:pt x="120" y="39"/>
                          </a:lnTo>
                          <a:lnTo>
                            <a:pt x="99" y="68"/>
                          </a:lnTo>
                          <a:lnTo>
                            <a:pt x="110" y="34"/>
                          </a:lnTo>
                          <a:lnTo>
                            <a:pt x="136" y="11"/>
                          </a:lnTo>
                          <a:lnTo>
                            <a:pt x="76" y="30"/>
                          </a:lnTo>
                          <a:close/>
                        </a:path>
                      </a:pathLst>
                    </a:custGeom>
                    <a:solidFill>
                      <a:srgbClr val="A05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46" name="Freeform 2145"/>
                    <p:cNvSpPr>
                      <a:spLocks/>
                    </p:cNvSpPr>
                    <p:nvPr/>
                  </p:nvSpPr>
                  <p:spPr bwMode="auto">
                    <a:xfrm>
                      <a:off x="4409" y="1474"/>
                      <a:ext cx="63" cy="38"/>
                    </a:xfrm>
                    <a:custGeom>
                      <a:avLst/>
                      <a:gdLst>
                        <a:gd name="T0" fmla="*/ 507 w 507"/>
                        <a:gd name="T1" fmla="*/ 185 h 310"/>
                        <a:gd name="T2" fmla="*/ 444 w 507"/>
                        <a:gd name="T3" fmla="*/ 170 h 310"/>
                        <a:gd name="T4" fmla="*/ 420 w 507"/>
                        <a:gd name="T5" fmla="*/ 166 h 310"/>
                        <a:gd name="T6" fmla="*/ 406 w 507"/>
                        <a:gd name="T7" fmla="*/ 153 h 310"/>
                        <a:gd name="T8" fmla="*/ 391 w 507"/>
                        <a:gd name="T9" fmla="*/ 133 h 310"/>
                        <a:gd name="T10" fmla="*/ 361 w 507"/>
                        <a:gd name="T11" fmla="*/ 104 h 310"/>
                        <a:gd name="T12" fmla="*/ 306 w 507"/>
                        <a:gd name="T13" fmla="*/ 58 h 310"/>
                        <a:gd name="T14" fmla="*/ 296 w 507"/>
                        <a:gd name="T15" fmla="*/ 42 h 310"/>
                        <a:gd name="T16" fmla="*/ 281 w 507"/>
                        <a:gd name="T17" fmla="*/ 28 h 310"/>
                        <a:gd name="T18" fmla="*/ 252 w 507"/>
                        <a:gd name="T19" fmla="*/ 23 h 310"/>
                        <a:gd name="T20" fmla="*/ 163 w 507"/>
                        <a:gd name="T21" fmla="*/ 8 h 310"/>
                        <a:gd name="T22" fmla="*/ 139 w 507"/>
                        <a:gd name="T23" fmla="*/ 0 h 310"/>
                        <a:gd name="T24" fmla="*/ 117 w 507"/>
                        <a:gd name="T25" fmla="*/ 10 h 310"/>
                        <a:gd name="T26" fmla="*/ 106 w 507"/>
                        <a:gd name="T27" fmla="*/ 20 h 310"/>
                        <a:gd name="T28" fmla="*/ 54 w 507"/>
                        <a:gd name="T29" fmla="*/ 38 h 310"/>
                        <a:gd name="T30" fmla="*/ 34 w 507"/>
                        <a:gd name="T31" fmla="*/ 45 h 310"/>
                        <a:gd name="T32" fmla="*/ 27 w 507"/>
                        <a:gd name="T33" fmla="*/ 53 h 310"/>
                        <a:gd name="T34" fmla="*/ 17 w 507"/>
                        <a:gd name="T35" fmla="*/ 83 h 310"/>
                        <a:gd name="T36" fmla="*/ 11 w 507"/>
                        <a:gd name="T37" fmla="*/ 97 h 310"/>
                        <a:gd name="T38" fmla="*/ 7 w 507"/>
                        <a:gd name="T39" fmla="*/ 106 h 310"/>
                        <a:gd name="T40" fmla="*/ 0 w 507"/>
                        <a:gd name="T41" fmla="*/ 120 h 310"/>
                        <a:gd name="T42" fmla="*/ 0 w 507"/>
                        <a:gd name="T43" fmla="*/ 132 h 310"/>
                        <a:gd name="T44" fmla="*/ 10 w 507"/>
                        <a:gd name="T45" fmla="*/ 139 h 310"/>
                        <a:gd name="T46" fmla="*/ 31 w 507"/>
                        <a:gd name="T47" fmla="*/ 138 h 310"/>
                        <a:gd name="T48" fmla="*/ 64 w 507"/>
                        <a:gd name="T49" fmla="*/ 123 h 310"/>
                        <a:gd name="T50" fmla="*/ 106 w 507"/>
                        <a:gd name="T51" fmla="*/ 115 h 310"/>
                        <a:gd name="T52" fmla="*/ 144 w 507"/>
                        <a:gd name="T53" fmla="*/ 120 h 310"/>
                        <a:gd name="T54" fmla="*/ 104 w 507"/>
                        <a:gd name="T55" fmla="*/ 130 h 310"/>
                        <a:gd name="T56" fmla="*/ 76 w 507"/>
                        <a:gd name="T57" fmla="*/ 139 h 310"/>
                        <a:gd name="T58" fmla="*/ 44 w 507"/>
                        <a:gd name="T59" fmla="*/ 153 h 310"/>
                        <a:gd name="T60" fmla="*/ 37 w 507"/>
                        <a:gd name="T61" fmla="*/ 164 h 310"/>
                        <a:gd name="T62" fmla="*/ 37 w 507"/>
                        <a:gd name="T63" fmla="*/ 176 h 310"/>
                        <a:gd name="T64" fmla="*/ 49 w 507"/>
                        <a:gd name="T65" fmla="*/ 185 h 310"/>
                        <a:gd name="T66" fmla="*/ 63 w 507"/>
                        <a:gd name="T67" fmla="*/ 182 h 310"/>
                        <a:gd name="T68" fmla="*/ 108 w 507"/>
                        <a:gd name="T69" fmla="*/ 170 h 310"/>
                        <a:gd name="T70" fmla="*/ 149 w 507"/>
                        <a:gd name="T71" fmla="*/ 168 h 310"/>
                        <a:gd name="T72" fmla="*/ 180 w 507"/>
                        <a:gd name="T73" fmla="*/ 170 h 310"/>
                        <a:gd name="T74" fmla="*/ 198 w 507"/>
                        <a:gd name="T75" fmla="*/ 182 h 310"/>
                        <a:gd name="T76" fmla="*/ 219 w 507"/>
                        <a:gd name="T77" fmla="*/ 203 h 310"/>
                        <a:gd name="T78" fmla="*/ 234 w 507"/>
                        <a:gd name="T79" fmla="*/ 227 h 310"/>
                        <a:gd name="T80" fmla="*/ 251 w 507"/>
                        <a:gd name="T81" fmla="*/ 250 h 310"/>
                        <a:gd name="T82" fmla="*/ 265 w 507"/>
                        <a:gd name="T83" fmla="*/ 267 h 310"/>
                        <a:gd name="T84" fmla="*/ 289 w 507"/>
                        <a:gd name="T85" fmla="*/ 284 h 310"/>
                        <a:gd name="T86" fmla="*/ 312 w 507"/>
                        <a:gd name="T87" fmla="*/ 289 h 310"/>
                        <a:gd name="T88" fmla="*/ 338 w 507"/>
                        <a:gd name="T89" fmla="*/ 292 h 310"/>
                        <a:gd name="T90" fmla="*/ 369 w 507"/>
                        <a:gd name="T91" fmla="*/ 289 h 310"/>
                        <a:gd name="T92" fmla="*/ 392 w 507"/>
                        <a:gd name="T93" fmla="*/ 287 h 310"/>
                        <a:gd name="T94" fmla="*/ 423 w 507"/>
                        <a:gd name="T95" fmla="*/ 295 h 310"/>
                        <a:gd name="T96" fmla="*/ 507 w 507"/>
                        <a:gd name="T97" fmla="*/ 310 h 310"/>
                        <a:gd name="T98" fmla="*/ 507 w 507"/>
                        <a:gd name="T99" fmla="*/ 185 h 3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</a:cxnLst>
                      <a:rect l="0" t="0" r="r" b="b"/>
                      <a:pathLst>
                        <a:path w="507" h="310">
                          <a:moveTo>
                            <a:pt x="507" y="185"/>
                          </a:moveTo>
                          <a:lnTo>
                            <a:pt x="444" y="170"/>
                          </a:lnTo>
                          <a:lnTo>
                            <a:pt x="420" y="166"/>
                          </a:lnTo>
                          <a:lnTo>
                            <a:pt x="406" y="153"/>
                          </a:lnTo>
                          <a:lnTo>
                            <a:pt x="391" y="133"/>
                          </a:lnTo>
                          <a:lnTo>
                            <a:pt x="361" y="104"/>
                          </a:lnTo>
                          <a:lnTo>
                            <a:pt x="306" y="58"/>
                          </a:lnTo>
                          <a:lnTo>
                            <a:pt x="296" y="42"/>
                          </a:lnTo>
                          <a:lnTo>
                            <a:pt x="281" y="28"/>
                          </a:lnTo>
                          <a:lnTo>
                            <a:pt x="252" y="23"/>
                          </a:lnTo>
                          <a:lnTo>
                            <a:pt x="163" y="8"/>
                          </a:lnTo>
                          <a:lnTo>
                            <a:pt x="139" y="0"/>
                          </a:lnTo>
                          <a:lnTo>
                            <a:pt x="117" y="10"/>
                          </a:lnTo>
                          <a:lnTo>
                            <a:pt x="106" y="20"/>
                          </a:lnTo>
                          <a:lnTo>
                            <a:pt x="54" y="38"/>
                          </a:lnTo>
                          <a:lnTo>
                            <a:pt x="34" y="45"/>
                          </a:lnTo>
                          <a:lnTo>
                            <a:pt x="27" y="53"/>
                          </a:lnTo>
                          <a:lnTo>
                            <a:pt x="17" y="83"/>
                          </a:lnTo>
                          <a:lnTo>
                            <a:pt x="11" y="97"/>
                          </a:lnTo>
                          <a:lnTo>
                            <a:pt x="7" y="106"/>
                          </a:lnTo>
                          <a:lnTo>
                            <a:pt x="0" y="120"/>
                          </a:lnTo>
                          <a:lnTo>
                            <a:pt x="0" y="132"/>
                          </a:lnTo>
                          <a:lnTo>
                            <a:pt x="10" y="139"/>
                          </a:lnTo>
                          <a:lnTo>
                            <a:pt x="31" y="138"/>
                          </a:lnTo>
                          <a:lnTo>
                            <a:pt x="64" y="123"/>
                          </a:lnTo>
                          <a:lnTo>
                            <a:pt x="106" y="115"/>
                          </a:lnTo>
                          <a:lnTo>
                            <a:pt x="144" y="120"/>
                          </a:lnTo>
                          <a:lnTo>
                            <a:pt x="104" y="130"/>
                          </a:lnTo>
                          <a:lnTo>
                            <a:pt x="76" y="139"/>
                          </a:lnTo>
                          <a:lnTo>
                            <a:pt x="44" y="153"/>
                          </a:lnTo>
                          <a:lnTo>
                            <a:pt x="37" y="164"/>
                          </a:lnTo>
                          <a:lnTo>
                            <a:pt x="37" y="176"/>
                          </a:lnTo>
                          <a:lnTo>
                            <a:pt x="49" y="185"/>
                          </a:lnTo>
                          <a:lnTo>
                            <a:pt x="63" y="182"/>
                          </a:lnTo>
                          <a:lnTo>
                            <a:pt x="108" y="170"/>
                          </a:lnTo>
                          <a:lnTo>
                            <a:pt x="149" y="168"/>
                          </a:lnTo>
                          <a:lnTo>
                            <a:pt x="180" y="170"/>
                          </a:lnTo>
                          <a:lnTo>
                            <a:pt x="198" y="182"/>
                          </a:lnTo>
                          <a:lnTo>
                            <a:pt x="219" y="203"/>
                          </a:lnTo>
                          <a:lnTo>
                            <a:pt x="234" y="227"/>
                          </a:lnTo>
                          <a:lnTo>
                            <a:pt x="251" y="250"/>
                          </a:lnTo>
                          <a:lnTo>
                            <a:pt x="265" y="267"/>
                          </a:lnTo>
                          <a:lnTo>
                            <a:pt x="289" y="284"/>
                          </a:lnTo>
                          <a:lnTo>
                            <a:pt x="312" y="289"/>
                          </a:lnTo>
                          <a:lnTo>
                            <a:pt x="338" y="292"/>
                          </a:lnTo>
                          <a:lnTo>
                            <a:pt x="369" y="289"/>
                          </a:lnTo>
                          <a:lnTo>
                            <a:pt x="392" y="287"/>
                          </a:lnTo>
                          <a:lnTo>
                            <a:pt x="423" y="295"/>
                          </a:lnTo>
                          <a:lnTo>
                            <a:pt x="507" y="310"/>
                          </a:lnTo>
                          <a:lnTo>
                            <a:pt x="507" y="185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47" name="Freeform 2146"/>
                    <p:cNvSpPr>
                      <a:spLocks/>
                    </p:cNvSpPr>
                    <p:nvPr/>
                  </p:nvSpPr>
                  <p:spPr bwMode="auto">
                    <a:xfrm>
                      <a:off x="4412" y="1480"/>
                      <a:ext cx="20" cy="5"/>
                    </a:xfrm>
                    <a:custGeom>
                      <a:avLst/>
                      <a:gdLst>
                        <a:gd name="T0" fmla="*/ 0 w 164"/>
                        <a:gd name="T1" fmla="*/ 40 h 40"/>
                        <a:gd name="T2" fmla="*/ 28 w 164"/>
                        <a:gd name="T3" fmla="*/ 27 h 40"/>
                        <a:gd name="T4" fmla="*/ 51 w 164"/>
                        <a:gd name="T5" fmla="*/ 22 h 40"/>
                        <a:gd name="T6" fmla="*/ 79 w 164"/>
                        <a:gd name="T7" fmla="*/ 15 h 40"/>
                        <a:gd name="T8" fmla="*/ 102 w 164"/>
                        <a:gd name="T9" fmla="*/ 8 h 40"/>
                        <a:gd name="T10" fmla="*/ 138 w 164"/>
                        <a:gd name="T11" fmla="*/ 12 h 40"/>
                        <a:gd name="T12" fmla="*/ 164 w 164"/>
                        <a:gd name="T13" fmla="*/ 15 h 40"/>
                        <a:gd name="T14" fmla="*/ 126 w 164"/>
                        <a:gd name="T15" fmla="*/ 6 h 40"/>
                        <a:gd name="T16" fmla="*/ 93 w 164"/>
                        <a:gd name="T17" fmla="*/ 0 h 40"/>
                        <a:gd name="T18" fmla="*/ 51 w 164"/>
                        <a:gd name="T19" fmla="*/ 19 h 40"/>
                        <a:gd name="T20" fmla="*/ 28 w 164"/>
                        <a:gd name="T21" fmla="*/ 21 h 40"/>
                        <a:gd name="T22" fmla="*/ 2 w 164"/>
                        <a:gd name="T23" fmla="*/ 35 h 40"/>
                        <a:gd name="T24" fmla="*/ 0 w 164"/>
                        <a:gd name="T25" fmla="*/ 40 h 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164" h="40">
                          <a:moveTo>
                            <a:pt x="0" y="40"/>
                          </a:moveTo>
                          <a:lnTo>
                            <a:pt x="28" y="27"/>
                          </a:lnTo>
                          <a:lnTo>
                            <a:pt x="51" y="22"/>
                          </a:lnTo>
                          <a:lnTo>
                            <a:pt x="79" y="15"/>
                          </a:lnTo>
                          <a:lnTo>
                            <a:pt x="102" y="8"/>
                          </a:lnTo>
                          <a:lnTo>
                            <a:pt x="138" y="12"/>
                          </a:lnTo>
                          <a:lnTo>
                            <a:pt x="164" y="15"/>
                          </a:lnTo>
                          <a:lnTo>
                            <a:pt x="126" y="6"/>
                          </a:lnTo>
                          <a:lnTo>
                            <a:pt x="93" y="0"/>
                          </a:lnTo>
                          <a:lnTo>
                            <a:pt x="51" y="19"/>
                          </a:lnTo>
                          <a:lnTo>
                            <a:pt x="28" y="21"/>
                          </a:lnTo>
                          <a:lnTo>
                            <a:pt x="2" y="35"/>
                          </a:lnTo>
                          <a:lnTo>
                            <a:pt x="0" y="4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48" name="Freeform 2147"/>
                    <p:cNvSpPr>
                      <a:spLocks/>
                    </p:cNvSpPr>
                    <p:nvPr/>
                  </p:nvSpPr>
                  <p:spPr bwMode="auto">
                    <a:xfrm>
                      <a:off x="4423" y="1475"/>
                      <a:ext cx="17" cy="4"/>
                    </a:xfrm>
                    <a:custGeom>
                      <a:avLst/>
                      <a:gdLst>
                        <a:gd name="T0" fmla="*/ 39 w 138"/>
                        <a:gd name="T1" fmla="*/ 0 h 28"/>
                        <a:gd name="T2" fmla="*/ 21 w 138"/>
                        <a:gd name="T3" fmla="*/ 2 h 28"/>
                        <a:gd name="T4" fmla="*/ 0 w 138"/>
                        <a:gd name="T5" fmla="*/ 9 h 28"/>
                        <a:gd name="T6" fmla="*/ 15 w 138"/>
                        <a:gd name="T7" fmla="*/ 7 h 28"/>
                        <a:gd name="T8" fmla="*/ 37 w 138"/>
                        <a:gd name="T9" fmla="*/ 4 h 28"/>
                        <a:gd name="T10" fmla="*/ 81 w 138"/>
                        <a:gd name="T11" fmla="*/ 16 h 28"/>
                        <a:gd name="T12" fmla="*/ 106 w 138"/>
                        <a:gd name="T13" fmla="*/ 24 h 28"/>
                        <a:gd name="T14" fmla="*/ 134 w 138"/>
                        <a:gd name="T15" fmla="*/ 28 h 28"/>
                        <a:gd name="T16" fmla="*/ 138 w 138"/>
                        <a:gd name="T17" fmla="*/ 24 h 28"/>
                        <a:gd name="T18" fmla="*/ 109 w 138"/>
                        <a:gd name="T19" fmla="*/ 17 h 28"/>
                        <a:gd name="T20" fmla="*/ 72 w 138"/>
                        <a:gd name="T21" fmla="*/ 9 h 28"/>
                        <a:gd name="T22" fmla="*/ 39 w 138"/>
                        <a:gd name="T23" fmla="*/ 0 h 2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38" h="28">
                          <a:moveTo>
                            <a:pt x="39" y="0"/>
                          </a:moveTo>
                          <a:lnTo>
                            <a:pt x="21" y="2"/>
                          </a:lnTo>
                          <a:lnTo>
                            <a:pt x="0" y="9"/>
                          </a:lnTo>
                          <a:lnTo>
                            <a:pt x="15" y="7"/>
                          </a:lnTo>
                          <a:lnTo>
                            <a:pt x="37" y="4"/>
                          </a:lnTo>
                          <a:lnTo>
                            <a:pt x="81" y="16"/>
                          </a:lnTo>
                          <a:lnTo>
                            <a:pt x="106" y="24"/>
                          </a:lnTo>
                          <a:lnTo>
                            <a:pt x="134" y="28"/>
                          </a:lnTo>
                          <a:lnTo>
                            <a:pt x="138" y="24"/>
                          </a:lnTo>
                          <a:lnTo>
                            <a:pt x="109" y="17"/>
                          </a:lnTo>
                          <a:lnTo>
                            <a:pt x="72" y="9"/>
                          </a:lnTo>
                          <a:lnTo>
                            <a:pt x="3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49" name="Freeform 2148"/>
                    <p:cNvSpPr>
                      <a:spLocks/>
                    </p:cNvSpPr>
                    <p:nvPr/>
                  </p:nvSpPr>
                  <p:spPr bwMode="auto">
                    <a:xfrm>
                      <a:off x="4426" y="1487"/>
                      <a:ext cx="7" cy="2"/>
                    </a:xfrm>
                    <a:custGeom>
                      <a:avLst/>
                      <a:gdLst>
                        <a:gd name="T0" fmla="*/ 0 w 57"/>
                        <a:gd name="T1" fmla="*/ 6 h 14"/>
                        <a:gd name="T2" fmla="*/ 6 w 57"/>
                        <a:gd name="T3" fmla="*/ 14 h 14"/>
                        <a:gd name="T4" fmla="*/ 27 w 57"/>
                        <a:gd name="T5" fmla="*/ 9 h 14"/>
                        <a:gd name="T6" fmla="*/ 51 w 57"/>
                        <a:gd name="T7" fmla="*/ 9 h 14"/>
                        <a:gd name="T8" fmla="*/ 57 w 57"/>
                        <a:gd name="T9" fmla="*/ 0 h 14"/>
                        <a:gd name="T10" fmla="*/ 41 w 57"/>
                        <a:gd name="T11" fmla="*/ 3 h 14"/>
                        <a:gd name="T12" fmla="*/ 0 w 57"/>
                        <a:gd name="T13" fmla="*/ 6 h 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7" h="14">
                          <a:moveTo>
                            <a:pt x="0" y="6"/>
                          </a:moveTo>
                          <a:lnTo>
                            <a:pt x="6" y="14"/>
                          </a:lnTo>
                          <a:lnTo>
                            <a:pt x="27" y="9"/>
                          </a:lnTo>
                          <a:lnTo>
                            <a:pt x="51" y="9"/>
                          </a:lnTo>
                          <a:lnTo>
                            <a:pt x="57" y="0"/>
                          </a:lnTo>
                          <a:lnTo>
                            <a:pt x="41" y="3"/>
                          </a:lnTo>
                          <a:lnTo>
                            <a:pt x="0" y="6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50" name="Freeform 2149"/>
                    <p:cNvSpPr>
                      <a:spLocks/>
                    </p:cNvSpPr>
                    <p:nvPr/>
                  </p:nvSpPr>
                  <p:spPr bwMode="auto">
                    <a:xfrm>
                      <a:off x="4411" y="1486"/>
                      <a:ext cx="2" cy="3"/>
                    </a:xfrm>
                    <a:custGeom>
                      <a:avLst/>
                      <a:gdLst>
                        <a:gd name="T0" fmla="*/ 14 w 14"/>
                        <a:gd name="T1" fmla="*/ 0 h 26"/>
                        <a:gd name="T2" fmla="*/ 14 w 14"/>
                        <a:gd name="T3" fmla="*/ 8 h 26"/>
                        <a:gd name="T4" fmla="*/ 11 w 14"/>
                        <a:gd name="T5" fmla="*/ 19 h 26"/>
                        <a:gd name="T6" fmla="*/ 0 w 14"/>
                        <a:gd name="T7" fmla="*/ 26 h 26"/>
                        <a:gd name="T8" fmla="*/ 14 w 14"/>
                        <a:gd name="T9" fmla="*/ 0 h 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4" h="26">
                          <a:moveTo>
                            <a:pt x="14" y="0"/>
                          </a:moveTo>
                          <a:lnTo>
                            <a:pt x="14" y="8"/>
                          </a:lnTo>
                          <a:lnTo>
                            <a:pt x="11" y="19"/>
                          </a:lnTo>
                          <a:lnTo>
                            <a:pt x="0" y="26"/>
                          </a:lnTo>
                          <a:lnTo>
                            <a:pt x="14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51" name="Freeform 2150"/>
                    <p:cNvSpPr>
                      <a:spLocks/>
                    </p:cNvSpPr>
                    <p:nvPr/>
                  </p:nvSpPr>
                  <p:spPr bwMode="auto">
                    <a:xfrm>
                      <a:off x="4416" y="1493"/>
                      <a:ext cx="2" cy="2"/>
                    </a:xfrm>
                    <a:custGeom>
                      <a:avLst/>
                      <a:gdLst>
                        <a:gd name="T0" fmla="*/ 12 w 12"/>
                        <a:gd name="T1" fmla="*/ 0 h 15"/>
                        <a:gd name="T2" fmla="*/ 10 w 12"/>
                        <a:gd name="T3" fmla="*/ 8 h 15"/>
                        <a:gd name="T4" fmla="*/ 0 w 12"/>
                        <a:gd name="T5" fmla="*/ 15 h 15"/>
                        <a:gd name="T6" fmla="*/ 12 w 12"/>
                        <a:gd name="T7" fmla="*/ 0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12" h="15">
                          <a:moveTo>
                            <a:pt x="12" y="0"/>
                          </a:moveTo>
                          <a:lnTo>
                            <a:pt x="10" y="8"/>
                          </a:lnTo>
                          <a:lnTo>
                            <a:pt x="0" y="15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52" name="Freeform 2151"/>
                    <p:cNvSpPr>
                      <a:spLocks/>
                    </p:cNvSpPr>
                    <p:nvPr/>
                  </p:nvSpPr>
                  <p:spPr bwMode="auto">
                    <a:xfrm>
                      <a:off x="4439" y="1483"/>
                      <a:ext cx="3" cy="4"/>
                    </a:xfrm>
                    <a:custGeom>
                      <a:avLst/>
                      <a:gdLst>
                        <a:gd name="T0" fmla="*/ 0 w 27"/>
                        <a:gd name="T1" fmla="*/ 0 h 33"/>
                        <a:gd name="T2" fmla="*/ 4 w 27"/>
                        <a:gd name="T3" fmla="*/ 11 h 33"/>
                        <a:gd name="T4" fmla="*/ 4 w 27"/>
                        <a:gd name="T5" fmla="*/ 19 h 33"/>
                        <a:gd name="T6" fmla="*/ 27 w 27"/>
                        <a:gd name="T7" fmla="*/ 33 h 33"/>
                        <a:gd name="T8" fmla="*/ 0 w 27"/>
                        <a:gd name="T9" fmla="*/ 0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7" h="33">
                          <a:moveTo>
                            <a:pt x="0" y="0"/>
                          </a:moveTo>
                          <a:lnTo>
                            <a:pt x="4" y="11"/>
                          </a:lnTo>
                          <a:lnTo>
                            <a:pt x="4" y="19"/>
                          </a:lnTo>
                          <a:lnTo>
                            <a:pt x="27" y="3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53" name="Freeform 2152"/>
                    <p:cNvSpPr>
                      <a:spLocks/>
                    </p:cNvSpPr>
                    <p:nvPr/>
                  </p:nvSpPr>
                  <p:spPr bwMode="auto">
                    <a:xfrm>
                      <a:off x="4445" y="1483"/>
                      <a:ext cx="10" cy="11"/>
                    </a:xfrm>
                    <a:custGeom>
                      <a:avLst/>
                      <a:gdLst>
                        <a:gd name="T0" fmla="*/ 0 w 84"/>
                        <a:gd name="T1" fmla="*/ 0 h 85"/>
                        <a:gd name="T2" fmla="*/ 15 w 84"/>
                        <a:gd name="T3" fmla="*/ 27 h 85"/>
                        <a:gd name="T4" fmla="*/ 31 w 84"/>
                        <a:gd name="T5" fmla="*/ 48 h 85"/>
                        <a:gd name="T6" fmla="*/ 84 w 84"/>
                        <a:gd name="T7" fmla="*/ 85 h 85"/>
                        <a:gd name="T8" fmla="*/ 34 w 84"/>
                        <a:gd name="T9" fmla="*/ 40 h 85"/>
                        <a:gd name="T10" fmla="*/ 0 w 84"/>
                        <a:gd name="T11" fmla="*/ 0 h 8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84" h="85">
                          <a:moveTo>
                            <a:pt x="0" y="0"/>
                          </a:moveTo>
                          <a:lnTo>
                            <a:pt x="15" y="27"/>
                          </a:lnTo>
                          <a:lnTo>
                            <a:pt x="31" y="48"/>
                          </a:lnTo>
                          <a:lnTo>
                            <a:pt x="84" y="85"/>
                          </a:lnTo>
                          <a:lnTo>
                            <a:pt x="34" y="4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54" name="Freeform 2153"/>
                    <p:cNvSpPr>
                      <a:spLocks/>
                    </p:cNvSpPr>
                    <p:nvPr/>
                  </p:nvSpPr>
                  <p:spPr bwMode="auto">
                    <a:xfrm>
                      <a:off x="4458" y="1498"/>
                      <a:ext cx="2" cy="7"/>
                    </a:xfrm>
                    <a:custGeom>
                      <a:avLst/>
                      <a:gdLst>
                        <a:gd name="T0" fmla="*/ 21 w 21"/>
                        <a:gd name="T1" fmla="*/ 0 h 62"/>
                        <a:gd name="T2" fmla="*/ 8 w 21"/>
                        <a:gd name="T3" fmla="*/ 22 h 62"/>
                        <a:gd name="T4" fmla="*/ 3 w 21"/>
                        <a:gd name="T5" fmla="*/ 43 h 62"/>
                        <a:gd name="T6" fmla="*/ 2 w 21"/>
                        <a:gd name="T7" fmla="*/ 62 h 62"/>
                        <a:gd name="T8" fmla="*/ 0 w 21"/>
                        <a:gd name="T9" fmla="*/ 36 h 62"/>
                        <a:gd name="T10" fmla="*/ 2 w 21"/>
                        <a:gd name="T11" fmla="*/ 16 h 62"/>
                        <a:gd name="T12" fmla="*/ 21 w 21"/>
                        <a:gd name="T13" fmla="*/ 0 h 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" h="62">
                          <a:moveTo>
                            <a:pt x="21" y="0"/>
                          </a:moveTo>
                          <a:lnTo>
                            <a:pt x="8" y="22"/>
                          </a:lnTo>
                          <a:lnTo>
                            <a:pt x="3" y="43"/>
                          </a:lnTo>
                          <a:lnTo>
                            <a:pt x="2" y="62"/>
                          </a:lnTo>
                          <a:lnTo>
                            <a:pt x="0" y="36"/>
                          </a:lnTo>
                          <a:lnTo>
                            <a:pt x="2" y="16"/>
                          </a:lnTo>
                          <a:lnTo>
                            <a:pt x="21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55" name="Freeform 2154"/>
                    <p:cNvSpPr>
                      <a:spLocks/>
                    </p:cNvSpPr>
                    <p:nvPr/>
                  </p:nvSpPr>
                  <p:spPr bwMode="auto">
                    <a:xfrm>
                      <a:off x="4435" y="1490"/>
                      <a:ext cx="2" cy="3"/>
                    </a:xfrm>
                    <a:custGeom>
                      <a:avLst/>
                      <a:gdLst>
                        <a:gd name="T0" fmla="*/ 10 w 12"/>
                        <a:gd name="T1" fmla="*/ 0 h 23"/>
                        <a:gd name="T2" fmla="*/ 12 w 12"/>
                        <a:gd name="T3" fmla="*/ 9 h 23"/>
                        <a:gd name="T4" fmla="*/ 0 w 12"/>
                        <a:gd name="T5" fmla="*/ 23 h 23"/>
                        <a:gd name="T6" fmla="*/ 10 w 12"/>
                        <a:gd name="T7" fmla="*/ 0 h 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12" h="23">
                          <a:moveTo>
                            <a:pt x="10" y="0"/>
                          </a:moveTo>
                          <a:lnTo>
                            <a:pt x="12" y="9"/>
                          </a:lnTo>
                          <a:lnTo>
                            <a:pt x="0" y="23"/>
                          </a:lnTo>
                          <a:lnTo>
                            <a:pt x="1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56" name="Freeform 2155"/>
                    <p:cNvSpPr>
                      <a:spLocks/>
                    </p:cNvSpPr>
                    <p:nvPr/>
                  </p:nvSpPr>
                  <p:spPr bwMode="auto">
                    <a:xfrm>
                      <a:off x="4525" y="1388"/>
                      <a:ext cx="5" cy="4"/>
                    </a:xfrm>
                    <a:custGeom>
                      <a:avLst/>
                      <a:gdLst>
                        <a:gd name="T0" fmla="*/ 0 w 39"/>
                        <a:gd name="T1" fmla="*/ 0 h 27"/>
                        <a:gd name="T2" fmla="*/ 11 w 39"/>
                        <a:gd name="T3" fmla="*/ 7 h 27"/>
                        <a:gd name="T4" fmla="*/ 22 w 39"/>
                        <a:gd name="T5" fmla="*/ 12 h 27"/>
                        <a:gd name="T6" fmla="*/ 33 w 39"/>
                        <a:gd name="T7" fmla="*/ 17 h 27"/>
                        <a:gd name="T8" fmla="*/ 39 w 39"/>
                        <a:gd name="T9" fmla="*/ 27 h 27"/>
                        <a:gd name="T10" fmla="*/ 30 w 39"/>
                        <a:gd name="T11" fmla="*/ 24 h 27"/>
                        <a:gd name="T12" fmla="*/ 11 w 39"/>
                        <a:gd name="T13" fmla="*/ 18 h 27"/>
                        <a:gd name="T14" fmla="*/ 0 w 39"/>
                        <a:gd name="T15" fmla="*/ 0 h 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39" h="27">
                          <a:moveTo>
                            <a:pt x="0" y="0"/>
                          </a:moveTo>
                          <a:lnTo>
                            <a:pt x="11" y="7"/>
                          </a:lnTo>
                          <a:lnTo>
                            <a:pt x="22" y="12"/>
                          </a:lnTo>
                          <a:lnTo>
                            <a:pt x="33" y="17"/>
                          </a:lnTo>
                          <a:lnTo>
                            <a:pt x="39" y="27"/>
                          </a:lnTo>
                          <a:lnTo>
                            <a:pt x="30" y="24"/>
                          </a:lnTo>
                          <a:lnTo>
                            <a:pt x="11" y="18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57" name="Freeform 2156"/>
                    <p:cNvSpPr>
                      <a:spLocks/>
                    </p:cNvSpPr>
                    <p:nvPr/>
                  </p:nvSpPr>
                  <p:spPr bwMode="auto">
                    <a:xfrm>
                      <a:off x="4507" y="1410"/>
                      <a:ext cx="39" cy="99"/>
                    </a:xfrm>
                    <a:custGeom>
                      <a:avLst/>
                      <a:gdLst>
                        <a:gd name="T0" fmla="*/ 267 w 313"/>
                        <a:gd name="T1" fmla="*/ 0 h 786"/>
                        <a:gd name="T2" fmla="*/ 238 w 313"/>
                        <a:gd name="T3" fmla="*/ 32 h 786"/>
                        <a:gd name="T4" fmla="*/ 229 w 313"/>
                        <a:gd name="T5" fmla="*/ 79 h 786"/>
                        <a:gd name="T6" fmla="*/ 184 w 313"/>
                        <a:gd name="T7" fmla="*/ 124 h 786"/>
                        <a:gd name="T8" fmla="*/ 91 w 313"/>
                        <a:gd name="T9" fmla="*/ 336 h 786"/>
                        <a:gd name="T10" fmla="*/ 40 w 313"/>
                        <a:gd name="T11" fmla="*/ 528 h 786"/>
                        <a:gd name="T12" fmla="*/ 0 w 313"/>
                        <a:gd name="T13" fmla="*/ 786 h 786"/>
                        <a:gd name="T14" fmla="*/ 129 w 313"/>
                        <a:gd name="T15" fmla="*/ 671 h 786"/>
                        <a:gd name="T16" fmla="*/ 313 w 313"/>
                        <a:gd name="T17" fmla="*/ 102 h 786"/>
                        <a:gd name="T18" fmla="*/ 267 w 313"/>
                        <a:gd name="T19" fmla="*/ 0 h 78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313" h="786">
                          <a:moveTo>
                            <a:pt x="267" y="0"/>
                          </a:moveTo>
                          <a:lnTo>
                            <a:pt x="238" y="32"/>
                          </a:lnTo>
                          <a:lnTo>
                            <a:pt x="229" y="79"/>
                          </a:lnTo>
                          <a:lnTo>
                            <a:pt x="184" y="124"/>
                          </a:lnTo>
                          <a:lnTo>
                            <a:pt x="91" y="336"/>
                          </a:lnTo>
                          <a:lnTo>
                            <a:pt x="40" y="528"/>
                          </a:lnTo>
                          <a:lnTo>
                            <a:pt x="0" y="786"/>
                          </a:lnTo>
                          <a:lnTo>
                            <a:pt x="129" y="671"/>
                          </a:lnTo>
                          <a:lnTo>
                            <a:pt x="313" y="102"/>
                          </a:lnTo>
                          <a:lnTo>
                            <a:pt x="267" y="0"/>
                          </a:lnTo>
                          <a:close/>
                        </a:path>
                      </a:pathLst>
                    </a:custGeom>
                    <a:solidFill>
                      <a:srgbClr val="400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58" name="Freeform 2157"/>
                    <p:cNvSpPr>
                      <a:spLocks/>
                    </p:cNvSpPr>
                    <p:nvPr/>
                  </p:nvSpPr>
                  <p:spPr bwMode="auto">
                    <a:xfrm>
                      <a:off x="4463" y="1391"/>
                      <a:ext cx="146" cy="164"/>
                    </a:xfrm>
                    <a:custGeom>
                      <a:avLst/>
                      <a:gdLst>
                        <a:gd name="T0" fmla="*/ 952 w 1168"/>
                        <a:gd name="T1" fmla="*/ 68 h 1309"/>
                        <a:gd name="T2" fmla="*/ 915 w 1168"/>
                        <a:gd name="T3" fmla="*/ 0 h 1309"/>
                        <a:gd name="T4" fmla="*/ 630 w 1168"/>
                        <a:gd name="T5" fmla="*/ 119 h 1309"/>
                        <a:gd name="T6" fmla="*/ 617 w 1168"/>
                        <a:gd name="T7" fmla="*/ 211 h 1309"/>
                        <a:gd name="T8" fmla="*/ 594 w 1168"/>
                        <a:gd name="T9" fmla="*/ 243 h 1309"/>
                        <a:gd name="T10" fmla="*/ 562 w 1168"/>
                        <a:gd name="T11" fmla="*/ 279 h 1309"/>
                        <a:gd name="T12" fmla="*/ 543 w 1168"/>
                        <a:gd name="T13" fmla="*/ 345 h 1309"/>
                        <a:gd name="T14" fmla="*/ 479 w 1168"/>
                        <a:gd name="T15" fmla="*/ 496 h 1309"/>
                        <a:gd name="T16" fmla="*/ 429 w 1168"/>
                        <a:gd name="T17" fmla="*/ 675 h 1309"/>
                        <a:gd name="T18" fmla="*/ 405 w 1168"/>
                        <a:gd name="T19" fmla="*/ 794 h 1309"/>
                        <a:gd name="T20" fmla="*/ 176 w 1168"/>
                        <a:gd name="T21" fmla="*/ 799 h 1309"/>
                        <a:gd name="T22" fmla="*/ 140 w 1168"/>
                        <a:gd name="T23" fmla="*/ 822 h 1309"/>
                        <a:gd name="T24" fmla="*/ 34 w 1168"/>
                        <a:gd name="T25" fmla="*/ 822 h 1309"/>
                        <a:gd name="T26" fmla="*/ 5 w 1168"/>
                        <a:gd name="T27" fmla="*/ 868 h 1309"/>
                        <a:gd name="T28" fmla="*/ 0 w 1168"/>
                        <a:gd name="T29" fmla="*/ 923 h 1309"/>
                        <a:gd name="T30" fmla="*/ 10 w 1168"/>
                        <a:gd name="T31" fmla="*/ 973 h 1309"/>
                        <a:gd name="T32" fmla="*/ 108 w 1168"/>
                        <a:gd name="T33" fmla="*/ 992 h 1309"/>
                        <a:gd name="T34" fmla="*/ 153 w 1168"/>
                        <a:gd name="T35" fmla="*/ 1060 h 1309"/>
                        <a:gd name="T36" fmla="*/ 244 w 1168"/>
                        <a:gd name="T37" fmla="*/ 1084 h 1309"/>
                        <a:gd name="T38" fmla="*/ 313 w 1168"/>
                        <a:gd name="T39" fmla="*/ 1084 h 1309"/>
                        <a:gd name="T40" fmla="*/ 391 w 1168"/>
                        <a:gd name="T41" fmla="*/ 1098 h 1309"/>
                        <a:gd name="T42" fmla="*/ 395 w 1168"/>
                        <a:gd name="T43" fmla="*/ 1130 h 1309"/>
                        <a:gd name="T44" fmla="*/ 391 w 1168"/>
                        <a:gd name="T45" fmla="*/ 1198 h 1309"/>
                        <a:gd name="T46" fmla="*/ 400 w 1168"/>
                        <a:gd name="T47" fmla="*/ 1245 h 1309"/>
                        <a:gd name="T48" fmla="*/ 442 w 1168"/>
                        <a:gd name="T49" fmla="*/ 1249 h 1309"/>
                        <a:gd name="T50" fmla="*/ 493 w 1168"/>
                        <a:gd name="T51" fmla="*/ 1258 h 1309"/>
                        <a:gd name="T52" fmla="*/ 543 w 1168"/>
                        <a:gd name="T53" fmla="*/ 1305 h 1309"/>
                        <a:gd name="T54" fmla="*/ 603 w 1168"/>
                        <a:gd name="T55" fmla="*/ 1305 h 1309"/>
                        <a:gd name="T56" fmla="*/ 658 w 1168"/>
                        <a:gd name="T57" fmla="*/ 1299 h 1309"/>
                        <a:gd name="T58" fmla="*/ 741 w 1168"/>
                        <a:gd name="T59" fmla="*/ 1272 h 1309"/>
                        <a:gd name="T60" fmla="*/ 832 w 1168"/>
                        <a:gd name="T61" fmla="*/ 1281 h 1309"/>
                        <a:gd name="T62" fmla="*/ 925 w 1168"/>
                        <a:gd name="T63" fmla="*/ 1309 h 1309"/>
                        <a:gd name="T64" fmla="*/ 1012 w 1168"/>
                        <a:gd name="T65" fmla="*/ 1290 h 1309"/>
                        <a:gd name="T66" fmla="*/ 1071 w 1168"/>
                        <a:gd name="T67" fmla="*/ 1222 h 1309"/>
                        <a:gd name="T68" fmla="*/ 1066 w 1168"/>
                        <a:gd name="T69" fmla="*/ 1148 h 1309"/>
                        <a:gd name="T70" fmla="*/ 1089 w 1168"/>
                        <a:gd name="T71" fmla="*/ 1056 h 1309"/>
                        <a:gd name="T72" fmla="*/ 1103 w 1168"/>
                        <a:gd name="T73" fmla="*/ 937 h 1309"/>
                        <a:gd name="T74" fmla="*/ 1130 w 1168"/>
                        <a:gd name="T75" fmla="*/ 826 h 1309"/>
                        <a:gd name="T76" fmla="*/ 1168 w 1168"/>
                        <a:gd name="T77" fmla="*/ 662 h 1309"/>
                        <a:gd name="T78" fmla="*/ 1162 w 1168"/>
                        <a:gd name="T79" fmla="*/ 496 h 1309"/>
                        <a:gd name="T80" fmla="*/ 1162 w 1168"/>
                        <a:gd name="T81" fmla="*/ 349 h 1309"/>
                        <a:gd name="T82" fmla="*/ 1153 w 1168"/>
                        <a:gd name="T83" fmla="*/ 247 h 1309"/>
                        <a:gd name="T84" fmla="*/ 1130 w 1168"/>
                        <a:gd name="T85" fmla="*/ 202 h 1309"/>
                        <a:gd name="T86" fmla="*/ 1080 w 1168"/>
                        <a:gd name="T87" fmla="*/ 166 h 1309"/>
                        <a:gd name="T88" fmla="*/ 1020 w 1168"/>
                        <a:gd name="T89" fmla="*/ 105 h 1309"/>
                        <a:gd name="T90" fmla="*/ 952 w 1168"/>
                        <a:gd name="T91" fmla="*/ 68 h 130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</a:cxnLst>
                      <a:rect l="0" t="0" r="r" b="b"/>
                      <a:pathLst>
                        <a:path w="1168" h="1309">
                          <a:moveTo>
                            <a:pt x="952" y="68"/>
                          </a:moveTo>
                          <a:lnTo>
                            <a:pt x="915" y="0"/>
                          </a:lnTo>
                          <a:lnTo>
                            <a:pt x="630" y="119"/>
                          </a:lnTo>
                          <a:lnTo>
                            <a:pt x="617" y="211"/>
                          </a:lnTo>
                          <a:lnTo>
                            <a:pt x="594" y="243"/>
                          </a:lnTo>
                          <a:lnTo>
                            <a:pt x="562" y="279"/>
                          </a:lnTo>
                          <a:lnTo>
                            <a:pt x="543" y="345"/>
                          </a:lnTo>
                          <a:lnTo>
                            <a:pt x="479" y="496"/>
                          </a:lnTo>
                          <a:lnTo>
                            <a:pt x="429" y="675"/>
                          </a:lnTo>
                          <a:lnTo>
                            <a:pt x="405" y="794"/>
                          </a:lnTo>
                          <a:lnTo>
                            <a:pt x="176" y="799"/>
                          </a:lnTo>
                          <a:lnTo>
                            <a:pt x="140" y="822"/>
                          </a:lnTo>
                          <a:lnTo>
                            <a:pt x="34" y="822"/>
                          </a:lnTo>
                          <a:lnTo>
                            <a:pt x="5" y="868"/>
                          </a:lnTo>
                          <a:lnTo>
                            <a:pt x="0" y="923"/>
                          </a:lnTo>
                          <a:lnTo>
                            <a:pt x="10" y="973"/>
                          </a:lnTo>
                          <a:lnTo>
                            <a:pt x="108" y="992"/>
                          </a:lnTo>
                          <a:lnTo>
                            <a:pt x="153" y="1060"/>
                          </a:lnTo>
                          <a:lnTo>
                            <a:pt x="244" y="1084"/>
                          </a:lnTo>
                          <a:lnTo>
                            <a:pt x="313" y="1084"/>
                          </a:lnTo>
                          <a:lnTo>
                            <a:pt x="391" y="1098"/>
                          </a:lnTo>
                          <a:lnTo>
                            <a:pt x="395" y="1130"/>
                          </a:lnTo>
                          <a:lnTo>
                            <a:pt x="391" y="1198"/>
                          </a:lnTo>
                          <a:lnTo>
                            <a:pt x="400" y="1245"/>
                          </a:lnTo>
                          <a:lnTo>
                            <a:pt x="442" y="1249"/>
                          </a:lnTo>
                          <a:lnTo>
                            <a:pt x="493" y="1258"/>
                          </a:lnTo>
                          <a:lnTo>
                            <a:pt x="543" y="1305"/>
                          </a:lnTo>
                          <a:lnTo>
                            <a:pt x="603" y="1305"/>
                          </a:lnTo>
                          <a:lnTo>
                            <a:pt x="658" y="1299"/>
                          </a:lnTo>
                          <a:lnTo>
                            <a:pt x="741" y="1272"/>
                          </a:lnTo>
                          <a:lnTo>
                            <a:pt x="832" y="1281"/>
                          </a:lnTo>
                          <a:lnTo>
                            <a:pt x="925" y="1309"/>
                          </a:lnTo>
                          <a:lnTo>
                            <a:pt x="1012" y="1290"/>
                          </a:lnTo>
                          <a:lnTo>
                            <a:pt x="1071" y="1222"/>
                          </a:lnTo>
                          <a:lnTo>
                            <a:pt x="1066" y="1148"/>
                          </a:lnTo>
                          <a:lnTo>
                            <a:pt x="1089" y="1056"/>
                          </a:lnTo>
                          <a:lnTo>
                            <a:pt x="1103" y="937"/>
                          </a:lnTo>
                          <a:lnTo>
                            <a:pt x="1130" y="826"/>
                          </a:lnTo>
                          <a:lnTo>
                            <a:pt x="1168" y="662"/>
                          </a:lnTo>
                          <a:lnTo>
                            <a:pt x="1162" y="496"/>
                          </a:lnTo>
                          <a:lnTo>
                            <a:pt x="1162" y="349"/>
                          </a:lnTo>
                          <a:lnTo>
                            <a:pt x="1153" y="247"/>
                          </a:lnTo>
                          <a:lnTo>
                            <a:pt x="1130" y="202"/>
                          </a:lnTo>
                          <a:lnTo>
                            <a:pt x="1080" y="166"/>
                          </a:lnTo>
                          <a:lnTo>
                            <a:pt x="1020" y="105"/>
                          </a:lnTo>
                          <a:lnTo>
                            <a:pt x="952" y="68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59" name="Freeform 2158"/>
                    <p:cNvSpPr>
                      <a:spLocks/>
                    </p:cNvSpPr>
                    <p:nvPr/>
                  </p:nvSpPr>
                  <p:spPr bwMode="auto">
                    <a:xfrm>
                      <a:off x="4514" y="1401"/>
                      <a:ext cx="92" cy="153"/>
                    </a:xfrm>
                    <a:custGeom>
                      <a:avLst/>
                      <a:gdLst>
                        <a:gd name="T0" fmla="*/ 96 w 739"/>
                        <a:gd name="T1" fmla="*/ 1010 h 1221"/>
                        <a:gd name="T2" fmla="*/ 270 w 739"/>
                        <a:gd name="T3" fmla="*/ 997 h 1221"/>
                        <a:gd name="T4" fmla="*/ 418 w 739"/>
                        <a:gd name="T5" fmla="*/ 950 h 1221"/>
                        <a:gd name="T6" fmla="*/ 478 w 739"/>
                        <a:gd name="T7" fmla="*/ 840 h 1221"/>
                        <a:gd name="T8" fmla="*/ 459 w 739"/>
                        <a:gd name="T9" fmla="*/ 767 h 1221"/>
                        <a:gd name="T10" fmla="*/ 574 w 739"/>
                        <a:gd name="T11" fmla="*/ 611 h 1221"/>
                        <a:gd name="T12" fmla="*/ 468 w 739"/>
                        <a:gd name="T13" fmla="*/ 680 h 1221"/>
                        <a:gd name="T14" fmla="*/ 523 w 739"/>
                        <a:gd name="T15" fmla="*/ 542 h 1221"/>
                        <a:gd name="T16" fmla="*/ 615 w 739"/>
                        <a:gd name="T17" fmla="*/ 363 h 1221"/>
                        <a:gd name="T18" fmla="*/ 478 w 739"/>
                        <a:gd name="T19" fmla="*/ 514 h 1221"/>
                        <a:gd name="T20" fmla="*/ 459 w 739"/>
                        <a:gd name="T21" fmla="*/ 275 h 1221"/>
                        <a:gd name="T22" fmla="*/ 390 w 739"/>
                        <a:gd name="T23" fmla="*/ 193 h 1221"/>
                        <a:gd name="T24" fmla="*/ 293 w 739"/>
                        <a:gd name="T25" fmla="*/ 156 h 1221"/>
                        <a:gd name="T26" fmla="*/ 482 w 739"/>
                        <a:gd name="T27" fmla="*/ 92 h 1221"/>
                        <a:gd name="T28" fmla="*/ 569 w 739"/>
                        <a:gd name="T29" fmla="*/ 165 h 1221"/>
                        <a:gd name="T30" fmla="*/ 514 w 739"/>
                        <a:gd name="T31" fmla="*/ 92 h 1221"/>
                        <a:gd name="T32" fmla="*/ 408 w 739"/>
                        <a:gd name="T33" fmla="*/ 60 h 1221"/>
                        <a:gd name="T34" fmla="*/ 482 w 739"/>
                        <a:gd name="T35" fmla="*/ 32 h 1221"/>
                        <a:gd name="T36" fmla="*/ 546 w 739"/>
                        <a:gd name="T37" fmla="*/ 0 h 1221"/>
                        <a:gd name="T38" fmla="*/ 633 w 739"/>
                        <a:gd name="T39" fmla="*/ 69 h 1221"/>
                        <a:gd name="T40" fmla="*/ 711 w 739"/>
                        <a:gd name="T41" fmla="*/ 133 h 1221"/>
                        <a:gd name="T42" fmla="*/ 739 w 739"/>
                        <a:gd name="T43" fmla="*/ 243 h 1221"/>
                        <a:gd name="T44" fmla="*/ 735 w 739"/>
                        <a:gd name="T45" fmla="*/ 459 h 1221"/>
                        <a:gd name="T46" fmla="*/ 707 w 739"/>
                        <a:gd name="T47" fmla="*/ 712 h 1221"/>
                        <a:gd name="T48" fmla="*/ 665 w 739"/>
                        <a:gd name="T49" fmla="*/ 960 h 1221"/>
                        <a:gd name="T50" fmla="*/ 647 w 739"/>
                        <a:gd name="T51" fmla="*/ 1116 h 1221"/>
                        <a:gd name="T52" fmla="*/ 606 w 739"/>
                        <a:gd name="T53" fmla="*/ 1189 h 1221"/>
                        <a:gd name="T54" fmla="*/ 510 w 739"/>
                        <a:gd name="T55" fmla="*/ 1221 h 1221"/>
                        <a:gd name="T56" fmla="*/ 446 w 739"/>
                        <a:gd name="T57" fmla="*/ 1203 h 1221"/>
                        <a:gd name="T58" fmla="*/ 395 w 739"/>
                        <a:gd name="T59" fmla="*/ 1139 h 1221"/>
                        <a:gd name="T60" fmla="*/ 376 w 739"/>
                        <a:gd name="T61" fmla="*/ 1120 h 1221"/>
                        <a:gd name="T62" fmla="*/ 298 w 739"/>
                        <a:gd name="T63" fmla="*/ 1185 h 1221"/>
                        <a:gd name="T64" fmla="*/ 202 w 739"/>
                        <a:gd name="T65" fmla="*/ 1208 h 1221"/>
                        <a:gd name="T66" fmla="*/ 123 w 739"/>
                        <a:gd name="T67" fmla="*/ 1194 h 1221"/>
                        <a:gd name="T68" fmla="*/ 174 w 739"/>
                        <a:gd name="T69" fmla="*/ 1144 h 1221"/>
                        <a:gd name="T70" fmla="*/ 257 w 739"/>
                        <a:gd name="T71" fmla="*/ 1056 h 1221"/>
                        <a:gd name="T72" fmla="*/ 128 w 739"/>
                        <a:gd name="T73" fmla="*/ 1129 h 1221"/>
                        <a:gd name="T74" fmla="*/ 23 w 739"/>
                        <a:gd name="T75" fmla="*/ 1161 h 1221"/>
                        <a:gd name="T76" fmla="*/ 0 w 739"/>
                        <a:gd name="T77" fmla="*/ 1116 h 122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739" h="1221">
                          <a:moveTo>
                            <a:pt x="0" y="1024"/>
                          </a:moveTo>
                          <a:lnTo>
                            <a:pt x="96" y="1010"/>
                          </a:lnTo>
                          <a:lnTo>
                            <a:pt x="179" y="1006"/>
                          </a:lnTo>
                          <a:lnTo>
                            <a:pt x="270" y="997"/>
                          </a:lnTo>
                          <a:lnTo>
                            <a:pt x="372" y="982"/>
                          </a:lnTo>
                          <a:lnTo>
                            <a:pt x="418" y="950"/>
                          </a:lnTo>
                          <a:lnTo>
                            <a:pt x="542" y="795"/>
                          </a:lnTo>
                          <a:lnTo>
                            <a:pt x="478" y="840"/>
                          </a:lnTo>
                          <a:lnTo>
                            <a:pt x="436" y="877"/>
                          </a:lnTo>
                          <a:lnTo>
                            <a:pt x="459" y="767"/>
                          </a:lnTo>
                          <a:lnTo>
                            <a:pt x="505" y="725"/>
                          </a:lnTo>
                          <a:lnTo>
                            <a:pt x="574" y="611"/>
                          </a:lnTo>
                          <a:lnTo>
                            <a:pt x="510" y="665"/>
                          </a:lnTo>
                          <a:lnTo>
                            <a:pt x="468" y="680"/>
                          </a:lnTo>
                          <a:lnTo>
                            <a:pt x="478" y="601"/>
                          </a:lnTo>
                          <a:lnTo>
                            <a:pt x="523" y="542"/>
                          </a:lnTo>
                          <a:lnTo>
                            <a:pt x="569" y="496"/>
                          </a:lnTo>
                          <a:lnTo>
                            <a:pt x="615" y="363"/>
                          </a:lnTo>
                          <a:lnTo>
                            <a:pt x="527" y="473"/>
                          </a:lnTo>
                          <a:lnTo>
                            <a:pt x="478" y="514"/>
                          </a:lnTo>
                          <a:lnTo>
                            <a:pt x="472" y="344"/>
                          </a:lnTo>
                          <a:lnTo>
                            <a:pt x="459" y="275"/>
                          </a:lnTo>
                          <a:lnTo>
                            <a:pt x="431" y="243"/>
                          </a:lnTo>
                          <a:lnTo>
                            <a:pt x="390" y="193"/>
                          </a:lnTo>
                          <a:lnTo>
                            <a:pt x="325" y="169"/>
                          </a:lnTo>
                          <a:lnTo>
                            <a:pt x="293" y="156"/>
                          </a:lnTo>
                          <a:lnTo>
                            <a:pt x="385" y="69"/>
                          </a:lnTo>
                          <a:lnTo>
                            <a:pt x="482" y="92"/>
                          </a:lnTo>
                          <a:lnTo>
                            <a:pt x="546" y="128"/>
                          </a:lnTo>
                          <a:lnTo>
                            <a:pt x="569" y="165"/>
                          </a:lnTo>
                          <a:lnTo>
                            <a:pt x="550" y="110"/>
                          </a:lnTo>
                          <a:lnTo>
                            <a:pt x="514" y="92"/>
                          </a:lnTo>
                          <a:lnTo>
                            <a:pt x="454" y="69"/>
                          </a:lnTo>
                          <a:lnTo>
                            <a:pt x="408" y="60"/>
                          </a:lnTo>
                          <a:lnTo>
                            <a:pt x="436" y="46"/>
                          </a:lnTo>
                          <a:lnTo>
                            <a:pt x="482" y="32"/>
                          </a:lnTo>
                          <a:lnTo>
                            <a:pt x="523" y="18"/>
                          </a:lnTo>
                          <a:lnTo>
                            <a:pt x="546" y="0"/>
                          </a:lnTo>
                          <a:lnTo>
                            <a:pt x="601" y="37"/>
                          </a:lnTo>
                          <a:lnTo>
                            <a:pt x="633" y="69"/>
                          </a:lnTo>
                          <a:lnTo>
                            <a:pt x="665" y="110"/>
                          </a:lnTo>
                          <a:lnTo>
                            <a:pt x="711" y="133"/>
                          </a:lnTo>
                          <a:lnTo>
                            <a:pt x="720" y="175"/>
                          </a:lnTo>
                          <a:lnTo>
                            <a:pt x="739" y="243"/>
                          </a:lnTo>
                          <a:lnTo>
                            <a:pt x="739" y="349"/>
                          </a:lnTo>
                          <a:lnTo>
                            <a:pt x="735" y="459"/>
                          </a:lnTo>
                          <a:lnTo>
                            <a:pt x="730" y="584"/>
                          </a:lnTo>
                          <a:lnTo>
                            <a:pt x="707" y="712"/>
                          </a:lnTo>
                          <a:lnTo>
                            <a:pt x="679" y="845"/>
                          </a:lnTo>
                          <a:lnTo>
                            <a:pt x="665" y="960"/>
                          </a:lnTo>
                          <a:lnTo>
                            <a:pt x="643" y="1042"/>
                          </a:lnTo>
                          <a:lnTo>
                            <a:pt x="647" y="1116"/>
                          </a:lnTo>
                          <a:lnTo>
                            <a:pt x="638" y="1157"/>
                          </a:lnTo>
                          <a:lnTo>
                            <a:pt x="606" y="1189"/>
                          </a:lnTo>
                          <a:lnTo>
                            <a:pt x="565" y="1217"/>
                          </a:lnTo>
                          <a:lnTo>
                            <a:pt x="510" y="1221"/>
                          </a:lnTo>
                          <a:lnTo>
                            <a:pt x="482" y="1208"/>
                          </a:lnTo>
                          <a:lnTo>
                            <a:pt x="446" y="1203"/>
                          </a:lnTo>
                          <a:lnTo>
                            <a:pt x="357" y="1185"/>
                          </a:lnTo>
                          <a:lnTo>
                            <a:pt x="395" y="1139"/>
                          </a:lnTo>
                          <a:lnTo>
                            <a:pt x="436" y="1074"/>
                          </a:lnTo>
                          <a:lnTo>
                            <a:pt x="376" y="1120"/>
                          </a:lnTo>
                          <a:lnTo>
                            <a:pt x="330" y="1161"/>
                          </a:lnTo>
                          <a:lnTo>
                            <a:pt x="298" y="1185"/>
                          </a:lnTo>
                          <a:lnTo>
                            <a:pt x="252" y="1208"/>
                          </a:lnTo>
                          <a:lnTo>
                            <a:pt x="202" y="1208"/>
                          </a:lnTo>
                          <a:lnTo>
                            <a:pt x="151" y="1208"/>
                          </a:lnTo>
                          <a:lnTo>
                            <a:pt x="123" y="1194"/>
                          </a:lnTo>
                          <a:lnTo>
                            <a:pt x="110" y="1180"/>
                          </a:lnTo>
                          <a:lnTo>
                            <a:pt x="174" y="1144"/>
                          </a:lnTo>
                          <a:lnTo>
                            <a:pt x="238" y="1084"/>
                          </a:lnTo>
                          <a:lnTo>
                            <a:pt x="257" y="1056"/>
                          </a:lnTo>
                          <a:lnTo>
                            <a:pt x="206" y="1070"/>
                          </a:lnTo>
                          <a:lnTo>
                            <a:pt x="128" y="1129"/>
                          </a:lnTo>
                          <a:lnTo>
                            <a:pt x="96" y="1157"/>
                          </a:lnTo>
                          <a:lnTo>
                            <a:pt x="23" y="1161"/>
                          </a:lnTo>
                          <a:lnTo>
                            <a:pt x="0" y="1148"/>
                          </a:lnTo>
                          <a:lnTo>
                            <a:pt x="0" y="1116"/>
                          </a:lnTo>
                          <a:lnTo>
                            <a:pt x="0" y="1024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60" name="Freeform 2159"/>
                    <p:cNvSpPr>
                      <a:spLocks/>
                    </p:cNvSpPr>
                    <p:nvPr/>
                  </p:nvSpPr>
                  <p:spPr bwMode="auto">
                    <a:xfrm>
                      <a:off x="4572" y="1477"/>
                      <a:ext cx="27" cy="71"/>
                    </a:xfrm>
                    <a:custGeom>
                      <a:avLst/>
                      <a:gdLst>
                        <a:gd name="T0" fmla="*/ 0 w 216"/>
                        <a:gd name="T1" fmla="*/ 565 h 565"/>
                        <a:gd name="T2" fmla="*/ 37 w 216"/>
                        <a:gd name="T3" fmla="*/ 546 h 565"/>
                        <a:gd name="T4" fmla="*/ 78 w 216"/>
                        <a:gd name="T5" fmla="*/ 501 h 565"/>
                        <a:gd name="T6" fmla="*/ 114 w 216"/>
                        <a:gd name="T7" fmla="*/ 418 h 565"/>
                        <a:gd name="T8" fmla="*/ 133 w 216"/>
                        <a:gd name="T9" fmla="*/ 349 h 565"/>
                        <a:gd name="T10" fmla="*/ 161 w 216"/>
                        <a:gd name="T11" fmla="*/ 271 h 565"/>
                        <a:gd name="T12" fmla="*/ 175 w 216"/>
                        <a:gd name="T13" fmla="*/ 197 h 565"/>
                        <a:gd name="T14" fmla="*/ 197 w 216"/>
                        <a:gd name="T15" fmla="*/ 83 h 565"/>
                        <a:gd name="T16" fmla="*/ 216 w 216"/>
                        <a:gd name="T17" fmla="*/ 0 h 565"/>
                        <a:gd name="T18" fmla="*/ 170 w 216"/>
                        <a:gd name="T19" fmla="*/ 165 h 565"/>
                        <a:gd name="T20" fmla="*/ 133 w 216"/>
                        <a:gd name="T21" fmla="*/ 294 h 565"/>
                        <a:gd name="T22" fmla="*/ 92 w 216"/>
                        <a:gd name="T23" fmla="*/ 381 h 565"/>
                        <a:gd name="T24" fmla="*/ 27 w 216"/>
                        <a:gd name="T25" fmla="*/ 474 h 565"/>
                        <a:gd name="T26" fmla="*/ 0 w 216"/>
                        <a:gd name="T27" fmla="*/ 565 h 5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216" h="565">
                          <a:moveTo>
                            <a:pt x="0" y="565"/>
                          </a:moveTo>
                          <a:lnTo>
                            <a:pt x="37" y="546"/>
                          </a:lnTo>
                          <a:lnTo>
                            <a:pt x="78" y="501"/>
                          </a:lnTo>
                          <a:lnTo>
                            <a:pt x="114" y="418"/>
                          </a:lnTo>
                          <a:lnTo>
                            <a:pt x="133" y="349"/>
                          </a:lnTo>
                          <a:lnTo>
                            <a:pt x="161" y="271"/>
                          </a:lnTo>
                          <a:lnTo>
                            <a:pt x="175" y="197"/>
                          </a:lnTo>
                          <a:lnTo>
                            <a:pt x="197" y="83"/>
                          </a:lnTo>
                          <a:lnTo>
                            <a:pt x="216" y="0"/>
                          </a:lnTo>
                          <a:lnTo>
                            <a:pt x="170" y="165"/>
                          </a:lnTo>
                          <a:lnTo>
                            <a:pt x="133" y="294"/>
                          </a:lnTo>
                          <a:lnTo>
                            <a:pt x="92" y="381"/>
                          </a:lnTo>
                          <a:lnTo>
                            <a:pt x="27" y="474"/>
                          </a:lnTo>
                          <a:lnTo>
                            <a:pt x="0" y="565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61" name="Freeform 2160"/>
                    <p:cNvSpPr>
                      <a:spLocks/>
                    </p:cNvSpPr>
                    <p:nvPr/>
                  </p:nvSpPr>
                  <p:spPr bwMode="auto">
                    <a:xfrm>
                      <a:off x="4465" y="1420"/>
                      <a:ext cx="107" cy="106"/>
                    </a:xfrm>
                    <a:custGeom>
                      <a:avLst/>
                      <a:gdLst>
                        <a:gd name="T0" fmla="*/ 597 w 854"/>
                        <a:gd name="T1" fmla="*/ 32 h 849"/>
                        <a:gd name="T2" fmla="*/ 523 w 854"/>
                        <a:gd name="T3" fmla="*/ 155 h 849"/>
                        <a:gd name="T4" fmla="*/ 538 w 854"/>
                        <a:gd name="T5" fmla="*/ 279 h 849"/>
                        <a:gd name="T6" fmla="*/ 529 w 854"/>
                        <a:gd name="T7" fmla="*/ 417 h 849"/>
                        <a:gd name="T8" fmla="*/ 529 w 854"/>
                        <a:gd name="T9" fmla="*/ 454 h 849"/>
                        <a:gd name="T10" fmla="*/ 538 w 854"/>
                        <a:gd name="T11" fmla="*/ 500 h 849"/>
                        <a:gd name="T12" fmla="*/ 501 w 854"/>
                        <a:gd name="T13" fmla="*/ 532 h 849"/>
                        <a:gd name="T14" fmla="*/ 469 w 854"/>
                        <a:gd name="T15" fmla="*/ 569 h 849"/>
                        <a:gd name="T16" fmla="*/ 414 w 854"/>
                        <a:gd name="T17" fmla="*/ 569 h 849"/>
                        <a:gd name="T18" fmla="*/ 221 w 854"/>
                        <a:gd name="T19" fmla="*/ 579 h 849"/>
                        <a:gd name="T20" fmla="*/ 124 w 854"/>
                        <a:gd name="T21" fmla="*/ 606 h 849"/>
                        <a:gd name="T22" fmla="*/ 0 w 854"/>
                        <a:gd name="T23" fmla="*/ 638 h 849"/>
                        <a:gd name="T24" fmla="*/ 5 w 854"/>
                        <a:gd name="T25" fmla="*/ 734 h 849"/>
                        <a:gd name="T26" fmla="*/ 79 w 854"/>
                        <a:gd name="T27" fmla="*/ 715 h 849"/>
                        <a:gd name="T28" fmla="*/ 96 w 854"/>
                        <a:gd name="T29" fmla="*/ 670 h 849"/>
                        <a:gd name="T30" fmla="*/ 106 w 854"/>
                        <a:gd name="T31" fmla="*/ 753 h 849"/>
                        <a:gd name="T32" fmla="*/ 156 w 854"/>
                        <a:gd name="T33" fmla="*/ 817 h 849"/>
                        <a:gd name="T34" fmla="*/ 294 w 854"/>
                        <a:gd name="T35" fmla="*/ 845 h 849"/>
                        <a:gd name="T36" fmla="*/ 276 w 854"/>
                        <a:gd name="T37" fmla="*/ 798 h 849"/>
                        <a:gd name="T38" fmla="*/ 202 w 854"/>
                        <a:gd name="T39" fmla="*/ 715 h 849"/>
                        <a:gd name="T40" fmla="*/ 262 w 854"/>
                        <a:gd name="T41" fmla="*/ 679 h 849"/>
                        <a:gd name="T42" fmla="*/ 294 w 854"/>
                        <a:gd name="T43" fmla="*/ 757 h 849"/>
                        <a:gd name="T44" fmla="*/ 391 w 854"/>
                        <a:gd name="T45" fmla="*/ 840 h 849"/>
                        <a:gd name="T46" fmla="*/ 519 w 854"/>
                        <a:gd name="T47" fmla="*/ 840 h 849"/>
                        <a:gd name="T48" fmla="*/ 376 w 854"/>
                        <a:gd name="T49" fmla="*/ 743 h 849"/>
                        <a:gd name="T50" fmla="*/ 317 w 854"/>
                        <a:gd name="T51" fmla="*/ 679 h 849"/>
                        <a:gd name="T52" fmla="*/ 349 w 854"/>
                        <a:gd name="T53" fmla="*/ 647 h 849"/>
                        <a:gd name="T54" fmla="*/ 400 w 854"/>
                        <a:gd name="T55" fmla="*/ 711 h 849"/>
                        <a:gd name="T56" fmla="*/ 491 w 854"/>
                        <a:gd name="T57" fmla="*/ 781 h 849"/>
                        <a:gd name="T58" fmla="*/ 570 w 854"/>
                        <a:gd name="T59" fmla="*/ 822 h 849"/>
                        <a:gd name="T60" fmla="*/ 671 w 854"/>
                        <a:gd name="T61" fmla="*/ 830 h 849"/>
                        <a:gd name="T62" fmla="*/ 606 w 854"/>
                        <a:gd name="T63" fmla="*/ 781 h 849"/>
                        <a:gd name="T64" fmla="*/ 529 w 854"/>
                        <a:gd name="T65" fmla="*/ 715 h 849"/>
                        <a:gd name="T66" fmla="*/ 551 w 854"/>
                        <a:gd name="T67" fmla="*/ 679 h 849"/>
                        <a:gd name="T68" fmla="*/ 588 w 854"/>
                        <a:gd name="T69" fmla="*/ 739 h 849"/>
                        <a:gd name="T70" fmla="*/ 667 w 854"/>
                        <a:gd name="T71" fmla="*/ 795 h 849"/>
                        <a:gd name="T72" fmla="*/ 763 w 854"/>
                        <a:gd name="T73" fmla="*/ 803 h 849"/>
                        <a:gd name="T74" fmla="*/ 813 w 854"/>
                        <a:gd name="T75" fmla="*/ 724 h 849"/>
                        <a:gd name="T76" fmla="*/ 639 w 854"/>
                        <a:gd name="T77" fmla="*/ 698 h 849"/>
                        <a:gd name="T78" fmla="*/ 533 w 854"/>
                        <a:gd name="T79" fmla="*/ 634 h 849"/>
                        <a:gd name="T80" fmla="*/ 514 w 854"/>
                        <a:gd name="T81" fmla="*/ 579 h 849"/>
                        <a:gd name="T82" fmla="*/ 556 w 854"/>
                        <a:gd name="T83" fmla="*/ 606 h 849"/>
                        <a:gd name="T84" fmla="*/ 675 w 854"/>
                        <a:gd name="T85" fmla="*/ 683 h 849"/>
                        <a:gd name="T86" fmla="*/ 813 w 854"/>
                        <a:gd name="T87" fmla="*/ 724 h 849"/>
                        <a:gd name="T88" fmla="*/ 841 w 854"/>
                        <a:gd name="T89" fmla="*/ 560 h 849"/>
                        <a:gd name="T90" fmla="*/ 763 w 854"/>
                        <a:gd name="T91" fmla="*/ 541 h 849"/>
                        <a:gd name="T92" fmla="*/ 597 w 854"/>
                        <a:gd name="T93" fmla="*/ 555 h 849"/>
                        <a:gd name="T94" fmla="*/ 570 w 854"/>
                        <a:gd name="T95" fmla="*/ 523 h 849"/>
                        <a:gd name="T96" fmla="*/ 657 w 854"/>
                        <a:gd name="T97" fmla="*/ 537 h 849"/>
                        <a:gd name="T98" fmla="*/ 841 w 854"/>
                        <a:gd name="T99" fmla="*/ 500 h 849"/>
                        <a:gd name="T100" fmla="*/ 850 w 854"/>
                        <a:gd name="T101" fmla="*/ 353 h 849"/>
                        <a:gd name="T102" fmla="*/ 845 w 854"/>
                        <a:gd name="T103" fmla="*/ 192 h 849"/>
                        <a:gd name="T104" fmla="*/ 754 w 854"/>
                        <a:gd name="T105" fmla="*/ 110 h 849"/>
                        <a:gd name="T106" fmla="*/ 845 w 854"/>
                        <a:gd name="T107" fmla="*/ 147 h 849"/>
                        <a:gd name="T108" fmla="*/ 795 w 854"/>
                        <a:gd name="T109" fmla="*/ 49 h 849"/>
                        <a:gd name="T110" fmla="*/ 699 w 854"/>
                        <a:gd name="T111" fmla="*/ 0 h 8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854" h="849">
                          <a:moveTo>
                            <a:pt x="699" y="0"/>
                          </a:moveTo>
                          <a:lnTo>
                            <a:pt x="597" y="32"/>
                          </a:lnTo>
                          <a:lnTo>
                            <a:pt x="551" y="73"/>
                          </a:lnTo>
                          <a:lnTo>
                            <a:pt x="523" y="155"/>
                          </a:lnTo>
                          <a:lnTo>
                            <a:pt x="523" y="234"/>
                          </a:lnTo>
                          <a:lnTo>
                            <a:pt x="538" y="279"/>
                          </a:lnTo>
                          <a:lnTo>
                            <a:pt x="529" y="358"/>
                          </a:lnTo>
                          <a:lnTo>
                            <a:pt x="529" y="417"/>
                          </a:lnTo>
                          <a:lnTo>
                            <a:pt x="542" y="432"/>
                          </a:lnTo>
                          <a:lnTo>
                            <a:pt x="529" y="454"/>
                          </a:lnTo>
                          <a:lnTo>
                            <a:pt x="519" y="477"/>
                          </a:lnTo>
                          <a:lnTo>
                            <a:pt x="538" y="500"/>
                          </a:lnTo>
                          <a:lnTo>
                            <a:pt x="538" y="523"/>
                          </a:lnTo>
                          <a:lnTo>
                            <a:pt x="501" y="532"/>
                          </a:lnTo>
                          <a:lnTo>
                            <a:pt x="506" y="555"/>
                          </a:lnTo>
                          <a:lnTo>
                            <a:pt x="469" y="569"/>
                          </a:lnTo>
                          <a:lnTo>
                            <a:pt x="436" y="560"/>
                          </a:lnTo>
                          <a:lnTo>
                            <a:pt x="414" y="569"/>
                          </a:lnTo>
                          <a:lnTo>
                            <a:pt x="312" y="583"/>
                          </a:lnTo>
                          <a:lnTo>
                            <a:pt x="221" y="579"/>
                          </a:lnTo>
                          <a:lnTo>
                            <a:pt x="161" y="583"/>
                          </a:lnTo>
                          <a:lnTo>
                            <a:pt x="124" y="606"/>
                          </a:lnTo>
                          <a:lnTo>
                            <a:pt x="32" y="606"/>
                          </a:lnTo>
                          <a:lnTo>
                            <a:pt x="0" y="638"/>
                          </a:lnTo>
                          <a:lnTo>
                            <a:pt x="0" y="675"/>
                          </a:lnTo>
                          <a:lnTo>
                            <a:pt x="5" y="734"/>
                          </a:lnTo>
                          <a:lnTo>
                            <a:pt x="79" y="753"/>
                          </a:lnTo>
                          <a:lnTo>
                            <a:pt x="79" y="715"/>
                          </a:lnTo>
                          <a:lnTo>
                            <a:pt x="83" y="683"/>
                          </a:lnTo>
                          <a:lnTo>
                            <a:pt x="96" y="670"/>
                          </a:lnTo>
                          <a:lnTo>
                            <a:pt x="102" y="707"/>
                          </a:lnTo>
                          <a:lnTo>
                            <a:pt x="106" y="753"/>
                          </a:lnTo>
                          <a:lnTo>
                            <a:pt x="124" y="781"/>
                          </a:lnTo>
                          <a:lnTo>
                            <a:pt x="156" y="817"/>
                          </a:lnTo>
                          <a:lnTo>
                            <a:pt x="234" y="835"/>
                          </a:lnTo>
                          <a:lnTo>
                            <a:pt x="294" y="845"/>
                          </a:lnTo>
                          <a:lnTo>
                            <a:pt x="363" y="849"/>
                          </a:lnTo>
                          <a:lnTo>
                            <a:pt x="276" y="798"/>
                          </a:lnTo>
                          <a:lnTo>
                            <a:pt x="216" y="753"/>
                          </a:lnTo>
                          <a:lnTo>
                            <a:pt x="202" y="715"/>
                          </a:lnTo>
                          <a:lnTo>
                            <a:pt x="211" y="683"/>
                          </a:lnTo>
                          <a:lnTo>
                            <a:pt x="262" y="679"/>
                          </a:lnTo>
                          <a:lnTo>
                            <a:pt x="280" y="715"/>
                          </a:lnTo>
                          <a:lnTo>
                            <a:pt x="294" y="757"/>
                          </a:lnTo>
                          <a:lnTo>
                            <a:pt x="340" y="803"/>
                          </a:lnTo>
                          <a:lnTo>
                            <a:pt x="391" y="840"/>
                          </a:lnTo>
                          <a:lnTo>
                            <a:pt x="442" y="845"/>
                          </a:lnTo>
                          <a:lnTo>
                            <a:pt x="519" y="840"/>
                          </a:lnTo>
                          <a:lnTo>
                            <a:pt x="436" y="775"/>
                          </a:lnTo>
                          <a:lnTo>
                            <a:pt x="376" y="743"/>
                          </a:lnTo>
                          <a:lnTo>
                            <a:pt x="331" y="707"/>
                          </a:lnTo>
                          <a:lnTo>
                            <a:pt x="317" y="679"/>
                          </a:lnTo>
                          <a:lnTo>
                            <a:pt x="321" y="651"/>
                          </a:lnTo>
                          <a:lnTo>
                            <a:pt x="349" y="647"/>
                          </a:lnTo>
                          <a:lnTo>
                            <a:pt x="381" y="675"/>
                          </a:lnTo>
                          <a:lnTo>
                            <a:pt x="400" y="711"/>
                          </a:lnTo>
                          <a:lnTo>
                            <a:pt x="442" y="757"/>
                          </a:lnTo>
                          <a:lnTo>
                            <a:pt x="491" y="781"/>
                          </a:lnTo>
                          <a:lnTo>
                            <a:pt x="529" y="803"/>
                          </a:lnTo>
                          <a:lnTo>
                            <a:pt x="570" y="822"/>
                          </a:lnTo>
                          <a:lnTo>
                            <a:pt x="616" y="830"/>
                          </a:lnTo>
                          <a:lnTo>
                            <a:pt x="671" y="830"/>
                          </a:lnTo>
                          <a:lnTo>
                            <a:pt x="724" y="820"/>
                          </a:lnTo>
                          <a:lnTo>
                            <a:pt x="606" y="781"/>
                          </a:lnTo>
                          <a:lnTo>
                            <a:pt x="561" y="757"/>
                          </a:lnTo>
                          <a:lnTo>
                            <a:pt x="529" y="715"/>
                          </a:lnTo>
                          <a:lnTo>
                            <a:pt x="523" y="679"/>
                          </a:lnTo>
                          <a:lnTo>
                            <a:pt x="551" y="679"/>
                          </a:lnTo>
                          <a:lnTo>
                            <a:pt x="565" y="711"/>
                          </a:lnTo>
                          <a:lnTo>
                            <a:pt x="588" y="739"/>
                          </a:lnTo>
                          <a:lnTo>
                            <a:pt x="625" y="767"/>
                          </a:lnTo>
                          <a:lnTo>
                            <a:pt x="667" y="795"/>
                          </a:lnTo>
                          <a:lnTo>
                            <a:pt x="721" y="818"/>
                          </a:lnTo>
                          <a:lnTo>
                            <a:pt x="763" y="803"/>
                          </a:lnTo>
                          <a:lnTo>
                            <a:pt x="781" y="781"/>
                          </a:lnTo>
                          <a:lnTo>
                            <a:pt x="813" y="724"/>
                          </a:lnTo>
                          <a:lnTo>
                            <a:pt x="754" y="711"/>
                          </a:lnTo>
                          <a:lnTo>
                            <a:pt x="639" y="698"/>
                          </a:lnTo>
                          <a:lnTo>
                            <a:pt x="570" y="666"/>
                          </a:lnTo>
                          <a:lnTo>
                            <a:pt x="533" y="634"/>
                          </a:lnTo>
                          <a:lnTo>
                            <a:pt x="519" y="596"/>
                          </a:lnTo>
                          <a:lnTo>
                            <a:pt x="514" y="579"/>
                          </a:lnTo>
                          <a:lnTo>
                            <a:pt x="533" y="579"/>
                          </a:lnTo>
                          <a:lnTo>
                            <a:pt x="556" y="606"/>
                          </a:lnTo>
                          <a:lnTo>
                            <a:pt x="593" y="656"/>
                          </a:lnTo>
                          <a:lnTo>
                            <a:pt x="675" y="683"/>
                          </a:lnTo>
                          <a:lnTo>
                            <a:pt x="754" y="708"/>
                          </a:lnTo>
                          <a:lnTo>
                            <a:pt x="813" y="724"/>
                          </a:lnTo>
                          <a:lnTo>
                            <a:pt x="837" y="628"/>
                          </a:lnTo>
                          <a:lnTo>
                            <a:pt x="841" y="560"/>
                          </a:lnTo>
                          <a:lnTo>
                            <a:pt x="841" y="499"/>
                          </a:lnTo>
                          <a:lnTo>
                            <a:pt x="763" y="541"/>
                          </a:lnTo>
                          <a:lnTo>
                            <a:pt x="671" y="560"/>
                          </a:lnTo>
                          <a:lnTo>
                            <a:pt x="597" y="555"/>
                          </a:lnTo>
                          <a:lnTo>
                            <a:pt x="578" y="546"/>
                          </a:lnTo>
                          <a:lnTo>
                            <a:pt x="570" y="523"/>
                          </a:lnTo>
                          <a:lnTo>
                            <a:pt x="611" y="523"/>
                          </a:lnTo>
                          <a:lnTo>
                            <a:pt x="657" y="537"/>
                          </a:lnTo>
                          <a:lnTo>
                            <a:pt x="765" y="541"/>
                          </a:lnTo>
                          <a:lnTo>
                            <a:pt x="841" y="500"/>
                          </a:lnTo>
                          <a:lnTo>
                            <a:pt x="845" y="413"/>
                          </a:lnTo>
                          <a:lnTo>
                            <a:pt x="850" y="353"/>
                          </a:lnTo>
                          <a:lnTo>
                            <a:pt x="854" y="294"/>
                          </a:lnTo>
                          <a:lnTo>
                            <a:pt x="845" y="192"/>
                          </a:lnTo>
                          <a:lnTo>
                            <a:pt x="822" y="155"/>
                          </a:lnTo>
                          <a:lnTo>
                            <a:pt x="754" y="110"/>
                          </a:lnTo>
                          <a:lnTo>
                            <a:pt x="776" y="115"/>
                          </a:lnTo>
                          <a:lnTo>
                            <a:pt x="845" y="147"/>
                          </a:lnTo>
                          <a:lnTo>
                            <a:pt x="818" y="83"/>
                          </a:lnTo>
                          <a:lnTo>
                            <a:pt x="795" y="49"/>
                          </a:lnTo>
                          <a:lnTo>
                            <a:pt x="776" y="27"/>
                          </a:lnTo>
                          <a:lnTo>
                            <a:pt x="699" y="0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62" name="Freeform 2161"/>
                    <p:cNvSpPr>
                      <a:spLocks/>
                    </p:cNvSpPr>
                    <p:nvPr/>
                  </p:nvSpPr>
                  <p:spPr bwMode="auto">
                    <a:xfrm>
                      <a:off x="4538" y="1460"/>
                      <a:ext cx="27" cy="24"/>
                    </a:xfrm>
                    <a:custGeom>
                      <a:avLst/>
                      <a:gdLst>
                        <a:gd name="T0" fmla="*/ 0 w 216"/>
                        <a:gd name="T1" fmla="*/ 0 h 193"/>
                        <a:gd name="T2" fmla="*/ 0 w 216"/>
                        <a:gd name="T3" fmla="*/ 15 h 193"/>
                        <a:gd name="T4" fmla="*/ 27 w 216"/>
                        <a:gd name="T5" fmla="*/ 53 h 193"/>
                        <a:gd name="T6" fmla="*/ 55 w 216"/>
                        <a:gd name="T7" fmla="*/ 73 h 193"/>
                        <a:gd name="T8" fmla="*/ 112 w 216"/>
                        <a:gd name="T9" fmla="*/ 116 h 193"/>
                        <a:gd name="T10" fmla="*/ 135 w 216"/>
                        <a:gd name="T11" fmla="*/ 133 h 193"/>
                        <a:gd name="T12" fmla="*/ 190 w 216"/>
                        <a:gd name="T13" fmla="*/ 175 h 193"/>
                        <a:gd name="T14" fmla="*/ 131 w 216"/>
                        <a:gd name="T15" fmla="*/ 156 h 193"/>
                        <a:gd name="T16" fmla="*/ 71 w 216"/>
                        <a:gd name="T17" fmla="*/ 138 h 193"/>
                        <a:gd name="T18" fmla="*/ 12 w 216"/>
                        <a:gd name="T19" fmla="*/ 133 h 193"/>
                        <a:gd name="T20" fmla="*/ 16 w 216"/>
                        <a:gd name="T21" fmla="*/ 152 h 193"/>
                        <a:gd name="T22" fmla="*/ 112 w 216"/>
                        <a:gd name="T23" fmla="*/ 170 h 193"/>
                        <a:gd name="T24" fmla="*/ 163 w 216"/>
                        <a:gd name="T25" fmla="*/ 188 h 193"/>
                        <a:gd name="T26" fmla="*/ 190 w 216"/>
                        <a:gd name="T27" fmla="*/ 193 h 193"/>
                        <a:gd name="T28" fmla="*/ 214 w 216"/>
                        <a:gd name="T29" fmla="*/ 185 h 193"/>
                        <a:gd name="T30" fmla="*/ 216 w 216"/>
                        <a:gd name="T31" fmla="*/ 163 h 193"/>
                        <a:gd name="T32" fmla="*/ 197 w 216"/>
                        <a:gd name="T33" fmla="*/ 147 h 193"/>
                        <a:gd name="T34" fmla="*/ 171 w 216"/>
                        <a:gd name="T35" fmla="*/ 119 h 193"/>
                        <a:gd name="T36" fmla="*/ 137 w 216"/>
                        <a:gd name="T37" fmla="*/ 82 h 193"/>
                        <a:gd name="T38" fmla="*/ 105 w 216"/>
                        <a:gd name="T39" fmla="*/ 40 h 193"/>
                        <a:gd name="T40" fmla="*/ 67 w 216"/>
                        <a:gd name="T41" fmla="*/ 13 h 193"/>
                        <a:gd name="T42" fmla="*/ 25 w 216"/>
                        <a:gd name="T43" fmla="*/ 2 h 193"/>
                        <a:gd name="T44" fmla="*/ 0 w 216"/>
                        <a:gd name="T45" fmla="*/ 0 h 1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216" h="193">
                          <a:moveTo>
                            <a:pt x="0" y="0"/>
                          </a:moveTo>
                          <a:lnTo>
                            <a:pt x="0" y="15"/>
                          </a:lnTo>
                          <a:lnTo>
                            <a:pt x="27" y="53"/>
                          </a:lnTo>
                          <a:lnTo>
                            <a:pt x="55" y="73"/>
                          </a:lnTo>
                          <a:lnTo>
                            <a:pt x="112" y="116"/>
                          </a:lnTo>
                          <a:lnTo>
                            <a:pt x="135" y="133"/>
                          </a:lnTo>
                          <a:lnTo>
                            <a:pt x="190" y="175"/>
                          </a:lnTo>
                          <a:lnTo>
                            <a:pt x="131" y="156"/>
                          </a:lnTo>
                          <a:lnTo>
                            <a:pt x="71" y="138"/>
                          </a:lnTo>
                          <a:lnTo>
                            <a:pt x="12" y="133"/>
                          </a:lnTo>
                          <a:lnTo>
                            <a:pt x="16" y="152"/>
                          </a:lnTo>
                          <a:lnTo>
                            <a:pt x="112" y="170"/>
                          </a:lnTo>
                          <a:lnTo>
                            <a:pt x="163" y="188"/>
                          </a:lnTo>
                          <a:lnTo>
                            <a:pt x="190" y="193"/>
                          </a:lnTo>
                          <a:lnTo>
                            <a:pt x="214" y="185"/>
                          </a:lnTo>
                          <a:lnTo>
                            <a:pt x="216" y="163"/>
                          </a:lnTo>
                          <a:lnTo>
                            <a:pt x="197" y="147"/>
                          </a:lnTo>
                          <a:lnTo>
                            <a:pt x="171" y="119"/>
                          </a:lnTo>
                          <a:lnTo>
                            <a:pt x="137" y="82"/>
                          </a:lnTo>
                          <a:lnTo>
                            <a:pt x="105" y="40"/>
                          </a:lnTo>
                          <a:lnTo>
                            <a:pt x="67" y="13"/>
                          </a:lnTo>
                          <a:lnTo>
                            <a:pt x="25" y="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63" name="Freeform 2162"/>
                    <p:cNvSpPr>
                      <a:spLocks/>
                    </p:cNvSpPr>
                    <p:nvPr/>
                  </p:nvSpPr>
                  <p:spPr bwMode="auto">
                    <a:xfrm>
                      <a:off x="4539" y="1440"/>
                      <a:ext cx="25" cy="31"/>
                    </a:xfrm>
                    <a:custGeom>
                      <a:avLst/>
                      <a:gdLst>
                        <a:gd name="T0" fmla="*/ 36 w 197"/>
                        <a:gd name="T1" fmla="*/ 0 h 253"/>
                        <a:gd name="T2" fmla="*/ 9 w 197"/>
                        <a:gd name="T3" fmla="*/ 5 h 253"/>
                        <a:gd name="T4" fmla="*/ 0 w 197"/>
                        <a:gd name="T5" fmla="*/ 28 h 253"/>
                        <a:gd name="T6" fmla="*/ 2 w 197"/>
                        <a:gd name="T7" fmla="*/ 48 h 253"/>
                        <a:gd name="T8" fmla="*/ 18 w 197"/>
                        <a:gd name="T9" fmla="*/ 74 h 253"/>
                        <a:gd name="T10" fmla="*/ 41 w 197"/>
                        <a:gd name="T11" fmla="*/ 82 h 253"/>
                        <a:gd name="T12" fmla="*/ 85 w 197"/>
                        <a:gd name="T13" fmla="*/ 110 h 253"/>
                        <a:gd name="T14" fmla="*/ 125 w 197"/>
                        <a:gd name="T15" fmla="*/ 144 h 253"/>
                        <a:gd name="T16" fmla="*/ 155 w 197"/>
                        <a:gd name="T17" fmla="*/ 190 h 253"/>
                        <a:gd name="T18" fmla="*/ 188 w 197"/>
                        <a:gd name="T19" fmla="*/ 239 h 253"/>
                        <a:gd name="T20" fmla="*/ 197 w 197"/>
                        <a:gd name="T21" fmla="*/ 253 h 253"/>
                        <a:gd name="T22" fmla="*/ 188 w 197"/>
                        <a:gd name="T23" fmla="*/ 197 h 253"/>
                        <a:gd name="T24" fmla="*/ 181 w 197"/>
                        <a:gd name="T25" fmla="*/ 146 h 253"/>
                        <a:gd name="T26" fmla="*/ 165 w 197"/>
                        <a:gd name="T27" fmla="*/ 103 h 253"/>
                        <a:gd name="T28" fmla="*/ 138 w 197"/>
                        <a:gd name="T29" fmla="*/ 62 h 253"/>
                        <a:gd name="T30" fmla="*/ 66 w 197"/>
                        <a:gd name="T31" fmla="*/ 7 h 253"/>
                        <a:gd name="T32" fmla="*/ 36 w 197"/>
                        <a:gd name="T33" fmla="*/ 0 h 25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</a:cxnLst>
                      <a:rect l="0" t="0" r="r" b="b"/>
                      <a:pathLst>
                        <a:path w="197" h="253">
                          <a:moveTo>
                            <a:pt x="36" y="0"/>
                          </a:moveTo>
                          <a:lnTo>
                            <a:pt x="9" y="5"/>
                          </a:lnTo>
                          <a:lnTo>
                            <a:pt x="0" y="28"/>
                          </a:lnTo>
                          <a:lnTo>
                            <a:pt x="2" y="48"/>
                          </a:lnTo>
                          <a:lnTo>
                            <a:pt x="18" y="74"/>
                          </a:lnTo>
                          <a:lnTo>
                            <a:pt x="41" y="82"/>
                          </a:lnTo>
                          <a:lnTo>
                            <a:pt x="85" y="110"/>
                          </a:lnTo>
                          <a:lnTo>
                            <a:pt x="125" y="144"/>
                          </a:lnTo>
                          <a:lnTo>
                            <a:pt x="155" y="190"/>
                          </a:lnTo>
                          <a:lnTo>
                            <a:pt x="188" y="239"/>
                          </a:lnTo>
                          <a:lnTo>
                            <a:pt x="197" y="253"/>
                          </a:lnTo>
                          <a:lnTo>
                            <a:pt x="188" y="197"/>
                          </a:lnTo>
                          <a:lnTo>
                            <a:pt x="181" y="146"/>
                          </a:lnTo>
                          <a:lnTo>
                            <a:pt x="165" y="103"/>
                          </a:lnTo>
                          <a:lnTo>
                            <a:pt x="138" y="62"/>
                          </a:lnTo>
                          <a:lnTo>
                            <a:pt x="66" y="7"/>
                          </a:lnTo>
                          <a:lnTo>
                            <a:pt x="36" y="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64" name="Freeform 2163"/>
                    <p:cNvSpPr>
                      <a:spLocks/>
                    </p:cNvSpPr>
                    <p:nvPr/>
                  </p:nvSpPr>
                  <p:spPr bwMode="auto">
                    <a:xfrm>
                      <a:off x="4535" y="1409"/>
                      <a:ext cx="26" cy="18"/>
                    </a:xfrm>
                    <a:custGeom>
                      <a:avLst/>
                      <a:gdLst>
                        <a:gd name="T0" fmla="*/ 0 w 211"/>
                        <a:gd name="T1" fmla="*/ 147 h 147"/>
                        <a:gd name="T2" fmla="*/ 37 w 211"/>
                        <a:gd name="T3" fmla="*/ 115 h 147"/>
                        <a:gd name="T4" fmla="*/ 96 w 211"/>
                        <a:gd name="T5" fmla="*/ 92 h 147"/>
                        <a:gd name="T6" fmla="*/ 137 w 211"/>
                        <a:gd name="T7" fmla="*/ 82 h 147"/>
                        <a:gd name="T8" fmla="*/ 211 w 211"/>
                        <a:gd name="T9" fmla="*/ 0 h 147"/>
                        <a:gd name="T10" fmla="*/ 156 w 211"/>
                        <a:gd name="T11" fmla="*/ 32 h 147"/>
                        <a:gd name="T12" fmla="*/ 105 w 211"/>
                        <a:gd name="T13" fmla="*/ 54 h 147"/>
                        <a:gd name="T14" fmla="*/ 69 w 211"/>
                        <a:gd name="T15" fmla="*/ 73 h 147"/>
                        <a:gd name="T16" fmla="*/ 50 w 211"/>
                        <a:gd name="T17" fmla="*/ 92 h 147"/>
                        <a:gd name="T18" fmla="*/ 0 w 211"/>
                        <a:gd name="T19" fmla="*/ 147 h 14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11" h="147">
                          <a:moveTo>
                            <a:pt x="0" y="147"/>
                          </a:moveTo>
                          <a:lnTo>
                            <a:pt x="37" y="115"/>
                          </a:lnTo>
                          <a:lnTo>
                            <a:pt x="96" y="92"/>
                          </a:lnTo>
                          <a:lnTo>
                            <a:pt x="137" y="82"/>
                          </a:lnTo>
                          <a:lnTo>
                            <a:pt x="211" y="0"/>
                          </a:lnTo>
                          <a:lnTo>
                            <a:pt x="156" y="32"/>
                          </a:lnTo>
                          <a:lnTo>
                            <a:pt x="105" y="54"/>
                          </a:lnTo>
                          <a:lnTo>
                            <a:pt x="69" y="73"/>
                          </a:lnTo>
                          <a:lnTo>
                            <a:pt x="50" y="92"/>
                          </a:lnTo>
                          <a:lnTo>
                            <a:pt x="0" y="147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65" name="Freeform 2164"/>
                    <p:cNvSpPr>
                      <a:spLocks/>
                    </p:cNvSpPr>
                    <p:nvPr/>
                  </p:nvSpPr>
                  <p:spPr bwMode="auto">
                    <a:xfrm>
                      <a:off x="4515" y="1442"/>
                      <a:ext cx="15" cy="47"/>
                    </a:xfrm>
                    <a:custGeom>
                      <a:avLst/>
                      <a:gdLst>
                        <a:gd name="T0" fmla="*/ 0 w 119"/>
                        <a:gd name="T1" fmla="*/ 377 h 377"/>
                        <a:gd name="T2" fmla="*/ 59 w 119"/>
                        <a:gd name="T3" fmla="*/ 377 h 377"/>
                        <a:gd name="T4" fmla="*/ 78 w 119"/>
                        <a:gd name="T5" fmla="*/ 372 h 377"/>
                        <a:gd name="T6" fmla="*/ 78 w 119"/>
                        <a:gd name="T7" fmla="*/ 358 h 377"/>
                        <a:gd name="T8" fmla="*/ 91 w 119"/>
                        <a:gd name="T9" fmla="*/ 345 h 377"/>
                        <a:gd name="T10" fmla="*/ 110 w 119"/>
                        <a:gd name="T11" fmla="*/ 330 h 377"/>
                        <a:gd name="T12" fmla="*/ 101 w 119"/>
                        <a:gd name="T13" fmla="*/ 317 h 377"/>
                        <a:gd name="T14" fmla="*/ 101 w 119"/>
                        <a:gd name="T15" fmla="*/ 298 h 377"/>
                        <a:gd name="T16" fmla="*/ 114 w 119"/>
                        <a:gd name="T17" fmla="*/ 275 h 377"/>
                        <a:gd name="T18" fmla="*/ 114 w 119"/>
                        <a:gd name="T19" fmla="*/ 252 h 377"/>
                        <a:gd name="T20" fmla="*/ 106 w 119"/>
                        <a:gd name="T21" fmla="*/ 224 h 377"/>
                        <a:gd name="T22" fmla="*/ 106 w 119"/>
                        <a:gd name="T23" fmla="*/ 165 h 377"/>
                        <a:gd name="T24" fmla="*/ 119 w 119"/>
                        <a:gd name="T25" fmla="*/ 111 h 377"/>
                        <a:gd name="T26" fmla="*/ 114 w 119"/>
                        <a:gd name="T27" fmla="*/ 69 h 377"/>
                        <a:gd name="T28" fmla="*/ 114 w 119"/>
                        <a:gd name="T29" fmla="*/ 0 h 377"/>
                        <a:gd name="T30" fmla="*/ 78 w 119"/>
                        <a:gd name="T31" fmla="*/ 105 h 377"/>
                        <a:gd name="T32" fmla="*/ 46 w 119"/>
                        <a:gd name="T33" fmla="*/ 202 h 377"/>
                        <a:gd name="T34" fmla="*/ 23 w 119"/>
                        <a:gd name="T35" fmla="*/ 307 h 377"/>
                        <a:gd name="T36" fmla="*/ 0 w 119"/>
                        <a:gd name="T37" fmla="*/ 377 h 3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119" h="377">
                          <a:moveTo>
                            <a:pt x="0" y="377"/>
                          </a:moveTo>
                          <a:lnTo>
                            <a:pt x="59" y="377"/>
                          </a:lnTo>
                          <a:lnTo>
                            <a:pt x="78" y="372"/>
                          </a:lnTo>
                          <a:lnTo>
                            <a:pt x="78" y="358"/>
                          </a:lnTo>
                          <a:lnTo>
                            <a:pt x="91" y="345"/>
                          </a:lnTo>
                          <a:lnTo>
                            <a:pt x="110" y="330"/>
                          </a:lnTo>
                          <a:lnTo>
                            <a:pt x="101" y="317"/>
                          </a:lnTo>
                          <a:lnTo>
                            <a:pt x="101" y="298"/>
                          </a:lnTo>
                          <a:lnTo>
                            <a:pt x="114" y="275"/>
                          </a:lnTo>
                          <a:lnTo>
                            <a:pt x="114" y="252"/>
                          </a:lnTo>
                          <a:lnTo>
                            <a:pt x="106" y="224"/>
                          </a:lnTo>
                          <a:lnTo>
                            <a:pt x="106" y="165"/>
                          </a:lnTo>
                          <a:lnTo>
                            <a:pt x="119" y="111"/>
                          </a:lnTo>
                          <a:lnTo>
                            <a:pt x="114" y="69"/>
                          </a:lnTo>
                          <a:lnTo>
                            <a:pt x="114" y="0"/>
                          </a:lnTo>
                          <a:lnTo>
                            <a:pt x="78" y="105"/>
                          </a:lnTo>
                          <a:lnTo>
                            <a:pt x="46" y="202"/>
                          </a:lnTo>
                          <a:lnTo>
                            <a:pt x="23" y="307"/>
                          </a:lnTo>
                          <a:lnTo>
                            <a:pt x="0" y="377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66" name="Freeform 2165"/>
                    <p:cNvSpPr>
                      <a:spLocks/>
                    </p:cNvSpPr>
                    <p:nvPr/>
                  </p:nvSpPr>
                  <p:spPr bwMode="auto">
                    <a:xfrm>
                      <a:off x="4537" y="1493"/>
                      <a:ext cx="26" cy="9"/>
                    </a:xfrm>
                    <a:custGeom>
                      <a:avLst/>
                      <a:gdLst>
                        <a:gd name="T0" fmla="*/ 170 w 212"/>
                        <a:gd name="T1" fmla="*/ 35 h 72"/>
                        <a:gd name="T2" fmla="*/ 122 w 212"/>
                        <a:gd name="T3" fmla="*/ 14 h 72"/>
                        <a:gd name="T4" fmla="*/ 80 w 212"/>
                        <a:gd name="T5" fmla="*/ 3 h 72"/>
                        <a:gd name="T6" fmla="*/ 23 w 212"/>
                        <a:gd name="T7" fmla="*/ 0 h 72"/>
                        <a:gd name="T8" fmla="*/ 0 w 212"/>
                        <a:gd name="T9" fmla="*/ 4 h 72"/>
                        <a:gd name="T10" fmla="*/ 10 w 212"/>
                        <a:gd name="T11" fmla="*/ 27 h 72"/>
                        <a:gd name="T12" fmla="*/ 32 w 212"/>
                        <a:gd name="T13" fmla="*/ 45 h 72"/>
                        <a:gd name="T14" fmla="*/ 83 w 212"/>
                        <a:gd name="T15" fmla="*/ 59 h 72"/>
                        <a:gd name="T16" fmla="*/ 161 w 212"/>
                        <a:gd name="T17" fmla="*/ 72 h 72"/>
                        <a:gd name="T18" fmla="*/ 212 w 212"/>
                        <a:gd name="T19" fmla="*/ 68 h 72"/>
                        <a:gd name="T20" fmla="*/ 170 w 212"/>
                        <a:gd name="T21" fmla="*/ 35 h 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212" h="72">
                          <a:moveTo>
                            <a:pt x="170" y="35"/>
                          </a:moveTo>
                          <a:lnTo>
                            <a:pt x="122" y="14"/>
                          </a:lnTo>
                          <a:lnTo>
                            <a:pt x="80" y="3"/>
                          </a:lnTo>
                          <a:lnTo>
                            <a:pt x="23" y="0"/>
                          </a:lnTo>
                          <a:lnTo>
                            <a:pt x="0" y="4"/>
                          </a:lnTo>
                          <a:lnTo>
                            <a:pt x="10" y="27"/>
                          </a:lnTo>
                          <a:lnTo>
                            <a:pt x="32" y="45"/>
                          </a:lnTo>
                          <a:lnTo>
                            <a:pt x="83" y="59"/>
                          </a:lnTo>
                          <a:lnTo>
                            <a:pt x="161" y="72"/>
                          </a:lnTo>
                          <a:lnTo>
                            <a:pt x="212" y="68"/>
                          </a:lnTo>
                          <a:lnTo>
                            <a:pt x="170" y="35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67" name="Freeform 2166"/>
                    <p:cNvSpPr>
                      <a:spLocks/>
                    </p:cNvSpPr>
                    <p:nvPr/>
                  </p:nvSpPr>
                  <p:spPr bwMode="auto">
                    <a:xfrm>
                      <a:off x="4515" y="1497"/>
                      <a:ext cx="16" cy="20"/>
                    </a:xfrm>
                    <a:custGeom>
                      <a:avLst/>
                      <a:gdLst>
                        <a:gd name="T0" fmla="*/ 59 w 129"/>
                        <a:gd name="T1" fmla="*/ 44 h 159"/>
                        <a:gd name="T2" fmla="*/ 44 w 129"/>
                        <a:gd name="T3" fmla="*/ 10 h 159"/>
                        <a:gd name="T4" fmla="*/ 18 w 129"/>
                        <a:gd name="T5" fmla="*/ 0 h 159"/>
                        <a:gd name="T6" fmla="*/ 2 w 129"/>
                        <a:gd name="T7" fmla="*/ 8 h 159"/>
                        <a:gd name="T8" fmla="*/ 0 w 129"/>
                        <a:gd name="T9" fmla="*/ 25 h 159"/>
                        <a:gd name="T10" fmla="*/ 11 w 129"/>
                        <a:gd name="T11" fmla="*/ 58 h 159"/>
                        <a:gd name="T12" fmla="*/ 29 w 129"/>
                        <a:gd name="T13" fmla="*/ 85 h 159"/>
                        <a:gd name="T14" fmla="*/ 53 w 129"/>
                        <a:gd name="T15" fmla="*/ 111 h 159"/>
                        <a:gd name="T16" fmla="*/ 82 w 129"/>
                        <a:gd name="T17" fmla="*/ 137 h 159"/>
                        <a:gd name="T18" fmla="*/ 129 w 129"/>
                        <a:gd name="T19" fmla="*/ 159 h 159"/>
                        <a:gd name="T20" fmla="*/ 87 w 129"/>
                        <a:gd name="T21" fmla="*/ 113 h 159"/>
                        <a:gd name="T22" fmla="*/ 74 w 129"/>
                        <a:gd name="T23" fmla="*/ 81 h 159"/>
                        <a:gd name="T24" fmla="*/ 59 w 129"/>
                        <a:gd name="T25" fmla="*/ 44 h 15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129" h="159">
                          <a:moveTo>
                            <a:pt x="59" y="44"/>
                          </a:moveTo>
                          <a:lnTo>
                            <a:pt x="44" y="10"/>
                          </a:lnTo>
                          <a:lnTo>
                            <a:pt x="18" y="0"/>
                          </a:lnTo>
                          <a:lnTo>
                            <a:pt x="2" y="8"/>
                          </a:lnTo>
                          <a:lnTo>
                            <a:pt x="0" y="25"/>
                          </a:lnTo>
                          <a:lnTo>
                            <a:pt x="11" y="58"/>
                          </a:lnTo>
                          <a:lnTo>
                            <a:pt x="29" y="85"/>
                          </a:lnTo>
                          <a:lnTo>
                            <a:pt x="53" y="111"/>
                          </a:lnTo>
                          <a:lnTo>
                            <a:pt x="82" y="137"/>
                          </a:lnTo>
                          <a:lnTo>
                            <a:pt x="129" y="159"/>
                          </a:lnTo>
                          <a:lnTo>
                            <a:pt x="87" y="113"/>
                          </a:lnTo>
                          <a:lnTo>
                            <a:pt x="74" y="81"/>
                          </a:lnTo>
                          <a:lnTo>
                            <a:pt x="59" y="44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68" name="Freeform 2167"/>
                    <p:cNvSpPr>
                      <a:spLocks/>
                    </p:cNvSpPr>
                    <p:nvPr/>
                  </p:nvSpPr>
                  <p:spPr bwMode="auto">
                    <a:xfrm>
                      <a:off x="4541" y="1393"/>
                      <a:ext cx="38" cy="24"/>
                    </a:xfrm>
                    <a:custGeom>
                      <a:avLst/>
                      <a:gdLst>
                        <a:gd name="T0" fmla="*/ 0 w 306"/>
                        <a:gd name="T1" fmla="*/ 191 h 191"/>
                        <a:gd name="T2" fmla="*/ 10 w 306"/>
                        <a:gd name="T3" fmla="*/ 113 h 191"/>
                        <a:gd name="T4" fmla="*/ 74 w 306"/>
                        <a:gd name="T5" fmla="*/ 85 h 191"/>
                        <a:gd name="T6" fmla="*/ 161 w 306"/>
                        <a:gd name="T7" fmla="*/ 51 h 191"/>
                        <a:gd name="T8" fmla="*/ 223 w 306"/>
                        <a:gd name="T9" fmla="*/ 26 h 191"/>
                        <a:gd name="T10" fmla="*/ 283 w 306"/>
                        <a:gd name="T11" fmla="*/ 0 h 191"/>
                        <a:gd name="T12" fmla="*/ 306 w 306"/>
                        <a:gd name="T13" fmla="*/ 56 h 191"/>
                        <a:gd name="T14" fmla="*/ 251 w 306"/>
                        <a:gd name="T15" fmla="*/ 88 h 191"/>
                        <a:gd name="T16" fmla="*/ 184 w 306"/>
                        <a:gd name="T17" fmla="*/ 111 h 191"/>
                        <a:gd name="T18" fmla="*/ 134 w 306"/>
                        <a:gd name="T19" fmla="*/ 125 h 191"/>
                        <a:gd name="T20" fmla="*/ 72 w 306"/>
                        <a:gd name="T21" fmla="*/ 159 h 191"/>
                        <a:gd name="T22" fmla="*/ 0 w 306"/>
                        <a:gd name="T23" fmla="*/ 191 h 1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306" h="191">
                          <a:moveTo>
                            <a:pt x="0" y="191"/>
                          </a:moveTo>
                          <a:lnTo>
                            <a:pt x="10" y="113"/>
                          </a:lnTo>
                          <a:lnTo>
                            <a:pt x="74" y="85"/>
                          </a:lnTo>
                          <a:lnTo>
                            <a:pt x="161" y="51"/>
                          </a:lnTo>
                          <a:lnTo>
                            <a:pt x="223" y="26"/>
                          </a:lnTo>
                          <a:lnTo>
                            <a:pt x="283" y="0"/>
                          </a:lnTo>
                          <a:lnTo>
                            <a:pt x="306" y="56"/>
                          </a:lnTo>
                          <a:lnTo>
                            <a:pt x="251" y="88"/>
                          </a:lnTo>
                          <a:lnTo>
                            <a:pt x="184" y="111"/>
                          </a:lnTo>
                          <a:lnTo>
                            <a:pt x="134" y="125"/>
                          </a:lnTo>
                          <a:lnTo>
                            <a:pt x="72" y="159"/>
                          </a:lnTo>
                          <a:lnTo>
                            <a:pt x="0" y="191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69" name="Freeform 2168"/>
                    <p:cNvSpPr>
                      <a:spLocks/>
                    </p:cNvSpPr>
                    <p:nvPr/>
                  </p:nvSpPr>
                  <p:spPr bwMode="auto">
                    <a:xfrm>
                      <a:off x="4544" y="1504"/>
                      <a:ext cx="78" cy="106"/>
                    </a:xfrm>
                    <a:custGeom>
                      <a:avLst/>
                      <a:gdLst>
                        <a:gd name="T0" fmla="*/ 280 w 629"/>
                        <a:gd name="T1" fmla="*/ 125 h 850"/>
                        <a:gd name="T2" fmla="*/ 395 w 629"/>
                        <a:gd name="T3" fmla="*/ 115 h 850"/>
                        <a:gd name="T4" fmla="*/ 465 w 629"/>
                        <a:gd name="T5" fmla="*/ 98 h 850"/>
                        <a:gd name="T6" fmla="*/ 487 w 629"/>
                        <a:gd name="T7" fmla="*/ 66 h 850"/>
                        <a:gd name="T8" fmla="*/ 487 w 629"/>
                        <a:gd name="T9" fmla="*/ 38 h 850"/>
                        <a:gd name="T10" fmla="*/ 505 w 629"/>
                        <a:gd name="T11" fmla="*/ 15 h 850"/>
                        <a:gd name="T12" fmla="*/ 569 w 629"/>
                        <a:gd name="T13" fmla="*/ 0 h 850"/>
                        <a:gd name="T14" fmla="*/ 629 w 629"/>
                        <a:gd name="T15" fmla="*/ 5 h 850"/>
                        <a:gd name="T16" fmla="*/ 556 w 629"/>
                        <a:gd name="T17" fmla="*/ 662 h 850"/>
                        <a:gd name="T18" fmla="*/ 505 w 629"/>
                        <a:gd name="T19" fmla="*/ 722 h 850"/>
                        <a:gd name="T20" fmla="*/ 441 w 629"/>
                        <a:gd name="T21" fmla="*/ 781 h 850"/>
                        <a:gd name="T22" fmla="*/ 350 w 629"/>
                        <a:gd name="T23" fmla="*/ 828 h 850"/>
                        <a:gd name="T24" fmla="*/ 244 w 629"/>
                        <a:gd name="T25" fmla="*/ 841 h 850"/>
                        <a:gd name="T26" fmla="*/ 102 w 629"/>
                        <a:gd name="T27" fmla="*/ 850 h 850"/>
                        <a:gd name="T28" fmla="*/ 19 w 629"/>
                        <a:gd name="T29" fmla="*/ 837 h 850"/>
                        <a:gd name="T30" fmla="*/ 0 w 629"/>
                        <a:gd name="T31" fmla="*/ 790 h 850"/>
                        <a:gd name="T32" fmla="*/ 10 w 629"/>
                        <a:gd name="T33" fmla="*/ 731 h 850"/>
                        <a:gd name="T34" fmla="*/ 70 w 629"/>
                        <a:gd name="T35" fmla="*/ 547 h 850"/>
                        <a:gd name="T36" fmla="*/ 119 w 629"/>
                        <a:gd name="T37" fmla="*/ 364 h 850"/>
                        <a:gd name="T38" fmla="*/ 142 w 629"/>
                        <a:gd name="T39" fmla="*/ 226 h 850"/>
                        <a:gd name="T40" fmla="*/ 142 w 629"/>
                        <a:gd name="T41" fmla="*/ 189 h 850"/>
                        <a:gd name="T42" fmla="*/ 174 w 629"/>
                        <a:gd name="T43" fmla="*/ 138 h 850"/>
                        <a:gd name="T44" fmla="*/ 212 w 629"/>
                        <a:gd name="T45" fmla="*/ 125 h 850"/>
                        <a:gd name="T46" fmla="*/ 280 w 629"/>
                        <a:gd name="T47" fmla="*/ 125 h 8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629" h="850">
                          <a:moveTo>
                            <a:pt x="280" y="125"/>
                          </a:moveTo>
                          <a:lnTo>
                            <a:pt x="395" y="115"/>
                          </a:lnTo>
                          <a:lnTo>
                            <a:pt x="465" y="98"/>
                          </a:lnTo>
                          <a:lnTo>
                            <a:pt x="487" y="66"/>
                          </a:lnTo>
                          <a:lnTo>
                            <a:pt x="487" y="38"/>
                          </a:lnTo>
                          <a:lnTo>
                            <a:pt x="505" y="15"/>
                          </a:lnTo>
                          <a:lnTo>
                            <a:pt x="569" y="0"/>
                          </a:lnTo>
                          <a:lnTo>
                            <a:pt x="629" y="5"/>
                          </a:lnTo>
                          <a:lnTo>
                            <a:pt x="556" y="662"/>
                          </a:lnTo>
                          <a:lnTo>
                            <a:pt x="505" y="722"/>
                          </a:lnTo>
                          <a:lnTo>
                            <a:pt x="441" y="781"/>
                          </a:lnTo>
                          <a:lnTo>
                            <a:pt x="350" y="828"/>
                          </a:lnTo>
                          <a:lnTo>
                            <a:pt x="244" y="841"/>
                          </a:lnTo>
                          <a:lnTo>
                            <a:pt x="102" y="850"/>
                          </a:lnTo>
                          <a:lnTo>
                            <a:pt x="19" y="837"/>
                          </a:lnTo>
                          <a:lnTo>
                            <a:pt x="0" y="790"/>
                          </a:lnTo>
                          <a:lnTo>
                            <a:pt x="10" y="731"/>
                          </a:lnTo>
                          <a:lnTo>
                            <a:pt x="70" y="547"/>
                          </a:lnTo>
                          <a:lnTo>
                            <a:pt x="119" y="364"/>
                          </a:lnTo>
                          <a:lnTo>
                            <a:pt x="142" y="226"/>
                          </a:lnTo>
                          <a:lnTo>
                            <a:pt x="142" y="189"/>
                          </a:lnTo>
                          <a:lnTo>
                            <a:pt x="174" y="138"/>
                          </a:lnTo>
                          <a:lnTo>
                            <a:pt x="212" y="125"/>
                          </a:lnTo>
                          <a:lnTo>
                            <a:pt x="280" y="125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70" name="Freeform 2169"/>
                    <p:cNvSpPr>
                      <a:spLocks/>
                    </p:cNvSpPr>
                    <p:nvPr/>
                  </p:nvSpPr>
                  <p:spPr bwMode="auto">
                    <a:xfrm>
                      <a:off x="4553" y="1510"/>
                      <a:ext cx="68" cy="97"/>
                    </a:xfrm>
                    <a:custGeom>
                      <a:avLst/>
                      <a:gdLst>
                        <a:gd name="T0" fmla="*/ 188 w 542"/>
                        <a:gd name="T1" fmla="*/ 156 h 781"/>
                        <a:gd name="T2" fmla="*/ 289 w 542"/>
                        <a:gd name="T3" fmla="*/ 152 h 781"/>
                        <a:gd name="T4" fmla="*/ 395 w 542"/>
                        <a:gd name="T5" fmla="*/ 133 h 781"/>
                        <a:gd name="T6" fmla="*/ 459 w 542"/>
                        <a:gd name="T7" fmla="*/ 101 h 781"/>
                        <a:gd name="T8" fmla="*/ 495 w 542"/>
                        <a:gd name="T9" fmla="*/ 73 h 781"/>
                        <a:gd name="T10" fmla="*/ 542 w 542"/>
                        <a:gd name="T11" fmla="*/ 0 h 781"/>
                        <a:gd name="T12" fmla="*/ 473 w 542"/>
                        <a:gd name="T13" fmla="*/ 601 h 781"/>
                        <a:gd name="T14" fmla="*/ 427 w 542"/>
                        <a:gd name="T15" fmla="*/ 657 h 781"/>
                        <a:gd name="T16" fmla="*/ 376 w 542"/>
                        <a:gd name="T17" fmla="*/ 707 h 781"/>
                        <a:gd name="T18" fmla="*/ 312 w 542"/>
                        <a:gd name="T19" fmla="*/ 744 h 781"/>
                        <a:gd name="T20" fmla="*/ 257 w 542"/>
                        <a:gd name="T21" fmla="*/ 763 h 781"/>
                        <a:gd name="T22" fmla="*/ 188 w 542"/>
                        <a:gd name="T23" fmla="*/ 771 h 781"/>
                        <a:gd name="T24" fmla="*/ 124 w 542"/>
                        <a:gd name="T25" fmla="*/ 781 h 781"/>
                        <a:gd name="T26" fmla="*/ 51 w 542"/>
                        <a:gd name="T27" fmla="*/ 781 h 781"/>
                        <a:gd name="T28" fmla="*/ 18 w 542"/>
                        <a:gd name="T29" fmla="*/ 771 h 781"/>
                        <a:gd name="T30" fmla="*/ 0 w 542"/>
                        <a:gd name="T31" fmla="*/ 744 h 781"/>
                        <a:gd name="T32" fmla="*/ 9 w 542"/>
                        <a:gd name="T33" fmla="*/ 699 h 781"/>
                        <a:gd name="T34" fmla="*/ 55 w 542"/>
                        <a:gd name="T35" fmla="*/ 592 h 781"/>
                        <a:gd name="T36" fmla="*/ 134 w 542"/>
                        <a:gd name="T37" fmla="*/ 235 h 781"/>
                        <a:gd name="T38" fmla="*/ 147 w 542"/>
                        <a:gd name="T39" fmla="*/ 184 h 781"/>
                        <a:gd name="T40" fmla="*/ 188 w 542"/>
                        <a:gd name="T41" fmla="*/ 156 h 7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542" h="781">
                          <a:moveTo>
                            <a:pt x="188" y="156"/>
                          </a:moveTo>
                          <a:lnTo>
                            <a:pt x="289" y="152"/>
                          </a:lnTo>
                          <a:lnTo>
                            <a:pt x="395" y="133"/>
                          </a:lnTo>
                          <a:lnTo>
                            <a:pt x="459" y="101"/>
                          </a:lnTo>
                          <a:lnTo>
                            <a:pt x="495" y="73"/>
                          </a:lnTo>
                          <a:lnTo>
                            <a:pt x="542" y="0"/>
                          </a:lnTo>
                          <a:lnTo>
                            <a:pt x="473" y="601"/>
                          </a:lnTo>
                          <a:lnTo>
                            <a:pt x="427" y="657"/>
                          </a:lnTo>
                          <a:lnTo>
                            <a:pt x="376" y="707"/>
                          </a:lnTo>
                          <a:lnTo>
                            <a:pt x="312" y="744"/>
                          </a:lnTo>
                          <a:lnTo>
                            <a:pt x="257" y="763"/>
                          </a:lnTo>
                          <a:lnTo>
                            <a:pt x="188" y="771"/>
                          </a:lnTo>
                          <a:lnTo>
                            <a:pt x="124" y="781"/>
                          </a:lnTo>
                          <a:lnTo>
                            <a:pt x="51" y="781"/>
                          </a:lnTo>
                          <a:lnTo>
                            <a:pt x="18" y="771"/>
                          </a:lnTo>
                          <a:lnTo>
                            <a:pt x="0" y="744"/>
                          </a:lnTo>
                          <a:lnTo>
                            <a:pt x="9" y="699"/>
                          </a:lnTo>
                          <a:lnTo>
                            <a:pt x="55" y="592"/>
                          </a:lnTo>
                          <a:lnTo>
                            <a:pt x="134" y="235"/>
                          </a:lnTo>
                          <a:lnTo>
                            <a:pt x="147" y="184"/>
                          </a:lnTo>
                          <a:lnTo>
                            <a:pt x="188" y="156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71" name="Freeform 2170"/>
                    <p:cNvSpPr>
                      <a:spLocks/>
                    </p:cNvSpPr>
                    <p:nvPr/>
                  </p:nvSpPr>
                  <p:spPr bwMode="auto">
                    <a:xfrm>
                      <a:off x="4424" y="1625"/>
                      <a:ext cx="6" cy="90"/>
                    </a:xfrm>
                    <a:custGeom>
                      <a:avLst/>
                      <a:gdLst>
                        <a:gd name="T0" fmla="*/ 16 w 47"/>
                        <a:gd name="T1" fmla="*/ 0 h 717"/>
                        <a:gd name="T2" fmla="*/ 0 w 47"/>
                        <a:gd name="T3" fmla="*/ 36 h 717"/>
                        <a:gd name="T4" fmla="*/ 18 w 47"/>
                        <a:gd name="T5" fmla="*/ 64 h 717"/>
                        <a:gd name="T6" fmla="*/ 31 w 47"/>
                        <a:gd name="T7" fmla="*/ 124 h 717"/>
                        <a:gd name="T8" fmla="*/ 14 w 47"/>
                        <a:gd name="T9" fmla="*/ 180 h 717"/>
                        <a:gd name="T10" fmla="*/ 24 w 47"/>
                        <a:gd name="T11" fmla="*/ 500 h 717"/>
                        <a:gd name="T12" fmla="*/ 24 w 47"/>
                        <a:gd name="T13" fmla="*/ 707 h 717"/>
                        <a:gd name="T14" fmla="*/ 47 w 47"/>
                        <a:gd name="T15" fmla="*/ 717 h 717"/>
                        <a:gd name="T16" fmla="*/ 45 w 47"/>
                        <a:gd name="T17" fmla="*/ 291 h 717"/>
                        <a:gd name="T18" fmla="*/ 24 w 47"/>
                        <a:gd name="T19" fmla="*/ 188 h 717"/>
                        <a:gd name="T20" fmla="*/ 37 w 47"/>
                        <a:gd name="T21" fmla="*/ 139 h 717"/>
                        <a:gd name="T22" fmla="*/ 42 w 47"/>
                        <a:gd name="T23" fmla="*/ 122 h 717"/>
                        <a:gd name="T24" fmla="*/ 34 w 47"/>
                        <a:gd name="T25" fmla="*/ 70 h 717"/>
                        <a:gd name="T26" fmla="*/ 18 w 47"/>
                        <a:gd name="T27" fmla="*/ 41 h 717"/>
                        <a:gd name="T28" fmla="*/ 16 w 47"/>
                        <a:gd name="T29" fmla="*/ 0 h 7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47" h="717">
                          <a:moveTo>
                            <a:pt x="16" y="0"/>
                          </a:moveTo>
                          <a:lnTo>
                            <a:pt x="0" y="36"/>
                          </a:lnTo>
                          <a:lnTo>
                            <a:pt x="18" y="64"/>
                          </a:lnTo>
                          <a:lnTo>
                            <a:pt x="31" y="124"/>
                          </a:lnTo>
                          <a:lnTo>
                            <a:pt x="14" y="180"/>
                          </a:lnTo>
                          <a:lnTo>
                            <a:pt x="24" y="500"/>
                          </a:lnTo>
                          <a:lnTo>
                            <a:pt x="24" y="707"/>
                          </a:lnTo>
                          <a:lnTo>
                            <a:pt x="47" y="717"/>
                          </a:lnTo>
                          <a:lnTo>
                            <a:pt x="45" y="291"/>
                          </a:lnTo>
                          <a:lnTo>
                            <a:pt x="24" y="188"/>
                          </a:lnTo>
                          <a:lnTo>
                            <a:pt x="37" y="139"/>
                          </a:lnTo>
                          <a:lnTo>
                            <a:pt x="42" y="122"/>
                          </a:lnTo>
                          <a:lnTo>
                            <a:pt x="34" y="70"/>
                          </a:lnTo>
                          <a:lnTo>
                            <a:pt x="18" y="41"/>
                          </a:lnTo>
                          <a:lnTo>
                            <a:pt x="16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72" name="Freeform 2171"/>
                    <p:cNvSpPr>
                      <a:spLocks/>
                    </p:cNvSpPr>
                    <p:nvPr/>
                  </p:nvSpPr>
                  <p:spPr bwMode="auto">
                    <a:xfrm>
                      <a:off x="4438" y="1626"/>
                      <a:ext cx="15" cy="5"/>
                    </a:xfrm>
                    <a:custGeom>
                      <a:avLst/>
                      <a:gdLst>
                        <a:gd name="T0" fmla="*/ 0 w 116"/>
                        <a:gd name="T1" fmla="*/ 0 h 38"/>
                        <a:gd name="T2" fmla="*/ 57 w 116"/>
                        <a:gd name="T3" fmla="*/ 28 h 38"/>
                        <a:gd name="T4" fmla="*/ 106 w 116"/>
                        <a:gd name="T5" fmla="*/ 38 h 38"/>
                        <a:gd name="T6" fmla="*/ 116 w 116"/>
                        <a:gd name="T7" fmla="*/ 38 h 38"/>
                        <a:gd name="T8" fmla="*/ 85 w 116"/>
                        <a:gd name="T9" fmla="*/ 12 h 38"/>
                        <a:gd name="T10" fmla="*/ 0 w 116"/>
                        <a:gd name="T11" fmla="*/ 0 h 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16" h="38">
                          <a:moveTo>
                            <a:pt x="0" y="0"/>
                          </a:moveTo>
                          <a:lnTo>
                            <a:pt x="57" y="28"/>
                          </a:lnTo>
                          <a:lnTo>
                            <a:pt x="106" y="38"/>
                          </a:lnTo>
                          <a:lnTo>
                            <a:pt x="116" y="38"/>
                          </a:lnTo>
                          <a:lnTo>
                            <a:pt x="85" y="1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</p:grpSp>
            </p:grpSp>
            <p:pic>
              <p:nvPicPr>
                <p:cNvPr id="1926" name="Picture 1925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93" y="3783"/>
                  <a:ext cx="216" cy="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27" name="Picture 1926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05" y="3774"/>
                  <a:ext cx="136" cy="90"/>
                </a:xfrm>
                <a:prstGeom prst="rect">
                  <a:avLst/>
                </a:prstGeom>
                <a:noFill/>
                <a:ln w="3175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28" name="Picture 1927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58" y="3780"/>
                  <a:ext cx="126" cy="9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339" name="Group 1338"/>
              <p:cNvGrpSpPr>
                <a:grpSpLocks/>
              </p:cNvGrpSpPr>
              <p:nvPr/>
            </p:nvGrpSpPr>
            <p:grpSpPr bwMode="auto">
              <a:xfrm>
                <a:off x="1882" y="3742"/>
                <a:ext cx="1315" cy="368"/>
                <a:chOff x="1837" y="3742"/>
                <a:chExt cx="1315" cy="368"/>
              </a:xfrm>
            </p:grpSpPr>
            <p:sp>
              <p:nvSpPr>
                <p:cNvPr id="1340" name="Rectangle 1339"/>
                <p:cNvSpPr>
                  <a:spLocks noChangeArrowheads="1"/>
                </p:cNvSpPr>
                <p:nvPr/>
              </p:nvSpPr>
              <p:spPr bwMode="gray">
                <a:xfrm>
                  <a:off x="1837" y="3742"/>
                  <a:ext cx="1315" cy="368"/>
                </a:xfrm>
                <a:prstGeom prst="rect">
                  <a:avLst/>
                </a:prstGeom>
                <a:solidFill>
                  <a:srgbClr val="FFFFCC"/>
                </a:solidFill>
                <a:ln w="9525">
                  <a:solidFill>
                    <a:srgbClr val="9999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341" name="Rectangle 1340"/>
                <p:cNvSpPr>
                  <a:spLocks noChangeArrowheads="1"/>
                </p:cNvSpPr>
                <p:nvPr/>
              </p:nvSpPr>
              <p:spPr bwMode="gray">
                <a:xfrm>
                  <a:off x="1871" y="3929"/>
                  <a:ext cx="267" cy="137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9999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algn="ctr" eaLnBrk="1" hangingPunct="1"/>
                  <a:r>
                    <a:rPr kumimoji="0" lang="en-GB" altLang="en-US" sz="500" b="0" dirty="0">
                      <a:solidFill>
                        <a:schemeClr val="tx1"/>
                      </a:solidFill>
                      <a:cs typeface="Arial" panose="020B0604020202020204" pitchFamily="34" charset="0"/>
                    </a:rPr>
                    <a:t>Solution Outline</a:t>
                  </a:r>
                </a:p>
              </p:txBody>
            </p:sp>
            <p:sp>
              <p:nvSpPr>
                <p:cNvPr id="1342" name="Rectangle 1341"/>
                <p:cNvSpPr>
                  <a:spLocks noChangeArrowheads="1"/>
                </p:cNvSpPr>
                <p:nvPr/>
              </p:nvSpPr>
              <p:spPr bwMode="gray">
                <a:xfrm>
                  <a:off x="2197" y="3929"/>
                  <a:ext cx="267" cy="137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9999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algn="ctr" eaLnBrk="1" hangingPunct="1"/>
                  <a:r>
                    <a:rPr kumimoji="0" lang="en-GB" altLang="en-US" sz="500" b="0">
                      <a:solidFill>
                        <a:schemeClr val="tx1"/>
                      </a:solidFill>
                      <a:cs typeface="Arial" panose="020B0604020202020204" pitchFamily="34" charset="0"/>
                    </a:rPr>
                    <a:t>Macro Design</a:t>
                  </a:r>
                </a:p>
              </p:txBody>
            </p:sp>
            <p:sp>
              <p:nvSpPr>
                <p:cNvPr id="1343" name="Rectangle 1342"/>
                <p:cNvSpPr>
                  <a:spLocks noChangeArrowheads="1"/>
                </p:cNvSpPr>
                <p:nvPr/>
              </p:nvSpPr>
              <p:spPr bwMode="gray">
                <a:xfrm>
                  <a:off x="2524" y="3929"/>
                  <a:ext cx="267" cy="137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9999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algn="ctr" eaLnBrk="1" hangingPunct="1"/>
                  <a:r>
                    <a:rPr kumimoji="0" lang="en-GB" altLang="en-US" sz="500" b="0">
                      <a:solidFill>
                        <a:schemeClr val="tx1"/>
                      </a:solidFill>
                      <a:cs typeface="Arial" panose="020B0604020202020204" pitchFamily="34" charset="0"/>
                    </a:rPr>
                    <a:t>Micro Design</a:t>
                  </a:r>
                </a:p>
              </p:txBody>
            </p:sp>
            <p:sp>
              <p:nvSpPr>
                <p:cNvPr id="1344" name="Rectangle 1343"/>
                <p:cNvSpPr>
                  <a:spLocks noChangeArrowheads="1"/>
                </p:cNvSpPr>
                <p:nvPr/>
              </p:nvSpPr>
              <p:spPr bwMode="gray">
                <a:xfrm>
                  <a:off x="2851" y="3929"/>
                  <a:ext cx="267" cy="137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9999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algn="ctr" eaLnBrk="1" hangingPunct="1"/>
                  <a:r>
                    <a:rPr kumimoji="0" lang="en-GB" altLang="en-US" sz="500" b="0">
                      <a:solidFill>
                        <a:schemeClr val="tx1"/>
                      </a:solidFill>
                      <a:cs typeface="Arial" panose="020B0604020202020204" pitchFamily="34" charset="0"/>
                    </a:rPr>
                    <a:t>Devt, etc.</a:t>
                  </a:r>
                </a:p>
              </p:txBody>
            </p:sp>
            <p:cxnSp>
              <p:nvCxnSpPr>
                <p:cNvPr id="1345" name="AutoShape 593"/>
                <p:cNvCxnSpPr>
                  <a:cxnSpLocks noChangeShapeType="1"/>
                  <a:stCxn id="1341" idx="3"/>
                  <a:endCxn id="1342" idx="1"/>
                </p:cNvCxnSpPr>
                <p:nvPr/>
              </p:nvCxnSpPr>
              <p:spPr bwMode="auto">
                <a:xfrm>
                  <a:off x="2138" y="3998"/>
                  <a:ext cx="59" cy="0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46" name="AutoShape 594"/>
                <p:cNvCxnSpPr>
                  <a:cxnSpLocks noChangeShapeType="1"/>
                  <a:stCxn id="1342" idx="3"/>
                  <a:endCxn id="1343" idx="1"/>
                </p:cNvCxnSpPr>
                <p:nvPr/>
              </p:nvCxnSpPr>
              <p:spPr bwMode="auto">
                <a:xfrm>
                  <a:off x="2464" y="3998"/>
                  <a:ext cx="60" cy="0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47" name="AutoShape 595"/>
                <p:cNvCxnSpPr>
                  <a:cxnSpLocks noChangeShapeType="1"/>
                  <a:stCxn id="1343" idx="3"/>
                  <a:endCxn id="1344" idx="1"/>
                </p:cNvCxnSpPr>
                <p:nvPr/>
              </p:nvCxnSpPr>
              <p:spPr bwMode="auto">
                <a:xfrm>
                  <a:off x="2791" y="3998"/>
                  <a:ext cx="60" cy="0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348" name="Rectangle 1347"/>
                <p:cNvSpPr>
                  <a:spLocks noChangeArrowheads="1"/>
                </p:cNvSpPr>
                <p:nvPr/>
              </p:nvSpPr>
              <p:spPr bwMode="gray">
                <a:xfrm>
                  <a:off x="1873" y="3763"/>
                  <a:ext cx="1245" cy="13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rgbClr val="9999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algn="ctr" eaLnBrk="1" hangingPunct="1"/>
                  <a:r>
                    <a:rPr kumimoji="0" lang="en-GB" altLang="en-US" sz="500" b="0">
                      <a:solidFill>
                        <a:schemeClr val="tx1"/>
                      </a:solidFill>
                      <a:cs typeface="Arial" panose="020B0604020202020204" pitchFamily="34" charset="0"/>
                    </a:rPr>
                    <a:t>Programme Architecture</a:t>
                  </a:r>
                </a:p>
              </p:txBody>
            </p:sp>
            <p:grpSp>
              <p:nvGrpSpPr>
                <p:cNvPr id="1349" name="Group 1348"/>
                <p:cNvGrpSpPr>
                  <a:grpSpLocks/>
                </p:cNvGrpSpPr>
                <p:nvPr/>
              </p:nvGrpSpPr>
              <p:grpSpPr bwMode="auto">
                <a:xfrm>
                  <a:off x="2878" y="3768"/>
                  <a:ext cx="182" cy="118"/>
                  <a:chOff x="2882" y="3569"/>
                  <a:chExt cx="591" cy="364"/>
                </a:xfrm>
              </p:grpSpPr>
              <p:grpSp>
                <p:nvGrpSpPr>
                  <p:cNvPr id="1353" name="Group 1352"/>
                  <p:cNvGrpSpPr>
                    <a:grpSpLocks/>
                  </p:cNvGrpSpPr>
                  <p:nvPr/>
                </p:nvGrpSpPr>
                <p:grpSpPr bwMode="auto">
                  <a:xfrm>
                    <a:off x="2882" y="3569"/>
                    <a:ext cx="591" cy="364"/>
                    <a:chOff x="4442" y="2902"/>
                    <a:chExt cx="1585" cy="1106"/>
                  </a:xfrm>
                </p:grpSpPr>
                <p:sp>
                  <p:nvSpPr>
                    <p:cNvPr id="1910" name="Oval 190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42" y="2902"/>
                      <a:ext cx="676" cy="404"/>
                    </a:xfrm>
                    <a:prstGeom prst="ellipse">
                      <a:avLst/>
                    </a:prstGeom>
                    <a:solidFill>
                      <a:schemeClr val="folHlink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pPr algn="ctr" eaLnBrk="1" hangingPunct="1">
                        <a:buFont typeface="Wingdings" panose="05000000000000000000" pitchFamily="2" charset="2"/>
                        <a:buNone/>
                      </a:pPr>
                      <a:endParaRPr kumimoji="0" lang="en-GB" altLang="en-US" sz="1000" b="0">
                        <a:solidFill>
                          <a:schemeClr val="tx1"/>
                        </a:solidFill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911" name="Oval 191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51" y="3306"/>
                      <a:ext cx="676" cy="404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pPr algn="ctr" eaLnBrk="1" hangingPunct="1">
                        <a:buFont typeface="Wingdings" panose="05000000000000000000" pitchFamily="2" charset="2"/>
                        <a:buNone/>
                      </a:pPr>
                      <a:endParaRPr kumimoji="0" lang="en-GB" altLang="en-US" sz="1000" b="0">
                        <a:solidFill>
                          <a:schemeClr val="tx1"/>
                        </a:solidFill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912" name="Oval 191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09" y="3604"/>
                      <a:ext cx="676" cy="404"/>
                    </a:xfrm>
                    <a:prstGeom prst="ellipse">
                      <a:avLst/>
                    </a:prstGeom>
                    <a:solidFill>
                      <a:srgbClr val="FFCC81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pPr algn="ctr" eaLnBrk="1" hangingPunct="1">
                        <a:buFont typeface="Wingdings" panose="05000000000000000000" pitchFamily="2" charset="2"/>
                        <a:buNone/>
                      </a:pPr>
                      <a:endParaRPr kumimoji="0" lang="en-GB" altLang="en-US" sz="1000" b="0">
                        <a:solidFill>
                          <a:schemeClr val="tx1"/>
                        </a:solidFill>
                        <a:cs typeface="Arial" panose="020B0604020202020204" pitchFamily="34" charset="0"/>
                      </a:endParaRPr>
                    </a:p>
                  </p:txBody>
                </p:sp>
                <p:cxnSp>
                  <p:nvCxnSpPr>
                    <p:cNvPr id="1913" name="AutoShape 602"/>
                    <p:cNvCxnSpPr>
                      <a:cxnSpLocks noChangeShapeType="1"/>
                      <a:stCxn id="1912" idx="7"/>
                      <a:endCxn id="1911" idx="3"/>
                    </p:cNvCxnSpPr>
                    <p:nvPr/>
                  </p:nvCxnSpPr>
                  <p:spPr bwMode="auto">
                    <a:xfrm flipV="1">
                      <a:off x="5086" y="3651"/>
                      <a:ext cx="364" cy="12"/>
                    </a:xfrm>
                    <a:prstGeom prst="straightConnector1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1914" name="AutoShape 603"/>
                    <p:cNvCxnSpPr>
                      <a:cxnSpLocks noChangeShapeType="1"/>
                      <a:stCxn id="1910" idx="5"/>
                      <a:endCxn id="1911" idx="1"/>
                    </p:cNvCxnSpPr>
                    <p:nvPr/>
                  </p:nvCxnSpPr>
                  <p:spPr bwMode="auto">
                    <a:xfrm>
                      <a:off x="5019" y="3247"/>
                      <a:ext cx="431" cy="118"/>
                    </a:xfrm>
                    <a:prstGeom prst="straightConnector1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1915" name="AutoShape 604"/>
                    <p:cNvCxnSpPr>
                      <a:cxnSpLocks noChangeShapeType="1"/>
                      <a:stCxn id="1912" idx="0"/>
                      <a:endCxn id="1910" idx="4"/>
                    </p:cNvCxnSpPr>
                    <p:nvPr/>
                  </p:nvCxnSpPr>
                  <p:spPr bwMode="auto">
                    <a:xfrm flipH="1" flipV="1">
                      <a:off x="4780" y="3306"/>
                      <a:ext cx="67" cy="298"/>
                    </a:xfrm>
                    <a:prstGeom prst="straightConnector1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</p:cxnSp>
              </p:grpSp>
              <p:grpSp>
                <p:nvGrpSpPr>
                  <p:cNvPr id="1354" name="Group 1353"/>
                  <p:cNvGrpSpPr>
                    <a:grpSpLocks/>
                  </p:cNvGrpSpPr>
                  <p:nvPr/>
                </p:nvGrpSpPr>
                <p:grpSpPr bwMode="auto">
                  <a:xfrm>
                    <a:off x="2916" y="3585"/>
                    <a:ext cx="181" cy="97"/>
                    <a:chOff x="1227" y="1082"/>
                    <a:chExt cx="812" cy="687"/>
                  </a:xfrm>
                </p:grpSpPr>
                <p:sp>
                  <p:nvSpPr>
                    <p:cNvPr id="1636" name="Oval 163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41" y="1601"/>
                      <a:ext cx="99" cy="49"/>
                    </a:xfrm>
                    <a:prstGeom prst="ellipse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37" name="Rectangle 163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77" y="1543"/>
                      <a:ext cx="25" cy="69"/>
                    </a:xfrm>
                    <a:prstGeom prst="rect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38" name="Freeform 1637"/>
                    <p:cNvSpPr>
                      <a:spLocks/>
                    </p:cNvSpPr>
                    <p:nvPr/>
                  </p:nvSpPr>
                  <p:spPr bwMode="auto">
                    <a:xfrm>
                      <a:off x="1417" y="1495"/>
                      <a:ext cx="153" cy="54"/>
                    </a:xfrm>
                    <a:custGeom>
                      <a:avLst/>
                      <a:gdLst>
                        <a:gd name="T0" fmla="*/ 1839 w 1839"/>
                        <a:gd name="T1" fmla="*/ 336 h 643"/>
                        <a:gd name="T2" fmla="*/ 1828 w 1839"/>
                        <a:gd name="T3" fmla="*/ 535 h 643"/>
                        <a:gd name="T4" fmla="*/ 1222 w 1839"/>
                        <a:gd name="T5" fmla="*/ 643 h 643"/>
                        <a:gd name="T6" fmla="*/ 555 w 1839"/>
                        <a:gd name="T7" fmla="*/ 643 h 643"/>
                        <a:gd name="T8" fmla="*/ 30 w 1839"/>
                        <a:gd name="T9" fmla="*/ 480 h 643"/>
                        <a:gd name="T10" fmla="*/ 0 w 1839"/>
                        <a:gd name="T11" fmla="*/ 17 h 643"/>
                        <a:gd name="T12" fmla="*/ 1037 w 1839"/>
                        <a:gd name="T13" fmla="*/ 0 h 643"/>
                        <a:gd name="T14" fmla="*/ 1839 w 1839"/>
                        <a:gd name="T15" fmla="*/ 336 h 6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839" h="643">
                          <a:moveTo>
                            <a:pt x="1839" y="336"/>
                          </a:moveTo>
                          <a:lnTo>
                            <a:pt x="1828" y="535"/>
                          </a:lnTo>
                          <a:lnTo>
                            <a:pt x="1222" y="643"/>
                          </a:lnTo>
                          <a:lnTo>
                            <a:pt x="555" y="643"/>
                          </a:lnTo>
                          <a:lnTo>
                            <a:pt x="30" y="480"/>
                          </a:lnTo>
                          <a:lnTo>
                            <a:pt x="0" y="17"/>
                          </a:lnTo>
                          <a:lnTo>
                            <a:pt x="1037" y="0"/>
                          </a:lnTo>
                          <a:lnTo>
                            <a:pt x="1839" y="336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39" name="Freeform 1638"/>
                    <p:cNvSpPr>
                      <a:spLocks/>
                    </p:cNvSpPr>
                    <p:nvPr/>
                  </p:nvSpPr>
                  <p:spPr bwMode="auto">
                    <a:xfrm>
                      <a:off x="1420" y="1516"/>
                      <a:ext cx="146" cy="31"/>
                    </a:xfrm>
                    <a:custGeom>
                      <a:avLst/>
                      <a:gdLst>
                        <a:gd name="T0" fmla="*/ 1757 w 1757"/>
                        <a:gd name="T1" fmla="*/ 127 h 372"/>
                        <a:gd name="T2" fmla="*/ 1748 w 1757"/>
                        <a:gd name="T3" fmla="*/ 271 h 372"/>
                        <a:gd name="T4" fmla="*/ 1202 w 1757"/>
                        <a:gd name="T5" fmla="*/ 372 h 372"/>
                        <a:gd name="T6" fmla="*/ 494 w 1757"/>
                        <a:gd name="T7" fmla="*/ 372 h 372"/>
                        <a:gd name="T8" fmla="*/ 0 w 1757"/>
                        <a:gd name="T9" fmla="*/ 199 h 372"/>
                        <a:gd name="T10" fmla="*/ 0 w 1757"/>
                        <a:gd name="T11" fmla="*/ 0 h 372"/>
                        <a:gd name="T12" fmla="*/ 473 w 1757"/>
                        <a:gd name="T13" fmla="*/ 199 h 372"/>
                        <a:gd name="T14" fmla="*/ 1192 w 1757"/>
                        <a:gd name="T15" fmla="*/ 208 h 372"/>
                        <a:gd name="T16" fmla="*/ 1757 w 1757"/>
                        <a:gd name="T17" fmla="*/ 127 h 3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757" h="372">
                          <a:moveTo>
                            <a:pt x="1757" y="127"/>
                          </a:moveTo>
                          <a:lnTo>
                            <a:pt x="1748" y="271"/>
                          </a:lnTo>
                          <a:lnTo>
                            <a:pt x="1202" y="372"/>
                          </a:lnTo>
                          <a:lnTo>
                            <a:pt x="494" y="372"/>
                          </a:lnTo>
                          <a:lnTo>
                            <a:pt x="0" y="199"/>
                          </a:lnTo>
                          <a:lnTo>
                            <a:pt x="0" y="0"/>
                          </a:lnTo>
                          <a:lnTo>
                            <a:pt x="473" y="199"/>
                          </a:lnTo>
                          <a:lnTo>
                            <a:pt x="1192" y="208"/>
                          </a:lnTo>
                          <a:lnTo>
                            <a:pt x="1757" y="127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40" name="Freeform 1639"/>
                    <p:cNvSpPr>
                      <a:spLocks/>
                    </p:cNvSpPr>
                    <p:nvPr/>
                  </p:nvSpPr>
                  <p:spPr bwMode="auto">
                    <a:xfrm>
                      <a:off x="1568" y="1550"/>
                      <a:ext cx="38" cy="88"/>
                    </a:xfrm>
                    <a:custGeom>
                      <a:avLst/>
                      <a:gdLst>
                        <a:gd name="T0" fmla="*/ 438 w 461"/>
                        <a:gd name="T1" fmla="*/ 0 h 1049"/>
                        <a:gd name="T2" fmla="*/ 404 w 461"/>
                        <a:gd name="T3" fmla="*/ 204 h 1049"/>
                        <a:gd name="T4" fmla="*/ 350 w 461"/>
                        <a:gd name="T5" fmla="*/ 367 h 1049"/>
                        <a:gd name="T6" fmla="*/ 289 w 461"/>
                        <a:gd name="T7" fmla="*/ 530 h 1049"/>
                        <a:gd name="T8" fmla="*/ 253 w 461"/>
                        <a:gd name="T9" fmla="*/ 627 h 1049"/>
                        <a:gd name="T10" fmla="*/ 247 w 461"/>
                        <a:gd name="T11" fmla="*/ 700 h 1049"/>
                        <a:gd name="T12" fmla="*/ 245 w 461"/>
                        <a:gd name="T13" fmla="*/ 765 h 1049"/>
                        <a:gd name="T14" fmla="*/ 338 w 461"/>
                        <a:gd name="T15" fmla="*/ 851 h 1049"/>
                        <a:gd name="T16" fmla="*/ 461 w 461"/>
                        <a:gd name="T17" fmla="*/ 961 h 1049"/>
                        <a:gd name="T18" fmla="*/ 344 w 461"/>
                        <a:gd name="T19" fmla="*/ 1049 h 1049"/>
                        <a:gd name="T20" fmla="*/ 196 w 461"/>
                        <a:gd name="T21" fmla="*/ 976 h 1049"/>
                        <a:gd name="T22" fmla="*/ 66 w 461"/>
                        <a:gd name="T23" fmla="*/ 907 h 1049"/>
                        <a:gd name="T24" fmla="*/ 0 w 461"/>
                        <a:gd name="T25" fmla="*/ 862 h 1049"/>
                        <a:gd name="T26" fmla="*/ 0 w 461"/>
                        <a:gd name="T27" fmla="*/ 771 h 1049"/>
                        <a:gd name="T28" fmla="*/ 44 w 461"/>
                        <a:gd name="T29" fmla="*/ 709 h 1049"/>
                        <a:gd name="T30" fmla="*/ 78 w 461"/>
                        <a:gd name="T31" fmla="*/ 627 h 1049"/>
                        <a:gd name="T32" fmla="*/ 84 w 461"/>
                        <a:gd name="T33" fmla="*/ 507 h 1049"/>
                        <a:gd name="T34" fmla="*/ 90 w 461"/>
                        <a:gd name="T35" fmla="*/ 391 h 1049"/>
                        <a:gd name="T36" fmla="*/ 72 w 461"/>
                        <a:gd name="T37" fmla="*/ 265 h 1049"/>
                        <a:gd name="T38" fmla="*/ 60 w 461"/>
                        <a:gd name="T39" fmla="*/ 185 h 1049"/>
                        <a:gd name="T40" fmla="*/ 60 w 461"/>
                        <a:gd name="T41" fmla="*/ 24 h 1049"/>
                        <a:gd name="T42" fmla="*/ 438 w 461"/>
                        <a:gd name="T43" fmla="*/ 0 h 10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461" h="1049">
                          <a:moveTo>
                            <a:pt x="438" y="0"/>
                          </a:moveTo>
                          <a:lnTo>
                            <a:pt x="404" y="204"/>
                          </a:lnTo>
                          <a:lnTo>
                            <a:pt x="350" y="367"/>
                          </a:lnTo>
                          <a:lnTo>
                            <a:pt x="289" y="530"/>
                          </a:lnTo>
                          <a:lnTo>
                            <a:pt x="253" y="627"/>
                          </a:lnTo>
                          <a:lnTo>
                            <a:pt x="247" y="700"/>
                          </a:lnTo>
                          <a:lnTo>
                            <a:pt x="245" y="765"/>
                          </a:lnTo>
                          <a:lnTo>
                            <a:pt x="338" y="851"/>
                          </a:lnTo>
                          <a:lnTo>
                            <a:pt x="461" y="961"/>
                          </a:lnTo>
                          <a:lnTo>
                            <a:pt x="344" y="1049"/>
                          </a:lnTo>
                          <a:lnTo>
                            <a:pt x="196" y="976"/>
                          </a:lnTo>
                          <a:lnTo>
                            <a:pt x="66" y="907"/>
                          </a:lnTo>
                          <a:lnTo>
                            <a:pt x="0" y="862"/>
                          </a:lnTo>
                          <a:lnTo>
                            <a:pt x="0" y="771"/>
                          </a:lnTo>
                          <a:lnTo>
                            <a:pt x="44" y="709"/>
                          </a:lnTo>
                          <a:lnTo>
                            <a:pt x="78" y="627"/>
                          </a:lnTo>
                          <a:lnTo>
                            <a:pt x="84" y="507"/>
                          </a:lnTo>
                          <a:lnTo>
                            <a:pt x="90" y="391"/>
                          </a:lnTo>
                          <a:lnTo>
                            <a:pt x="72" y="265"/>
                          </a:lnTo>
                          <a:lnTo>
                            <a:pt x="60" y="185"/>
                          </a:lnTo>
                          <a:lnTo>
                            <a:pt x="60" y="24"/>
                          </a:lnTo>
                          <a:lnTo>
                            <a:pt x="438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41" name="Freeform 1640"/>
                    <p:cNvSpPr>
                      <a:spLocks/>
                    </p:cNvSpPr>
                    <p:nvPr/>
                  </p:nvSpPr>
                  <p:spPr bwMode="auto">
                    <a:xfrm>
                      <a:off x="1564" y="1612"/>
                      <a:ext cx="59" cy="31"/>
                    </a:xfrm>
                    <a:custGeom>
                      <a:avLst/>
                      <a:gdLst>
                        <a:gd name="T0" fmla="*/ 506 w 705"/>
                        <a:gd name="T1" fmla="*/ 214 h 371"/>
                        <a:gd name="T2" fmla="*/ 431 w 705"/>
                        <a:gd name="T3" fmla="*/ 254 h 371"/>
                        <a:gd name="T4" fmla="*/ 322 w 705"/>
                        <a:gd name="T5" fmla="*/ 238 h 371"/>
                        <a:gd name="T6" fmla="*/ 196 w 705"/>
                        <a:gd name="T7" fmla="*/ 172 h 371"/>
                        <a:gd name="T8" fmla="*/ 114 w 705"/>
                        <a:gd name="T9" fmla="*/ 106 h 371"/>
                        <a:gd name="T10" fmla="*/ 57 w 705"/>
                        <a:gd name="T11" fmla="*/ 0 h 371"/>
                        <a:gd name="T12" fmla="*/ 36 w 705"/>
                        <a:gd name="T13" fmla="*/ 30 h 371"/>
                        <a:gd name="T14" fmla="*/ 0 w 705"/>
                        <a:gd name="T15" fmla="*/ 115 h 371"/>
                        <a:gd name="T16" fmla="*/ 15 w 705"/>
                        <a:gd name="T17" fmla="*/ 157 h 371"/>
                        <a:gd name="T18" fmla="*/ 117 w 705"/>
                        <a:gd name="T19" fmla="*/ 205 h 371"/>
                        <a:gd name="T20" fmla="*/ 235 w 705"/>
                        <a:gd name="T21" fmla="*/ 251 h 371"/>
                        <a:gd name="T22" fmla="*/ 368 w 705"/>
                        <a:gd name="T23" fmla="*/ 347 h 371"/>
                        <a:gd name="T24" fmla="*/ 506 w 705"/>
                        <a:gd name="T25" fmla="*/ 371 h 371"/>
                        <a:gd name="T26" fmla="*/ 600 w 705"/>
                        <a:gd name="T27" fmla="*/ 368 h 371"/>
                        <a:gd name="T28" fmla="*/ 657 w 705"/>
                        <a:gd name="T29" fmla="*/ 359 h 371"/>
                        <a:gd name="T30" fmla="*/ 705 w 705"/>
                        <a:gd name="T31" fmla="*/ 329 h 371"/>
                        <a:gd name="T32" fmla="*/ 687 w 705"/>
                        <a:gd name="T33" fmla="*/ 293 h 371"/>
                        <a:gd name="T34" fmla="*/ 663 w 705"/>
                        <a:gd name="T35" fmla="*/ 272 h 371"/>
                        <a:gd name="T36" fmla="*/ 506 w 705"/>
                        <a:gd name="T37" fmla="*/ 214 h 3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05" h="371">
                          <a:moveTo>
                            <a:pt x="506" y="214"/>
                          </a:moveTo>
                          <a:lnTo>
                            <a:pt x="431" y="254"/>
                          </a:lnTo>
                          <a:lnTo>
                            <a:pt x="322" y="238"/>
                          </a:lnTo>
                          <a:lnTo>
                            <a:pt x="196" y="172"/>
                          </a:lnTo>
                          <a:lnTo>
                            <a:pt x="114" y="106"/>
                          </a:lnTo>
                          <a:lnTo>
                            <a:pt x="57" y="0"/>
                          </a:lnTo>
                          <a:lnTo>
                            <a:pt x="36" y="30"/>
                          </a:lnTo>
                          <a:lnTo>
                            <a:pt x="0" y="115"/>
                          </a:lnTo>
                          <a:lnTo>
                            <a:pt x="15" y="157"/>
                          </a:lnTo>
                          <a:lnTo>
                            <a:pt x="117" y="205"/>
                          </a:lnTo>
                          <a:lnTo>
                            <a:pt x="235" y="251"/>
                          </a:lnTo>
                          <a:lnTo>
                            <a:pt x="368" y="347"/>
                          </a:lnTo>
                          <a:lnTo>
                            <a:pt x="506" y="371"/>
                          </a:lnTo>
                          <a:lnTo>
                            <a:pt x="600" y="368"/>
                          </a:lnTo>
                          <a:lnTo>
                            <a:pt x="657" y="359"/>
                          </a:lnTo>
                          <a:lnTo>
                            <a:pt x="705" y="329"/>
                          </a:lnTo>
                          <a:lnTo>
                            <a:pt x="687" y="293"/>
                          </a:lnTo>
                          <a:lnTo>
                            <a:pt x="663" y="272"/>
                          </a:lnTo>
                          <a:lnTo>
                            <a:pt x="506" y="214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42" name="Freeform 1641"/>
                    <p:cNvSpPr>
                      <a:spLocks/>
                    </p:cNvSpPr>
                    <p:nvPr/>
                  </p:nvSpPr>
                  <p:spPr bwMode="auto">
                    <a:xfrm>
                      <a:off x="1566" y="1626"/>
                      <a:ext cx="8" cy="11"/>
                    </a:xfrm>
                    <a:custGeom>
                      <a:avLst/>
                      <a:gdLst>
                        <a:gd name="T0" fmla="*/ 96 w 96"/>
                        <a:gd name="T1" fmla="*/ 45 h 142"/>
                        <a:gd name="T2" fmla="*/ 84 w 96"/>
                        <a:gd name="T3" fmla="*/ 139 h 142"/>
                        <a:gd name="T4" fmla="*/ 33 w 96"/>
                        <a:gd name="T5" fmla="*/ 142 h 142"/>
                        <a:gd name="T6" fmla="*/ 0 w 96"/>
                        <a:gd name="T7" fmla="*/ 0 h 142"/>
                        <a:gd name="T8" fmla="*/ 96 w 96"/>
                        <a:gd name="T9" fmla="*/ 45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96" h="142">
                          <a:moveTo>
                            <a:pt x="96" y="45"/>
                          </a:moveTo>
                          <a:lnTo>
                            <a:pt x="84" y="139"/>
                          </a:lnTo>
                          <a:lnTo>
                            <a:pt x="33" y="142"/>
                          </a:lnTo>
                          <a:lnTo>
                            <a:pt x="0" y="0"/>
                          </a:lnTo>
                          <a:lnTo>
                            <a:pt x="96" y="45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43" name="Freeform 1642"/>
                    <p:cNvSpPr>
                      <a:spLocks/>
                    </p:cNvSpPr>
                    <p:nvPr/>
                  </p:nvSpPr>
                  <p:spPr bwMode="auto">
                    <a:xfrm>
                      <a:off x="1571" y="1557"/>
                      <a:ext cx="39" cy="88"/>
                    </a:xfrm>
                    <a:custGeom>
                      <a:avLst/>
                      <a:gdLst>
                        <a:gd name="T0" fmla="*/ 438 w 461"/>
                        <a:gd name="T1" fmla="*/ 0 h 1050"/>
                        <a:gd name="T2" fmla="*/ 404 w 461"/>
                        <a:gd name="T3" fmla="*/ 205 h 1050"/>
                        <a:gd name="T4" fmla="*/ 350 w 461"/>
                        <a:gd name="T5" fmla="*/ 368 h 1050"/>
                        <a:gd name="T6" fmla="*/ 290 w 461"/>
                        <a:gd name="T7" fmla="*/ 531 h 1050"/>
                        <a:gd name="T8" fmla="*/ 253 w 461"/>
                        <a:gd name="T9" fmla="*/ 628 h 1050"/>
                        <a:gd name="T10" fmla="*/ 247 w 461"/>
                        <a:gd name="T11" fmla="*/ 700 h 1050"/>
                        <a:gd name="T12" fmla="*/ 245 w 461"/>
                        <a:gd name="T13" fmla="*/ 766 h 1050"/>
                        <a:gd name="T14" fmla="*/ 338 w 461"/>
                        <a:gd name="T15" fmla="*/ 851 h 1050"/>
                        <a:gd name="T16" fmla="*/ 461 w 461"/>
                        <a:gd name="T17" fmla="*/ 962 h 1050"/>
                        <a:gd name="T18" fmla="*/ 344 w 461"/>
                        <a:gd name="T19" fmla="*/ 1050 h 1050"/>
                        <a:gd name="T20" fmla="*/ 196 w 461"/>
                        <a:gd name="T21" fmla="*/ 977 h 1050"/>
                        <a:gd name="T22" fmla="*/ 67 w 461"/>
                        <a:gd name="T23" fmla="*/ 908 h 1050"/>
                        <a:gd name="T24" fmla="*/ 0 w 461"/>
                        <a:gd name="T25" fmla="*/ 862 h 1050"/>
                        <a:gd name="T26" fmla="*/ 0 w 461"/>
                        <a:gd name="T27" fmla="*/ 772 h 1050"/>
                        <a:gd name="T28" fmla="*/ 44 w 461"/>
                        <a:gd name="T29" fmla="*/ 709 h 1050"/>
                        <a:gd name="T30" fmla="*/ 79 w 461"/>
                        <a:gd name="T31" fmla="*/ 628 h 1050"/>
                        <a:gd name="T32" fmla="*/ 85 w 461"/>
                        <a:gd name="T33" fmla="*/ 508 h 1050"/>
                        <a:gd name="T34" fmla="*/ 91 w 461"/>
                        <a:gd name="T35" fmla="*/ 392 h 1050"/>
                        <a:gd name="T36" fmla="*/ 73 w 461"/>
                        <a:gd name="T37" fmla="*/ 265 h 1050"/>
                        <a:gd name="T38" fmla="*/ 60 w 461"/>
                        <a:gd name="T39" fmla="*/ 186 h 1050"/>
                        <a:gd name="T40" fmla="*/ 60 w 461"/>
                        <a:gd name="T41" fmla="*/ 25 h 1050"/>
                        <a:gd name="T42" fmla="*/ 438 w 461"/>
                        <a:gd name="T43" fmla="*/ 0 h 10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461" h="1050">
                          <a:moveTo>
                            <a:pt x="438" y="0"/>
                          </a:moveTo>
                          <a:lnTo>
                            <a:pt x="404" y="205"/>
                          </a:lnTo>
                          <a:lnTo>
                            <a:pt x="350" y="368"/>
                          </a:lnTo>
                          <a:lnTo>
                            <a:pt x="290" y="531"/>
                          </a:lnTo>
                          <a:lnTo>
                            <a:pt x="253" y="628"/>
                          </a:lnTo>
                          <a:lnTo>
                            <a:pt x="247" y="700"/>
                          </a:lnTo>
                          <a:lnTo>
                            <a:pt x="245" y="766"/>
                          </a:lnTo>
                          <a:lnTo>
                            <a:pt x="338" y="851"/>
                          </a:lnTo>
                          <a:lnTo>
                            <a:pt x="461" y="962"/>
                          </a:lnTo>
                          <a:lnTo>
                            <a:pt x="344" y="1050"/>
                          </a:lnTo>
                          <a:lnTo>
                            <a:pt x="196" y="977"/>
                          </a:lnTo>
                          <a:lnTo>
                            <a:pt x="67" y="908"/>
                          </a:lnTo>
                          <a:lnTo>
                            <a:pt x="0" y="862"/>
                          </a:lnTo>
                          <a:lnTo>
                            <a:pt x="0" y="772"/>
                          </a:lnTo>
                          <a:lnTo>
                            <a:pt x="44" y="709"/>
                          </a:lnTo>
                          <a:lnTo>
                            <a:pt x="79" y="628"/>
                          </a:lnTo>
                          <a:lnTo>
                            <a:pt x="85" y="508"/>
                          </a:lnTo>
                          <a:lnTo>
                            <a:pt x="91" y="392"/>
                          </a:lnTo>
                          <a:lnTo>
                            <a:pt x="73" y="265"/>
                          </a:lnTo>
                          <a:lnTo>
                            <a:pt x="60" y="186"/>
                          </a:lnTo>
                          <a:lnTo>
                            <a:pt x="60" y="25"/>
                          </a:lnTo>
                          <a:lnTo>
                            <a:pt x="438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44" name="Freeform 1643"/>
                    <p:cNvSpPr>
                      <a:spLocks/>
                    </p:cNvSpPr>
                    <p:nvPr/>
                  </p:nvSpPr>
                  <p:spPr bwMode="auto">
                    <a:xfrm>
                      <a:off x="1568" y="1619"/>
                      <a:ext cx="58" cy="31"/>
                    </a:xfrm>
                    <a:custGeom>
                      <a:avLst/>
                      <a:gdLst>
                        <a:gd name="T0" fmla="*/ 506 w 705"/>
                        <a:gd name="T1" fmla="*/ 215 h 372"/>
                        <a:gd name="T2" fmla="*/ 431 w 705"/>
                        <a:gd name="T3" fmla="*/ 254 h 372"/>
                        <a:gd name="T4" fmla="*/ 323 w 705"/>
                        <a:gd name="T5" fmla="*/ 239 h 372"/>
                        <a:gd name="T6" fmla="*/ 196 w 705"/>
                        <a:gd name="T7" fmla="*/ 173 h 372"/>
                        <a:gd name="T8" fmla="*/ 115 w 705"/>
                        <a:gd name="T9" fmla="*/ 106 h 372"/>
                        <a:gd name="T10" fmla="*/ 57 w 705"/>
                        <a:gd name="T11" fmla="*/ 0 h 372"/>
                        <a:gd name="T12" fmla="*/ 36 w 705"/>
                        <a:gd name="T13" fmla="*/ 31 h 372"/>
                        <a:gd name="T14" fmla="*/ 0 w 705"/>
                        <a:gd name="T15" fmla="*/ 115 h 372"/>
                        <a:gd name="T16" fmla="*/ 15 w 705"/>
                        <a:gd name="T17" fmla="*/ 158 h 372"/>
                        <a:gd name="T18" fmla="*/ 118 w 705"/>
                        <a:gd name="T19" fmla="*/ 206 h 372"/>
                        <a:gd name="T20" fmla="*/ 235 w 705"/>
                        <a:gd name="T21" fmla="*/ 251 h 372"/>
                        <a:gd name="T22" fmla="*/ 368 w 705"/>
                        <a:gd name="T23" fmla="*/ 348 h 372"/>
                        <a:gd name="T24" fmla="*/ 506 w 705"/>
                        <a:gd name="T25" fmla="*/ 372 h 372"/>
                        <a:gd name="T26" fmla="*/ 600 w 705"/>
                        <a:gd name="T27" fmla="*/ 369 h 372"/>
                        <a:gd name="T28" fmla="*/ 657 w 705"/>
                        <a:gd name="T29" fmla="*/ 360 h 372"/>
                        <a:gd name="T30" fmla="*/ 705 w 705"/>
                        <a:gd name="T31" fmla="*/ 330 h 372"/>
                        <a:gd name="T32" fmla="*/ 687 w 705"/>
                        <a:gd name="T33" fmla="*/ 293 h 372"/>
                        <a:gd name="T34" fmla="*/ 663 w 705"/>
                        <a:gd name="T35" fmla="*/ 272 h 372"/>
                        <a:gd name="T36" fmla="*/ 506 w 705"/>
                        <a:gd name="T37" fmla="*/ 215 h 3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05" h="372">
                          <a:moveTo>
                            <a:pt x="506" y="215"/>
                          </a:moveTo>
                          <a:lnTo>
                            <a:pt x="431" y="254"/>
                          </a:lnTo>
                          <a:lnTo>
                            <a:pt x="323" y="239"/>
                          </a:lnTo>
                          <a:lnTo>
                            <a:pt x="196" y="173"/>
                          </a:lnTo>
                          <a:lnTo>
                            <a:pt x="115" y="106"/>
                          </a:lnTo>
                          <a:lnTo>
                            <a:pt x="57" y="0"/>
                          </a:lnTo>
                          <a:lnTo>
                            <a:pt x="36" y="31"/>
                          </a:lnTo>
                          <a:lnTo>
                            <a:pt x="0" y="115"/>
                          </a:lnTo>
                          <a:lnTo>
                            <a:pt x="15" y="158"/>
                          </a:lnTo>
                          <a:lnTo>
                            <a:pt x="118" y="206"/>
                          </a:lnTo>
                          <a:lnTo>
                            <a:pt x="235" y="251"/>
                          </a:lnTo>
                          <a:lnTo>
                            <a:pt x="368" y="348"/>
                          </a:lnTo>
                          <a:lnTo>
                            <a:pt x="506" y="372"/>
                          </a:lnTo>
                          <a:lnTo>
                            <a:pt x="600" y="369"/>
                          </a:lnTo>
                          <a:lnTo>
                            <a:pt x="657" y="360"/>
                          </a:lnTo>
                          <a:lnTo>
                            <a:pt x="705" y="330"/>
                          </a:lnTo>
                          <a:lnTo>
                            <a:pt x="687" y="293"/>
                          </a:lnTo>
                          <a:lnTo>
                            <a:pt x="663" y="272"/>
                          </a:lnTo>
                          <a:lnTo>
                            <a:pt x="506" y="215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45" name="Freeform 1644"/>
                    <p:cNvSpPr>
                      <a:spLocks/>
                    </p:cNvSpPr>
                    <p:nvPr/>
                  </p:nvSpPr>
                  <p:spPr bwMode="auto">
                    <a:xfrm>
                      <a:off x="1569" y="1633"/>
                      <a:ext cx="8" cy="12"/>
                    </a:xfrm>
                    <a:custGeom>
                      <a:avLst/>
                      <a:gdLst>
                        <a:gd name="T0" fmla="*/ 97 w 97"/>
                        <a:gd name="T1" fmla="*/ 45 h 141"/>
                        <a:gd name="T2" fmla="*/ 84 w 97"/>
                        <a:gd name="T3" fmla="*/ 138 h 141"/>
                        <a:gd name="T4" fmla="*/ 33 w 97"/>
                        <a:gd name="T5" fmla="*/ 141 h 141"/>
                        <a:gd name="T6" fmla="*/ 0 w 97"/>
                        <a:gd name="T7" fmla="*/ 0 h 141"/>
                        <a:gd name="T8" fmla="*/ 97 w 97"/>
                        <a:gd name="T9" fmla="*/ 45 h 14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97" h="141">
                          <a:moveTo>
                            <a:pt x="97" y="45"/>
                          </a:moveTo>
                          <a:lnTo>
                            <a:pt x="84" y="138"/>
                          </a:lnTo>
                          <a:lnTo>
                            <a:pt x="33" y="141"/>
                          </a:lnTo>
                          <a:lnTo>
                            <a:pt x="0" y="0"/>
                          </a:lnTo>
                          <a:lnTo>
                            <a:pt x="97" y="45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46" name="Freeform 1645"/>
                    <p:cNvSpPr>
                      <a:spLocks/>
                    </p:cNvSpPr>
                    <p:nvPr/>
                  </p:nvSpPr>
                  <p:spPr bwMode="auto">
                    <a:xfrm>
                      <a:off x="1453" y="1238"/>
                      <a:ext cx="67" cy="81"/>
                    </a:xfrm>
                    <a:custGeom>
                      <a:avLst/>
                      <a:gdLst>
                        <a:gd name="T0" fmla="*/ 559 w 804"/>
                        <a:gd name="T1" fmla="*/ 30 h 967"/>
                        <a:gd name="T2" fmla="*/ 662 w 804"/>
                        <a:gd name="T3" fmla="*/ 69 h 967"/>
                        <a:gd name="T4" fmla="*/ 701 w 804"/>
                        <a:gd name="T5" fmla="*/ 146 h 967"/>
                        <a:gd name="T6" fmla="*/ 734 w 804"/>
                        <a:gd name="T7" fmla="*/ 256 h 967"/>
                        <a:gd name="T8" fmla="*/ 738 w 804"/>
                        <a:gd name="T9" fmla="*/ 302 h 967"/>
                        <a:gd name="T10" fmla="*/ 734 w 804"/>
                        <a:gd name="T11" fmla="*/ 345 h 967"/>
                        <a:gd name="T12" fmla="*/ 719 w 804"/>
                        <a:gd name="T13" fmla="*/ 375 h 967"/>
                        <a:gd name="T14" fmla="*/ 741 w 804"/>
                        <a:gd name="T15" fmla="*/ 434 h 967"/>
                        <a:gd name="T16" fmla="*/ 768 w 804"/>
                        <a:gd name="T17" fmla="*/ 490 h 967"/>
                        <a:gd name="T18" fmla="*/ 780 w 804"/>
                        <a:gd name="T19" fmla="*/ 509 h 967"/>
                        <a:gd name="T20" fmla="*/ 792 w 804"/>
                        <a:gd name="T21" fmla="*/ 523 h 967"/>
                        <a:gd name="T22" fmla="*/ 800 w 804"/>
                        <a:gd name="T23" fmla="*/ 536 h 967"/>
                        <a:gd name="T24" fmla="*/ 804 w 804"/>
                        <a:gd name="T25" fmla="*/ 553 h 967"/>
                        <a:gd name="T26" fmla="*/ 799 w 804"/>
                        <a:gd name="T27" fmla="*/ 569 h 967"/>
                        <a:gd name="T28" fmla="*/ 789 w 804"/>
                        <a:gd name="T29" fmla="*/ 575 h 967"/>
                        <a:gd name="T30" fmla="*/ 755 w 804"/>
                        <a:gd name="T31" fmla="*/ 584 h 967"/>
                        <a:gd name="T32" fmla="*/ 742 w 804"/>
                        <a:gd name="T33" fmla="*/ 592 h 967"/>
                        <a:gd name="T34" fmla="*/ 737 w 804"/>
                        <a:gd name="T35" fmla="*/ 613 h 967"/>
                        <a:gd name="T36" fmla="*/ 741 w 804"/>
                        <a:gd name="T37" fmla="*/ 637 h 967"/>
                        <a:gd name="T38" fmla="*/ 754 w 804"/>
                        <a:gd name="T39" fmla="*/ 673 h 967"/>
                        <a:gd name="T40" fmla="*/ 747 w 804"/>
                        <a:gd name="T41" fmla="*/ 691 h 967"/>
                        <a:gd name="T42" fmla="*/ 734 w 804"/>
                        <a:gd name="T43" fmla="*/ 706 h 967"/>
                        <a:gd name="T44" fmla="*/ 738 w 804"/>
                        <a:gd name="T45" fmla="*/ 719 h 967"/>
                        <a:gd name="T46" fmla="*/ 741 w 804"/>
                        <a:gd name="T47" fmla="*/ 730 h 967"/>
                        <a:gd name="T48" fmla="*/ 734 w 804"/>
                        <a:gd name="T49" fmla="*/ 744 h 967"/>
                        <a:gd name="T50" fmla="*/ 719 w 804"/>
                        <a:gd name="T51" fmla="*/ 753 h 967"/>
                        <a:gd name="T52" fmla="*/ 710 w 804"/>
                        <a:gd name="T53" fmla="*/ 770 h 967"/>
                        <a:gd name="T54" fmla="*/ 710 w 804"/>
                        <a:gd name="T55" fmla="*/ 800 h 967"/>
                        <a:gd name="T56" fmla="*/ 702 w 804"/>
                        <a:gd name="T57" fmla="*/ 817 h 967"/>
                        <a:gd name="T58" fmla="*/ 690 w 804"/>
                        <a:gd name="T59" fmla="*/ 834 h 967"/>
                        <a:gd name="T60" fmla="*/ 674 w 804"/>
                        <a:gd name="T61" fmla="*/ 844 h 967"/>
                        <a:gd name="T62" fmla="*/ 653 w 804"/>
                        <a:gd name="T63" fmla="*/ 850 h 967"/>
                        <a:gd name="T64" fmla="*/ 628 w 804"/>
                        <a:gd name="T65" fmla="*/ 854 h 967"/>
                        <a:gd name="T66" fmla="*/ 570 w 804"/>
                        <a:gd name="T67" fmla="*/ 850 h 967"/>
                        <a:gd name="T68" fmla="*/ 516 w 804"/>
                        <a:gd name="T69" fmla="*/ 844 h 967"/>
                        <a:gd name="T70" fmla="*/ 436 w 804"/>
                        <a:gd name="T71" fmla="*/ 967 h 967"/>
                        <a:gd name="T72" fmla="*/ 107 w 804"/>
                        <a:gd name="T73" fmla="*/ 816 h 967"/>
                        <a:gd name="T74" fmla="*/ 139 w 804"/>
                        <a:gd name="T75" fmla="*/ 766 h 967"/>
                        <a:gd name="T76" fmla="*/ 156 w 804"/>
                        <a:gd name="T77" fmla="*/ 718 h 967"/>
                        <a:gd name="T78" fmla="*/ 156 w 804"/>
                        <a:gd name="T79" fmla="*/ 652 h 967"/>
                        <a:gd name="T80" fmla="*/ 0 w 804"/>
                        <a:gd name="T81" fmla="*/ 512 h 967"/>
                        <a:gd name="T82" fmla="*/ 0 w 804"/>
                        <a:gd name="T83" fmla="*/ 180 h 967"/>
                        <a:gd name="T84" fmla="*/ 82 w 804"/>
                        <a:gd name="T85" fmla="*/ 88 h 967"/>
                        <a:gd name="T86" fmla="*/ 185 w 804"/>
                        <a:gd name="T87" fmla="*/ 41 h 967"/>
                        <a:gd name="T88" fmla="*/ 291 w 804"/>
                        <a:gd name="T89" fmla="*/ 0 h 967"/>
                        <a:gd name="T90" fmla="*/ 432 w 804"/>
                        <a:gd name="T91" fmla="*/ 20 h 967"/>
                        <a:gd name="T92" fmla="*/ 559 w 804"/>
                        <a:gd name="T93" fmla="*/ 30 h 9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</a:cxnLst>
                      <a:rect l="0" t="0" r="r" b="b"/>
                      <a:pathLst>
                        <a:path w="804" h="967">
                          <a:moveTo>
                            <a:pt x="559" y="30"/>
                          </a:moveTo>
                          <a:lnTo>
                            <a:pt x="662" y="69"/>
                          </a:lnTo>
                          <a:lnTo>
                            <a:pt x="701" y="146"/>
                          </a:lnTo>
                          <a:lnTo>
                            <a:pt x="734" y="256"/>
                          </a:lnTo>
                          <a:lnTo>
                            <a:pt x="738" y="302"/>
                          </a:lnTo>
                          <a:lnTo>
                            <a:pt x="734" y="345"/>
                          </a:lnTo>
                          <a:lnTo>
                            <a:pt x="719" y="375"/>
                          </a:lnTo>
                          <a:lnTo>
                            <a:pt x="741" y="434"/>
                          </a:lnTo>
                          <a:lnTo>
                            <a:pt x="768" y="490"/>
                          </a:lnTo>
                          <a:lnTo>
                            <a:pt x="780" y="509"/>
                          </a:lnTo>
                          <a:lnTo>
                            <a:pt x="792" y="523"/>
                          </a:lnTo>
                          <a:lnTo>
                            <a:pt x="800" y="536"/>
                          </a:lnTo>
                          <a:lnTo>
                            <a:pt x="804" y="553"/>
                          </a:lnTo>
                          <a:lnTo>
                            <a:pt x="799" y="569"/>
                          </a:lnTo>
                          <a:lnTo>
                            <a:pt x="789" y="575"/>
                          </a:lnTo>
                          <a:lnTo>
                            <a:pt x="755" y="584"/>
                          </a:lnTo>
                          <a:lnTo>
                            <a:pt x="742" y="592"/>
                          </a:lnTo>
                          <a:lnTo>
                            <a:pt x="737" y="613"/>
                          </a:lnTo>
                          <a:lnTo>
                            <a:pt x="741" y="637"/>
                          </a:lnTo>
                          <a:lnTo>
                            <a:pt x="754" y="673"/>
                          </a:lnTo>
                          <a:lnTo>
                            <a:pt x="747" y="691"/>
                          </a:lnTo>
                          <a:lnTo>
                            <a:pt x="734" y="706"/>
                          </a:lnTo>
                          <a:lnTo>
                            <a:pt x="738" y="719"/>
                          </a:lnTo>
                          <a:lnTo>
                            <a:pt x="741" y="730"/>
                          </a:lnTo>
                          <a:lnTo>
                            <a:pt x="734" y="744"/>
                          </a:lnTo>
                          <a:lnTo>
                            <a:pt x="719" y="753"/>
                          </a:lnTo>
                          <a:lnTo>
                            <a:pt x="710" y="770"/>
                          </a:lnTo>
                          <a:lnTo>
                            <a:pt x="710" y="800"/>
                          </a:lnTo>
                          <a:lnTo>
                            <a:pt x="702" y="817"/>
                          </a:lnTo>
                          <a:lnTo>
                            <a:pt x="690" y="834"/>
                          </a:lnTo>
                          <a:lnTo>
                            <a:pt x="674" y="844"/>
                          </a:lnTo>
                          <a:lnTo>
                            <a:pt x="653" y="850"/>
                          </a:lnTo>
                          <a:lnTo>
                            <a:pt x="628" y="854"/>
                          </a:lnTo>
                          <a:lnTo>
                            <a:pt x="570" y="850"/>
                          </a:lnTo>
                          <a:lnTo>
                            <a:pt x="516" y="844"/>
                          </a:lnTo>
                          <a:lnTo>
                            <a:pt x="436" y="967"/>
                          </a:lnTo>
                          <a:lnTo>
                            <a:pt x="107" y="816"/>
                          </a:lnTo>
                          <a:lnTo>
                            <a:pt x="139" y="766"/>
                          </a:lnTo>
                          <a:lnTo>
                            <a:pt x="156" y="718"/>
                          </a:lnTo>
                          <a:lnTo>
                            <a:pt x="156" y="652"/>
                          </a:lnTo>
                          <a:lnTo>
                            <a:pt x="0" y="512"/>
                          </a:lnTo>
                          <a:lnTo>
                            <a:pt x="0" y="180"/>
                          </a:lnTo>
                          <a:lnTo>
                            <a:pt x="82" y="88"/>
                          </a:lnTo>
                          <a:lnTo>
                            <a:pt x="185" y="41"/>
                          </a:lnTo>
                          <a:lnTo>
                            <a:pt x="291" y="0"/>
                          </a:lnTo>
                          <a:lnTo>
                            <a:pt x="432" y="20"/>
                          </a:lnTo>
                          <a:lnTo>
                            <a:pt x="559" y="3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47" name="Freeform 1646"/>
                    <p:cNvSpPr>
                      <a:spLocks/>
                    </p:cNvSpPr>
                    <p:nvPr/>
                  </p:nvSpPr>
                  <p:spPr bwMode="auto">
                    <a:xfrm>
                      <a:off x="1481" y="1289"/>
                      <a:ext cx="8" cy="13"/>
                    </a:xfrm>
                    <a:custGeom>
                      <a:avLst/>
                      <a:gdLst>
                        <a:gd name="T0" fmla="*/ 0 w 94"/>
                        <a:gd name="T1" fmla="*/ 0 h 154"/>
                        <a:gd name="T2" fmla="*/ 28 w 94"/>
                        <a:gd name="T3" fmla="*/ 73 h 154"/>
                        <a:gd name="T4" fmla="*/ 51 w 94"/>
                        <a:gd name="T5" fmla="*/ 110 h 154"/>
                        <a:gd name="T6" fmla="*/ 94 w 94"/>
                        <a:gd name="T7" fmla="*/ 154 h 154"/>
                        <a:gd name="T8" fmla="*/ 38 w 94"/>
                        <a:gd name="T9" fmla="*/ 117 h 154"/>
                        <a:gd name="T10" fmla="*/ 10 w 94"/>
                        <a:gd name="T11" fmla="*/ 73 h 154"/>
                        <a:gd name="T12" fmla="*/ 0 w 94"/>
                        <a:gd name="T13" fmla="*/ 0 h 1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94" h="154">
                          <a:moveTo>
                            <a:pt x="0" y="0"/>
                          </a:moveTo>
                          <a:lnTo>
                            <a:pt x="28" y="73"/>
                          </a:lnTo>
                          <a:lnTo>
                            <a:pt x="51" y="110"/>
                          </a:lnTo>
                          <a:lnTo>
                            <a:pt x="94" y="154"/>
                          </a:lnTo>
                          <a:lnTo>
                            <a:pt x="38" y="117"/>
                          </a:lnTo>
                          <a:lnTo>
                            <a:pt x="10" y="7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48" name="Freeform 1647"/>
                    <p:cNvSpPr>
                      <a:spLocks/>
                    </p:cNvSpPr>
                    <p:nvPr/>
                  </p:nvSpPr>
                  <p:spPr bwMode="auto">
                    <a:xfrm>
                      <a:off x="1501" y="1270"/>
                      <a:ext cx="8" cy="5"/>
                    </a:xfrm>
                    <a:custGeom>
                      <a:avLst/>
                      <a:gdLst>
                        <a:gd name="T0" fmla="*/ 91 w 103"/>
                        <a:gd name="T1" fmla="*/ 0 h 62"/>
                        <a:gd name="T2" fmla="*/ 85 w 103"/>
                        <a:gd name="T3" fmla="*/ 7 h 62"/>
                        <a:gd name="T4" fmla="*/ 103 w 103"/>
                        <a:gd name="T5" fmla="*/ 15 h 62"/>
                        <a:gd name="T6" fmla="*/ 79 w 103"/>
                        <a:gd name="T7" fmla="*/ 12 h 62"/>
                        <a:gd name="T8" fmla="*/ 73 w 103"/>
                        <a:gd name="T9" fmla="*/ 32 h 62"/>
                        <a:gd name="T10" fmla="*/ 83 w 103"/>
                        <a:gd name="T11" fmla="*/ 42 h 62"/>
                        <a:gd name="T12" fmla="*/ 74 w 103"/>
                        <a:gd name="T13" fmla="*/ 42 h 62"/>
                        <a:gd name="T14" fmla="*/ 81 w 103"/>
                        <a:gd name="T15" fmla="*/ 62 h 62"/>
                        <a:gd name="T16" fmla="*/ 68 w 103"/>
                        <a:gd name="T17" fmla="*/ 40 h 62"/>
                        <a:gd name="T18" fmla="*/ 49 w 103"/>
                        <a:gd name="T19" fmla="*/ 40 h 62"/>
                        <a:gd name="T20" fmla="*/ 31 w 103"/>
                        <a:gd name="T21" fmla="*/ 32 h 62"/>
                        <a:gd name="T22" fmla="*/ 0 w 103"/>
                        <a:gd name="T23" fmla="*/ 31 h 62"/>
                        <a:gd name="T24" fmla="*/ 31 w 103"/>
                        <a:gd name="T25" fmla="*/ 11 h 62"/>
                        <a:gd name="T26" fmla="*/ 91 w 103"/>
                        <a:gd name="T27" fmla="*/ 0 h 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03" h="62">
                          <a:moveTo>
                            <a:pt x="91" y="0"/>
                          </a:moveTo>
                          <a:lnTo>
                            <a:pt x="85" y="7"/>
                          </a:lnTo>
                          <a:lnTo>
                            <a:pt x="103" y="15"/>
                          </a:lnTo>
                          <a:lnTo>
                            <a:pt x="79" y="12"/>
                          </a:lnTo>
                          <a:lnTo>
                            <a:pt x="73" y="32"/>
                          </a:lnTo>
                          <a:lnTo>
                            <a:pt x="83" y="42"/>
                          </a:lnTo>
                          <a:lnTo>
                            <a:pt x="74" y="42"/>
                          </a:lnTo>
                          <a:lnTo>
                            <a:pt x="81" y="62"/>
                          </a:lnTo>
                          <a:lnTo>
                            <a:pt x="68" y="40"/>
                          </a:lnTo>
                          <a:lnTo>
                            <a:pt x="49" y="40"/>
                          </a:lnTo>
                          <a:lnTo>
                            <a:pt x="31" y="32"/>
                          </a:lnTo>
                          <a:lnTo>
                            <a:pt x="0" y="31"/>
                          </a:lnTo>
                          <a:lnTo>
                            <a:pt x="31" y="11"/>
                          </a:lnTo>
                          <a:lnTo>
                            <a:pt x="91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49" name="Freeform 1648"/>
                    <p:cNvSpPr>
                      <a:spLocks/>
                    </p:cNvSpPr>
                    <p:nvPr/>
                  </p:nvSpPr>
                  <p:spPr bwMode="auto">
                    <a:xfrm>
                      <a:off x="1496" y="1264"/>
                      <a:ext cx="15" cy="4"/>
                    </a:xfrm>
                    <a:custGeom>
                      <a:avLst/>
                      <a:gdLst>
                        <a:gd name="T0" fmla="*/ 175 w 175"/>
                        <a:gd name="T1" fmla="*/ 21 h 42"/>
                        <a:gd name="T2" fmla="*/ 168 w 175"/>
                        <a:gd name="T3" fmla="*/ 39 h 42"/>
                        <a:gd name="T4" fmla="*/ 149 w 175"/>
                        <a:gd name="T5" fmla="*/ 42 h 42"/>
                        <a:gd name="T6" fmla="*/ 120 w 175"/>
                        <a:gd name="T7" fmla="*/ 31 h 42"/>
                        <a:gd name="T8" fmla="*/ 85 w 175"/>
                        <a:gd name="T9" fmla="*/ 21 h 42"/>
                        <a:gd name="T10" fmla="*/ 27 w 175"/>
                        <a:gd name="T11" fmla="*/ 20 h 42"/>
                        <a:gd name="T12" fmla="*/ 0 w 175"/>
                        <a:gd name="T13" fmla="*/ 24 h 42"/>
                        <a:gd name="T14" fmla="*/ 44 w 175"/>
                        <a:gd name="T15" fmla="*/ 10 h 42"/>
                        <a:gd name="T16" fmla="*/ 76 w 175"/>
                        <a:gd name="T17" fmla="*/ 5 h 42"/>
                        <a:gd name="T18" fmla="*/ 72 w 175"/>
                        <a:gd name="T19" fmla="*/ 0 h 42"/>
                        <a:gd name="T20" fmla="*/ 101 w 175"/>
                        <a:gd name="T21" fmla="*/ 7 h 42"/>
                        <a:gd name="T22" fmla="*/ 98 w 175"/>
                        <a:gd name="T23" fmla="*/ 3 h 42"/>
                        <a:gd name="T24" fmla="*/ 121 w 175"/>
                        <a:gd name="T25" fmla="*/ 11 h 42"/>
                        <a:gd name="T26" fmla="*/ 147 w 175"/>
                        <a:gd name="T27" fmla="*/ 11 h 42"/>
                        <a:gd name="T28" fmla="*/ 175 w 175"/>
                        <a:gd name="T29" fmla="*/ 21 h 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75" h="42">
                          <a:moveTo>
                            <a:pt x="175" y="21"/>
                          </a:moveTo>
                          <a:lnTo>
                            <a:pt x="168" y="39"/>
                          </a:lnTo>
                          <a:lnTo>
                            <a:pt x="149" y="42"/>
                          </a:lnTo>
                          <a:lnTo>
                            <a:pt x="120" y="31"/>
                          </a:lnTo>
                          <a:lnTo>
                            <a:pt x="85" y="21"/>
                          </a:lnTo>
                          <a:lnTo>
                            <a:pt x="27" y="20"/>
                          </a:lnTo>
                          <a:lnTo>
                            <a:pt x="0" y="24"/>
                          </a:lnTo>
                          <a:lnTo>
                            <a:pt x="44" y="10"/>
                          </a:lnTo>
                          <a:lnTo>
                            <a:pt x="76" y="5"/>
                          </a:lnTo>
                          <a:lnTo>
                            <a:pt x="72" y="0"/>
                          </a:lnTo>
                          <a:lnTo>
                            <a:pt x="101" y="7"/>
                          </a:lnTo>
                          <a:lnTo>
                            <a:pt x="98" y="3"/>
                          </a:lnTo>
                          <a:lnTo>
                            <a:pt x="121" y="11"/>
                          </a:lnTo>
                          <a:lnTo>
                            <a:pt x="147" y="11"/>
                          </a:lnTo>
                          <a:lnTo>
                            <a:pt x="175" y="21"/>
                          </a:lnTo>
                          <a:close/>
                        </a:path>
                      </a:pathLst>
                    </a:custGeom>
                    <a:solidFill>
                      <a:srgbClr val="201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50" name="Freeform 1649"/>
                    <p:cNvSpPr>
                      <a:spLocks/>
                    </p:cNvSpPr>
                    <p:nvPr/>
                  </p:nvSpPr>
                  <p:spPr bwMode="auto">
                    <a:xfrm>
                      <a:off x="1509" y="1294"/>
                      <a:ext cx="6" cy="5"/>
                    </a:xfrm>
                    <a:custGeom>
                      <a:avLst/>
                      <a:gdLst>
                        <a:gd name="T0" fmla="*/ 81 w 81"/>
                        <a:gd name="T1" fmla="*/ 7 h 65"/>
                        <a:gd name="T2" fmla="*/ 68 w 81"/>
                        <a:gd name="T3" fmla="*/ 3 h 65"/>
                        <a:gd name="T4" fmla="*/ 56 w 81"/>
                        <a:gd name="T5" fmla="*/ 0 h 65"/>
                        <a:gd name="T6" fmla="*/ 47 w 81"/>
                        <a:gd name="T7" fmla="*/ 9 h 65"/>
                        <a:gd name="T8" fmla="*/ 35 w 81"/>
                        <a:gd name="T9" fmla="*/ 17 h 65"/>
                        <a:gd name="T10" fmla="*/ 20 w 81"/>
                        <a:gd name="T11" fmla="*/ 24 h 65"/>
                        <a:gd name="T12" fmla="*/ 9 w 81"/>
                        <a:gd name="T13" fmla="*/ 27 h 65"/>
                        <a:gd name="T14" fmla="*/ 7 w 81"/>
                        <a:gd name="T15" fmla="*/ 20 h 65"/>
                        <a:gd name="T16" fmla="*/ 1 w 81"/>
                        <a:gd name="T17" fmla="*/ 37 h 65"/>
                        <a:gd name="T18" fmla="*/ 0 w 81"/>
                        <a:gd name="T19" fmla="*/ 49 h 65"/>
                        <a:gd name="T20" fmla="*/ 0 w 81"/>
                        <a:gd name="T21" fmla="*/ 58 h 65"/>
                        <a:gd name="T22" fmla="*/ 5 w 81"/>
                        <a:gd name="T23" fmla="*/ 65 h 65"/>
                        <a:gd name="T24" fmla="*/ 3 w 81"/>
                        <a:gd name="T25" fmla="*/ 52 h 65"/>
                        <a:gd name="T26" fmla="*/ 10 w 81"/>
                        <a:gd name="T27" fmla="*/ 37 h 65"/>
                        <a:gd name="T28" fmla="*/ 35 w 81"/>
                        <a:gd name="T29" fmla="*/ 30 h 65"/>
                        <a:gd name="T30" fmla="*/ 48 w 81"/>
                        <a:gd name="T31" fmla="*/ 34 h 65"/>
                        <a:gd name="T32" fmla="*/ 62 w 81"/>
                        <a:gd name="T33" fmla="*/ 37 h 65"/>
                        <a:gd name="T34" fmla="*/ 76 w 81"/>
                        <a:gd name="T35" fmla="*/ 22 h 65"/>
                        <a:gd name="T36" fmla="*/ 81 w 81"/>
                        <a:gd name="T37" fmla="*/ 7 h 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81" h="65">
                          <a:moveTo>
                            <a:pt x="81" y="7"/>
                          </a:moveTo>
                          <a:lnTo>
                            <a:pt x="68" y="3"/>
                          </a:lnTo>
                          <a:lnTo>
                            <a:pt x="56" y="0"/>
                          </a:lnTo>
                          <a:lnTo>
                            <a:pt x="47" y="9"/>
                          </a:lnTo>
                          <a:lnTo>
                            <a:pt x="35" y="17"/>
                          </a:lnTo>
                          <a:lnTo>
                            <a:pt x="20" y="24"/>
                          </a:lnTo>
                          <a:lnTo>
                            <a:pt x="9" y="27"/>
                          </a:lnTo>
                          <a:lnTo>
                            <a:pt x="7" y="20"/>
                          </a:lnTo>
                          <a:lnTo>
                            <a:pt x="1" y="37"/>
                          </a:lnTo>
                          <a:lnTo>
                            <a:pt x="0" y="49"/>
                          </a:lnTo>
                          <a:lnTo>
                            <a:pt x="0" y="58"/>
                          </a:lnTo>
                          <a:lnTo>
                            <a:pt x="5" y="65"/>
                          </a:lnTo>
                          <a:lnTo>
                            <a:pt x="3" y="52"/>
                          </a:lnTo>
                          <a:lnTo>
                            <a:pt x="10" y="37"/>
                          </a:lnTo>
                          <a:lnTo>
                            <a:pt x="35" y="30"/>
                          </a:lnTo>
                          <a:lnTo>
                            <a:pt x="48" y="34"/>
                          </a:lnTo>
                          <a:lnTo>
                            <a:pt x="62" y="37"/>
                          </a:lnTo>
                          <a:lnTo>
                            <a:pt x="76" y="22"/>
                          </a:lnTo>
                          <a:lnTo>
                            <a:pt x="81" y="7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51" name="Freeform 1650"/>
                    <p:cNvSpPr>
                      <a:spLocks/>
                    </p:cNvSpPr>
                    <p:nvPr/>
                  </p:nvSpPr>
                  <p:spPr bwMode="auto">
                    <a:xfrm>
                      <a:off x="1511" y="1300"/>
                      <a:ext cx="3" cy="1"/>
                    </a:xfrm>
                    <a:custGeom>
                      <a:avLst/>
                      <a:gdLst>
                        <a:gd name="T0" fmla="*/ 32 w 32"/>
                        <a:gd name="T1" fmla="*/ 4 h 15"/>
                        <a:gd name="T2" fmla="*/ 14 w 32"/>
                        <a:gd name="T3" fmla="*/ 0 h 15"/>
                        <a:gd name="T4" fmla="*/ 0 w 32"/>
                        <a:gd name="T5" fmla="*/ 5 h 15"/>
                        <a:gd name="T6" fmla="*/ 17 w 32"/>
                        <a:gd name="T7" fmla="*/ 15 h 15"/>
                        <a:gd name="T8" fmla="*/ 32 w 32"/>
                        <a:gd name="T9" fmla="*/ 4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2" h="15">
                          <a:moveTo>
                            <a:pt x="32" y="4"/>
                          </a:moveTo>
                          <a:lnTo>
                            <a:pt x="14" y="0"/>
                          </a:lnTo>
                          <a:lnTo>
                            <a:pt x="0" y="5"/>
                          </a:lnTo>
                          <a:lnTo>
                            <a:pt x="17" y="15"/>
                          </a:lnTo>
                          <a:lnTo>
                            <a:pt x="32" y="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52" name="Freeform 1651"/>
                    <p:cNvSpPr>
                      <a:spLocks/>
                    </p:cNvSpPr>
                    <p:nvPr/>
                  </p:nvSpPr>
                  <p:spPr bwMode="auto">
                    <a:xfrm>
                      <a:off x="1514" y="1285"/>
                      <a:ext cx="2" cy="1"/>
                    </a:xfrm>
                    <a:custGeom>
                      <a:avLst/>
                      <a:gdLst>
                        <a:gd name="T0" fmla="*/ 35 w 35"/>
                        <a:gd name="T1" fmla="*/ 0 h 15"/>
                        <a:gd name="T2" fmla="*/ 17 w 35"/>
                        <a:gd name="T3" fmla="*/ 0 h 15"/>
                        <a:gd name="T4" fmla="*/ 4 w 35"/>
                        <a:gd name="T5" fmla="*/ 6 h 15"/>
                        <a:gd name="T6" fmla="*/ 0 w 35"/>
                        <a:gd name="T7" fmla="*/ 14 h 15"/>
                        <a:gd name="T8" fmla="*/ 8 w 35"/>
                        <a:gd name="T9" fmla="*/ 15 h 15"/>
                        <a:gd name="T10" fmla="*/ 18 w 35"/>
                        <a:gd name="T11" fmla="*/ 12 h 15"/>
                        <a:gd name="T12" fmla="*/ 35 w 35"/>
                        <a:gd name="T13" fmla="*/ 0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5" h="15">
                          <a:moveTo>
                            <a:pt x="35" y="0"/>
                          </a:moveTo>
                          <a:lnTo>
                            <a:pt x="17" y="0"/>
                          </a:lnTo>
                          <a:lnTo>
                            <a:pt x="4" y="6"/>
                          </a:lnTo>
                          <a:lnTo>
                            <a:pt x="0" y="14"/>
                          </a:lnTo>
                          <a:lnTo>
                            <a:pt x="8" y="15"/>
                          </a:lnTo>
                          <a:lnTo>
                            <a:pt x="18" y="12"/>
                          </a:lnTo>
                          <a:lnTo>
                            <a:pt x="35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53" name="Freeform 1652"/>
                    <p:cNvSpPr>
                      <a:spLocks/>
                    </p:cNvSpPr>
                    <p:nvPr/>
                  </p:nvSpPr>
                  <p:spPr bwMode="auto">
                    <a:xfrm>
                      <a:off x="1511" y="1284"/>
                      <a:ext cx="1" cy="3"/>
                    </a:xfrm>
                    <a:custGeom>
                      <a:avLst/>
                      <a:gdLst>
                        <a:gd name="T0" fmla="*/ 8 w 18"/>
                        <a:gd name="T1" fmla="*/ 0 h 34"/>
                        <a:gd name="T2" fmla="*/ 4 w 18"/>
                        <a:gd name="T3" fmla="*/ 12 h 34"/>
                        <a:gd name="T4" fmla="*/ 10 w 18"/>
                        <a:gd name="T5" fmla="*/ 27 h 34"/>
                        <a:gd name="T6" fmla="*/ 18 w 18"/>
                        <a:gd name="T7" fmla="*/ 34 h 34"/>
                        <a:gd name="T8" fmla="*/ 7 w 18"/>
                        <a:gd name="T9" fmla="*/ 28 h 34"/>
                        <a:gd name="T10" fmla="*/ 0 w 18"/>
                        <a:gd name="T11" fmla="*/ 22 h 34"/>
                        <a:gd name="T12" fmla="*/ 0 w 18"/>
                        <a:gd name="T13" fmla="*/ 15 h 34"/>
                        <a:gd name="T14" fmla="*/ 8 w 18"/>
                        <a:gd name="T15" fmla="*/ 0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8" h="34">
                          <a:moveTo>
                            <a:pt x="8" y="0"/>
                          </a:moveTo>
                          <a:lnTo>
                            <a:pt x="4" y="12"/>
                          </a:lnTo>
                          <a:lnTo>
                            <a:pt x="10" y="27"/>
                          </a:lnTo>
                          <a:lnTo>
                            <a:pt x="18" y="34"/>
                          </a:lnTo>
                          <a:lnTo>
                            <a:pt x="7" y="28"/>
                          </a:lnTo>
                          <a:lnTo>
                            <a:pt x="0" y="22"/>
                          </a:lnTo>
                          <a:lnTo>
                            <a:pt x="0" y="15"/>
                          </a:lnTo>
                          <a:lnTo>
                            <a:pt x="8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54" name="Freeform 1653"/>
                    <p:cNvSpPr>
                      <a:spLocks/>
                    </p:cNvSpPr>
                    <p:nvPr/>
                  </p:nvSpPr>
                  <p:spPr bwMode="auto">
                    <a:xfrm>
                      <a:off x="1503" y="1272"/>
                      <a:ext cx="2" cy="1"/>
                    </a:xfrm>
                    <a:custGeom>
                      <a:avLst/>
                      <a:gdLst>
                        <a:gd name="T0" fmla="*/ 23 w 23"/>
                        <a:gd name="T1" fmla="*/ 0 h 13"/>
                        <a:gd name="T2" fmla="*/ 23 w 23"/>
                        <a:gd name="T3" fmla="*/ 13 h 13"/>
                        <a:gd name="T4" fmla="*/ 14 w 23"/>
                        <a:gd name="T5" fmla="*/ 11 h 13"/>
                        <a:gd name="T6" fmla="*/ 6 w 23"/>
                        <a:gd name="T7" fmla="*/ 8 h 13"/>
                        <a:gd name="T8" fmla="*/ 0 w 23"/>
                        <a:gd name="T9" fmla="*/ 8 h 13"/>
                        <a:gd name="T10" fmla="*/ 8 w 23"/>
                        <a:gd name="T11" fmla="*/ 2 h 13"/>
                        <a:gd name="T12" fmla="*/ 23 w 23"/>
                        <a:gd name="T13" fmla="*/ 0 h 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3" h="13">
                          <a:moveTo>
                            <a:pt x="23" y="0"/>
                          </a:moveTo>
                          <a:lnTo>
                            <a:pt x="23" y="13"/>
                          </a:lnTo>
                          <a:lnTo>
                            <a:pt x="14" y="11"/>
                          </a:lnTo>
                          <a:lnTo>
                            <a:pt x="6" y="8"/>
                          </a:lnTo>
                          <a:lnTo>
                            <a:pt x="0" y="8"/>
                          </a:lnTo>
                          <a:lnTo>
                            <a:pt x="8" y="2"/>
                          </a:lnTo>
                          <a:lnTo>
                            <a:pt x="23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55" name="Freeform 1654"/>
                    <p:cNvSpPr>
                      <a:spLocks/>
                    </p:cNvSpPr>
                    <p:nvPr/>
                  </p:nvSpPr>
                  <p:spPr bwMode="auto">
                    <a:xfrm>
                      <a:off x="1476" y="1269"/>
                      <a:ext cx="6" cy="13"/>
                    </a:xfrm>
                    <a:custGeom>
                      <a:avLst/>
                      <a:gdLst>
                        <a:gd name="T0" fmla="*/ 71 w 71"/>
                        <a:gd name="T1" fmla="*/ 30 h 155"/>
                        <a:gd name="T2" fmla="*/ 48 w 71"/>
                        <a:gd name="T3" fmla="*/ 12 h 155"/>
                        <a:gd name="T4" fmla="*/ 24 w 71"/>
                        <a:gd name="T5" fmla="*/ 17 h 155"/>
                        <a:gd name="T6" fmla="*/ 10 w 71"/>
                        <a:gd name="T7" fmla="*/ 42 h 155"/>
                        <a:gd name="T8" fmla="*/ 7 w 71"/>
                        <a:gd name="T9" fmla="*/ 76 h 155"/>
                        <a:gd name="T10" fmla="*/ 10 w 71"/>
                        <a:gd name="T11" fmla="*/ 105 h 155"/>
                        <a:gd name="T12" fmla="*/ 18 w 71"/>
                        <a:gd name="T13" fmla="*/ 127 h 155"/>
                        <a:gd name="T14" fmla="*/ 30 w 71"/>
                        <a:gd name="T15" fmla="*/ 93 h 155"/>
                        <a:gd name="T16" fmla="*/ 42 w 71"/>
                        <a:gd name="T17" fmla="*/ 72 h 155"/>
                        <a:gd name="T18" fmla="*/ 67 w 71"/>
                        <a:gd name="T19" fmla="*/ 60 h 155"/>
                        <a:gd name="T20" fmla="*/ 47 w 71"/>
                        <a:gd name="T21" fmla="*/ 87 h 155"/>
                        <a:gd name="T22" fmla="*/ 28 w 71"/>
                        <a:gd name="T23" fmla="*/ 109 h 155"/>
                        <a:gd name="T24" fmla="*/ 26 w 71"/>
                        <a:gd name="T25" fmla="*/ 134 h 155"/>
                        <a:gd name="T26" fmla="*/ 35 w 71"/>
                        <a:gd name="T27" fmla="*/ 152 h 155"/>
                        <a:gd name="T28" fmla="*/ 46 w 71"/>
                        <a:gd name="T29" fmla="*/ 155 h 155"/>
                        <a:gd name="T30" fmla="*/ 15 w 71"/>
                        <a:gd name="T31" fmla="*/ 149 h 155"/>
                        <a:gd name="T32" fmla="*/ 1 w 71"/>
                        <a:gd name="T33" fmla="*/ 115 h 155"/>
                        <a:gd name="T34" fmla="*/ 0 w 71"/>
                        <a:gd name="T35" fmla="*/ 73 h 155"/>
                        <a:gd name="T36" fmla="*/ 1 w 71"/>
                        <a:gd name="T37" fmla="*/ 33 h 155"/>
                        <a:gd name="T38" fmla="*/ 18 w 71"/>
                        <a:gd name="T39" fmla="*/ 10 h 155"/>
                        <a:gd name="T40" fmla="*/ 40 w 71"/>
                        <a:gd name="T41" fmla="*/ 0 h 155"/>
                        <a:gd name="T42" fmla="*/ 62 w 71"/>
                        <a:gd name="T43" fmla="*/ 5 h 155"/>
                        <a:gd name="T44" fmla="*/ 71 w 71"/>
                        <a:gd name="T45" fmla="*/ 30 h 15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71" h="155">
                          <a:moveTo>
                            <a:pt x="71" y="30"/>
                          </a:moveTo>
                          <a:lnTo>
                            <a:pt x="48" y="12"/>
                          </a:lnTo>
                          <a:lnTo>
                            <a:pt x="24" y="17"/>
                          </a:lnTo>
                          <a:lnTo>
                            <a:pt x="10" y="42"/>
                          </a:lnTo>
                          <a:lnTo>
                            <a:pt x="7" y="76"/>
                          </a:lnTo>
                          <a:lnTo>
                            <a:pt x="10" y="105"/>
                          </a:lnTo>
                          <a:lnTo>
                            <a:pt x="18" y="127"/>
                          </a:lnTo>
                          <a:lnTo>
                            <a:pt x="30" y="93"/>
                          </a:lnTo>
                          <a:lnTo>
                            <a:pt x="42" y="72"/>
                          </a:lnTo>
                          <a:lnTo>
                            <a:pt x="67" y="60"/>
                          </a:lnTo>
                          <a:lnTo>
                            <a:pt x="47" y="87"/>
                          </a:lnTo>
                          <a:lnTo>
                            <a:pt x="28" y="109"/>
                          </a:lnTo>
                          <a:lnTo>
                            <a:pt x="26" y="134"/>
                          </a:lnTo>
                          <a:lnTo>
                            <a:pt x="35" y="152"/>
                          </a:lnTo>
                          <a:lnTo>
                            <a:pt x="46" y="155"/>
                          </a:lnTo>
                          <a:lnTo>
                            <a:pt x="15" y="149"/>
                          </a:lnTo>
                          <a:lnTo>
                            <a:pt x="1" y="115"/>
                          </a:lnTo>
                          <a:lnTo>
                            <a:pt x="0" y="73"/>
                          </a:lnTo>
                          <a:lnTo>
                            <a:pt x="1" y="33"/>
                          </a:lnTo>
                          <a:lnTo>
                            <a:pt x="18" y="10"/>
                          </a:lnTo>
                          <a:lnTo>
                            <a:pt x="40" y="0"/>
                          </a:lnTo>
                          <a:lnTo>
                            <a:pt x="62" y="5"/>
                          </a:lnTo>
                          <a:lnTo>
                            <a:pt x="71" y="3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56" name="Freeform 1655"/>
                    <p:cNvSpPr>
                      <a:spLocks/>
                    </p:cNvSpPr>
                    <p:nvPr/>
                  </p:nvSpPr>
                  <p:spPr bwMode="auto">
                    <a:xfrm>
                      <a:off x="1474" y="1267"/>
                      <a:ext cx="10" cy="18"/>
                    </a:xfrm>
                    <a:custGeom>
                      <a:avLst/>
                      <a:gdLst>
                        <a:gd name="T0" fmla="*/ 116 w 116"/>
                        <a:gd name="T1" fmla="*/ 49 h 207"/>
                        <a:gd name="T2" fmla="*/ 98 w 116"/>
                        <a:gd name="T3" fmla="*/ 17 h 207"/>
                        <a:gd name="T4" fmla="*/ 69 w 116"/>
                        <a:gd name="T5" fmla="*/ 8 h 207"/>
                        <a:gd name="T6" fmla="*/ 33 w 116"/>
                        <a:gd name="T7" fmla="*/ 13 h 207"/>
                        <a:gd name="T8" fmla="*/ 19 w 116"/>
                        <a:gd name="T9" fmla="*/ 33 h 207"/>
                        <a:gd name="T10" fmla="*/ 10 w 116"/>
                        <a:gd name="T11" fmla="*/ 64 h 207"/>
                        <a:gd name="T12" fmla="*/ 10 w 116"/>
                        <a:gd name="T13" fmla="*/ 89 h 207"/>
                        <a:gd name="T14" fmla="*/ 15 w 116"/>
                        <a:gd name="T15" fmla="*/ 107 h 207"/>
                        <a:gd name="T16" fmla="*/ 15 w 116"/>
                        <a:gd name="T17" fmla="*/ 133 h 207"/>
                        <a:gd name="T18" fmla="*/ 20 w 116"/>
                        <a:gd name="T19" fmla="*/ 162 h 207"/>
                        <a:gd name="T20" fmla="*/ 45 w 116"/>
                        <a:gd name="T21" fmla="*/ 190 h 207"/>
                        <a:gd name="T22" fmla="*/ 61 w 116"/>
                        <a:gd name="T23" fmla="*/ 190 h 207"/>
                        <a:gd name="T24" fmla="*/ 80 w 116"/>
                        <a:gd name="T25" fmla="*/ 190 h 207"/>
                        <a:gd name="T26" fmla="*/ 80 w 116"/>
                        <a:gd name="T27" fmla="*/ 196 h 207"/>
                        <a:gd name="T28" fmla="*/ 66 w 116"/>
                        <a:gd name="T29" fmla="*/ 207 h 207"/>
                        <a:gd name="T30" fmla="*/ 48 w 116"/>
                        <a:gd name="T31" fmla="*/ 204 h 207"/>
                        <a:gd name="T32" fmla="*/ 26 w 116"/>
                        <a:gd name="T33" fmla="*/ 195 h 207"/>
                        <a:gd name="T34" fmla="*/ 7 w 116"/>
                        <a:gd name="T35" fmla="*/ 164 h 207"/>
                        <a:gd name="T36" fmla="*/ 6 w 116"/>
                        <a:gd name="T37" fmla="*/ 116 h 207"/>
                        <a:gd name="T38" fmla="*/ 0 w 116"/>
                        <a:gd name="T39" fmla="*/ 83 h 207"/>
                        <a:gd name="T40" fmla="*/ 0 w 116"/>
                        <a:gd name="T41" fmla="*/ 56 h 207"/>
                        <a:gd name="T42" fmla="*/ 12 w 116"/>
                        <a:gd name="T43" fmla="*/ 28 h 207"/>
                        <a:gd name="T44" fmla="*/ 24 w 116"/>
                        <a:gd name="T45" fmla="*/ 8 h 207"/>
                        <a:gd name="T46" fmla="*/ 54 w 116"/>
                        <a:gd name="T47" fmla="*/ 0 h 207"/>
                        <a:gd name="T48" fmla="*/ 98 w 116"/>
                        <a:gd name="T49" fmla="*/ 5 h 207"/>
                        <a:gd name="T50" fmla="*/ 113 w 116"/>
                        <a:gd name="T51" fmla="*/ 17 h 207"/>
                        <a:gd name="T52" fmla="*/ 116 w 116"/>
                        <a:gd name="T53" fmla="*/ 49 h 2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116" h="207">
                          <a:moveTo>
                            <a:pt x="116" y="49"/>
                          </a:moveTo>
                          <a:lnTo>
                            <a:pt x="98" y="17"/>
                          </a:lnTo>
                          <a:lnTo>
                            <a:pt x="69" y="8"/>
                          </a:lnTo>
                          <a:lnTo>
                            <a:pt x="33" y="13"/>
                          </a:lnTo>
                          <a:lnTo>
                            <a:pt x="19" y="33"/>
                          </a:lnTo>
                          <a:lnTo>
                            <a:pt x="10" y="64"/>
                          </a:lnTo>
                          <a:lnTo>
                            <a:pt x="10" y="89"/>
                          </a:lnTo>
                          <a:lnTo>
                            <a:pt x="15" y="107"/>
                          </a:lnTo>
                          <a:lnTo>
                            <a:pt x="15" y="133"/>
                          </a:lnTo>
                          <a:lnTo>
                            <a:pt x="20" y="162"/>
                          </a:lnTo>
                          <a:lnTo>
                            <a:pt x="45" y="190"/>
                          </a:lnTo>
                          <a:lnTo>
                            <a:pt x="61" y="190"/>
                          </a:lnTo>
                          <a:lnTo>
                            <a:pt x="80" y="190"/>
                          </a:lnTo>
                          <a:lnTo>
                            <a:pt x="80" y="196"/>
                          </a:lnTo>
                          <a:lnTo>
                            <a:pt x="66" y="207"/>
                          </a:lnTo>
                          <a:lnTo>
                            <a:pt x="48" y="204"/>
                          </a:lnTo>
                          <a:lnTo>
                            <a:pt x="26" y="195"/>
                          </a:lnTo>
                          <a:lnTo>
                            <a:pt x="7" y="164"/>
                          </a:lnTo>
                          <a:lnTo>
                            <a:pt x="6" y="116"/>
                          </a:lnTo>
                          <a:lnTo>
                            <a:pt x="0" y="83"/>
                          </a:lnTo>
                          <a:lnTo>
                            <a:pt x="0" y="56"/>
                          </a:lnTo>
                          <a:lnTo>
                            <a:pt x="12" y="28"/>
                          </a:lnTo>
                          <a:lnTo>
                            <a:pt x="24" y="8"/>
                          </a:lnTo>
                          <a:lnTo>
                            <a:pt x="54" y="0"/>
                          </a:lnTo>
                          <a:lnTo>
                            <a:pt x="98" y="5"/>
                          </a:lnTo>
                          <a:lnTo>
                            <a:pt x="113" y="17"/>
                          </a:lnTo>
                          <a:lnTo>
                            <a:pt x="116" y="4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57" name="Freeform 1656"/>
                    <p:cNvSpPr>
                      <a:spLocks/>
                    </p:cNvSpPr>
                    <p:nvPr/>
                  </p:nvSpPr>
                  <p:spPr bwMode="auto">
                    <a:xfrm>
                      <a:off x="1564" y="1397"/>
                      <a:ext cx="52" cy="29"/>
                    </a:xfrm>
                    <a:custGeom>
                      <a:avLst/>
                      <a:gdLst>
                        <a:gd name="T0" fmla="*/ 0 w 629"/>
                        <a:gd name="T1" fmla="*/ 203 h 341"/>
                        <a:gd name="T2" fmla="*/ 78 w 629"/>
                        <a:gd name="T3" fmla="*/ 188 h 341"/>
                        <a:gd name="T4" fmla="*/ 107 w 629"/>
                        <a:gd name="T5" fmla="*/ 183 h 341"/>
                        <a:gd name="T6" fmla="*/ 123 w 629"/>
                        <a:gd name="T7" fmla="*/ 169 h 341"/>
                        <a:gd name="T8" fmla="*/ 143 w 629"/>
                        <a:gd name="T9" fmla="*/ 145 h 341"/>
                        <a:gd name="T10" fmla="*/ 181 w 629"/>
                        <a:gd name="T11" fmla="*/ 114 h 341"/>
                        <a:gd name="T12" fmla="*/ 249 w 629"/>
                        <a:gd name="T13" fmla="*/ 64 h 341"/>
                        <a:gd name="T14" fmla="*/ 260 w 629"/>
                        <a:gd name="T15" fmla="*/ 47 h 341"/>
                        <a:gd name="T16" fmla="*/ 279 w 629"/>
                        <a:gd name="T17" fmla="*/ 32 h 341"/>
                        <a:gd name="T18" fmla="*/ 316 w 629"/>
                        <a:gd name="T19" fmla="*/ 27 h 341"/>
                        <a:gd name="T20" fmla="*/ 425 w 629"/>
                        <a:gd name="T21" fmla="*/ 8 h 341"/>
                        <a:gd name="T22" fmla="*/ 456 w 629"/>
                        <a:gd name="T23" fmla="*/ 0 h 341"/>
                        <a:gd name="T24" fmla="*/ 482 w 629"/>
                        <a:gd name="T25" fmla="*/ 12 h 341"/>
                        <a:gd name="T26" fmla="*/ 497 w 629"/>
                        <a:gd name="T27" fmla="*/ 22 h 341"/>
                        <a:gd name="T28" fmla="*/ 534 w 629"/>
                        <a:gd name="T29" fmla="*/ 38 h 341"/>
                        <a:gd name="T30" fmla="*/ 555 w 629"/>
                        <a:gd name="T31" fmla="*/ 46 h 341"/>
                        <a:gd name="T32" fmla="*/ 576 w 629"/>
                        <a:gd name="T33" fmla="*/ 52 h 341"/>
                        <a:gd name="T34" fmla="*/ 587 w 629"/>
                        <a:gd name="T35" fmla="*/ 61 h 341"/>
                        <a:gd name="T36" fmla="*/ 599 w 629"/>
                        <a:gd name="T37" fmla="*/ 81 h 341"/>
                        <a:gd name="T38" fmla="*/ 612 w 629"/>
                        <a:gd name="T39" fmla="*/ 95 h 341"/>
                        <a:gd name="T40" fmla="*/ 616 w 629"/>
                        <a:gd name="T41" fmla="*/ 109 h 341"/>
                        <a:gd name="T42" fmla="*/ 619 w 629"/>
                        <a:gd name="T43" fmla="*/ 116 h 341"/>
                        <a:gd name="T44" fmla="*/ 629 w 629"/>
                        <a:gd name="T45" fmla="*/ 133 h 341"/>
                        <a:gd name="T46" fmla="*/ 619 w 629"/>
                        <a:gd name="T47" fmla="*/ 143 h 341"/>
                        <a:gd name="T48" fmla="*/ 609 w 629"/>
                        <a:gd name="T49" fmla="*/ 148 h 341"/>
                        <a:gd name="T50" fmla="*/ 589 w 629"/>
                        <a:gd name="T51" fmla="*/ 145 h 341"/>
                        <a:gd name="T52" fmla="*/ 571 w 629"/>
                        <a:gd name="T53" fmla="*/ 140 h 341"/>
                        <a:gd name="T54" fmla="*/ 554 w 629"/>
                        <a:gd name="T55" fmla="*/ 131 h 341"/>
                        <a:gd name="T56" fmla="*/ 537 w 629"/>
                        <a:gd name="T57" fmla="*/ 131 h 341"/>
                        <a:gd name="T58" fmla="*/ 519 w 629"/>
                        <a:gd name="T59" fmla="*/ 127 h 341"/>
                        <a:gd name="T60" fmla="*/ 499 w 629"/>
                        <a:gd name="T61" fmla="*/ 120 h 341"/>
                        <a:gd name="T62" fmla="*/ 472 w 629"/>
                        <a:gd name="T63" fmla="*/ 125 h 341"/>
                        <a:gd name="T64" fmla="*/ 451 w 629"/>
                        <a:gd name="T65" fmla="*/ 133 h 341"/>
                        <a:gd name="T66" fmla="*/ 499 w 629"/>
                        <a:gd name="T67" fmla="*/ 143 h 341"/>
                        <a:gd name="T68" fmla="*/ 533 w 629"/>
                        <a:gd name="T69" fmla="*/ 153 h 341"/>
                        <a:gd name="T70" fmla="*/ 575 w 629"/>
                        <a:gd name="T71" fmla="*/ 169 h 341"/>
                        <a:gd name="T72" fmla="*/ 586 w 629"/>
                        <a:gd name="T73" fmla="*/ 178 h 341"/>
                        <a:gd name="T74" fmla="*/ 588 w 629"/>
                        <a:gd name="T75" fmla="*/ 189 h 341"/>
                        <a:gd name="T76" fmla="*/ 580 w 629"/>
                        <a:gd name="T77" fmla="*/ 195 h 341"/>
                        <a:gd name="T78" fmla="*/ 566 w 629"/>
                        <a:gd name="T79" fmla="*/ 202 h 341"/>
                        <a:gd name="T80" fmla="*/ 550 w 629"/>
                        <a:gd name="T81" fmla="*/ 201 h 341"/>
                        <a:gd name="T82" fmla="*/ 495 w 629"/>
                        <a:gd name="T83" fmla="*/ 188 h 341"/>
                        <a:gd name="T84" fmla="*/ 443 w 629"/>
                        <a:gd name="T85" fmla="*/ 185 h 341"/>
                        <a:gd name="T86" fmla="*/ 405 w 629"/>
                        <a:gd name="T87" fmla="*/ 188 h 341"/>
                        <a:gd name="T88" fmla="*/ 383 w 629"/>
                        <a:gd name="T89" fmla="*/ 201 h 341"/>
                        <a:gd name="T90" fmla="*/ 359 w 629"/>
                        <a:gd name="T91" fmla="*/ 218 h 341"/>
                        <a:gd name="T92" fmla="*/ 337 w 629"/>
                        <a:gd name="T93" fmla="*/ 239 h 341"/>
                        <a:gd name="T94" fmla="*/ 318 w 629"/>
                        <a:gd name="T95" fmla="*/ 266 h 341"/>
                        <a:gd name="T96" fmla="*/ 296 w 629"/>
                        <a:gd name="T97" fmla="*/ 287 h 341"/>
                        <a:gd name="T98" fmla="*/ 270 w 629"/>
                        <a:gd name="T99" fmla="*/ 298 h 341"/>
                        <a:gd name="T100" fmla="*/ 243 w 629"/>
                        <a:gd name="T101" fmla="*/ 301 h 341"/>
                        <a:gd name="T102" fmla="*/ 214 w 629"/>
                        <a:gd name="T103" fmla="*/ 303 h 341"/>
                        <a:gd name="T104" fmla="*/ 176 w 629"/>
                        <a:gd name="T105" fmla="*/ 305 h 341"/>
                        <a:gd name="T106" fmla="*/ 135 w 629"/>
                        <a:gd name="T107" fmla="*/ 308 h 341"/>
                        <a:gd name="T108" fmla="*/ 104 w 629"/>
                        <a:gd name="T109" fmla="*/ 324 h 341"/>
                        <a:gd name="T110" fmla="*/ 0 w 629"/>
                        <a:gd name="T111" fmla="*/ 341 h 341"/>
                        <a:gd name="T112" fmla="*/ 0 w 629"/>
                        <a:gd name="T113" fmla="*/ 203 h 34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</a:cxnLst>
                      <a:rect l="0" t="0" r="r" b="b"/>
                      <a:pathLst>
                        <a:path w="629" h="341">
                          <a:moveTo>
                            <a:pt x="0" y="203"/>
                          </a:moveTo>
                          <a:lnTo>
                            <a:pt x="78" y="188"/>
                          </a:lnTo>
                          <a:lnTo>
                            <a:pt x="107" y="183"/>
                          </a:lnTo>
                          <a:lnTo>
                            <a:pt x="123" y="169"/>
                          </a:lnTo>
                          <a:lnTo>
                            <a:pt x="143" y="145"/>
                          </a:lnTo>
                          <a:lnTo>
                            <a:pt x="181" y="114"/>
                          </a:lnTo>
                          <a:lnTo>
                            <a:pt x="249" y="64"/>
                          </a:lnTo>
                          <a:lnTo>
                            <a:pt x="260" y="47"/>
                          </a:lnTo>
                          <a:lnTo>
                            <a:pt x="279" y="32"/>
                          </a:lnTo>
                          <a:lnTo>
                            <a:pt x="316" y="27"/>
                          </a:lnTo>
                          <a:lnTo>
                            <a:pt x="425" y="8"/>
                          </a:lnTo>
                          <a:lnTo>
                            <a:pt x="456" y="0"/>
                          </a:lnTo>
                          <a:lnTo>
                            <a:pt x="482" y="12"/>
                          </a:lnTo>
                          <a:lnTo>
                            <a:pt x="497" y="22"/>
                          </a:lnTo>
                          <a:lnTo>
                            <a:pt x="534" y="38"/>
                          </a:lnTo>
                          <a:lnTo>
                            <a:pt x="555" y="46"/>
                          </a:lnTo>
                          <a:lnTo>
                            <a:pt x="576" y="52"/>
                          </a:lnTo>
                          <a:lnTo>
                            <a:pt x="587" y="61"/>
                          </a:lnTo>
                          <a:lnTo>
                            <a:pt x="599" y="81"/>
                          </a:lnTo>
                          <a:lnTo>
                            <a:pt x="612" y="95"/>
                          </a:lnTo>
                          <a:lnTo>
                            <a:pt x="616" y="109"/>
                          </a:lnTo>
                          <a:lnTo>
                            <a:pt x="619" y="116"/>
                          </a:lnTo>
                          <a:lnTo>
                            <a:pt x="629" y="133"/>
                          </a:lnTo>
                          <a:lnTo>
                            <a:pt x="619" y="143"/>
                          </a:lnTo>
                          <a:lnTo>
                            <a:pt x="609" y="148"/>
                          </a:lnTo>
                          <a:lnTo>
                            <a:pt x="589" y="145"/>
                          </a:lnTo>
                          <a:lnTo>
                            <a:pt x="571" y="140"/>
                          </a:lnTo>
                          <a:lnTo>
                            <a:pt x="554" y="131"/>
                          </a:lnTo>
                          <a:lnTo>
                            <a:pt x="537" y="131"/>
                          </a:lnTo>
                          <a:lnTo>
                            <a:pt x="519" y="127"/>
                          </a:lnTo>
                          <a:lnTo>
                            <a:pt x="499" y="120"/>
                          </a:lnTo>
                          <a:lnTo>
                            <a:pt x="472" y="125"/>
                          </a:lnTo>
                          <a:lnTo>
                            <a:pt x="451" y="133"/>
                          </a:lnTo>
                          <a:lnTo>
                            <a:pt x="499" y="143"/>
                          </a:lnTo>
                          <a:lnTo>
                            <a:pt x="533" y="153"/>
                          </a:lnTo>
                          <a:lnTo>
                            <a:pt x="575" y="169"/>
                          </a:lnTo>
                          <a:lnTo>
                            <a:pt x="586" y="178"/>
                          </a:lnTo>
                          <a:lnTo>
                            <a:pt x="588" y="189"/>
                          </a:lnTo>
                          <a:lnTo>
                            <a:pt x="580" y="195"/>
                          </a:lnTo>
                          <a:lnTo>
                            <a:pt x="566" y="202"/>
                          </a:lnTo>
                          <a:lnTo>
                            <a:pt x="550" y="201"/>
                          </a:lnTo>
                          <a:lnTo>
                            <a:pt x="495" y="188"/>
                          </a:lnTo>
                          <a:lnTo>
                            <a:pt x="443" y="185"/>
                          </a:lnTo>
                          <a:lnTo>
                            <a:pt x="405" y="188"/>
                          </a:lnTo>
                          <a:lnTo>
                            <a:pt x="383" y="201"/>
                          </a:lnTo>
                          <a:lnTo>
                            <a:pt x="359" y="218"/>
                          </a:lnTo>
                          <a:lnTo>
                            <a:pt x="337" y="239"/>
                          </a:lnTo>
                          <a:lnTo>
                            <a:pt x="318" y="266"/>
                          </a:lnTo>
                          <a:lnTo>
                            <a:pt x="296" y="287"/>
                          </a:lnTo>
                          <a:lnTo>
                            <a:pt x="270" y="298"/>
                          </a:lnTo>
                          <a:lnTo>
                            <a:pt x="243" y="301"/>
                          </a:lnTo>
                          <a:lnTo>
                            <a:pt x="214" y="303"/>
                          </a:lnTo>
                          <a:lnTo>
                            <a:pt x="176" y="305"/>
                          </a:lnTo>
                          <a:lnTo>
                            <a:pt x="135" y="308"/>
                          </a:lnTo>
                          <a:lnTo>
                            <a:pt x="104" y="324"/>
                          </a:lnTo>
                          <a:lnTo>
                            <a:pt x="0" y="341"/>
                          </a:lnTo>
                          <a:lnTo>
                            <a:pt x="0" y="203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58" name="Freeform 1657"/>
                    <p:cNvSpPr>
                      <a:spLocks/>
                    </p:cNvSpPr>
                    <p:nvPr/>
                  </p:nvSpPr>
                  <p:spPr bwMode="auto">
                    <a:xfrm>
                      <a:off x="1597" y="1403"/>
                      <a:ext cx="16" cy="3"/>
                    </a:xfrm>
                    <a:custGeom>
                      <a:avLst/>
                      <a:gdLst>
                        <a:gd name="T0" fmla="*/ 202 w 202"/>
                        <a:gd name="T1" fmla="*/ 42 h 42"/>
                        <a:gd name="T2" fmla="*/ 168 w 202"/>
                        <a:gd name="T3" fmla="*/ 28 h 42"/>
                        <a:gd name="T4" fmla="*/ 139 w 202"/>
                        <a:gd name="T5" fmla="*/ 24 h 42"/>
                        <a:gd name="T6" fmla="*/ 104 w 202"/>
                        <a:gd name="T7" fmla="*/ 14 h 42"/>
                        <a:gd name="T8" fmla="*/ 76 w 202"/>
                        <a:gd name="T9" fmla="*/ 7 h 42"/>
                        <a:gd name="T10" fmla="*/ 31 w 202"/>
                        <a:gd name="T11" fmla="*/ 13 h 42"/>
                        <a:gd name="T12" fmla="*/ 0 w 202"/>
                        <a:gd name="T13" fmla="*/ 14 h 42"/>
                        <a:gd name="T14" fmla="*/ 46 w 202"/>
                        <a:gd name="T15" fmla="*/ 6 h 42"/>
                        <a:gd name="T16" fmla="*/ 88 w 202"/>
                        <a:gd name="T17" fmla="*/ 0 h 42"/>
                        <a:gd name="T18" fmla="*/ 138 w 202"/>
                        <a:gd name="T19" fmla="*/ 19 h 42"/>
                        <a:gd name="T20" fmla="*/ 167 w 202"/>
                        <a:gd name="T21" fmla="*/ 24 h 42"/>
                        <a:gd name="T22" fmla="*/ 200 w 202"/>
                        <a:gd name="T23" fmla="*/ 38 h 42"/>
                        <a:gd name="T24" fmla="*/ 202 w 202"/>
                        <a:gd name="T25" fmla="*/ 42 h 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202" h="42">
                          <a:moveTo>
                            <a:pt x="202" y="42"/>
                          </a:moveTo>
                          <a:lnTo>
                            <a:pt x="168" y="28"/>
                          </a:lnTo>
                          <a:lnTo>
                            <a:pt x="139" y="24"/>
                          </a:lnTo>
                          <a:lnTo>
                            <a:pt x="104" y="14"/>
                          </a:lnTo>
                          <a:lnTo>
                            <a:pt x="76" y="7"/>
                          </a:lnTo>
                          <a:lnTo>
                            <a:pt x="31" y="13"/>
                          </a:lnTo>
                          <a:lnTo>
                            <a:pt x="0" y="14"/>
                          </a:lnTo>
                          <a:lnTo>
                            <a:pt x="46" y="6"/>
                          </a:lnTo>
                          <a:lnTo>
                            <a:pt x="88" y="0"/>
                          </a:lnTo>
                          <a:lnTo>
                            <a:pt x="138" y="19"/>
                          </a:lnTo>
                          <a:lnTo>
                            <a:pt x="167" y="24"/>
                          </a:lnTo>
                          <a:lnTo>
                            <a:pt x="200" y="38"/>
                          </a:lnTo>
                          <a:lnTo>
                            <a:pt x="202" y="4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59" name="Freeform 1658"/>
                    <p:cNvSpPr>
                      <a:spLocks/>
                    </p:cNvSpPr>
                    <p:nvPr/>
                  </p:nvSpPr>
                  <p:spPr bwMode="auto">
                    <a:xfrm>
                      <a:off x="1590" y="1399"/>
                      <a:ext cx="15" cy="2"/>
                    </a:xfrm>
                    <a:custGeom>
                      <a:avLst/>
                      <a:gdLst>
                        <a:gd name="T0" fmla="*/ 124 w 172"/>
                        <a:gd name="T1" fmla="*/ 0 h 31"/>
                        <a:gd name="T2" fmla="*/ 146 w 172"/>
                        <a:gd name="T3" fmla="*/ 0 h 31"/>
                        <a:gd name="T4" fmla="*/ 172 w 172"/>
                        <a:gd name="T5" fmla="*/ 11 h 31"/>
                        <a:gd name="T6" fmla="*/ 154 w 172"/>
                        <a:gd name="T7" fmla="*/ 9 h 31"/>
                        <a:gd name="T8" fmla="*/ 127 w 172"/>
                        <a:gd name="T9" fmla="*/ 4 h 31"/>
                        <a:gd name="T10" fmla="*/ 73 w 172"/>
                        <a:gd name="T11" fmla="*/ 18 h 31"/>
                        <a:gd name="T12" fmla="*/ 41 w 172"/>
                        <a:gd name="T13" fmla="*/ 25 h 31"/>
                        <a:gd name="T14" fmla="*/ 7 w 172"/>
                        <a:gd name="T15" fmla="*/ 31 h 31"/>
                        <a:gd name="T16" fmla="*/ 0 w 172"/>
                        <a:gd name="T17" fmla="*/ 26 h 31"/>
                        <a:gd name="T18" fmla="*/ 38 w 172"/>
                        <a:gd name="T19" fmla="*/ 19 h 31"/>
                        <a:gd name="T20" fmla="*/ 83 w 172"/>
                        <a:gd name="T21" fmla="*/ 11 h 31"/>
                        <a:gd name="T22" fmla="*/ 124 w 172"/>
                        <a:gd name="T23" fmla="*/ 0 h 3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72" h="31">
                          <a:moveTo>
                            <a:pt x="124" y="0"/>
                          </a:moveTo>
                          <a:lnTo>
                            <a:pt x="146" y="0"/>
                          </a:lnTo>
                          <a:lnTo>
                            <a:pt x="172" y="11"/>
                          </a:lnTo>
                          <a:lnTo>
                            <a:pt x="154" y="9"/>
                          </a:lnTo>
                          <a:lnTo>
                            <a:pt x="127" y="4"/>
                          </a:lnTo>
                          <a:lnTo>
                            <a:pt x="73" y="18"/>
                          </a:lnTo>
                          <a:lnTo>
                            <a:pt x="41" y="25"/>
                          </a:lnTo>
                          <a:lnTo>
                            <a:pt x="7" y="31"/>
                          </a:lnTo>
                          <a:lnTo>
                            <a:pt x="0" y="26"/>
                          </a:lnTo>
                          <a:lnTo>
                            <a:pt x="38" y="19"/>
                          </a:lnTo>
                          <a:lnTo>
                            <a:pt x="83" y="11"/>
                          </a:lnTo>
                          <a:lnTo>
                            <a:pt x="124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60" name="Freeform 1659"/>
                    <p:cNvSpPr>
                      <a:spLocks/>
                    </p:cNvSpPr>
                    <p:nvPr/>
                  </p:nvSpPr>
                  <p:spPr bwMode="auto">
                    <a:xfrm>
                      <a:off x="1596" y="1408"/>
                      <a:ext cx="6" cy="1"/>
                    </a:xfrm>
                    <a:custGeom>
                      <a:avLst/>
                      <a:gdLst>
                        <a:gd name="T0" fmla="*/ 70 w 70"/>
                        <a:gd name="T1" fmla="*/ 8 h 15"/>
                        <a:gd name="T2" fmla="*/ 62 w 70"/>
                        <a:gd name="T3" fmla="*/ 15 h 15"/>
                        <a:gd name="T4" fmla="*/ 37 w 70"/>
                        <a:gd name="T5" fmla="*/ 11 h 15"/>
                        <a:gd name="T6" fmla="*/ 8 w 70"/>
                        <a:gd name="T7" fmla="*/ 11 h 15"/>
                        <a:gd name="T8" fmla="*/ 0 w 70"/>
                        <a:gd name="T9" fmla="*/ 0 h 15"/>
                        <a:gd name="T10" fmla="*/ 20 w 70"/>
                        <a:gd name="T11" fmla="*/ 3 h 15"/>
                        <a:gd name="T12" fmla="*/ 70 w 70"/>
                        <a:gd name="T13" fmla="*/ 8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0" h="15">
                          <a:moveTo>
                            <a:pt x="70" y="8"/>
                          </a:moveTo>
                          <a:lnTo>
                            <a:pt x="62" y="15"/>
                          </a:lnTo>
                          <a:lnTo>
                            <a:pt x="37" y="11"/>
                          </a:lnTo>
                          <a:lnTo>
                            <a:pt x="8" y="11"/>
                          </a:lnTo>
                          <a:lnTo>
                            <a:pt x="0" y="0"/>
                          </a:lnTo>
                          <a:lnTo>
                            <a:pt x="20" y="3"/>
                          </a:lnTo>
                          <a:lnTo>
                            <a:pt x="70" y="8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61" name="Freeform 1660"/>
                    <p:cNvSpPr>
                      <a:spLocks/>
                    </p:cNvSpPr>
                    <p:nvPr/>
                  </p:nvSpPr>
                  <p:spPr bwMode="auto">
                    <a:xfrm>
                      <a:off x="1588" y="1405"/>
                      <a:ext cx="3" cy="2"/>
                    </a:xfrm>
                    <a:custGeom>
                      <a:avLst/>
                      <a:gdLst>
                        <a:gd name="T0" fmla="*/ 33 w 33"/>
                        <a:gd name="T1" fmla="*/ 0 h 34"/>
                        <a:gd name="T2" fmla="*/ 29 w 33"/>
                        <a:gd name="T3" fmla="*/ 11 h 34"/>
                        <a:gd name="T4" fmla="*/ 29 w 33"/>
                        <a:gd name="T5" fmla="*/ 20 h 34"/>
                        <a:gd name="T6" fmla="*/ 0 w 33"/>
                        <a:gd name="T7" fmla="*/ 34 h 34"/>
                        <a:gd name="T8" fmla="*/ 33 w 33"/>
                        <a:gd name="T9" fmla="*/ 0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3" h="34">
                          <a:moveTo>
                            <a:pt x="33" y="0"/>
                          </a:moveTo>
                          <a:lnTo>
                            <a:pt x="29" y="11"/>
                          </a:lnTo>
                          <a:lnTo>
                            <a:pt x="29" y="20"/>
                          </a:lnTo>
                          <a:lnTo>
                            <a:pt x="0" y="34"/>
                          </a:lnTo>
                          <a:lnTo>
                            <a:pt x="33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62" name="Freeform 1661"/>
                    <p:cNvSpPr>
                      <a:spLocks/>
                    </p:cNvSpPr>
                    <p:nvPr/>
                  </p:nvSpPr>
                  <p:spPr bwMode="auto">
                    <a:xfrm>
                      <a:off x="1612" y="1407"/>
                      <a:ext cx="2" cy="2"/>
                    </a:xfrm>
                    <a:custGeom>
                      <a:avLst/>
                      <a:gdLst>
                        <a:gd name="T0" fmla="*/ 20 w 20"/>
                        <a:gd name="T1" fmla="*/ 22 h 22"/>
                        <a:gd name="T2" fmla="*/ 7 w 20"/>
                        <a:gd name="T3" fmla="*/ 19 h 22"/>
                        <a:gd name="T4" fmla="*/ 2 w 20"/>
                        <a:gd name="T5" fmla="*/ 11 h 22"/>
                        <a:gd name="T6" fmla="*/ 1 w 20"/>
                        <a:gd name="T7" fmla="*/ 0 h 22"/>
                        <a:gd name="T8" fmla="*/ 0 w 20"/>
                        <a:gd name="T9" fmla="*/ 11 h 22"/>
                        <a:gd name="T10" fmla="*/ 3 w 20"/>
                        <a:gd name="T11" fmla="*/ 20 h 22"/>
                        <a:gd name="T12" fmla="*/ 20 w 20"/>
                        <a:gd name="T13" fmla="*/ 22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0" h="22">
                          <a:moveTo>
                            <a:pt x="20" y="22"/>
                          </a:moveTo>
                          <a:lnTo>
                            <a:pt x="7" y="19"/>
                          </a:lnTo>
                          <a:lnTo>
                            <a:pt x="2" y="11"/>
                          </a:lnTo>
                          <a:lnTo>
                            <a:pt x="1" y="0"/>
                          </a:lnTo>
                          <a:lnTo>
                            <a:pt x="0" y="11"/>
                          </a:lnTo>
                          <a:lnTo>
                            <a:pt x="3" y="20"/>
                          </a:lnTo>
                          <a:lnTo>
                            <a:pt x="20" y="2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63" name="Freeform 1662"/>
                    <p:cNvSpPr>
                      <a:spLocks/>
                    </p:cNvSpPr>
                    <p:nvPr/>
                  </p:nvSpPr>
                  <p:spPr bwMode="auto">
                    <a:xfrm>
                      <a:off x="1436" y="1302"/>
                      <a:ext cx="179" cy="267"/>
                    </a:xfrm>
                    <a:custGeom>
                      <a:avLst/>
                      <a:gdLst>
                        <a:gd name="T0" fmla="*/ 311 w 2150"/>
                        <a:gd name="T1" fmla="*/ 0 h 3205"/>
                        <a:gd name="T2" fmla="*/ 630 w 2150"/>
                        <a:gd name="T3" fmla="*/ 291 h 3205"/>
                        <a:gd name="T4" fmla="*/ 736 w 2150"/>
                        <a:gd name="T5" fmla="*/ 503 h 3205"/>
                        <a:gd name="T6" fmla="*/ 919 w 2150"/>
                        <a:gd name="T7" fmla="*/ 830 h 3205"/>
                        <a:gd name="T8" fmla="*/ 957 w 2150"/>
                        <a:gd name="T9" fmla="*/ 976 h 3205"/>
                        <a:gd name="T10" fmla="*/ 941 w 2150"/>
                        <a:gd name="T11" fmla="*/ 1106 h 3205"/>
                        <a:gd name="T12" fmla="*/ 927 w 2150"/>
                        <a:gd name="T13" fmla="*/ 1227 h 3205"/>
                        <a:gd name="T14" fmla="*/ 1456 w 2150"/>
                        <a:gd name="T15" fmla="*/ 1336 h 3205"/>
                        <a:gd name="T16" fmla="*/ 1613 w 2150"/>
                        <a:gd name="T17" fmla="*/ 1377 h 3205"/>
                        <a:gd name="T18" fmla="*/ 1637 w 2150"/>
                        <a:gd name="T19" fmla="*/ 1495 h 3205"/>
                        <a:gd name="T20" fmla="*/ 1336 w 2150"/>
                        <a:gd name="T21" fmla="*/ 1563 h 3205"/>
                        <a:gd name="T22" fmla="*/ 1042 w 2150"/>
                        <a:gd name="T23" fmla="*/ 1582 h 3205"/>
                        <a:gd name="T24" fmla="*/ 940 w 2150"/>
                        <a:gd name="T25" fmla="*/ 1702 h 3205"/>
                        <a:gd name="T26" fmla="*/ 922 w 2150"/>
                        <a:gd name="T27" fmla="*/ 1855 h 3205"/>
                        <a:gd name="T28" fmla="*/ 968 w 2150"/>
                        <a:gd name="T29" fmla="*/ 1915 h 3205"/>
                        <a:gd name="T30" fmla="*/ 1095 w 2150"/>
                        <a:gd name="T31" fmla="*/ 1955 h 3205"/>
                        <a:gd name="T32" fmla="*/ 1231 w 2150"/>
                        <a:gd name="T33" fmla="*/ 2021 h 3205"/>
                        <a:gd name="T34" fmla="*/ 1805 w 2150"/>
                        <a:gd name="T35" fmla="*/ 2232 h 3205"/>
                        <a:gd name="T36" fmla="*/ 1958 w 2150"/>
                        <a:gd name="T37" fmla="*/ 2366 h 3205"/>
                        <a:gd name="T38" fmla="*/ 2105 w 2150"/>
                        <a:gd name="T39" fmla="*/ 2753 h 3205"/>
                        <a:gd name="T40" fmla="*/ 1941 w 2150"/>
                        <a:gd name="T41" fmla="*/ 3205 h 3205"/>
                        <a:gd name="T42" fmla="*/ 1643 w 2150"/>
                        <a:gd name="T43" fmla="*/ 3165 h 3205"/>
                        <a:gd name="T44" fmla="*/ 1555 w 2150"/>
                        <a:gd name="T45" fmla="*/ 2964 h 3205"/>
                        <a:gd name="T46" fmla="*/ 1611 w 2150"/>
                        <a:gd name="T47" fmla="*/ 2770 h 3205"/>
                        <a:gd name="T48" fmla="*/ 1054 w 2150"/>
                        <a:gd name="T49" fmla="*/ 2680 h 3205"/>
                        <a:gd name="T50" fmla="*/ 455 w 2150"/>
                        <a:gd name="T51" fmla="*/ 2674 h 3205"/>
                        <a:gd name="T52" fmla="*/ 180 w 2150"/>
                        <a:gd name="T53" fmla="*/ 2642 h 3205"/>
                        <a:gd name="T54" fmla="*/ 53 w 2150"/>
                        <a:gd name="T55" fmla="*/ 2539 h 3205"/>
                        <a:gd name="T56" fmla="*/ 14 w 2150"/>
                        <a:gd name="T57" fmla="*/ 2371 h 3205"/>
                        <a:gd name="T58" fmla="*/ 80 w 2150"/>
                        <a:gd name="T59" fmla="*/ 2095 h 3205"/>
                        <a:gd name="T60" fmla="*/ 156 w 2150"/>
                        <a:gd name="T61" fmla="*/ 1852 h 3205"/>
                        <a:gd name="T62" fmla="*/ 141 w 2150"/>
                        <a:gd name="T63" fmla="*/ 1665 h 3205"/>
                        <a:gd name="T64" fmla="*/ 149 w 2150"/>
                        <a:gd name="T65" fmla="*/ 1482 h 3205"/>
                        <a:gd name="T66" fmla="*/ 28 w 2150"/>
                        <a:gd name="T67" fmla="*/ 1065 h 3205"/>
                        <a:gd name="T68" fmla="*/ 0 w 2150"/>
                        <a:gd name="T69" fmla="*/ 666 h 3205"/>
                        <a:gd name="T70" fmla="*/ 46 w 2150"/>
                        <a:gd name="T71" fmla="*/ 454 h 3205"/>
                        <a:gd name="T72" fmla="*/ 131 w 2150"/>
                        <a:gd name="T73" fmla="*/ 260 h 320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2150" h="3205">
                          <a:moveTo>
                            <a:pt x="266" y="144"/>
                          </a:moveTo>
                          <a:lnTo>
                            <a:pt x="311" y="0"/>
                          </a:lnTo>
                          <a:lnTo>
                            <a:pt x="667" y="179"/>
                          </a:lnTo>
                          <a:lnTo>
                            <a:pt x="630" y="291"/>
                          </a:lnTo>
                          <a:lnTo>
                            <a:pt x="679" y="400"/>
                          </a:lnTo>
                          <a:lnTo>
                            <a:pt x="736" y="503"/>
                          </a:lnTo>
                          <a:lnTo>
                            <a:pt x="815" y="680"/>
                          </a:lnTo>
                          <a:lnTo>
                            <a:pt x="919" y="830"/>
                          </a:lnTo>
                          <a:lnTo>
                            <a:pt x="950" y="918"/>
                          </a:lnTo>
                          <a:lnTo>
                            <a:pt x="957" y="976"/>
                          </a:lnTo>
                          <a:lnTo>
                            <a:pt x="955" y="1044"/>
                          </a:lnTo>
                          <a:lnTo>
                            <a:pt x="941" y="1106"/>
                          </a:lnTo>
                          <a:lnTo>
                            <a:pt x="927" y="1161"/>
                          </a:lnTo>
                          <a:lnTo>
                            <a:pt x="927" y="1227"/>
                          </a:lnTo>
                          <a:lnTo>
                            <a:pt x="1265" y="1314"/>
                          </a:lnTo>
                          <a:lnTo>
                            <a:pt x="1456" y="1336"/>
                          </a:lnTo>
                          <a:lnTo>
                            <a:pt x="1594" y="1326"/>
                          </a:lnTo>
                          <a:lnTo>
                            <a:pt x="1613" y="1377"/>
                          </a:lnTo>
                          <a:lnTo>
                            <a:pt x="1627" y="1433"/>
                          </a:lnTo>
                          <a:lnTo>
                            <a:pt x="1637" y="1495"/>
                          </a:lnTo>
                          <a:lnTo>
                            <a:pt x="1496" y="1543"/>
                          </a:lnTo>
                          <a:lnTo>
                            <a:pt x="1336" y="1563"/>
                          </a:lnTo>
                          <a:lnTo>
                            <a:pt x="1203" y="1563"/>
                          </a:lnTo>
                          <a:lnTo>
                            <a:pt x="1042" y="1582"/>
                          </a:lnTo>
                          <a:lnTo>
                            <a:pt x="940" y="1563"/>
                          </a:lnTo>
                          <a:lnTo>
                            <a:pt x="940" y="1702"/>
                          </a:lnTo>
                          <a:lnTo>
                            <a:pt x="909" y="1779"/>
                          </a:lnTo>
                          <a:lnTo>
                            <a:pt x="922" y="1855"/>
                          </a:lnTo>
                          <a:lnTo>
                            <a:pt x="912" y="1910"/>
                          </a:lnTo>
                          <a:lnTo>
                            <a:pt x="968" y="1915"/>
                          </a:lnTo>
                          <a:lnTo>
                            <a:pt x="1003" y="1940"/>
                          </a:lnTo>
                          <a:lnTo>
                            <a:pt x="1095" y="1955"/>
                          </a:lnTo>
                          <a:lnTo>
                            <a:pt x="1163" y="2002"/>
                          </a:lnTo>
                          <a:lnTo>
                            <a:pt x="1231" y="2021"/>
                          </a:lnTo>
                          <a:lnTo>
                            <a:pt x="1661" y="2175"/>
                          </a:lnTo>
                          <a:lnTo>
                            <a:pt x="1805" y="2232"/>
                          </a:lnTo>
                          <a:lnTo>
                            <a:pt x="1897" y="2271"/>
                          </a:lnTo>
                          <a:lnTo>
                            <a:pt x="1958" y="2366"/>
                          </a:lnTo>
                          <a:lnTo>
                            <a:pt x="2029" y="2512"/>
                          </a:lnTo>
                          <a:lnTo>
                            <a:pt x="2105" y="2753"/>
                          </a:lnTo>
                          <a:lnTo>
                            <a:pt x="2150" y="3141"/>
                          </a:lnTo>
                          <a:lnTo>
                            <a:pt x="1941" y="3205"/>
                          </a:lnTo>
                          <a:lnTo>
                            <a:pt x="1772" y="3197"/>
                          </a:lnTo>
                          <a:lnTo>
                            <a:pt x="1643" y="3165"/>
                          </a:lnTo>
                          <a:lnTo>
                            <a:pt x="1539" y="3125"/>
                          </a:lnTo>
                          <a:lnTo>
                            <a:pt x="1555" y="2964"/>
                          </a:lnTo>
                          <a:lnTo>
                            <a:pt x="1603" y="2827"/>
                          </a:lnTo>
                          <a:lnTo>
                            <a:pt x="1611" y="2770"/>
                          </a:lnTo>
                          <a:lnTo>
                            <a:pt x="1314" y="2754"/>
                          </a:lnTo>
                          <a:lnTo>
                            <a:pt x="1054" y="2680"/>
                          </a:lnTo>
                          <a:lnTo>
                            <a:pt x="687" y="2672"/>
                          </a:lnTo>
                          <a:lnTo>
                            <a:pt x="455" y="2674"/>
                          </a:lnTo>
                          <a:lnTo>
                            <a:pt x="327" y="2680"/>
                          </a:lnTo>
                          <a:lnTo>
                            <a:pt x="180" y="2642"/>
                          </a:lnTo>
                          <a:lnTo>
                            <a:pt x="129" y="2614"/>
                          </a:lnTo>
                          <a:lnTo>
                            <a:pt x="53" y="2539"/>
                          </a:lnTo>
                          <a:lnTo>
                            <a:pt x="36" y="2482"/>
                          </a:lnTo>
                          <a:lnTo>
                            <a:pt x="14" y="2371"/>
                          </a:lnTo>
                          <a:lnTo>
                            <a:pt x="29" y="2270"/>
                          </a:lnTo>
                          <a:lnTo>
                            <a:pt x="80" y="2095"/>
                          </a:lnTo>
                          <a:lnTo>
                            <a:pt x="145" y="1922"/>
                          </a:lnTo>
                          <a:lnTo>
                            <a:pt x="156" y="1852"/>
                          </a:lnTo>
                          <a:lnTo>
                            <a:pt x="135" y="1805"/>
                          </a:lnTo>
                          <a:lnTo>
                            <a:pt x="141" y="1665"/>
                          </a:lnTo>
                          <a:lnTo>
                            <a:pt x="163" y="1608"/>
                          </a:lnTo>
                          <a:lnTo>
                            <a:pt x="149" y="1482"/>
                          </a:lnTo>
                          <a:lnTo>
                            <a:pt x="101" y="1307"/>
                          </a:lnTo>
                          <a:lnTo>
                            <a:pt x="28" y="1065"/>
                          </a:lnTo>
                          <a:lnTo>
                            <a:pt x="0" y="848"/>
                          </a:lnTo>
                          <a:lnTo>
                            <a:pt x="0" y="666"/>
                          </a:lnTo>
                          <a:lnTo>
                            <a:pt x="18" y="530"/>
                          </a:lnTo>
                          <a:lnTo>
                            <a:pt x="46" y="454"/>
                          </a:lnTo>
                          <a:lnTo>
                            <a:pt x="85" y="359"/>
                          </a:lnTo>
                          <a:lnTo>
                            <a:pt x="131" y="260"/>
                          </a:lnTo>
                          <a:lnTo>
                            <a:pt x="266" y="144"/>
                          </a:lnTo>
                          <a:close/>
                        </a:path>
                      </a:pathLst>
                    </a:custGeom>
                    <a:solidFill>
                      <a:srgbClr val="000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64" name="Freeform 1663"/>
                    <p:cNvSpPr>
                      <a:spLocks/>
                    </p:cNvSpPr>
                    <p:nvPr/>
                  </p:nvSpPr>
                  <p:spPr bwMode="auto">
                    <a:xfrm>
                      <a:off x="1455" y="1323"/>
                      <a:ext cx="115" cy="110"/>
                    </a:xfrm>
                    <a:custGeom>
                      <a:avLst/>
                      <a:gdLst>
                        <a:gd name="T0" fmla="*/ 131 w 1378"/>
                        <a:gd name="T1" fmla="*/ 0 h 1313"/>
                        <a:gd name="T2" fmla="*/ 212 w 1378"/>
                        <a:gd name="T3" fmla="*/ 15 h 1313"/>
                        <a:gd name="T4" fmla="*/ 289 w 1378"/>
                        <a:gd name="T5" fmla="*/ 63 h 1313"/>
                        <a:gd name="T6" fmla="*/ 324 w 1378"/>
                        <a:gd name="T7" fmla="*/ 136 h 1313"/>
                        <a:gd name="T8" fmla="*/ 331 w 1378"/>
                        <a:gd name="T9" fmla="*/ 232 h 1313"/>
                        <a:gd name="T10" fmla="*/ 359 w 1378"/>
                        <a:gd name="T11" fmla="*/ 372 h 1313"/>
                        <a:gd name="T12" fmla="*/ 402 w 1378"/>
                        <a:gd name="T13" fmla="*/ 496 h 1313"/>
                        <a:gd name="T14" fmla="*/ 459 w 1378"/>
                        <a:gd name="T15" fmla="*/ 641 h 1313"/>
                        <a:gd name="T16" fmla="*/ 490 w 1378"/>
                        <a:gd name="T17" fmla="*/ 754 h 1313"/>
                        <a:gd name="T18" fmla="*/ 532 w 1378"/>
                        <a:gd name="T19" fmla="*/ 871 h 1313"/>
                        <a:gd name="T20" fmla="*/ 408 w 1378"/>
                        <a:gd name="T21" fmla="*/ 919 h 1313"/>
                        <a:gd name="T22" fmla="*/ 547 w 1378"/>
                        <a:gd name="T23" fmla="*/ 897 h 1313"/>
                        <a:gd name="T24" fmla="*/ 578 w 1378"/>
                        <a:gd name="T25" fmla="*/ 945 h 1313"/>
                        <a:gd name="T26" fmla="*/ 519 w 1378"/>
                        <a:gd name="T27" fmla="*/ 999 h 1313"/>
                        <a:gd name="T28" fmla="*/ 603 w 1378"/>
                        <a:gd name="T29" fmla="*/ 966 h 1313"/>
                        <a:gd name="T30" fmla="*/ 703 w 1378"/>
                        <a:gd name="T31" fmla="*/ 1003 h 1313"/>
                        <a:gd name="T32" fmla="*/ 832 w 1378"/>
                        <a:gd name="T33" fmla="*/ 1034 h 1313"/>
                        <a:gd name="T34" fmla="*/ 991 w 1378"/>
                        <a:gd name="T35" fmla="*/ 1079 h 1313"/>
                        <a:gd name="T36" fmla="*/ 1112 w 1378"/>
                        <a:gd name="T37" fmla="*/ 1091 h 1313"/>
                        <a:gd name="T38" fmla="*/ 1253 w 1378"/>
                        <a:gd name="T39" fmla="*/ 1106 h 1313"/>
                        <a:gd name="T40" fmla="*/ 1345 w 1378"/>
                        <a:gd name="T41" fmla="*/ 1099 h 1313"/>
                        <a:gd name="T42" fmla="*/ 1361 w 1378"/>
                        <a:gd name="T43" fmla="*/ 1129 h 1313"/>
                        <a:gd name="T44" fmla="*/ 1378 w 1378"/>
                        <a:gd name="T45" fmla="*/ 1191 h 1313"/>
                        <a:gd name="T46" fmla="*/ 1377 w 1378"/>
                        <a:gd name="T47" fmla="*/ 1237 h 1313"/>
                        <a:gd name="T48" fmla="*/ 1281 w 1378"/>
                        <a:gd name="T49" fmla="*/ 1277 h 1313"/>
                        <a:gd name="T50" fmla="*/ 1264 w 1378"/>
                        <a:gd name="T51" fmla="*/ 1241 h 1313"/>
                        <a:gd name="T52" fmla="*/ 1239 w 1378"/>
                        <a:gd name="T53" fmla="*/ 1277 h 1313"/>
                        <a:gd name="T54" fmla="*/ 1098 w 1378"/>
                        <a:gd name="T55" fmla="*/ 1291 h 1313"/>
                        <a:gd name="T56" fmla="*/ 829 w 1378"/>
                        <a:gd name="T57" fmla="*/ 1313 h 1313"/>
                        <a:gd name="T58" fmla="*/ 485 w 1378"/>
                        <a:gd name="T59" fmla="*/ 1250 h 1313"/>
                        <a:gd name="T60" fmla="*/ 406 w 1378"/>
                        <a:gd name="T61" fmla="*/ 1229 h 1313"/>
                        <a:gd name="T62" fmla="*/ 301 w 1378"/>
                        <a:gd name="T63" fmla="*/ 1052 h 1313"/>
                        <a:gd name="T64" fmla="*/ 152 w 1378"/>
                        <a:gd name="T65" fmla="*/ 746 h 1313"/>
                        <a:gd name="T66" fmla="*/ 47 w 1378"/>
                        <a:gd name="T67" fmla="*/ 410 h 1313"/>
                        <a:gd name="T68" fmla="*/ 0 w 1378"/>
                        <a:gd name="T69" fmla="*/ 278 h 1313"/>
                        <a:gd name="T70" fmla="*/ 14 w 1378"/>
                        <a:gd name="T71" fmla="*/ 140 h 1313"/>
                        <a:gd name="T72" fmla="*/ 65 w 1378"/>
                        <a:gd name="T73" fmla="*/ 41 h 1313"/>
                        <a:gd name="T74" fmla="*/ 131 w 1378"/>
                        <a:gd name="T75" fmla="*/ 0 h 13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</a:cxnLst>
                      <a:rect l="0" t="0" r="r" b="b"/>
                      <a:pathLst>
                        <a:path w="1378" h="1313">
                          <a:moveTo>
                            <a:pt x="131" y="0"/>
                          </a:moveTo>
                          <a:lnTo>
                            <a:pt x="212" y="15"/>
                          </a:lnTo>
                          <a:lnTo>
                            <a:pt x="289" y="63"/>
                          </a:lnTo>
                          <a:lnTo>
                            <a:pt x="324" y="136"/>
                          </a:lnTo>
                          <a:lnTo>
                            <a:pt x="331" y="232"/>
                          </a:lnTo>
                          <a:lnTo>
                            <a:pt x="359" y="372"/>
                          </a:lnTo>
                          <a:lnTo>
                            <a:pt x="402" y="496"/>
                          </a:lnTo>
                          <a:lnTo>
                            <a:pt x="459" y="641"/>
                          </a:lnTo>
                          <a:lnTo>
                            <a:pt x="490" y="754"/>
                          </a:lnTo>
                          <a:lnTo>
                            <a:pt x="532" y="871"/>
                          </a:lnTo>
                          <a:lnTo>
                            <a:pt x="408" y="919"/>
                          </a:lnTo>
                          <a:lnTo>
                            <a:pt x="547" y="897"/>
                          </a:lnTo>
                          <a:lnTo>
                            <a:pt x="578" y="945"/>
                          </a:lnTo>
                          <a:lnTo>
                            <a:pt x="519" y="999"/>
                          </a:lnTo>
                          <a:lnTo>
                            <a:pt x="603" y="966"/>
                          </a:lnTo>
                          <a:lnTo>
                            <a:pt x="703" y="1003"/>
                          </a:lnTo>
                          <a:lnTo>
                            <a:pt x="832" y="1034"/>
                          </a:lnTo>
                          <a:lnTo>
                            <a:pt x="991" y="1079"/>
                          </a:lnTo>
                          <a:lnTo>
                            <a:pt x="1112" y="1091"/>
                          </a:lnTo>
                          <a:lnTo>
                            <a:pt x="1253" y="1106"/>
                          </a:lnTo>
                          <a:lnTo>
                            <a:pt x="1345" y="1099"/>
                          </a:lnTo>
                          <a:lnTo>
                            <a:pt x="1361" y="1129"/>
                          </a:lnTo>
                          <a:lnTo>
                            <a:pt x="1378" y="1191"/>
                          </a:lnTo>
                          <a:lnTo>
                            <a:pt x="1377" y="1237"/>
                          </a:lnTo>
                          <a:lnTo>
                            <a:pt x="1281" y="1277"/>
                          </a:lnTo>
                          <a:lnTo>
                            <a:pt x="1264" y="1241"/>
                          </a:lnTo>
                          <a:lnTo>
                            <a:pt x="1239" y="1277"/>
                          </a:lnTo>
                          <a:lnTo>
                            <a:pt x="1098" y="1291"/>
                          </a:lnTo>
                          <a:lnTo>
                            <a:pt x="829" y="1313"/>
                          </a:lnTo>
                          <a:lnTo>
                            <a:pt x="485" y="1250"/>
                          </a:lnTo>
                          <a:lnTo>
                            <a:pt x="406" y="1229"/>
                          </a:lnTo>
                          <a:lnTo>
                            <a:pt x="301" y="1052"/>
                          </a:lnTo>
                          <a:lnTo>
                            <a:pt x="152" y="746"/>
                          </a:lnTo>
                          <a:lnTo>
                            <a:pt x="47" y="410"/>
                          </a:lnTo>
                          <a:lnTo>
                            <a:pt x="0" y="278"/>
                          </a:lnTo>
                          <a:lnTo>
                            <a:pt x="14" y="140"/>
                          </a:lnTo>
                          <a:lnTo>
                            <a:pt x="65" y="41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65" name="Freeform 1664"/>
                    <p:cNvSpPr>
                      <a:spLocks/>
                    </p:cNvSpPr>
                    <p:nvPr/>
                  </p:nvSpPr>
                  <p:spPr bwMode="auto">
                    <a:xfrm>
                      <a:off x="1470" y="1320"/>
                      <a:ext cx="44" cy="85"/>
                    </a:xfrm>
                    <a:custGeom>
                      <a:avLst/>
                      <a:gdLst>
                        <a:gd name="T0" fmla="*/ 71 w 527"/>
                        <a:gd name="T1" fmla="*/ 0 h 1019"/>
                        <a:gd name="T2" fmla="*/ 0 w 527"/>
                        <a:gd name="T3" fmla="*/ 55 h 1019"/>
                        <a:gd name="T4" fmla="*/ 35 w 527"/>
                        <a:gd name="T5" fmla="*/ 77 h 1019"/>
                        <a:gd name="T6" fmla="*/ 85 w 527"/>
                        <a:gd name="T7" fmla="*/ 143 h 1019"/>
                        <a:gd name="T8" fmla="*/ 155 w 527"/>
                        <a:gd name="T9" fmla="*/ 197 h 1019"/>
                        <a:gd name="T10" fmla="*/ 201 w 527"/>
                        <a:gd name="T11" fmla="*/ 374 h 1019"/>
                        <a:gd name="T12" fmla="*/ 243 w 527"/>
                        <a:gd name="T13" fmla="*/ 478 h 1019"/>
                        <a:gd name="T14" fmla="*/ 300 w 527"/>
                        <a:gd name="T15" fmla="*/ 562 h 1019"/>
                        <a:gd name="T16" fmla="*/ 349 w 527"/>
                        <a:gd name="T17" fmla="*/ 635 h 1019"/>
                        <a:gd name="T18" fmla="*/ 280 w 527"/>
                        <a:gd name="T19" fmla="*/ 578 h 1019"/>
                        <a:gd name="T20" fmla="*/ 229 w 527"/>
                        <a:gd name="T21" fmla="*/ 489 h 1019"/>
                        <a:gd name="T22" fmla="*/ 280 w 527"/>
                        <a:gd name="T23" fmla="*/ 628 h 1019"/>
                        <a:gd name="T24" fmla="*/ 321 w 527"/>
                        <a:gd name="T25" fmla="*/ 745 h 1019"/>
                        <a:gd name="T26" fmla="*/ 360 w 527"/>
                        <a:gd name="T27" fmla="*/ 866 h 1019"/>
                        <a:gd name="T28" fmla="*/ 384 w 527"/>
                        <a:gd name="T29" fmla="*/ 927 h 1019"/>
                        <a:gd name="T30" fmla="*/ 413 w 527"/>
                        <a:gd name="T31" fmla="*/ 965 h 1019"/>
                        <a:gd name="T32" fmla="*/ 445 w 527"/>
                        <a:gd name="T33" fmla="*/ 997 h 1019"/>
                        <a:gd name="T34" fmla="*/ 500 w 527"/>
                        <a:gd name="T35" fmla="*/ 1019 h 1019"/>
                        <a:gd name="T36" fmla="*/ 503 w 527"/>
                        <a:gd name="T37" fmla="*/ 953 h 1019"/>
                        <a:gd name="T38" fmla="*/ 509 w 527"/>
                        <a:gd name="T39" fmla="*/ 884 h 1019"/>
                        <a:gd name="T40" fmla="*/ 527 w 527"/>
                        <a:gd name="T41" fmla="*/ 811 h 1019"/>
                        <a:gd name="T42" fmla="*/ 527 w 527"/>
                        <a:gd name="T43" fmla="*/ 738 h 1019"/>
                        <a:gd name="T44" fmla="*/ 502 w 527"/>
                        <a:gd name="T45" fmla="*/ 649 h 1019"/>
                        <a:gd name="T46" fmla="*/ 466 w 527"/>
                        <a:gd name="T47" fmla="*/ 585 h 1019"/>
                        <a:gd name="T48" fmla="*/ 423 w 527"/>
                        <a:gd name="T49" fmla="*/ 541 h 1019"/>
                        <a:gd name="T50" fmla="*/ 367 w 527"/>
                        <a:gd name="T51" fmla="*/ 489 h 1019"/>
                        <a:gd name="T52" fmla="*/ 300 w 527"/>
                        <a:gd name="T53" fmla="*/ 402 h 1019"/>
                        <a:gd name="T54" fmla="*/ 239 w 527"/>
                        <a:gd name="T55" fmla="*/ 300 h 1019"/>
                        <a:gd name="T56" fmla="*/ 293 w 527"/>
                        <a:gd name="T57" fmla="*/ 354 h 1019"/>
                        <a:gd name="T58" fmla="*/ 343 w 527"/>
                        <a:gd name="T59" fmla="*/ 431 h 1019"/>
                        <a:gd name="T60" fmla="*/ 405 w 527"/>
                        <a:gd name="T61" fmla="*/ 507 h 1019"/>
                        <a:gd name="T62" fmla="*/ 346 w 527"/>
                        <a:gd name="T63" fmla="*/ 398 h 1019"/>
                        <a:gd name="T64" fmla="*/ 283 w 527"/>
                        <a:gd name="T65" fmla="*/ 260 h 1019"/>
                        <a:gd name="T66" fmla="*/ 208 w 527"/>
                        <a:gd name="T67" fmla="*/ 106 h 1019"/>
                        <a:gd name="T68" fmla="*/ 169 w 527"/>
                        <a:gd name="T69" fmla="*/ 58 h 1019"/>
                        <a:gd name="T70" fmla="*/ 71 w 527"/>
                        <a:gd name="T71" fmla="*/ 0 h 10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</a:cxnLst>
                      <a:rect l="0" t="0" r="r" b="b"/>
                      <a:pathLst>
                        <a:path w="527" h="1019">
                          <a:moveTo>
                            <a:pt x="71" y="0"/>
                          </a:moveTo>
                          <a:lnTo>
                            <a:pt x="0" y="55"/>
                          </a:lnTo>
                          <a:lnTo>
                            <a:pt x="35" y="77"/>
                          </a:lnTo>
                          <a:lnTo>
                            <a:pt x="85" y="143"/>
                          </a:lnTo>
                          <a:lnTo>
                            <a:pt x="155" y="197"/>
                          </a:lnTo>
                          <a:lnTo>
                            <a:pt x="201" y="374"/>
                          </a:lnTo>
                          <a:lnTo>
                            <a:pt x="243" y="478"/>
                          </a:lnTo>
                          <a:lnTo>
                            <a:pt x="300" y="562"/>
                          </a:lnTo>
                          <a:lnTo>
                            <a:pt x="349" y="635"/>
                          </a:lnTo>
                          <a:lnTo>
                            <a:pt x="280" y="578"/>
                          </a:lnTo>
                          <a:lnTo>
                            <a:pt x="229" y="489"/>
                          </a:lnTo>
                          <a:lnTo>
                            <a:pt x="280" y="628"/>
                          </a:lnTo>
                          <a:lnTo>
                            <a:pt x="321" y="745"/>
                          </a:lnTo>
                          <a:lnTo>
                            <a:pt x="360" y="866"/>
                          </a:lnTo>
                          <a:lnTo>
                            <a:pt x="384" y="927"/>
                          </a:lnTo>
                          <a:lnTo>
                            <a:pt x="413" y="965"/>
                          </a:lnTo>
                          <a:lnTo>
                            <a:pt x="445" y="997"/>
                          </a:lnTo>
                          <a:lnTo>
                            <a:pt x="500" y="1019"/>
                          </a:lnTo>
                          <a:lnTo>
                            <a:pt x="503" y="953"/>
                          </a:lnTo>
                          <a:lnTo>
                            <a:pt x="509" y="884"/>
                          </a:lnTo>
                          <a:lnTo>
                            <a:pt x="527" y="811"/>
                          </a:lnTo>
                          <a:lnTo>
                            <a:pt x="527" y="738"/>
                          </a:lnTo>
                          <a:lnTo>
                            <a:pt x="502" y="649"/>
                          </a:lnTo>
                          <a:lnTo>
                            <a:pt x="466" y="585"/>
                          </a:lnTo>
                          <a:lnTo>
                            <a:pt x="423" y="541"/>
                          </a:lnTo>
                          <a:lnTo>
                            <a:pt x="367" y="489"/>
                          </a:lnTo>
                          <a:lnTo>
                            <a:pt x="300" y="402"/>
                          </a:lnTo>
                          <a:lnTo>
                            <a:pt x="239" y="300"/>
                          </a:lnTo>
                          <a:lnTo>
                            <a:pt x="293" y="354"/>
                          </a:lnTo>
                          <a:lnTo>
                            <a:pt x="343" y="431"/>
                          </a:lnTo>
                          <a:lnTo>
                            <a:pt x="405" y="507"/>
                          </a:lnTo>
                          <a:lnTo>
                            <a:pt x="346" y="398"/>
                          </a:lnTo>
                          <a:lnTo>
                            <a:pt x="283" y="260"/>
                          </a:lnTo>
                          <a:lnTo>
                            <a:pt x="208" y="106"/>
                          </a:lnTo>
                          <a:lnTo>
                            <a:pt x="169" y="58"/>
                          </a:lnTo>
                          <a:lnTo>
                            <a:pt x="71" y="0"/>
                          </a:ln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66" name="Freeform 1665"/>
                    <p:cNvSpPr>
                      <a:spLocks/>
                    </p:cNvSpPr>
                    <p:nvPr/>
                  </p:nvSpPr>
                  <p:spPr bwMode="auto">
                    <a:xfrm>
                      <a:off x="1437" y="1315"/>
                      <a:ext cx="176" cy="252"/>
                    </a:xfrm>
                    <a:custGeom>
                      <a:avLst/>
                      <a:gdLst>
                        <a:gd name="T0" fmla="*/ 319 w 2112"/>
                        <a:gd name="T1" fmla="*/ 138 h 3026"/>
                        <a:gd name="T2" fmla="*/ 231 w 2112"/>
                        <a:gd name="T3" fmla="*/ 368 h 3026"/>
                        <a:gd name="T4" fmla="*/ 190 w 2112"/>
                        <a:gd name="T5" fmla="*/ 682 h 3026"/>
                        <a:gd name="T6" fmla="*/ 226 w 2112"/>
                        <a:gd name="T7" fmla="*/ 577 h 3026"/>
                        <a:gd name="T8" fmla="*/ 308 w 2112"/>
                        <a:gd name="T9" fmla="*/ 744 h 3026"/>
                        <a:gd name="T10" fmla="*/ 315 w 2112"/>
                        <a:gd name="T11" fmla="*/ 1076 h 3026"/>
                        <a:gd name="T12" fmla="*/ 336 w 2112"/>
                        <a:gd name="T13" fmla="*/ 960 h 3026"/>
                        <a:gd name="T14" fmla="*/ 509 w 2112"/>
                        <a:gd name="T15" fmla="*/ 1209 h 3026"/>
                        <a:gd name="T16" fmla="*/ 767 w 2112"/>
                        <a:gd name="T17" fmla="*/ 1394 h 3026"/>
                        <a:gd name="T18" fmla="*/ 770 w 2112"/>
                        <a:gd name="T19" fmla="*/ 1493 h 3026"/>
                        <a:gd name="T20" fmla="*/ 830 w 2112"/>
                        <a:gd name="T21" fmla="*/ 1475 h 3026"/>
                        <a:gd name="T22" fmla="*/ 873 w 2112"/>
                        <a:gd name="T23" fmla="*/ 1618 h 3026"/>
                        <a:gd name="T24" fmla="*/ 883 w 2112"/>
                        <a:gd name="T25" fmla="*/ 1708 h 3026"/>
                        <a:gd name="T26" fmla="*/ 686 w 2112"/>
                        <a:gd name="T27" fmla="*/ 1865 h 3026"/>
                        <a:gd name="T28" fmla="*/ 964 w 2112"/>
                        <a:gd name="T29" fmla="*/ 1796 h 3026"/>
                        <a:gd name="T30" fmla="*/ 798 w 2112"/>
                        <a:gd name="T31" fmla="*/ 1936 h 3026"/>
                        <a:gd name="T32" fmla="*/ 1055 w 2112"/>
                        <a:gd name="T33" fmla="*/ 1829 h 3026"/>
                        <a:gd name="T34" fmla="*/ 1045 w 2112"/>
                        <a:gd name="T35" fmla="*/ 1920 h 3026"/>
                        <a:gd name="T36" fmla="*/ 1145 w 2112"/>
                        <a:gd name="T37" fmla="*/ 1876 h 3026"/>
                        <a:gd name="T38" fmla="*/ 1707 w 2112"/>
                        <a:gd name="T39" fmla="*/ 2077 h 3026"/>
                        <a:gd name="T40" fmla="*/ 1992 w 2112"/>
                        <a:gd name="T41" fmla="*/ 2366 h 3026"/>
                        <a:gd name="T42" fmla="*/ 1911 w 2112"/>
                        <a:gd name="T43" fmla="*/ 3026 h 3026"/>
                        <a:gd name="T44" fmla="*/ 1565 w 2112"/>
                        <a:gd name="T45" fmla="*/ 2825 h 3026"/>
                        <a:gd name="T46" fmla="*/ 1258 w 2112"/>
                        <a:gd name="T47" fmla="*/ 2582 h 3026"/>
                        <a:gd name="T48" fmla="*/ 1396 w 2112"/>
                        <a:gd name="T49" fmla="*/ 2535 h 3026"/>
                        <a:gd name="T50" fmla="*/ 1297 w 2112"/>
                        <a:gd name="T51" fmla="*/ 2509 h 3026"/>
                        <a:gd name="T52" fmla="*/ 1089 w 2112"/>
                        <a:gd name="T53" fmla="*/ 2535 h 3026"/>
                        <a:gd name="T54" fmla="*/ 1498 w 2112"/>
                        <a:gd name="T55" fmla="*/ 2329 h 3026"/>
                        <a:gd name="T56" fmla="*/ 297 w 2112"/>
                        <a:gd name="T57" fmla="*/ 2505 h 3026"/>
                        <a:gd name="T58" fmla="*/ 45 w 2112"/>
                        <a:gd name="T59" fmla="*/ 2374 h 3026"/>
                        <a:gd name="T60" fmla="*/ 39 w 2112"/>
                        <a:gd name="T61" fmla="*/ 2093 h 3026"/>
                        <a:gd name="T62" fmla="*/ 152 w 2112"/>
                        <a:gd name="T63" fmla="*/ 1719 h 3026"/>
                        <a:gd name="T64" fmla="*/ 421 w 2112"/>
                        <a:gd name="T65" fmla="*/ 1899 h 3026"/>
                        <a:gd name="T66" fmla="*/ 259 w 2112"/>
                        <a:gd name="T67" fmla="*/ 1618 h 3026"/>
                        <a:gd name="T68" fmla="*/ 416 w 2112"/>
                        <a:gd name="T69" fmla="*/ 1555 h 3026"/>
                        <a:gd name="T70" fmla="*/ 336 w 2112"/>
                        <a:gd name="T71" fmla="*/ 1406 h 3026"/>
                        <a:gd name="T72" fmla="*/ 247 w 2112"/>
                        <a:gd name="T73" fmla="*/ 1468 h 3026"/>
                        <a:gd name="T74" fmla="*/ 71 w 2112"/>
                        <a:gd name="T75" fmla="*/ 1051 h 3026"/>
                        <a:gd name="T76" fmla="*/ 64 w 2112"/>
                        <a:gd name="T77" fmla="*/ 642 h 3026"/>
                        <a:gd name="T78" fmla="*/ 24 w 2112"/>
                        <a:gd name="T79" fmla="*/ 887 h 3026"/>
                        <a:gd name="T80" fmla="*/ 4 w 2112"/>
                        <a:gd name="T81" fmla="*/ 591 h 3026"/>
                        <a:gd name="T82" fmla="*/ 134 w 2112"/>
                        <a:gd name="T83" fmla="*/ 306 h 3026"/>
                        <a:gd name="T84" fmla="*/ 0 w 2112"/>
                        <a:gd name="T85" fmla="*/ 558 h 3026"/>
                        <a:gd name="T86" fmla="*/ 81 w 2112"/>
                        <a:gd name="T87" fmla="*/ 247 h 3026"/>
                        <a:gd name="T88" fmla="*/ 269 w 2112"/>
                        <a:gd name="T89" fmla="*/ 0 h 30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</a:cxnLst>
                      <a:rect l="0" t="0" r="r" b="b"/>
                      <a:pathLst>
                        <a:path w="2112" h="3026">
                          <a:moveTo>
                            <a:pt x="441" y="54"/>
                          </a:moveTo>
                          <a:lnTo>
                            <a:pt x="381" y="112"/>
                          </a:lnTo>
                          <a:lnTo>
                            <a:pt x="319" y="138"/>
                          </a:lnTo>
                          <a:lnTo>
                            <a:pt x="247" y="228"/>
                          </a:lnTo>
                          <a:lnTo>
                            <a:pt x="234" y="288"/>
                          </a:lnTo>
                          <a:lnTo>
                            <a:pt x="231" y="368"/>
                          </a:lnTo>
                          <a:lnTo>
                            <a:pt x="230" y="442"/>
                          </a:lnTo>
                          <a:lnTo>
                            <a:pt x="212" y="558"/>
                          </a:lnTo>
                          <a:lnTo>
                            <a:pt x="190" y="682"/>
                          </a:lnTo>
                          <a:lnTo>
                            <a:pt x="180" y="813"/>
                          </a:lnTo>
                          <a:lnTo>
                            <a:pt x="212" y="675"/>
                          </a:lnTo>
                          <a:lnTo>
                            <a:pt x="226" y="577"/>
                          </a:lnTo>
                          <a:lnTo>
                            <a:pt x="240" y="510"/>
                          </a:lnTo>
                          <a:lnTo>
                            <a:pt x="269" y="623"/>
                          </a:lnTo>
                          <a:lnTo>
                            <a:pt x="308" y="744"/>
                          </a:lnTo>
                          <a:lnTo>
                            <a:pt x="325" y="817"/>
                          </a:lnTo>
                          <a:lnTo>
                            <a:pt x="318" y="938"/>
                          </a:lnTo>
                          <a:lnTo>
                            <a:pt x="315" y="1076"/>
                          </a:lnTo>
                          <a:lnTo>
                            <a:pt x="322" y="1209"/>
                          </a:lnTo>
                          <a:lnTo>
                            <a:pt x="329" y="1062"/>
                          </a:lnTo>
                          <a:lnTo>
                            <a:pt x="336" y="960"/>
                          </a:lnTo>
                          <a:lnTo>
                            <a:pt x="353" y="872"/>
                          </a:lnTo>
                          <a:lnTo>
                            <a:pt x="438" y="1084"/>
                          </a:lnTo>
                          <a:lnTo>
                            <a:pt x="509" y="1209"/>
                          </a:lnTo>
                          <a:lnTo>
                            <a:pt x="544" y="1259"/>
                          </a:lnTo>
                          <a:lnTo>
                            <a:pt x="594" y="1347"/>
                          </a:lnTo>
                          <a:lnTo>
                            <a:pt x="767" y="1394"/>
                          </a:lnTo>
                          <a:lnTo>
                            <a:pt x="848" y="1406"/>
                          </a:lnTo>
                          <a:lnTo>
                            <a:pt x="823" y="1449"/>
                          </a:lnTo>
                          <a:lnTo>
                            <a:pt x="770" y="1493"/>
                          </a:lnTo>
                          <a:lnTo>
                            <a:pt x="594" y="1595"/>
                          </a:lnTo>
                          <a:lnTo>
                            <a:pt x="742" y="1540"/>
                          </a:lnTo>
                          <a:lnTo>
                            <a:pt x="830" y="1475"/>
                          </a:lnTo>
                          <a:lnTo>
                            <a:pt x="912" y="1416"/>
                          </a:lnTo>
                          <a:lnTo>
                            <a:pt x="905" y="1548"/>
                          </a:lnTo>
                          <a:lnTo>
                            <a:pt x="873" y="1618"/>
                          </a:lnTo>
                          <a:lnTo>
                            <a:pt x="780" y="1665"/>
                          </a:lnTo>
                          <a:lnTo>
                            <a:pt x="880" y="1661"/>
                          </a:lnTo>
                          <a:lnTo>
                            <a:pt x="883" y="1708"/>
                          </a:lnTo>
                          <a:lnTo>
                            <a:pt x="873" y="1753"/>
                          </a:lnTo>
                          <a:lnTo>
                            <a:pt x="830" y="1789"/>
                          </a:lnTo>
                          <a:lnTo>
                            <a:pt x="686" y="1865"/>
                          </a:lnTo>
                          <a:lnTo>
                            <a:pt x="880" y="1796"/>
                          </a:lnTo>
                          <a:lnTo>
                            <a:pt x="926" y="1785"/>
                          </a:lnTo>
                          <a:lnTo>
                            <a:pt x="964" y="1796"/>
                          </a:lnTo>
                          <a:lnTo>
                            <a:pt x="961" y="1832"/>
                          </a:lnTo>
                          <a:lnTo>
                            <a:pt x="915" y="1872"/>
                          </a:lnTo>
                          <a:lnTo>
                            <a:pt x="798" y="1936"/>
                          </a:lnTo>
                          <a:lnTo>
                            <a:pt x="964" y="1872"/>
                          </a:lnTo>
                          <a:lnTo>
                            <a:pt x="1010" y="1818"/>
                          </a:lnTo>
                          <a:lnTo>
                            <a:pt x="1055" y="1829"/>
                          </a:lnTo>
                          <a:lnTo>
                            <a:pt x="1096" y="1848"/>
                          </a:lnTo>
                          <a:lnTo>
                            <a:pt x="1081" y="1888"/>
                          </a:lnTo>
                          <a:lnTo>
                            <a:pt x="1045" y="1920"/>
                          </a:lnTo>
                          <a:lnTo>
                            <a:pt x="961" y="1975"/>
                          </a:lnTo>
                          <a:lnTo>
                            <a:pt x="1081" y="1932"/>
                          </a:lnTo>
                          <a:lnTo>
                            <a:pt x="1145" y="1876"/>
                          </a:lnTo>
                          <a:lnTo>
                            <a:pt x="1225" y="1903"/>
                          </a:lnTo>
                          <a:lnTo>
                            <a:pt x="1484" y="1993"/>
                          </a:lnTo>
                          <a:lnTo>
                            <a:pt x="1707" y="2077"/>
                          </a:lnTo>
                          <a:lnTo>
                            <a:pt x="1868" y="2147"/>
                          </a:lnTo>
                          <a:lnTo>
                            <a:pt x="1926" y="2238"/>
                          </a:lnTo>
                          <a:lnTo>
                            <a:pt x="1992" y="2366"/>
                          </a:lnTo>
                          <a:lnTo>
                            <a:pt x="2070" y="2596"/>
                          </a:lnTo>
                          <a:lnTo>
                            <a:pt x="2112" y="2978"/>
                          </a:lnTo>
                          <a:lnTo>
                            <a:pt x="1911" y="3026"/>
                          </a:lnTo>
                          <a:lnTo>
                            <a:pt x="1742" y="3010"/>
                          </a:lnTo>
                          <a:lnTo>
                            <a:pt x="1549" y="2962"/>
                          </a:lnTo>
                          <a:lnTo>
                            <a:pt x="1565" y="2825"/>
                          </a:lnTo>
                          <a:lnTo>
                            <a:pt x="1637" y="2615"/>
                          </a:lnTo>
                          <a:lnTo>
                            <a:pt x="1315" y="2596"/>
                          </a:lnTo>
                          <a:lnTo>
                            <a:pt x="1258" y="2582"/>
                          </a:lnTo>
                          <a:lnTo>
                            <a:pt x="1447" y="2542"/>
                          </a:lnTo>
                          <a:lnTo>
                            <a:pt x="1752" y="2421"/>
                          </a:lnTo>
                          <a:lnTo>
                            <a:pt x="1396" y="2535"/>
                          </a:lnTo>
                          <a:lnTo>
                            <a:pt x="1233" y="2567"/>
                          </a:lnTo>
                          <a:lnTo>
                            <a:pt x="1117" y="2542"/>
                          </a:lnTo>
                          <a:lnTo>
                            <a:pt x="1297" y="2509"/>
                          </a:lnTo>
                          <a:lnTo>
                            <a:pt x="1670" y="2385"/>
                          </a:lnTo>
                          <a:lnTo>
                            <a:pt x="1264" y="2498"/>
                          </a:lnTo>
                          <a:lnTo>
                            <a:pt x="1089" y="2535"/>
                          </a:lnTo>
                          <a:lnTo>
                            <a:pt x="1060" y="2520"/>
                          </a:lnTo>
                          <a:lnTo>
                            <a:pt x="1222" y="2461"/>
                          </a:lnTo>
                          <a:lnTo>
                            <a:pt x="1498" y="2329"/>
                          </a:lnTo>
                          <a:lnTo>
                            <a:pt x="1177" y="2464"/>
                          </a:lnTo>
                          <a:lnTo>
                            <a:pt x="1010" y="2512"/>
                          </a:lnTo>
                          <a:lnTo>
                            <a:pt x="297" y="2505"/>
                          </a:lnTo>
                          <a:lnTo>
                            <a:pt x="208" y="2482"/>
                          </a:lnTo>
                          <a:lnTo>
                            <a:pt x="127" y="2454"/>
                          </a:lnTo>
                          <a:lnTo>
                            <a:pt x="45" y="2374"/>
                          </a:lnTo>
                          <a:lnTo>
                            <a:pt x="29" y="2285"/>
                          </a:lnTo>
                          <a:lnTo>
                            <a:pt x="21" y="2210"/>
                          </a:lnTo>
                          <a:lnTo>
                            <a:pt x="39" y="2093"/>
                          </a:lnTo>
                          <a:lnTo>
                            <a:pt x="93" y="1943"/>
                          </a:lnTo>
                          <a:lnTo>
                            <a:pt x="134" y="1825"/>
                          </a:lnTo>
                          <a:lnTo>
                            <a:pt x="152" y="1719"/>
                          </a:lnTo>
                          <a:lnTo>
                            <a:pt x="212" y="1705"/>
                          </a:lnTo>
                          <a:lnTo>
                            <a:pt x="266" y="1782"/>
                          </a:lnTo>
                          <a:lnTo>
                            <a:pt x="421" y="1899"/>
                          </a:lnTo>
                          <a:lnTo>
                            <a:pt x="283" y="1771"/>
                          </a:lnTo>
                          <a:lnTo>
                            <a:pt x="240" y="1698"/>
                          </a:lnTo>
                          <a:lnTo>
                            <a:pt x="259" y="1618"/>
                          </a:lnTo>
                          <a:lnTo>
                            <a:pt x="441" y="1566"/>
                          </a:lnTo>
                          <a:lnTo>
                            <a:pt x="572" y="1490"/>
                          </a:lnTo>
                          <a:lnTo>
                            <a:pt x="416" y="1555"/>
                          </a:lnTo>
                          <a:lnTo>
                            <a:pt x="262" y="1591"/>
                          </a:lnTo>
                          <a:lnTo>
                            <a:pt x="269" y="1483"/>
                          </a:lnTo>
                          <a:lnTo>
                            <a:pt x="336" y="1406"/>
                          </a:lnTo>
                          <a:lnTo>
                            <a:pt x="385" y="1285"/>
                          </a:lnTo>
                          <a:lnTo>
                            <a:pt x="322" y="1394"/>
                          </a:lnTo>
                          <a:lnTo>
                            <a:pt x="247" y="1468"/>
                          </a:lnTo>
                          <a:lnTo>
                            <a:pt x="173" y="1457"/>
                          </a:lnTo>
                          <a:lnTo>
                            <a:pt x="131" y="1256"/>
                          </a:lnTo>
                          <a:lnTo>
                            <a:pt x="71" y="1051"/>
                          </a:lnTo>
                          <a:lnTo>
                            <a:pt x="42" y="917"/>
                          </a:lnTo>
                          <a:lnTo>
                            <a:pt x="45" y="791"/>
                          </a:lnTo>
                          <a:lnTo>
                            <a:pt x="64" y="642"/>
                          </a:lnTo>
                          <a:lnTo>
                            <a:pt x="42" y="723"/>
                          </a:lnTo>
                          <a:lnTo>
                            <a:pt x="29" y="813"/>
                          </a:lnTo>
                          <a:lnTo>
                            <a:pt x="24" y="887"/>
                          </a:lnTo>
                          <a:lnTo>
                            <a:pt x="7" y="759"/>
                          </a:lnTo>
                          <a:lnTo>
                            <a:pt x="4" y="660"/>
                          </a:lnTo>
                          <a:lnTo>
                            <a:pt x="4" y="591"/>
                          </a:lnTo>
                          <a:lnTo>
                            <a:pt x="29" y="489"/>
                          </a:lnTo>
                          <a:lnTo>
                            <a:pt x="71" y="394"/>
                          </a:lnTo>
                          <a:lnTo>
                            <a:pt x="134" y="306"/>
                          </a:lnTo>
                          <a:lnTo>
                            <a:pt x="68" y="378"/>
                          </a:lnTo>
                          <a:lnTo>
                            <a:pt x="35" y="442"/>
                          </a:lnTo>
                          <a:lnTo>
                            <a:pt x="0" y="558"/>
                          </a:lnTo>
                          <a:lnTo>
                            <a:pt x="7" y="474"/>
                          </a:lnTo>
                          <a:lnTo>
                            <a:pt x="29" y="368"/>
                          </a:lnTo>
                          <a:lnTo>
                            <a:pt x="81" y="247"/>
                          </a:lnTo>
                          <a:lnTo>
                            <a:pt x="127" y="126"/>
                          </a:lnTo>
                          <a:lnTo>
                            <a:pt x="187" y="69"/>
                          </a:lnTo>
                          <a:lnTo>
                            <a:pt x="269" y="0"/>
                          </a:lnTo>
                          <a:lnTo>
                            <a:pt x="357" y="10"/>
                          </a:lnTo>
                          <a:lnTo>
                            <a:pt x="441" y="54"/>
                          </a:ln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67" name="Freeform 1666"/>
                    <p:cNvSpPr>
                      <a:spLocks/>
                    </p:cNvSpPr>
                    <p:nvPr/>
                  </p:nvSpPr>
                  <p:spPr bwMode="auto">
                    <a:xfrm>
                      <a:off x="1448" y="1437"/>
                      <a:ext cx="9" cy="19"/>
                    </a:xfrm>
                    <a:custGeom>
                      <a:avLst/>
                      <a:gdLst>
                        <a:gd name="T0" fmla="*/ 21 w 102"/>
                        <a:gd name="T1" fmla="*/ 0 h 227"/>
                        <a:gd name="T2" fmla="*/ 98 w 102"/>
                        <a:gd name="T3" fmla="*/ 12 h 227"/>
                        <a:gd name="T4" fmla="*/ 102 w 102"/>
                        <a:gd name="T5" fmla="*/ 102 h 227"/>
                        <a:gd name="T6" fmla="*/ 92 w 102"/>
                        <a:gd name="T7" fmla="*/ 197 h 227"/>
                        <a:gd name="T8" fmla="*/ 17 w 102"/>
                        <a:gd name="T9" fmla="*/ 227 h 227"/>
                        <a:gd name="T10" fmla="*/ 0 w 102"/>
                        <a:gd name="T11" fmla="*/ 190 h 227"/>
                        <a:gd name="T12" fmla="*/ 0 w 102"/>
                        <a:gd name="T13" fmla="*/ 55 h 227"/>
                        <a:gd name="T14" fmla="*/ 21 w 102"/>
                        <a:gd name="T15" fmla="*/ 0 h 2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02" h="227">
                          <a:moveTo>
                            <a:pt x="21" y="0"/>
                          </a:moveTo>
                          <a:lnTo>
                            <a:pt x="98" y="12"/>
                          </a:lnTo>
                          <a:lnTo>
                            <a:pt x="102" y="102"/>
                          </a:lnTo>
                          <a:lnTo>
                            <a:pt x="92" y="197"/>
                          </a:lnTo>
                          <a:lnTo>
                            <a:pt x="17" y="227"/>
                          </a:lnTo>
                          <a:lnTo>
                            <a:pt x="0" y="190"/>
                          </a:lnTo>
                          <a:lnTo>
                            <a:pt x="0" y="55"/>
                          </a:lnTo>
                          <a:lnTo>
                            <a:pt x="21" y="0"/>
                          </a:lnTo>
                          <a:close/>
                        </a:path>
                      </a:pathLst>
                    </a:custGeom>
                    <a:solidFill>
                      <a:srgbClr val="00404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68" name="Freeform 1667"/>
                    <p:cNvSpPr>
                      <a:spLocks/>
                    </p:cNvSpPr>
                    <p:nvPr/>
                  </p:nvSpPr>
                  <p:spPr bwMode="auto">
                    <a:xfrm>
                      <a:off x="1461" y="1497"/>
                      <a:ext cx="81" cy="11"/>
                    </a:xfrm>
                    <a:custGeom>
                      <a:avLst/>
                      <a:gdLst>
                        <a:gd name="T0" fmla="*/ 975 w 975"/>
                        <a:gd name="T1" fmla="*/ 0 h 130"/>
                        <a:gd name="T2" fmla="*/ 709 w 975"/>
                        <a:gd name="T3" fmla="*/ 62 h 130"/>
                        <a:gd name="T4" fmla="*/ 508 w 975"/>
                        <a:gd name="T5" fmla="*/ 90 h 130"/>
                        <a:gd name="T6" fmla="*/ 304 w 975"/>
                        <a:gd name="T7" fmla="*/ 109 h 130"/>
                        <a:gd name="T8" fmla="*/ 148 w 975"/>
                        <a:gd name="T9" fmla="*/ 116 h 130"/>
                        <a:gd name="T10" fmla="*/ 0 w 975"/>
                        <a:gd name="T11" fmla="*/ 109 h 130"/>
                        <a:gd name="T12" fmla="*/ 141 w 975"/>
                        <a:gd name="T13" fmla="*/ 130 h 130"/>
                        <a:gd name="T14" fmla="*/ 378 w 975"/>
                        <a:gd name="T15" fmla="*/ 130 h 130"/>
                        <a:gd name="T16" fmla="*/ 632 w 975"/>
                        <a:gd name="T17" fmla="*/ 94 h 130"/>
                        <a:gd name="T18" fmla="*/ 762 w 975"/>
                        <a:gd name="T19" fmla="*/ 69 h 130"/>
                        <a:gd name="T20" fmla="*/ 975 w 975"/>
                        <a:gd name="T21" fmla="*/ 0 h 1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975" h="130">
                          <a:moveTo>
                            <a:pt x="975" y="0"/>
                          </a:moveTo>
                          <a:lnTo>
                            <a:pt x="709" y="62"/>
                          </a:lnTo>
                          <a:lnTo>
                            <a:pt x="508" y="90"/>
                          </a:lnTo>
                          <a:lnTo>
                            <a:pt x="304" y="109"/>
                          </a:lnTo>
                          <a:lnTo>
                            <a:pt x="148" y="116"/>
                          </a:lnTo>
                          <a:lnTo>
                            <a:pt x="0" y="109"/>
                          </a:lnTo>
                          <a:lnTo>
                            <a:pt x="141" y="130"/>
                          </a:lnTo>
                          <a:lnTo>
                            <a:pt x="378" y="130"/>
                          </a:lnTo>
                          <a:lnTo>
                            <a:pt x="632" y="94"/>
                          </a:lnTo>
                          <a:lnTo>
                            <a:pt x="762" y="69"/>
                          </a:lnTo>
                          <a:lnTo>
                            <a:pt x="975" y="0"/>
                          </a:lnTo>
                          <a:close/>
                        </a:path>
                      </a:pathLst>
                    </a:custGeom>
                    <a:solidFill>
                      <a:srgbClr val="00202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69" name="Freeform 1668"/>
                    <p:cNvSpPr>
                      <a:spLocks/>
                    </p:cNvSpPr>
                    <p:nvPr/>
                  </p:nvSpPr>
                  <p:spPr bwMode="auto">
                    <a:xfrm>
                      <a:off x="1445" y="1232"/>
                      <a:ext cx="71" cy="103"/>
                    </a:xfrm>
                    <a:custGeom>
                      <a:avLst/>
                      <a:gdLst>
                        <a:gd name="T0" fmla="*/ 462 w 844"/>
                        <a:gd name="T1" fmla="*/ 479 h 1227"/>
                        <a:gd name="T2" fmla="*/ 435 w 844"/>
                        <a:gd name="T3" fmla="*/ 422 h 1227"/>
                        <a:gd name="T4" fmla="*/ 400 w 844"/>
                        <a:gd name="T5" fmla="*/ 416 h 1227"/>
                        <a:gd name="T6" fmla="*/ 369 w 844"/>
                        <a:gd name="T7" fmla="*/ 427 h 1227"/>
                        <a:gd name="T8" fmla="*/ 353 w 844"/>
                        <a:gd name="T9" fmla="*/ 462 h 1227"/>
                        <a:gd name="T10" fmla="*/ 347 w 844"/>
                        <a:gd name="T11" fmla="*/ 494 h 1227"/>
                        <a:gd name="T12" fmla="*/ 357 w 844"/>
                        <a:gd name="T13" fmla="*/ 572 h 1227"/>
                        <a:gd name="T14" fmla="*/ 374 w 844"/>
                        <a:gd name="T15" fmla="*/ 611 h 1227"/>
                        <a:gd name="T16" fmla="*/ 395 w 844"/>
                        <a:gd name="T17" fmla="*/ 656 h 1227"/>
                        <a:gd name="T18" fmla="*/ 416 w 844"/>
                        <a:gd name="T19" fmla="*/ 711 h 1227"/>
                        <a:gd name="T20" fmla="*/ 443 w 844"/>
                        <a:gd name="T21" fmla="*/ 795 h 1227"/>
                        <a:gd name="T22" fmla="*/ 464 w 844"/>
                        <a:gd name="T23" fmla="*/ 904 h 1227"/>
                        <a:gd name="T24" fmla="*/ 503 w 844"/>
                        <a:gd name="T25" fmla="*/ 977 h 1227"/>
                        <a:gd name="T26" fmla="*/ 542 w 844"/>
                        <a:gd name="T27" fmla="*/ 1073 h 1227"/>
                        <a:gd name="T28" fmla="*/ 561 w 844"/>
                        <a:gd name="T29" fmla="*/ 1152 h 1227"/>
                        <a:gd name="T30" fmla="*/ 567 w 844"/>
                        <a:gd name="T31" fmla="*/ 1227 h 1227"/>
                        <a:gd name="T32" fmla="*/ 474 w 844"/>
                        <a:gd name="T33" fmla="*/ 1113 h 1227"/>
                        <a:gd name="T34" fmla="*/ 372 w 844"/>
                        <a:gd name="T35" fmla="*/ 1045 h 1227"/>
                        <a:gd name="T36" fmla="*/ 314 w 844"/>
                        <a:gd name="T37" fmla="*/ 1010 h 1227"/>
                        <a:gd name="T38" fmla="*/ 242 w 844"/>
                        <a:gd name="T39" fmla="*/ 985 h 1227"/>
                        <a:gd name="T40" fmla="*/ 163 w 844"/>
                        <a:gd name="T41" fmla="*/ 989 h 1227"/>
                        <a:gd name="T42" fmla="*/ 81 w 844"/>
                        <a:gd name="T43" fmla="*/ 1038 h 1227"/>
                        <a:gd name="T44" fmla="*/ 3 w 844"/>
                        <a:gd name="T45" fmla="*/ 1122 h 1227"/>
                        <a:gd name="T46" fmla="*/ 0 w 844"/>
                        <a:gd name="T47" fmla="*/ 1052 h 1227"/>
                        <a:gd name="T48" fmla="*/ 42 w 844"/>
                        <a:gd name="T49" fmla="*/ 963 h 1227"/>
                        <a:gd name="T50" fmla="*/ 96 w 844"/>
                        <a:gd name="T51" fmla="*/ 853 h 1227"/>
                        <a:gd name="T52" fmla="*/ 119 w 844"/>
                        <a:gd name="T53" fmla="*/ 778 h 1227"/>
                        <a:gd name="T54" fmla="*/ 123 w 844"/>
                        <a:gd name="T55" fmla="*/ 700 h 1227"/>
                        <a:gd name="T56" fmla="*/ 109 w 844"/>
                        <a:gd name="T57" fmla="*/ 639 h 1227"/>
                        <a:gd name="T58" fmla="*/ 78 w 844"/>
                        <a:gd name="T59" fmla="*/ 593 h 1227"/>
                        <a:gd name="T60" fmla="*/ 54 w 844"/>
                        <a:gd name="T61" fmla="*/ 518 h 1227"/>
                        <a:gd name="T62" fmla="*/ 47 w 844"/>
                        <a:gd name="T63" fmla="*/ 465 h 1227"/>
                        <a:gd name="T64" fmla="*/ 30 w 844"/>
                        <a:gd name="T65" fmla="*/ 401 h 1227"/>
                        <a:gd name="T66" fmla="*/ 27 w 844"/>
                        <a:gd name="T67" fmla="*/ 322 h 1227"/>
                        <a:gd name="T68" fmla="*/ 40 w 844"/>
                        <a:gd name="T69" fmla="*/ 262 h 1227"/>
                        <a:gd name="T70" fmla="*/ 65 w 844"/>
                        <a:gd name="T71" fmla="*/ 209 h 1227"/>
                        <a:gd name="T72" fmla="*/ 91 w 844"/>
                        <a:gd name="T73" fmla="*/ 141 h 1227"/>
                        <a:gd name="T74" fmla="*/ 140 w 844"/>
                        <a:gd name="T75" fmla="*/ 81 h 1227"/>
                        <a:gd name="T76" fmla="*/ 194 w 844"/>
                        <a:gd name="T77" fmla="*/ 44 h 1227"/>
                        <a:gd name="T78" fmla="*/ 273 w 844"/>
                        <a:gd name="T79" fmla="*/ 21 h 1227"/>
                        <a:gd name="T80" fmla="*/ 357 w 844"/>
                        <a:gd name="T81" fmla="*/ 2 h 1227"/>
                        <a:gd name="T82" fmla="*/ 498 w 844"/>
                        <a:gd name="T83" fmla="*/ 0 h 1227"/>
                        <a:gd name="T84" fmla="*/ 572 w 844"/>
                        <a:gd name="T85" fmla="*/ 9 h 1227"/>
                        <a:gd name="T86" fmla="*/ 648 w 844"/>
                        <a:gd name="T87" fmla="*/ 31 h 1227"/>
                        <a:gd name="T88" fmla="*/ 718 w 844"/>
                        <a:gd name="T89" fmla="*/ 58 h 1227"/>
                        <a:gd name="T90" fmla="*/ 764 w 844"/>
                        <a:gd name="T91" fmla="*/ 100 h 1227"/>
                        <a:gd name="T92" fmla="*/ 817 w 844"/>
                        <a:gd name="T93" fmla="*/ 151 h 1227"/>
                        <a:gd name="T94" fmla="*/ 841 w 844"/>
                        <a:gd name="T95" fmla="*/ 230 h 1227"/>
                        <a:gd name="T96" fmla="*/ 844 w 844"/>
                        <a:gd name="T97" fmla="*/ 297 h 1227"/>
                        <a:gd name="T98" fmla="*/ 824 w 844"/>
                        <a:gd name="T99" fmla="*/ 354 h 1227"/>
                        <a:gd name="T100" fmla="*/ 769 w 844"/>
                        <a:gd name="T101" fmla="*/ 297 h 1227"/>
                        <a:gd name="T102" fmla="*/ 697 w 844"/>
                        <a:gd name="T103" fmla="*/ 266 h 1227"/>
                        <a:gd name="T104" fmla="*/ 602 w 844"/>
                        <a:gd name="T105" fmla="*/ 251 h 1227"/>
                        <a:gd name="T106" fmla="*/ 612 w 844"/>
                        <a:gd name="T107" fmla="*/ 330 h 1227"/>
                        <a:gd name="T108" fmla="*/ 564 w 844"/>
                        <a:gd name="T109" fmla="*/ 351 h 1227"/>
                        <a:gd name="T110" fmla="*/ 551 w 844"/>
                        <a:gd name="T111" fmla="*/ 398 h 1227"/>
                        <a:gd name="T112" fmla="*/ 476 w 844"/>
                        <a:gd name="T113" fmla="*/ 415 h 1227"/>
                        <a:gd name="T114" fmla="*/ 462 w 844"/>
                        <a:gd name="T115" fmla="*/ 479 h 12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844" h="1227">
                          <a:moveTo>
                            <a:pt x="462" y="479"/>
                          </a:moveTo>
                          <a:lnTo>
                            <a:pt x="435" y="422"/>
                          </a:lnTo>
                          <a:lnTo>
                            <a:pt x="400" y="416"/>
                          </a:lnTo>
                          <a:lnTo>
                            <a:pt x="369" y="427"/>
                          </a:lnTo>
                          <a:lnTo>
                            <a:pt x="353" y="462"/>
                          </a:lnTo>
                          <a:lnTo>
                            <a:pt x="347" y="494"/>
                          </a:lnTo>
                          <a:lnTo>
                            <a:pt x="357" y="572"/>
                          </a:lnTo>
                          <a:lnTo>
                            <a:pt x="374" y="611"/>
                          </a:lnTo>
                          <a:lnTo>
                            <a:pt x="395" y="656"/>
                          </a:lnTo>
                          <a:lnTo>
                            <a:pt x="416" y="711"/>
                          </a:lnTo>
                          <a:lnTo>
                            <a:pt x="443" y="795"/>
                          </a:lnTo>
                          <a:lnTo>
                            <a:pt x="464" y="904"/>
                          </a:lnTo>
                          <a:lnTo>
                            <a:pt x="503" y="977"/>
                          </a:lnTo>
                          <a:lnTo>
                            <a:pt x="542" y="1073"/>
                          </a:lnTo>
                          <a:lnTo>
                            <a:pt x="561" y="1152"/>
                          </a:lnTo>
                          <a:lnTo>
                            <a:pt x="567" y="1227"/>
                          </a:lnTo>
                          <a:lnTo>
                            <a:pt x="474" y="1113"/>
                          </a:lnTo>
                          <a:lnTo>
                            <a:pt x="372" y="1045"/>
                          </a:lnTo>
                          <a:lnTo>
                            <a:pt x="314" y="1010"/>
                          </a:lnTo>
                          <a:lnTo>
                            <a:pt x="242" y="985"/>
                          </a:lnTo>
                          <a:lnTo>
                            <a:pt x="163" y="989"/>
                          </a:lnTo>
                          <a:lnTo>
                            <a:pt x="81" y="1038"/>
                          </a:lnTo>
                          <a:lnTo>
                            <a:pt x="3" y="1122"/>
                          </a:lnTo>
                          <a:lnTo>
                            <a:pt x="0" y="1052"/>
                          </a:lnTo>
                          <a:lnTo>
                            <a:pt x="42" y="963"/>
                          </a:lnTo>
                          <a:lnTo>
                            <a:pt x="96" y="853"/>
                          </a:lnTo>
                          <a:lnTo>
                            <a:pt x="119" y="778"/>
                          </a:lnTo>
                          <a:lnTo>
                            <a:pt x="123" y="700"/>
                          </a:lnTo>
                          <a:lnTo>
                            <a:pt x="109" y="639"/>
                          </a:lnTo>
                          <a:lnTo>
                            <a:pt x="78" y="593"/>
                          </a:lnTo>
                          <a:lnTo>
                            <a:pt x="54" y="518"/>
                          </a:lnTo>
                          <a:lnTo>
                            <a:pt x="47" y="465"/>
                          </a:lnTo>
                          <a:lnTo>
                            <a:pt x="30" y="401"/>
                          </a:lnTo>
                          <a:lnTo>
                            <a:pt x="27" y="322"/>
                          </a:lnTo>
                          <a:lnTo>
                            <a:pt x="40" y="262"/>
                          </a:lnTo>
                          <a:lnTo>
                            <a:pt x="65" y="209"/>
                          </a:lnTo>
                          <a:lnTo>
                            <a:pt x="91" y="141"/>
                          </a:lnTo>
                          <a:lnTo>
                            <a:pt x="140" y="81"/>
                          </a:lnTo>
                          <a:lnTo>
                            <a:pt x="194" y="44"/>
                          </a:lnTo>
                          <a:lnTo>
                            <a:pt x="273" y="21"/>
                          </a:lnTo>
                          <a:lnTo>
                            <a:pt x="357" y="2"/>
                          </a:lnTo>
                          <a:lnTo>
                            <a:pt x="498" y="0"/>
                          </a:lnTo>
                          <a:lnTo>
                            <a:pt x="572" y="9"/>
                          </a:lnTo>
                          <a:lnTo>
                            <a:pt x="648" y="31"/>
                          </a:lnTo>
                          <a:lnTo>
                            <a:pt x="718" y="58"/>
                          </a:lnTo>
                          <a:lnTo>
                            <a:pt x="764" y="100"/>
                          </a:lnTo>
                          <a:lnTo>
                            <a:pt x="817" y="151"/>
                          </a:lnTo>
                          <a:lnTo>
                            <a:pt x="841" y="230"/>
                          </a:lnTo>
                          <a:lnTo>
                            <a:pt x="844" y="297"/>
                          </a:lnTo>
                          <a:lnTo>
                            <a:pt x="824" y="354"/>
                          </a:lnTo>
                          <a:lnTo>
                            <a:pt x="769" y="297"/>
                          </a:lnTo>
                          <a:lnTo>
                            <a:pt x="697" y="266"/>
                          </a:lnTo>
                          <a:lnTo>
                            <a:pt x="602" y="251"/>
                          </a:lnTo>
                          <a:lnTo>
                            <a:pt x="612" y="330"/>
                          </a:lnTo>
                          <a:lnTo>
                            <a:pt x="564" y="351"/>
                          </a:lnTo>
                          <a:lnTo>
                            <a:pt x="551" y="398"/>
                          </a:lnTo>
                          <a:lnTo>
                            <a:pt x="476" y="415"/>
                          </a:lnTo>
                          <a:lnTo>
                            <a:pt x="462" y="479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70" name="Freeform 1669"/>
                    <p:cNvSpPr>
                      <a:spLocks/>
                    </p:cNvSpPr>
                    <p:nvPr/>
                  </p:nvSpPr>
                  <p:spPr bwMode="auto">
                    <a:xfrm>
                      <a:off x="1393" y="1385"/>
                      <a:ext cx="99" cy="147"/>
                    </a:xfrm>
                    <a:custGeom>
                      <a:avLst/>
                      <a:gdLst>
                        <a:gd name="T0" fmla="*/ 659 w 1189"/>
                        <a:gd name="T1" fmla="*/ 256 h 1766"/>
                        <a:gd name="T2" fmla="*/ 442 w 1189"/>
                        <a:gd name="T3" fmla="*/ 238 h 1766"/>
                        <a:gd name="T4" fmla="*/ 310 w 1189"/>
                        <a:gd name="T5" fmla="*/ 200 h 1766"/>
                        <a:gd name="T6" fmla="*/ 266 w 1189"/>
                        <a:gd name="T7" fmla="*/ 133 h 1766"/>
                        <a:gd name="T8" fmla="*/ 266 w 1189"/>
                        <a:gd name="T9" fmla="*/ 75 h 1766"/>
                        <a:gd name="T10" fmla="*/ 233 w 1189"/>
                        <a:gd name="T11" fmla="*/ 27 h 1766"/>
                        <a:gd name="T12" fmla="*/ 109 w 1189"/>
                        <a:gd name="T13" fmla="*/ 0 h 1766"/>
                        <a:gd name="T14" fmla="*/ 0 w 1189"/>
                        <a:gd name="T15" fmla="*/ 8 h 1766"/>
                        <a:gd name="T16" fmla="*/ 135 w 1189"/>
                        <a:gd name="T17" fmla="*/ 1377 h 1766"/>
                        <a:gd name="T18" fmla="*/ 233 w 1189"/>
                        <a:gd name="T19" fmla="*/ 1501 h 1766"/>
                        <a:gd name="T20" fmla="*/ 352 w 1189"/>
                        <a:gd name="T21" fmla="*/ 1624 h 1766"/>
                        <a:gd name="T22" fmla="*/ 526 w 1189"/>
                        <a:gd name="T23" fmla="*/ 1720 h 1766"/>
                        <a:gd name="T24" fmla="*/ 729 w 1189"/>
                        <a:gd name="T25" fmla="*/ 1749 h 1766"/>
                        <a:gd name="T26" fmla="*/ 998 w 1189"/>
                        <a:gd name="T27" fmla="*/ 1766 h 1766"/>
                        <a:gd name="T28" fmla="*/ 1155 w 1189"/>
                        <a:gd name="T29" fmla="*/ 1740 h 1766"/>
                        <a:gd name="T30" fmla="*/ 1189 w 1189"/>
                        <a:gd name="T31" fmla="*/ 1643 h 1766"/>
                        <a:gd name="T32" fmla="*/ 1172 w 1189"/>
                        <a:gd name="T33" fmla="*/ 1520 h 1766"/>
                        <a:gd name="T34" fmla="*/ 1060 w 1189"/>
                        <a:gd name="T35" fmla="*/ 1137 h 1766"/>
                        <a:gd name="T36" fmla="*/ 962 w 1189"/>
                        <a:gd name="T37" fmla="*/ 754 h 1766"/>
                        <a:gd name="T38" fmla="*/ 922 w 1189"/>
                        <a:gd name="T39" fmla="*/ 469 h 1766"/>
                        <a:gd name="T40" fmla="*/ 922 w 1189"/>
                        <a:gd name="T41" fmla="*/ 390 h 1766"/>
                        <a:gd name="T42" fmla="*/ 859 w 1189"/>
                        <a:gd name="T43" fmla="*/ 287 h 1766"/>
                        <a:gd name="T44" fmla="*/ 789 w 1189"/>
                        <a:gd name="T45" fmla="*/ 256 h 1766"/>
                        <a:gd name="T46" fmla="*/ 659 w 1189"/>
                        <a:gd name="T47" fmla="*/ 256 h 17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1189" h="1766">
                          <a:moveTo>
                            <a:pt x="659" y="256"/>
                          </a:moveTo>
                          <a:lnTo>
                            <a:pt x="442" y="238"/>
                          </a:lnTo>
                          <a:lnTo>
                            <a:pt x="310" y="200"/>
                          </a:lnTo>
                          <a:lnTo>
                            <a:pt x="266" y="133"/>
                          </a:lnTo>
                          <a:lnTo>
                            <a:pt x="266" y="75"/>
                          </a:lnTo>
                          <a:lnTo>
                            <a:pt x="233" y="27"/>
                          </a:lnTo>
                          <a:lnTo>
                            <a:pt x="109" y="0"/>
                          </a:lnTo>
                          <a:lnTo>
                            <a:pt x="0" y="8"/>
                          </a:lnTo>
                          <a:lnTo>
                            <a:pt x="135" y="1377"/>
                          </a:lnTo>
                          <a:lnTo>
                            <a:pt x="233" y="1501"/>
                          </a:lnTo>
                          <a:lnTo>
                            <a:pt x="352" y="1624"/>
                          </a:lnTo>
                          <a:lnTo>
                            <a:pt x="526" y="1720"/>
                          </a:lnTo>
                          <a:lnTo>
                            <a:pt x="729" y="1749"/>
                          </a:lnTo>
                          <a:lnTo>
                            <a:pt x="998" y="1766"/>
                          </a:lnTo>
                          <a:lnTo>
                            <a:pt x="1155" y="1740"/>
                          </a:lnTo>
                          <a:lnTo>
                            <a:pt x="1189" y="1643"/>
                          </a:lnTo>
                          <a:lnTo>
                            <a:pt x="1172" y="1520"/>
                          </a:lnTo>
                          <a:lnTo>
                            <a:pt x="1060" y="1137"/>
                          </a:lnTo>
                          <a:lnTo>
                            <a:pt x="962" y="754"/>
                          </a:lnTo>
                          <a:lnTo>
                            <a:pt x="922" y="469"/>
                          </a:lnTo>
                          <a:lnTo>
                            <a:pt x="922" y="390"/>
                          </a:lnTo>
                          <a:lnTo>
                            <a:pt x="859" y="287"/>
                          </a:lnTo>
                          <a:lnTo>
                            <a:pt x="789" y="256"/>
                          </a:lnTo>
                          <a:lnTo>
                            <a:pt x="659" y="256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71" name="Freeform 1670"/>
                    <p:cNvSpPr>
                      <a:spLocks/>
                    </p:cNvSpPr>
                    <p:nvPr/>
                  </p:nvSpPr>
                  <p:spPr bwMode="auto">
                    <a:xfrm>
                      <a:off x="1395" y="1392"/>
                      <a:ext cx="86" cy="135"/>
                    </a:xfrm>
                    <a:custGeom>
                      <a:avLst/>
                      <a:gdLst>
                        <a:gd name="T0" fmla="*/ 669 w 1029"/>
                        <a:gd name="T1" fmla="*/ 324 h 1624"/>
                        <a:gd name="T2" fmla="*/ 480 w 1029"/>
                        <a:gd name="T3" fmla="*/ 315 h 1624"/>
                        <a:gd name="T4" fmla="*/ 277 w 1029"/>
                        <a:gd name="T5" fmla="*/ 278 h 1624"/>
                        <a:gd name="T6" fmla="*/ 158 w 1029"/>
                        <a:gd name="T7" fmla="*/ 210 h 1624"/>
                        <a:gd name="T8" fmla="*/ 86 w 1029"/>
                        <a:gd name="T9" fmla="*/ 152 h 1624"/>
                        <a:gd name="T10" fmla="*/ 0 w 1029"/>
                        <a:gd name="T11" fmla="*/ 0 h 1624"/>
                        <a:gd name="T12" fmla="*/ 129 w 1029"/>
                        <a:gd name="T13" fmla="*/ 1252 h 1624"/>
                        <a:gd name="T14" fmla="*/ 217 w 1029"/>
                        <a:gd name="T15" fmla="*/ 1366 h 1624"/>
                        <a:gd name="T16" fmla="*/ 313 w 1029"/>
                        <a:gd name="T17" fmla="*/ 1472 h 1624"/>
                        <a:gd name="T18" fmla="*/ 436 w 1029"/>
                        <a:gd name="T19" fmla="*/ 1547 h 1624"/>
                        <a:gd name="T20" fmla="*/ 539 w 1029"/>
                        <a:gd name="T21" fmla="*/ 1586 h 1624"/>
                        <a:gd name="T22" fmla="*/ 669 w 1029"/>
                        <a:gd name="T23" fmla="*/ 1606 h 1624"/>
                        <a:gd name="T24" fmla="*/ 794 w 1029"/>
                        <a:gd name="T25" fmla="*/ 1624 h 1624"/>
                        <a:gd name="T26" fmla="*/ 932 w 1029"/>
                        <a:gd name="T27" fmla="*/ 1624 h 1624"/>
                        <a:gd name="T28" fmla="*/ 992 w 1029"/>
                        <a:gd name="T29" fmla="*/ 1606 h 1624"/>
                        <a:gd name="T30" fmla="*/ 1029 w 1029"/>
                        <a:gd name="T31" fmla="*/ 1547 h 1624"/>
                        <a:gd name="T32" fmla="*/ 1013 w 1029"/>
                        <a:gd name="T33" fmla="*/ 1453 h 1624"/>
                        <a:gd name="T34" fmla="*/ 922 w 1029"/>
                        <a:gd name="T35" fmla="*/ 1232 h 1624"/>
                        <a:gd name="T36" fmla="*/ 775 w 1029"/>
                        <a:gd name="T37" fmla="*/ 486 h 1624"/>
                        <a:gd name="T38" fmla="*/ 748 w 1029"/>
                        <a:gd name="T39" fmla="*/ 383 h 1624"/>
                        <a:gd name="T40" fmla="*/ 669 w 1029"/>
                        <a:gd name="T41" fmla="*/ 324 h 16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029" h="1624">
                          <a:moveTo>
                            <a:pt x="669" y="324"/>
                          </a:moveTo>
                          <a:lnTo>
                            <a:pt x="480" y="315"/>
                          </a:lnTo>
                          <a:lnTo>
                            <a:pt x="277" y="278"/>
                          </a:lnTo>
                          <a:lnTo>
                            <a:pt x="158" y="210"/>
                          </a:lnTo>
                          <a:lnTo>
                            <a:pt x="86" y="152"/>
                          </a:lnTo>
                          <a:lnTo>
                            <a:pt x="0" y="0"/>
                          </a:lnTo>
                          <a:lnTo>
                            <a:pt x="129" y="1252"/>
                          </a:lnTo>
                          <a:lnTo>
                            <a:pt x="217" y="1366"/>
                          </a:lnTo>
                          <a:lnTo>
                            <a:pt x="313" y="1472"/>
                          </a:lnTo>
                          <a:lnTo>
                            <a:pt x="436" y="1547"/>
                          </a:lnTo>
                          <a:lnTo>
                            <a:pt x="539" y="1586"/>
                          </a:lnTo>
                          <a:lnTo>
                            <a:pt x="669" y="1606"/>
                          </a:lnTo>
                          <a:lnTo>
                            <a:pt x="794" y="1624"/>
                          </a:lnTo>
                          <a:lnTo>
                            <a:pt x="932" y="1624"/>
                          </a:lnTo>
                          <a:lnTo>
                            <a:pt x="992" y="1606"/>
                          </a:lnTo>
                          <a:lnTo>
                            <a:pt x="1029" y="1547"/>
                          </a:lnTo>
                          <a:lnTo>
                            <a:pt x="1013" y="1453"/>
                          </a:lnTo>
                          <a:lnTo>
                            <a:pt x="922" y="1232"/>
                          </a:lnTo>
                          <a:lnTo>
                            <a:pt x="775" y="486"/>
                          </a:lnTo>
                          <a:lnTo>
                            <a:pt x="748" y="383"/>
                          </a:lnTo>
                          <a:lnTo>
                            <a:pt x="669" y="324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72" name="Freeform 1671"/>
                    <p:cNvSpPr>
                      <a:spLocks/>
                    </p:cNvSpPr>
                    <p:nvPr/>
                  </p:nvSpPr>
                  <p:spPr bwMode="auto">
                    <a:xfrm>
                      <a:off x="1396" y="1673"/>
                      <a:ext cx="76" cy="39"/>
                    </a:xfrm>
                    <a:custGeom>
                      <a:avLst/>
                      <a:gdLst>
                        <a:gd name="T0" fmla="*/ 366 w 904"/>
                        <a:gd name="T1" fmla="*/ 15 h 465"/>
                        <a:gd name="T2" fmla="*/ 358 w 904"/>
                        <a:gd name="T3" fmla="*/ 136 h 465"/>
                        <a:gd name="T4" fmla="*/ 596 w 904"/>
                        <a:gd name="T5" fmla="*/ 249 h 465"/>
                        <a:gd name="T6" fmla="*/ 794 w 904"/>
                        <a:gd name="T7" fmla="*/ 297 h 465"/>
                        <a:gd name="T8" fmla="*/ 904 w 904"/>
                        <a:gd name="T9" fmla="*/ 345 h 465"/>
                        <a:gd name="T10" fmla="*/ 897 w 904"/>
                        <a:gd name="T11" fmla="*/ 410 h 465"/>
                        <a:gd name="T12" fmla="*/ 755 w 904"/>
                        <a:gd name="T13" fmla="*/ 450 h 465"/>
                        <a:gd name="T14" fmla="*/ 541 w 904"/>
                        <a:gd name="T15" fmla="*/ 465 h 465"/>
                        <a:gd name="T16" fmla="*/ 358 w 904"/>
                        <a:gd name="T17" fmla="*/ 434 h 465"/>
                        <a:gd name="T18" fmla="*/ 247 w 904"/>
                        <a:gd name="T19" fmla="*/ 402 h 465"/>
                        <a:gd name="T20" fmla="*/ 240 w 904"/>
                        <a:gd name="T21" fmla="*/ 438 h 465"/>
                        <a:gd name="T22" fmla="*/ 96 w 904"/>
                        <a:gd name="T23" fmla="*/ 434 h 465"/>
                        <a:gd name="T24" fmla="*/ 9 w 904"/>
                        <a:gd name="T25" fmla="*/ 418 h 465"/>
                        <a:gd name="T26" fmla="*/ 9 w 904"/>
                        <a:gd name="T27" fmla="*/ 353 h 465"/>
                        <a:gd name="T28" fmla="*/ 0 w 904"/>
                        <a:gd name="T29" fmla="*/ 317 h 465"/>
                        <a:gd name="T30" fmla="*/ 0 w 904"/>
                        <a:gd name="T31" fmla="*/ 226 h 465"/>
                        <a:gd name="T32" fmla="*/ 25 w 904"/>
                        <a:gd name="T33" fmla="*/ 176 h 465"/>
                        <a:gd name="T34" fmla="*/ 70 w 904"/>
                        <a:gd name="T35" fmla="*/ 121 h 465"/>
                        <a:gd name="T36" fmla="*/ 80 w 904"/>
                        <a:gd name="T37" fmla="*/ 0 h 465"/>
                        <a:gd name="T38" fmla="*/ 366 w 904"/>
                        <a:gd name="T39" fmla="*/ 15 h 4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904" h="465">
                          <a:moveTo>
                            <a:pt x="366" y="15"/>
                          </a:moveTo>
                          <a:lnTo>
                            <a:pt x="358" y="136"/>
                          </a:lnTo>
                          <a:lnTo>
                            <a:pt x="596" y="249"/>
                          </a:lnTo>
                          <a:lnTo>
                            <a:pt x="794" y="297"/>
                          </a:lnTo>
                          <a:lnTo>
                            <a:pt x="904" y="345"/>
                          </a:lnTo>
                          <a:lnTo>
                            <a:pt x="897" y="410"/>
                          </a:lnTo>
                          <a:lnTo>
                            <a:pt x="755" y="450"/>
                          </a:lnTo>
                          <a:lnTo>
                            <a:pt x="541" y="465"/>
                          </a:lnTo>
                          <a:lnTo>
                            <a:pt x="358" y="434"/>
                          </a:lnTo>
                          <a:lnTo>
                            <a:pt x="247" y="402"/>
                          </a:lnTo>
                          <a:lnTo>
                            <a:pt x="240" y="438"/>
                          </a:lnTo>
                          <a:lnTo>
                            <a:pt x="96" y="434"/>
                          </a:lnTo>
                          <a:lnTo>
                            <a:pt x="9" y="418"/>
                          </a:lnTo>
                          <a:lnTo>
                            <a:pt x="9" y="353"/>
                          </a:lnTo>
                          <a:lnTo>
                            <a:pt x="0" y="317"/>
                          </a:lnTo>
                          <a:lnTo>
                            <a:pt x="0" y="226"/>
                          </a:lnTo>
                          <a:lnTo>
                            <a:pt x="25" y="176"/>
                          </a:lnTo>
                          <a:lnTo>
                            <a:pt x="70" y="121"/>
                          </a:lnTo>
                          <a:lnTo>
                            <a:pt x="80" y="0"/>
                          </a:lnTo>
                          <a:lnTo>
                            <a:pt x="366" y="15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73" name="Freeform 1672"/>
                    <p:cNvSpPr>
                      <a:spLocks/>
                    </p:cNvSpPr>
                    <p:nvPr/>
                  </p:nvSpPr>
                  <p:spPr bwMode="auto">
                    <a:xfrm>
                      <a:off x="1422" y="1687"/>
                      <a:ext cx="22" cy="12"/>
                    </a:xfrm>
                    <a:custGeom>
                      <a:avLst/>
                      <a:gdLst>
                        <a:gd name="T0" fmla="*/ 69 w 274"/>
                        <a:gd name="T1" fmla="*/ 0 h 148"/>
                        <a:gd name="T2" fmla="*/ 0 w 274"/>
                        <a:gd name="T3" fmla="*/ 78 h 148"/>
                        <a:gd name="T4" fmla="*/ 245 w 274"/>
                        <a:gd name="T5" fmla="*/ 148 h 148"/>
                        <a:gd name="T6" fmla="*/ 274 w 274"/>
                        <a:gd name="T7" fmla="*/ 94 h 148"/>
                        <a:gd name="T8" fmla="*/ 69 w 274"/>
                        <a:gd name="T9" fmla="*/ 0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74" h="148">
                          <a:moveTo>
                            <a:pt x="69" y="0"/>
                          </a:moveTo>
                          <a:lnTo>
                            <a:pt x="0" y="78"/>
                          </a:lnTo>
                          <a:lnTo>
                            <a:pt x="245" y="148"/>
                          </a:lnTo>
                          <a:lnTo>
                            <a:pt x="274" y="94"/>
                          </a:lnTo>
                          <a:lnTo>
                            <a:pt x="69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74" name="Freeform 1673"/>
                    <p:cNvSpPr>
                      <a:spLocks/>
                    </p:cNvSpPr>
                    <p:nvPr/>
                  </p:nvSpPr>
                  <p:spPr bwMode="auto">
                    <a:xfrm>
                      <a:off x="1444" y="1696"/>
                      <a:ext cx="26" cy="7"/>
                    </a:xfrm>
                    <a:custGeom>
                      <a:avLst/>
                      <a:gdLst>
                        <a:gd name="T0" fmla="*/ 36 w 309"/>
                        <a:gd name="T1" fmla="*/ 0 h 90"/>
                        <a:gd name="T2" fmla="*/ 0 w 309"/>
                        <a:gd name="T3" fmla="*/ 42 h 90"/>
                        <a:gd name="T4" fmla="*/ 151 w 309"/>
                        <a:gd name="T5" fmla="*/ 81 h 90"/>
                        <a:gd name="T6" fmla="*/ 223 w 309"/>
                        <a:gd name="T7" fmla="*/ 90 h 90"/>
                        <a:gd name="T8" fmla="*/ 309 w 309"/>
                        <a:gd name="T9" fmla="*/ 84 h 90"/>
                        <a:gd name="T10" fmla="*/ 217 w 309"/>
                        <a:gd name="T11" fmla="*/ 39 h 90"/>
                        <a:gd name="T12" fmla="*/ 36 w 309"/>
                        <a:gd name="T13" fmla="*/ 0 h 9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09" h="90">
                          <a:moveTo>
                            <a:pt x="36" y="0"/>
                          </a:moveTo>
                          <a:lnTo>
                            <a:pt x="0" y="42"/>
                          </a:lnTo>
                          <a:lnTo>
                            <a:pt x="151" y="81"/>
                          </a:lnTo>
                          <a:lnTo>
                            <a:pt x="223" y="90"/>
                          </a:lnTo>
                          <a:lnTo>
                            <a:pt x="309" y="84"/>
                          </a:lnTo>
                          <a:lnTo>
                            <a:pt x="217" y="39"/>
                          </a:lnTo>
                          <a:lnTo>
                            <a:pt x="36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75" name="Freeform 1674"/>
                    <p:cNvSpPr>
                      <a:spLocks/>
                    </p:cNvSpPr>
                    <p:nvPr/>
                  </p:nvSpPr>
                  <p:spPr bwMode="auto">
                    <a:xfrm>
                      <a:off x="1397" y="1687"/>
                      <a:ext cx="73" cy="23"/>
                    </a:xfrm>
                    <a:custGeom>
                      <a:avLst/>
                      <a:gdLst>
                        <a:gd name="T0" fmla="*/ 877 w 877"/>
                        <a:gd name="T1" fmla="*/ 236 h 278"/>
                        <a:gd name="T2" fmla="*/ 877 w 877"/>
                        <a:gd name="T3" fmla="*/ 193 h 278"/>
                        <a:gd name="T4" fmla="*/ 764 w 877"/>
                        <a:gd name="T5" fmla="*/ 205 h 278"/>
                        <a:gd name="T6" fmla="*/ 577 w 877"/>
                        <a:gd name="T7" fmla="*/ 178 h 278"/>
                        <a:gd name="T8" fmla="*/ 473 w 877"/>
                        <a:gd name="T9" fmla="*/ 154 h 278"/>
                        <a:gd name="T10" fmla="*/ 270 w 877"/>
                        <a:gd name="T11" fmla="*/ 88 h 278"/>
                        <a:gd name="T12" fmla="*/ 182 w 877"/>
                        <a:gd name="T13" fmla="*/ 78 h 278"/>
                        <a:gd name="T14" fmla="*/ 95 w 877"/>
                        <a:gd name="T15" fmla="*/ 45 h 278"/>
                        <a:gd name="T16" fmla="*/ 51 w 877"/>
                        <a:gd name="T17" fmla="*/ 0 h 278"/>
                        <a:gd name="T18" fmla="*/ 0 w 877"/>
                        <a:gd name="T19" fmla="*/ 57 h 278"/>
                        <a:gd name="T20" fmla="*/ 0 w 877"/>
                        <a:gd name="T21" fmla="*/ 175 h 278"/>
                        <a:gd name="T22" fmla="*/ 65 w 877"/>
                        <a:gd name="T23" fmla="*/ 193 h 278"/>
                        <a:gd name="T24" fmla="*/ 223 w 877"/>
                        <a:gd name="T25" fmla="*/ 214 h 278"/>
                        <a:gd name="T26" fmla="*/ 285 w 877"/>
                        <a:gd name="T27" fmla="*/ 223 h 278"/>
                        <a:gd name="T28" fmla="*/ 390 w 877"/>
                        <a:gd name="T29" fmla="*/ 260 h 278"/>
                        <a:gd name="T30" fmla="*/ 508 w 877"/>
                        <a:gd name="T31" fmla="*/ 278 h 278"/>
                        <a:gd name="T32" fmla="*/ 592 w 877"/>
                        <a:gd name="T33" fmla="*/ 278 h 278"/>
                        <a:gd name="T34" fmla="*/ 725 w 877"/>
                        <a:gd name="T35" fmla="*/ 278 h 278"/>
                        <a:gd name="T36" fmla="*/ 877 w 877"/>
                        <a:gd name="T37" fmla="*/ 236 h 2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877" h="278">
                          <a:moveTo>
                            <a:pt x="877" y="236"/>
                          </a:moveTo>
                          <a:lnTo>
                            <a:pt x="877" y="193"/>
                          </a:lnTo>
                          <a:lnTo>
                            <a:pt x="764" y="205"/>
                          </a:lnTo>
                          <a:lnTo>
                            <a:pt x="577" y="178"/>
                          </a:lnTo>
                          <a:lnTo>
                            <a:pt x="473" y="154"/>
                          </a:lnTo>
                          <a:lnTo>
                            <a:pt x="270" y="88"/>
                          </a:lnTo>
                          <a:lnTo>
                            <a:pt x="182" y="78"/>
                          </a:lnTo>
                          <a:lnTo>
                            <a:pt x="95" y="45"/>
                          </a:lnTo>
                          <a:lnTo>
                            <a:pt x="51" y="0"/>
                          </a:lnTo>
                          <a:lnTo>
                            <a:pt x="0" y="57"/>
                          </a:lnTo>
                          <a:lnTo>
                            <a:pt x="0" y="175"/>
                          </a:lnTo>
                          <a:lnTo>
                            <a:pt x="65" y="193"/>
                          </a:lnTo>
                          <a:lnTo>
                            <a:pt x="223" y="214"/>
                          </a:lnTo>
                          <a:lnTo>
                            <a:pt x="285" y="223"/>
                          </a:lnTo>
                          <a:lnTo>
                            <a:pt x="390" y="260"/>
                          </a:lnTo>
                          <a:lnTo>
                            <a:pt x="508" y="278"/>
                          </a:lnTo>
                          <a:lnTo>
                            <a:pt x="592" y="278"/>
                          </a:lnTo>
                          <a:lnTo>
                            <a:pt x="725" y="278"/>
                          </a:lnTo>
                          <a:lnTo>
                            <a:pt x="877" y="236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76" name="Freeform 1675"/>
                    <p:cNvSpPr>
                      <a:spLocks/>
                    </p:cNvSpPr>
                    <p:nvPr/>
                  </p:nvSpPr>
                  <p:spPr bwMode="auto">
                    <a:xfrm>
                      <a:off x="1402" y="1674"/>
                      <a:ext cx="24" cy="19"/>
                    </a:xfrm>
                    <a:custGeom>
                      <a:avLst/>
                      <a:gdLst>
                        <a:gd name="T0" fmla="*/ 282 w 291"/>
                        <a:gd name="T1" fmla="*/ 15 h 226"/>
                        <a:gd name="T2" fmla="*/ 274 w 291"/>
                        <a:gd name="T3" fmla="*/ 127 h 226"/>
                        <a:gd name="T4" fmla="*/ 291 w 291"/>
                        <a:gd name="T5" fmla="*/ 151 h 226"/>
                        <a:gd name="T6" fmla="*/ 225 w 291"/>
                        <a:gd name="T7" fmla="*/ 226 h 226"/>
                        <a:gd name="T8" fmla="*/ 137 w 291"/>
                        <a:gd name="T9" fmla="*/ 226 h 226"/>
                        <a:gd name="T10" fmla="*/ 35 w 291"/>
                        <a:gd name="T11" fmla="*/ 193 h 226"/>
                        <a:gd name="T12" fmla="*/ 0 w 291"/>
                        <a:gd name="T13" fmla="*/ 148 h 226"/>
                        <a:gd name="T14" fmla="*/ 20 w 291"/>
                        <a:gd name="T15" fmla="*/ 118 h 226"/>
                        <a:gd name="T16" fmla="*/ 26 w 291"/>
                        <a:gd name="T17" fmla="*/ 0 h 226"/>
                        <a:gd name="T18" fmla="*/ 282 w 291"/>
                        <a:gd name="T19" fmla="*/ 15 h 2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91" h="226">
                          <a:moveTo>
                            <a:pt x="282" y="15"/>
                          </a:moveTo>
                          <a:lnTo>
                            <a:pt x="274" y="127"/>
                          </a:lnTo>
                          <a:lnTo>
                            <a:pt x="291" y="151"/>
                          </a:lnTo>
                          <a:lnTo>
                            <a:pt x="225" y="226"/>
                          </a:lnTo>
                          <a:lnTo>
                            <a:pt x="137" y="226"/>
                          </a:lnTo>
                          <a:lnTo>
                            <a:pt x="35" y="193"/>
                          </a:lnTo>
                          <a:lnTo>
                            <a:pt x="0" y="148"/>
                          </a:lnTo>
                          <a:lnTo>
                            <a:pt x="20" y="118"/>
                          </a:lnTo>
                          <a:lnTo>
                            <a:pt x="26" y="0"/>
                          </a:lnTo>
                          <a:lnTo>
                            <a:pt x="282" y="15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77" name="Freeform 1676"/>
                    <p:cNvSpPr>
                      <a:spLocks/>
                    </p:cNvSpPr>
                    <p:nvPr/>
                  </p:nvSpPr>
                  <p:spPr bwMode="auto">
                    <a:xfrm>
                      <a:off x="1398" y="1614"/>
                      <a:ext cx="31" cy="69"/>
                    </a:xfrm>
                    <a:custGeom>
                      <a:avLst/>
                      <a:gdLst>
                        <a:gd name="T0" fmla="*/ 30 w 380"/>
                        <a:gd name="T1" fmla="*/ 18 h 822"/>
                        <a:gd name="T2" fmla="*/ 6 w 380"/>
                        <a:gd name="T3" fmla="*/ 296 h 822"/>
                        <a:gd name="T4" fmla="*/ 12 w 380"/>
                        <a:gd name="T5" fmla="*/ 526 h 822"/>
                        <a:gd name="T6" fmla="*/ 0 w 380"/>
                        <a:gd name="T7" fmla="*/ 785 h 822"/>
                        <a:gd name="T8" fmla="*/ 187 w 380"/>
                        <a:gd name="T9" fmla="*/ 822 h 822"/>
                        <a:gd name="T10" fmla="*/ 368 w 380"/>
                        <a:gd name="T11" fmla="*/ 822 h 822"/>
                        <a:gd name="T12" fmla="*/ 380 w 380"/>
                        <a:gd name="T13" fmla="*/ 0 h 822"/>
                        <a:gd name="T14" fmla="*/ 30 w 380"/>
                        <a:gd name="T15" fmla="*/ 18 h 8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380" h="822">
                          <a:moveTo>
                            <a:pt x="30" y="18"/>
                          </a:moveTo>
                          <a:lnTo>
                            <a:pt x="6" y="296"/>
                          </a:lnTo>
                          <a:lnTo>
                            <a:pt x="12" y="526"/>
                          </a:lnTo>
                          <a:lnTo>
                            <a:pt x="0" y="785"/>
                          </a:lnTo>
                          <a:lnTo>
                            <a:pt x="187" y="822"/>
                          </a:lnTo>
                          <a:lnTo>
                            <a:pt x="368" y="822"/>
                          </a:lnTo>
                          <a:lnTo>
                            <a:pt x="380" y="0"/>
                          </a:lnTo>
                          <a:lnTo>
                            <a:pt x="30" y="18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78" name="Freeform 1677"/>
                    <p:cNvSpPr>
                      <a:spLocks/>
                    </p:cNvSpPr>
                    <p:nvPr/>
                  </p:nvSpPr>
                  <p:spPr bwMode="auto">
                    <a:xfrm>
                      <a:off x="1400" y="1615"/>
                      <a:ext cx="28" cy="66"/>
                    </a:xfrm>
                    <a:custGeom>
                      <a:avLst/>
                      <a:gdLst>
                        <a:gd name="T0" fmla="*/ 30 w 332"/>
                        <a:gd name="T1" fmla="*/ 24 h 791"/>
                        <a:gd name="T2" fmla="*/ 0 w 332"/>
                        <a:gd name="T3" fmla="*/ 260 h 791"/>
                        <a:gd name="T4" fmla="*/ 6 w 332"/>
                        <a:gd name="T5" fmla="*/ 447 h 791"/>
                        <a:gd name="T6" fmla="*/ 6 w 332"/>
                        <a:gd name="T7" fmla="*/ 737 h 791"/>
                        <a:gd name="T8" fmla="*/ 169 w 332"/>
                        <a:gd name="T9" fmla="*/ 791 h 791"/>
                        <a:gd name="T10" fmla="*/ 314 w 332"/>
                        <a:gd name="T11" fmla="*/ 791 h 791"/>
                        <a:gd name="T12" fmla="*/ 332 w 332"/>
                        <a:gd name="T13" fmla="*/ 0 h 791"/>
                        <a:gd name="T14" fmla="*/ 30 w 332"/>
                        <a:gd name="T15" fmla="*/ 24 h 7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332" h="791">
                          <a:moveTo>
                            <a:pt x="30" y="24"/>
                          </a:moveTo>
                          <a:lnTo>
                            <a:pt x="0" y="260"/>
                          </a:lnTo>
                          <a:lnTo>
                            <a:pt x="6" y="447"/>
                          </a:lnTo>
                          <a:lnTo>
                            <a:pt x="6" y="737"/>
                          </a:lnTo>
                          <a:lnTo>
                            <a:pt x="169" y="791"/>
                          </a:lnTo>
                          <a:lnTo>
                            <a:pt x="314" y="791"/>
                          </a:lnTo>
                          <a:lnTo>
                            <a:pt x="332" y="0"/>
                          </a:lnTo>
                          <a:lnTo>
                            <a:pt x="30" y="24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79" name="Freeform 1678"/>
                    <p:cNvSpPr>
                      <a:spLocks/>
                    </p:cNvSpPr>
                    <p:nvPr/>
                  </p:nvSpPr>
                  <p:spPr bwMode="auto">
                    <a:xfrm>
                      <a:off x="1414" y="1684"/>
                      <a:ext cx="77" cy="39"/>
                    </a:xfrm>
                    <a:custGeom>
                      <a:avLst/>
                      <a:gdLst>
                        <a:gd name="T0" fmla="*/ 372 w 918"/>
                        <a:gd name="T1" fmla="*/ 16 h 467"/>
                        <a:gd name="T2" fmla="*/ 364 w 918"/>
                        <a:gd name="T3" fmla="*/ 137 h 467"/>
                        <a:gd name="T4" fmla="*/ 605 w 918"/>
                        <a:gd name="T5" fmla="*/ 249 h 467"/>
                        <a:gd name="T6" fmla="*/ 806 w 918"/>
                        <a:gd name="T7" fmla="*/ 298 h 467"/>
                        <a:gd name="T8" fmla="*/ 918 w 918"/>
                        <a:gd name="T9" fmla="*/ 346 h 467"/>
                        <a:gd name="T10" fmla="*/ 910 w 918"/>
                        <a:gd name="T11" fmla="*/ 411 h 467"/>
                        <a:gd name="T12" fmla="*/ 766 w 918"/>
                        <a:gd name="T13" fmla="*/ 451 h 467"/>
                        <a:gd name="T14" fmla="*/ 549 w 918"/>
                        <a:gd name="T15" fmla="*/ 467 h 467"/>
                        <a:gd name="T16" fmla="*/ 364 w 918"/>
                        <a:gd name="T17" fmla="*/ 435 h 467"/>
                        <a:gd name="T18" fmla="*/ 251 w 918"/>
                        <a:gd name="T19" fmla="*/ 402 h 467"/>
                        <a:gd name="T20" fmla="*/ 244 w 918"/>
                        <a:gd name="T21" fmla="*/ 439 h 467"/>
                        <a:gd name="T22" fmla="*/ 98 w 918"/>
                        <a:gd name="T23" fmla="*/ 435 h 467"/>
                        <a:gd name="T24" fmla="*/ 10 w 918"/>
                        <a:gd name="T25" fmla="*/ 419 h 467"/>
                        <a:gd name="T26" fmla="*/ 10 w 918"/>
                        <a:gd name="T27" fmla="*/ 354 h 467"/>
                        <a:gd name="T28" fmla="*/ 0 w 918"/>
                        <a:gd name="T29" fmla="*/ 318 h 467"/>
                        <a:gd name="T30" fmla="*/ 0 w 918"/>
                        <a:gd name="T31" fmla="*/ 227 h 467"/>
                        <a:gd name="T32" fmla="*/ 26 w 918"/>
                        <a:gd name="T33" fmla="*/ 177 h 467"/>
                        <a:gd name="T34" fmla="*/ 72 w 918"/>
                        <a:gd name="T35" fmla="*/ 122 h 467"/>
                        <a:gd name="T36" fmla="*/ 82 w 918"/>
                        <a:gd name="T37" fmla="*/ 0 h 467"/>
                        <a:gd name="T38" fmla="*/ 372 w 918"/>
                        <a:gd name="T39" fmla="*/ 16 h 4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918" h="467">
                          <a:moveTo>
                            <a:pt x="372" y="16"/>
                          </a:moveTo>
                          <a:lnTo>
                            <a:pt x="364" y="137"/>
                          </a:lnTo>
                          <a:lnTo>
                            <a:pt x="605" y="249"/>
                          </a:lnTo>
                          <a:lnTo>
                            <a:pt x="806" y="298"/>
                          </a:lnTo>
                          <a:lnTo>
                            <a:pt x="918" y="346"/>
                          </a:lnTo>
                          <a:lnTo>
                            <a:pt x="910" y="411"/>
                          </a:lnTo>
                          <a:lnTo>
                            <a:pt x="766" y="451"/>
                          </a:lnTo>
                          <a:lnTo>
                            <a:pt x="549" y="467"/>
                          </a:lnTo>
                          <a:lnTo>
                            <a:pt x="364" y="435"/>
                          </a:lnTo>
                          <a:lnTo>
                            <a:pt x="251" y="402"/>
                          </a:lnTo>
                          <a:lnTo>
                            <a:pt x="244" y="439"/>
                          </a:lnTo>
                          <a:lnTo>
                            <a:pt x="98" y="435"/>
                          </a:lnTo>
                          <a:lnTo>
                            <a:pt x="10" y="419"/>
                          </a:lnTo>
                          <a:lnTo>
                            <a:pt x="10" y="354"/>
                          </a:lnTo>
                          <a:lnTo>
                            <a:pt x="0" y="318"/>
                          </a:lnTo>
                          <a:lnTo>
                            <a:pt x="0" y="227"/>
                          </a:lnTo>
                          <a:lnTo>
                            <a:pt x="26" y="177"/>
                          </a:lnTo>
                          <a:lnTo>
                            <a:pt x="72" y="122"/>
                          </a:lnTo>
                          <a:lnTo>
                            <a:pt x="82" y="0"/>
                          </a:lnTo>
                          <a:lnTo>
                            <a:pt x="372" y="16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80" name="Freeform 1679"/>
                    <p:cNvSpPr>
                      <a:spLocks/>
                    </p:cNvSpPr>
                    <p:nvPr/>
                  </p:nvSpPr>
                  <p:spPr bwMode="auto">
                    <a:xfrm>
                      <a:off x="1440" y="1698"/>
                      <a:ext cx="23" cy="12"/>
                    </a:xfrm>
                    <a:custGeom>
                      <a:avLst/>
                      <a:gdLst>
                        <a:gd name="T0" fmla="*/ 70 w 278"/>
                        <a:gd name="T1" fmla="*/ 0 h 148"/>
                        <a:gd name="T2" fmla="*/ 0 w 278"/>
                        <a:gd name="T3" fmla="*/ 78 h 148"/>
                        <a:gd name="T4" fmla="*/ 248 w 278"/>
                        <a:gd name="T5" fmla="*/ 148 h 148"/>
                        <a:gd name="T6" fmla="*/ 278 w 278"/>
                        <a:gd name="T7" fmla="*/ 93 h 148"/>
                        <a:gd name="T8" fmla="*/ 70 w 278"/>
                        <a:gd name="T9" fmla="*/ 0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78" h="148">
                          <a:moveTo>
                            <a:pt x="70" y="0"/>
                          </a:moveTo>
                          <a:lnTo>
                            <a:pt x="0" y="78"/>
                          </a:lnTo>
                          <a:lnTo>
                            <a:pt x="248" y="148"/>
                          </a:lnTo>
                          <a:lnTo>
                            <a:pt x="278" y="93"/>
                          </a:lnTo>
                          <a:lnTo>
                            <a:pt x="70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81" name="Freeform 1680"/>
                    <p:cNvSpPr>
                      <a:spLocks/>
                    </p:cNvSpPr>
                    <p:nvPr/>
                  </p:nvSpPr>
                  <p:spPr bwMode="auto">
                    <a:xfrm>
                      <a:off x="1463" y="1707"/>
                      <a:ext cx="26" cy="7"/>
                    </a:xfrm>
                    <a:custGeom>
                      <a:avLst/>
                      <a:gdLst>
                        <a:gd name="T0" fmla="*/ 36 w 313"/>
                        <a:gd name="T1" fmla="*/ 0 h 90"/>
                        <a:gd name="T2" fmla="*/ 0 w 313"/>
                        <a:gd name="T3" fmla="*/ 42 h 90"/>
                        <a:gd name="T4" fmla="*/ 154 w 313"/>
                        <a:gd name="T5" fmla="*/ 81 h 90"/>
                        <a:gd name="T6" fmla="*/ 226 w 313"/>
                        <a:gd name="T7" fmla="*/ 90 h 90"/>
                        <a:gd name="T8" fmla="*/ 313 w 313"/>
                        <a:gd name="T9" fmla="*/ 84 h 90"/>
                        <a:gd name="T10" fmla="*/ 220 w 313"/>
                        <a:gd name="T11" fmla="*/ 39 h 90"/>
                        <a:gd name="T12" fmla="*/ 36 w 313"/>
                        <a:gd name="T13" fmla="*/ 0 h 9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13" h="90">
                          <a:moveTo>
                            <a:pt x="36" y="0"/>
                          </a:moveTo>
                          <a:lnTo>
                            <a:pt x="0" y="42"/>
                          </a:lnTo>
                          <a:lnTo>
                            <a:pt x="154" y="81"/>
                          </a:lnTo>
                          <a:lnTo>
                            <a:pt x="226" y="90"/>
                          </a:lnTo>
                          <a:lnTo>
                            <a:pt x="313" y="84"/>
                          </a:lnTo>
                          <a:lnTo>
                            <a:pt x="220" y="39"/>
                          </a:lnTo>
                          <a:lnTo>
                            <a:pt x="36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82" name="Freeform 1681"/>
                    <p:cNvSpPr>
                      <a:spLocks/>
                    </p:cNvSpPr>
                    <p:nvPr/>
                  </p:nvSpPr>
                  <p:spPr bwMode="auto">
                    <a:xfrm>
                      <a:off x="1415" y="1698"/>
                      <a:ext cx="74" cy="23"/>
                    </a:xfrm>
                    <a:custGeom>
                      <a:avLst/>
                      <a:gdLst>
                        <a:gd name="T0" fmla="*/ 889 w 889"/>
                        <a:gd name="T1" fmla="*/ 235 h 278"/>
                        <a:gd name="T2" fmla="*/ 889 w 889"/>
                        <a:gd name="T3" fmla="*/ 193 h 278"/>
                        <a:gd name="T4" fmla="*/ 775 w 889"/>
                        <a:gd name="T5" fmla="*/ 205 h 278"/>
                        <a:gd name="T6" fmla="*/ 585 w 889"/>
                        <a:gd name="T7" fmla="*/ 178 h 278"/>
                        <a:gd name="T8" fmla="*/ 479 w 889"/>
                        <a:gd name="T9" fmla="*/ 154 h 278"/>
                        <a:gd name="T10" fmla="*/ 274 w 889"/>
                        <a:gd name="T11" fmla="*/ 87 h 278"/>
                        <a:gd name="T12" fmla="*/ 184 w 889"/>
                        <a:gd name="T13" fmla="*/ 78 h 278"/>
                        <a:gd name="T14" fmla="*/ 96 w 889"/>
                        <a:gd name="T15" fmla="*/ 45 h 278"/>
                        <a:gd name="T16" fmla="*/ 51 w 889"/>
                        <a:gd name="T17" fmla="*/ 0 h 278"/>
                        <a:gd name="T18" fmla="*/ 0 w 889"/>
                        <a:gd name="T19" fmla="*/ 57 h 278"/>
                        <a:gd name="T20" fmla="*/ 0 w 889"/>
                        <a:gd name="T21" fmla="*/ 175 h 278"/>
                        <a:gd name="T22" fmla="*/ 66 w 889"/>
                        <a:gd name="T23" fmla="*/ 193 h 278"/>
                        <a:gd name="T24" fmla="*/ 226 w 889"/>
                        <a:gd name="T25" fmla="*/ 214 h 278"/>
                        <a:gd name="T26" fmla="*/ 289 w 889"/>
                        <a:gd name="T27" fmla="*/ 223 h 278"/>
                        <a:gd name="T28" fmla="*/ 395 w 889"/>
                        <a:gd name="T29" fmla="*/ 260 h 278"/>
                        <a:gd name="T30" fmla="*/ 516 w 889"/>
                        <a:gd name="T31" fmla="*/ 278 h 278"/>
                        <a:gd name="T32" fmla="*/ 600 w 889"/>
                        <a:gd name="T33" fmla="*/ 278 h 278"/>
                        <a:gd name="T34" fmla="*/ 736 w 889"/>
                        <a:gd name="T35" fmla="*/ 278 h 278"/>
                        <a:gd name="T36" fmla="*/ 889 w 889"/>
                        <a:gd name="T37" fmla="*/ 235 h 2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889" h="278">
                          <a:moveTo>
                            <a:pt x="889" y="235"/>
                          </a:moveTo>
                          <a:lnTo>
                            <a:pt x="889" y="193"/>
                          </a:lnTo>
                          <a:lnTo>
                            <a:pt x="775" y="205"/>
                          </a:lnTo>
                          <a:lnTo>
                            <a:pt x="585" y="178"/>
                          </a:lnTo>
                          <a:lnTo>
                            <a:pt x="479" y="154"/>
                          </a:lnTo>
                          <a:lnTo>
                            <a:pt x="274" y="87"/>
                          </a:lnTo>
                          <a:lnTo>
                            <a:pt x="184" y="78"/>
                          </a:lnTo>
                          <a:lnTo>
                            <a:pt x="96" y="45"/>
                          </a:lnTo>
                          <a:lnTo>
                            <a:pt x="51" y="0"/>
                          </a:lnTo>
                          <a:lnTo>
                            <a:pt x="0" y="57"/>
                          </a:lnTo>
                          <a:lnTo>
                            <a:pt x="0" y="175"/>
                          </a:lnTo>
                          <a:lnTo>
                            <a:pt x="66" y="193"/>
                          </a:lnTo>
                          <a:lnTo>
                            <a:pt x="226" y="214"/>
                          </a:lnTo>
                          <a:lnTo>
                            <a:pt x="289" y="223"/>
                          </a:lnTo>
                          <a:lnTo>
                            <a:pt x="395" y="260"/>
                          </a:lnTo>
                          <a:lnTo>
                            <a:pt x="516" y="278"/>
                          </a:lnTo>
                          <a:lnTo>
                            <a:pt x="600" y="278"/>
                          </a:lnTo>
                          <a:lnTo>
                            <a:pt x="736" y="278"/>
                          </a:lnTo>
                          <a:lnTo>
                            <a:pt x="889" y="235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83" name="Freeform 1682"/>
                    <p:cNvSpPr>
                      <a:spLocks/>
                    </p:cNvSpPr>
                    <p:nvPr/>
                  </p:nvSpPr>
                  <p:spPr bwMode="auto">
                    <a:xfrm>
                      <a:off x="1420" y="1685"/>
                      <a:ext cx="25" cy="19"/>
                    </a:xfrm>
                    <a:custGeom>
                      <a:avLst/>
                      <a:gdLst>
                        <a:gd name="T0" fmla="*/ 287 w 296"/>
                        <a:gd name="T1" fmla="*/ 15 h 226"/>
                        <a:gd name="T2" fmla="*/ 278 w 296"/>
                        <a:gd name="T3" fmla="*/ 127 h 226"/>
                        <a:gd name="T4" fmla="*/ 296 w 296"/>
                        <a:gd name="T5" fmla="*/ 151 h 226"/>
                        <a:gd name="T6" fmla="*/ 229 w 296"/>
                        <a:gd name="T7" fmla="*/ 226 h 226"/>
                        <a:gd name="T8" fmla="*/ 139 w 296"/>
                        <a:gd name="T9" fmla="*/ 226 h 226"/>
                        <a:gd name="T10" fmla="*/ 36 w 296"/>
                        <a:gd name="T11" fmla="*/ 193 h 226"/>
                        <a:gd name="T12" fmla="*/ 0 w 296"/>
                        <a:gd name="T13" fmla="*/ 148 h 226"/>
                        <a:gd name="T14" fmla="*/ 21 w 296"/>
                        <a:gd name="T15" fmla="*/ 118 h 226"/>
                        <a:gd name="T16" fmla="*/ 27 w 296"/>
                        <a:gd name="T17" fmla="*/ 0 h 226"/>
                        <a:gd name="T18" fmla="*/ 287 w 296"/>
                        <a:gd name="T19" fmla="*/ 15 h 2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96" h="226">
                          <a:moveTo>
                            <a:pt x="287" y="15"/>
                          </a:moveTo>
                          <a:lnTo>
                            <a:pt x="278" y="127"/>
                          </a:lnTo>
                          <a:lnTo>
                            <a:pt x="296" y="151"/>
                          </a:lnTo>
                          <a:lnTo>
                            <a:pt x="229" y="226"/>
                          </a:lnTo>
                          <a:lnTo>
                            <a:pt x="139" y="226"/>
                          </a:lnTo>
                          <a:lnTo>
                            <a:pt x="36" y="193"/>
                          </a:lnTo>
                          <a:lnTo>
                            <a:pt x="0" y="148"/>
                          </a:lnTo>
                          <a:lnTo>
                            <a:pt x="21" y="118"/>
                          </a:lnTo>
                          <a:lnTo>
                            <a:pt x="27" y="0"/>
                          </a:lnTo>
                          <a:lnTo>
                            <a:pt x="287" y="15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84" name="Oval 168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63" y="1670"/>
                      <a:ext cx="99" cy="49"/>
                    </a:xfrm>
                    <a:prstGeom prst="ellipse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85" name="Rectangle 168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99" y="1611"/>
                      <a:ext cx="25" cy="69"/>
                    </a:xfrm>
                    <a:prstGeom prst="rect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86" name="Freeform 1685"/>
                    <p:cNvSpPr>
                      <a:spLocks/>
                    </p:cNvSpPr>
                    <p:nvPr/>
                  </p:nvSpPr>
                  <p:spPr bwMode="auto">
                    <a:xfrm>
                      <a:off x="1278" y="1317"/>
                      <a:ext cx="67" cy="80"/>
                    </a:xfrm>
                    <a:custGeom>
                      <a:avLst/>
                      <a:gdLst>
                        <a:gd name="T0" fmla="*/ 546 w 800"/>
                        <a:gd name="T1" fmla="*/ 71 h 949"/>
                        <a:gd name="T2" fmla="*/ 597 w 800"/>
                        <a:gd name="T3" fmla="*/ 100 h 949"/>
                        <a:gd name="T4" fmla="*/ 633 w 800"/>
                        <a:gd name="T5" fmla="*/ 122 h 949"/>
                        <a:gd name="T6" fmla="*/ 677 w 800"/>
                        <a:gd name="T7" fmla="*/ 172 h 949"/>
                        <a:gd name="T8" fmla="*/ 707 w 800"/>
                        <a:gd name="T9" fmla="*/ 248 h 949"/>
                        <a:gd name="T10" fmla="*/ 720 w 800"/>
                        <a:gd name="T11" fmla="*/ 289 h 949"/>
                        <a:gd name="T12" fmla="*/ 717 w 800"/>
                        <a:gd name="T13" fmla="*/ 336 h 949"/>
                        <a:gd name="T14" fmla="*/ 702 w 800"/>
                        <a:gd name="T15" fmla="*/ 376 h 949"/>
                        <a:gd name="T16" fmla="*/ 725 w 800"/>
                        <a:gd name="T17" fmla="*/ 406 h 949"/>
                        <a:gd name="T18" fmla="*/ 766 w 800"/>
                        <a:gd name="T19" fmla="*/ 469 h 949"/>
                        <a:gd name="T20" fmla="*/ 795 w 800"/>
                        <a:gd name="T21" fmla="*/ 532 h 949"/>
                        <a:gd name="T22" fmla="*/ 800 w 800"/>
                        <a:gd name="T23" fmla="*/ 564 h 949"/>
                        <a:gd name="T24" fmla="*/ 788 w 800"/>
                        <a:gd name="T25" fmla="*/ 595 h 949"/>
                        <a:gd name="T26" fmla="*/ 773 w 800"/>
                        <a:gd name="T27" fmla="*/ 605 h 949"/>
                        <a:gd name="T28" fmla="*/ 745 w 800"/>
                        <a:gd name="T29" fmla="*/ 609 h 949"/>
                        <a:gd name="T30" fmla="*/ 722 w 800"/>
                        <a:gd name="T31" fmla="*/ 617 h 949"/>
                        <a:gd name="T32" fmla="*/ 725 w 800"/>
                        <a:gd name="T33" fmla="*/ 655 h 949"/>
                        <a:gd name="T34" fmla="*/ 742 w 800"/>
                        <a:gd name="T35" fmla="*/ 690 h 949"/>
                        <a:gd name="T36" fmla="*/ 720 w 800"/>
                        <a:gd name="T37" fmla="*/ 725 h 949"/>
                        <a:gd name="T38" fmla="*/ 722 w 800"/>
                        <a:gd name="T39" fmla="*/ 759 h 949"/>
                        <a:gd name="T40" fmla="*/ 705 w 800"/>
                        <a:gd name="T41" fmla="*/ 775 h 949"/>
                        <a:gd name="T42" fmla="*/ 693 w 800"/>
                        <a:gd name="T43" fmla="*/ 787 h 949"/>
                        <a:gd name="T44" fmla="*/ 686 w 800"/>
                        <a:gd name="T45" fmla="*/ 841 h 949"/>
                        <a:gd name="T46" fmla="*/ 666 w 800"/>
                        <a:gd name="T47" fmla="*/ 866 h 949"/>
                        <a:gd name="T48" fmla="*/ 623 w 800"/>
                        <a:gd name="T49" fmla="*/ 880 h 949"/>
                        <a:gd name="T50" fmla="*/ 586 w 800"/>
                        <a:gd name="T51" fmla="*/ 880 h 949"/>
                        <a:gd name="T52" fmla="*/ 549 w 800"/>
                        <a:gd name="T53" fmla="*/ 882 h 949"/>
                        <a:gd name="T54" fmla="*/ 518 w 800"/>
                        <a:gd name="T55" fmla="*/ 883 h 949"/>
                        <a:gd name="T56" fmla="*/ 522 w 800"/>
                        <a:gd name="T57" fmla="*/ 949 h 949"/>
                        <a:gd name="T58" fmla="*/ 91 w 800"/>
                        <a:gd name="T59" fmla="*/ 806 h 949"/>
                        <a:gd name="T60" fmla="*/ 127 w 800"/>
                        <a:gd name="T61" fmla="*/ 723 h 949"/>
                        <a:gd name="T62" fmla="*/ 117 w 800"/>
                        <a:gd name="T63" fmla="*/ 658 h 949"/>
                        <a:gd name="T64" fmla="*/ 0 w 800"/>
                        <a:gd name="T65" fmla="*/ 539 h 949"/>
                        <a:gd name="T66" fmla="*/ 0 w 800"/>
                        <a:gd name="T67" fmla="*/ 216 h 949"/>
                        <a:gd name="T68" fmla="*/ 80 w 800"/>
                        <a:gd name="T69" fmla="*/ 128 h 949"/>
                        <a:gd name="T70" fmla="*/ 179 w 800"/>
                        <a:gd name="T71" fmla="*/ 82 h 949"/>
                        <a:gd name="T72" fmla="*/ 245 w 800"/>
                        <a:gd name="T73" fmla="*/ 8 h 949"/>
                        <a:gd name="T74" fmla="*/ 320 w 800"/>
                        <a:gd name="T75" fmla="*/ 0 h 949"/>
                        <a:gd name="T76" fmla="*/ 415 w 800"/>
                        <a:gd name="T77" fmla="*/ 21 h 949"/>
                        <a:gd name="T78" fmla="*/ 489 w 800"/>
                        <a:gd name="T79" fmla="*/ 38 h 949"/>
                        <a:gd name="T80" fmla="*/ 546 w 800"/>
                        <a:gd name="T81" fmla="*/ 71 h 9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</a:cxnLst>
                      <a:rect l="0" t="0" r="r" b="b"/>
                      <a:pathLst>
                        <a:path w="800" h="949">
                          <a:moveTo>
                            <a:pt x="546" y="71"/>
                          </a:moveTo>
                          <a:lnTo>
                            <a:pt x="597" y="100"/>
                          </a:lnTo>
                          <a:lnTo>
                            <a:pt x="633" y="122"/>
                          </a:lnTo>
                          <a:lnTo>
                            <a:pt x="677" y="172"/>
                          </a:lnTo>
                          <a:lnTo>
                            <a:pt x="707" y="248"/>
                          </a:lnTo>
                          <a:lnTo>
                            <a:pt x="720" y="289"/>
                          </a:lnTo>
                          <a:lnTo>
                            <a:pt x="717" y="336"/>
                          </a:lnTo>
                          <a:lnTo>
                            <a:pt x="702" y="376"/>
                          </a:lnTo>
                          <a:lnTo>
                            <a:pt x="725" y="406"/>
                          </a:lnTo>
                          <a:lnTo>
                            <a:pt x="766" y="469"/>
                          </a:lnTo>
                          <a:lnTo>
                            <a:pt x="795" y="532"/>
                          </a:lnTo>
                          <a:lnTo>
                            <a:pt x="800" y="564"/>
                          </a:lnTo>
                          <a:lnTo>
                            <a:pt x="788" y="595"/>
                          </a:lnTo>
                          <a:lnTo>
                            <a:pt x="773" y="605"/>
                          </a:lnTo>
                          <a:lnTo>
                            <a:pt x="745" y="609"/>
                          </a:lnTo>
                          <a:lnTo>
                            <a:pt x="722" y="617"/>
                          </a:lnTo>
                          <a:lnTo>
                            <a:pt x="725" y="655"/>
                          </a:lnTo>
                          <a:lnTo>
                            <a:pt x="742" y="690"/>
                          </a:lnTo>
                          <a:lnTo>
                            <a:pt x="720" y="725"/>
                          </a:lnTo>
                          <a:lnTo>
                            <a:pt x="722" y="759"/>
                          </a:lnTo>
                          <a:lnTo>
                            <a:pt x="705" y="775"/>
                          </a:lnTo>
                          <a:lnTo>
                            <a:pt x="693" y="787"/>
                          </a:lnTo>
                          <a:lnTo>
                            <a:pt x="686" y="841"/>
                          </a:lnTo>
                          <a:lnTo>
                            <a:pt x="666" y="866"/>
                          </a:lnTo>
                          <a:lnTo>
                            <a:pt x="623" y="880"/>
                          </a:lnTo>
                          <a:lnTo>
                            <a:pt x="586" y="880"/>
                          </a:lnTo>
                          <a:lnTo>
                            <a:pt x="549" y="882"/>
                          </a:lnTo>
                          <a:lnTo>
                            <a:pt x="518" y="883"/>
                          </a:lnTo>
                          <a:lnTo>
                            <a:pt x="522" y="949"/>
                          </a:lnTo>
                          <a:lnTo>
                            <a:pt x="91" y="806"/>
                          </a:lnTo>
                          <a:lnTo>
                            <a:pt x="127" y="723"/>
                          </a:lnTo>
                          <a:lnTo>
                            <a:pt x="117" y="658"/>
                          </a:lnTo>
                          <a:lnTo>
                            <a:pt x="0" y="539"/>
                          </a:lnTo>
                          <a:lnTo>
                            <a:pt x="0" y="216"/>
                          </a:lnTo>
                          <a:lnTo>
                            <a:pt x="80" y="128"/>
                          </a:lnTo>
                          <a:lnTo>
                            <a:pt x="179" y="82"/>
                          </a:lnTo>
                          <a:lnTo>
                            <a:pt x="245" y="8"/>
                          </a:lnTo>
                          <a:lnTo>
                            <a:pt x="320" y="0"/>
                          </a:lnTo>
                          <a:lnTo>
                            <a:pt x="415" y="21"/>
                          </a:lnTo>
                          <a:lnTo>
                            <a:pt x="489" y="38"/>
                          </a:lnTo>
                          <a:lnTo>
                            <a:pt x="546" y="71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87" name="Freeform 1686"/>
                    <p:cNvSpPr>
                      <a:spLocks/>
                    </p:cNvSpPr>
                    <p:nvPr/>
                  </p:nvSpPr>
                  <p:spPr bwMode="auto">
                    <a:xfrm>
                      <a:off x="1274" y="1313"/>
                      <a:ext cx="59" cy="60"/>
                    </a:xfrm>
                    <a:custGeom>
                      <a:avLst/>
                      <a:gdLst>
                        <a:gd name="T0" fmla="*/ 586 w 717"/>
                        <a:gd name="T1" fmla="*/ 157 h 718"/>
                        <a:gd name="T2" fmla="*/ 547 w 717"/>
                        <a:gd name="T3" fmla="*/ 171 h 718"/>
                        <a:gd name="T4" fmla="*/ 516 w 717"/>
                        <a:gd name="T5" fmla="*/ 188 h 718"/>
                        <a:gd name="T6" fmla="*/ 480 w 717"/>
                        <a:gd name="T7" fmla="*/ 236 h 718"/>
                        <a:gd name="T8" fmla="*/ 485 w 717"/>
                        <a:gd name="T9" fmla="*/ 282 h 718"/>
                        <a:gd name="T10" fmla="*/ 500 w 717"/>
                        <a:gd name="T11" fmla="*/ 314 h 718"/>
                        <a:gd name="T12" fmla="*/ 522 w 717"/>
                        <a:gd name="T13" fmla="*/ 365 h 718"/>
                        <a:gd name="T14" fmla="*/ 516 w 717"/>
                        <a:gd name="T15" fmla="*/ 409 h 718"/>
                        <a:gd name="T16" fmla="*/ 508 w 717"/>
                        <a:gd name="T17" fmla="*/ 475 h 718"/>
                        <a:gd name="T18" fmla="*/ 448 w 717"/>
                        <a:gd name="T19" fmla="*/ 473 h 718"/>
                        <a:gd name="T20" fmla="*/ 449 w 717"/>
                        <a:gd name="T21" fmla="*/ 407 h 718"/>
                        <a:gd name="T22" fmla="*/ 422 w 717"/>
                        <a:gd name="T23" fmla="*/ 376 h 718"/>
                        <a:gd name="T24" fmla="*/ 367 w 717"/>
                        <a:gd name="T25" fmla="*/ 376 h 718"/>
                        <a:gd name="T26" fmla="*/ 313 w 717"/>
                        <a:gd name="T27" fmla="*/ 390 h 718"/>
                        <a:gd name="T28" fmla="*/ 297 w 717"/>
                        <a:gd name="T29" fmla="*/ 435 h 718"/>
                        <a:gd name="T30" fmla="*/ 290 w 717"/>
                        <a:gd name="T31" fmla="*/ 499 h 718"/>
                        <a:gd name="T32" fmla="*/ 297 w 717"/>
                        <a:gd name="T33" fmla="*/ 546 h 718"/>
                        <a:gd name="T34" fmla="*/ 297 w 717"/>
                        <a:gd name="T35" fmla="*/ 580 h 718"/>
                        <a:gd name="T36" fmla="*/ 295 w 717"/>
                        <a:gd name="T37" fmla="*/ 619 h 718"/>
                        <a:gd name="T38" fmla="*/ 259 w 717"/>
                        <a:gd name="T39" fmla="*/ 655 h 718"/>
                        <a:gd name="T40" fmla="*/ 234 w 717"/>
                        <a:gd name="T41" fmla="*/ 675 h 718"/>
                        <a:gd name="T42" fmla="*/ 168 w 717"/>
                        <a:gd name="T43" fmla="*/ 718 h 718"/>
                        <a:gd name="T44" fmla="*/ 49 w 717"/>
                        <a:gd name="T45" fmla="*/ 592 h 718"/>
                        <a:gd name="T46" fmla="*/ 15 w 717"/>
                        <a:gd name="T47" fmla="*/ 488 h 718"/>
                        <a:gd name="T48" fmla="*/ 0 w 717"/>
                        <a:gd name="T49" fmla="*/ 323 h 718"/>
                        <a:gd name="T50" fmla="*/ 10 w 717"/>
                        <a:gd name="T51" fmla="*/ 215 h 718"/>
                        <a:gd name="T52" fmla="*/ 51 w 717"/>
                        <a:gd name="T53" fmla="*/ 111 h 718"/>
                        <a:gd name="T54" fmla="*/ 85 w 717"/>
                        <a:gd name="T55" fmla="*/ 76 h 718"/>
                        <a:gd name="T56" fmla="*/ 137 w 717"/>
                        <a:gd name="T57" fmla="*/ 36 h 718"/>
                        <a:gd name="T58" fmla="*/ 221 w 717"/>
                        <a:gd name="T59" fmla="*/ 8 h 718"/>
                        <a:gd name="T60" fmla="*/ 412 w 717"/>
                        <a:gd name="T61" fmla="*/ 0 h 718"/>
                        <a:gd name="T62" fmla="*/ 519 w 717"/>
                        <a:gd name="T63" fmla="*/ 15 h 718"/>
                        <a:gd name="T64" fmla="*/ 633 w 717"/>
                        <a:gd name="T65" fmla="*/ 43 h 718"/>
                        <a:gd name="T66" fmla="*/ 710 w 717"/>
                        <a:gd name="T67" fmla="*/ 87 h 718"/>
                        <a:gd name="T68" fmla="*/ 717 w 717"/>
                        <a:gd name="T69" fmla="*/ 140 h 718"/>
                        <a:gd name="T70" fmla="*/ 675 w 717"/>
                        <a:gd name="T71" fmla="*/ 168 h 718"/>
                        <a:gd name="T72" fmla="*/ 586 w 717"/>
                        <a:gd name="T73" fmla="*/ 157 h 7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717" h="718">
                          <a:moveTo>
                            <a:pt x="586" y="157"/>
                          </a:moveTo>
                          <a:lnTo>
                            <a:pt x="547" y="171"/>
                          </a:lnTo>
                          <a:lnTo>
                            <a:pt x="516" y="188"/>
                          </a:lnTo>
                          <a:lnTo>
                            <a:pt x="480" y="236"/>
                          </a:lnTo>
                          <a:lnTo>
                            <a:pt x="485" y="282"/>
                          </a:lnTo>
                          <a:lnTo>
                            <a:pt x="500" y="314"/>
                          </a:lnTo>
                          <a:lnTo>
                            <a:pt x="522" y="365"/>
                          </a:lnTo>
                          <a:lnTo>
                            <a:pt x="516" y="409"/>
                          </a:lnTo>
                          <a:lnTo>
                            <a:pt x="508" y="475"/>
                          </a:lnTo>
                          <a:lnTo>
                            <a:pt x="448" y="473"/>
                          </a:lnTo>
                          <a:lnTo>
                            <a:pt x="449" y="407"/>
                          </a:lnTo>
                          <a:lnTo>
                            <a:pt x="422" y="376"/>
                          </a:lnTo>
                          <a:lnTo>
                            <a:pt x="367" y="376"/>
                          </a:lnTo>
                          <a:lnTo>
                            <a:pt x="313" y="390"/>
                          </a:lnTo>
                          <a:lnTo>
                            <a:pt x="297" y="435"/>
                          </a:lnTo>
                          <a:lnTo>
                            <a:pt x="290" y="499"/>
                          </a:lnTo>
                          <a:lnTo>
                            <a:pt x="297" y="546"/>
                          </a:lnTo>
                          <a:lnTo>
                            <a:pt x="297" y="580"/>
                          </a:lnTo>
                          <a:lnTo>
                            <a:pt x="295" y="619"/>
                          </a:lnTo>
                          <a:lnTo>
                            <a:pt x="259" y="655"/>
                          </a:lnTo>
                          <a:lnTo>
                            <a:pt x="234" y="675"/>
                          </a:lnTo>
                          <a:lnTo>
                            <a:pt x="168" y="718"/>
                          </a:lnTo>
                          <a:lnTo>
                            <a:pt x="49" y="592"/>
                          </a:lnTo>
                          <a:lnTo>
                            <a:pt x="15" y="488"/>
                          </a:lnTo>
                          <a:lnTo>
                            <a:pt x="0" y="323"/>
                          </a:lnTo>
                          <a:lnTo>
                            <a:pt x="10" y="215"/>
                          </a:lnTo>
                          <a:lnTo>
                            <a:pt x="51" y="111"/>
                          </a:lnTo>
                          <a:lnTo>
                            <a:pt x="85" y="76"/>
                          </a:lnTo>
                          <a:lnTo>
                            <a:pt x="137" y="36"/>
                          </a:lnTo>
                          <a:lnTo>
                            <a:pt x="221" y="8"/>
                          </a:lnTo>
                          <a:lnTo>
                            <a:pt x="412" y="0"/>
                          </a:lnTo>
                          <a:lnTo>
                            <a:pt x="519" y="15"/>
                          </a:lnTo>
                          <a:lnTo>
                            <a:pt x="633" y="43"/>
                          </a:lnTo>
                          <a:lnTo>
                            <a:pt x="710" y="87"/>
                          </a:lnTo>
                          <a:lnTo>
                            <a:pt x="717" y="140"/>
                          </a:lnTo>
                          <a:lnTo>
                            <a:pt x="675" y="168"/>
                          </a:lnTo>
                          <a:lnTo>
                            <a:pt x="586" y="157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88" name="Freeform 1687"/>
                    <p:cNvSpPr>
                      <a:spLocks/>
                    </p:cNvSpPr>
                    <p:nvPr/>
                  </p:nvSpPr>
                  <p:spPr bwMode="auto">
                    <a:xfrm>
                      <a:off x="1275" y="1315"/>
                      <a:ext cx="57" cy="56"/>
                    </a:xfrm>
                    <a:custGeom>
                      <a:avLst/>
                      <a:gdLst>
                        <a:gd name="T0" fmla="*/ 675 w 675"/>
                        <a:gd name="T1" fmla="*/ 73 h 672"/>
                        <a:gd name="T2" fmla="*/ 612 w 675"/>
                        <a:gd name="T3" fmla="*/ 119 h 672"/>
                        <a:gd name="T4" fmla="*/ 475 w 675"/>
                        <a:gd name="T5" fmla="*/ 107 h 672"/>
                        <a:gd name="T6" fmla="*/ 370 w 675"/>
                        <a:gd name="T7" fmla="*/ 89 h 672"/>
                        <a:gd name="T8" fmla="*/ 395 w 675"/>
                        <a:gd name="T9" fmla="*/ 104 h 672"/>
                        <a:gd name="T10" fmla="*/ 466 w 675"/>
                        <a:gd name="T11" fmla="*/ 125 h 672"/>
                        <a:gd name="T12" fmla="*/ 453 w 675"/>
                        <a:gd name="T13" fmla="*/ 140 h 672"/>
                        <a:gd name="T14" fmla="*/ 408 w 675"/>
                        <a:gd name="T15" fmla="*/ 140 h 672"/>
                        <a:gd name="T16" fmla="*/ 331 w 675"/>
                        <a:gd name="T17" fmla="*/ 122 h 672"/>
                        <a:gd name="T18" fmla="*/ 368 w 675"/>
                        <a:gd name="T19" fmla="*/ 144 h 672"/>
                        <a:gd name="T20" fmla="*/ 425 w 675"/>
                        <a:gd name="T21" fmla="*/ 176 h 672"/>
                        <a:gd name="T22" fmla="*/ 368 w 675"/>
                        <a:gd name="T23" fmla="*/ 179 h 672"/>
                        <a:gd name="T24" fmla="*/ 395 w 675"/>
                        <a:gd name="T25" fmla="*/ 203 h 672"/>
                        <a:gd name="T26" fmla="*/ 422 w 675"/>
                        <a:gd name="T27" fmla="*/ 248 h 672"/>
                        <a:gd name="T28" fmla="*/ 395 w 675"/>
                        <a:gd name="T29" fmla="*/ 244 h 672"/>
                        <a:gd name="T30" fmla="*/ 305 w 675"/>
                        <a:gd name="T31" fmla="*/ 235 h 672"/>
                        <a:gd name="T32" fmla="*/ 440 w 675"/>
                        <a:gd name="T33" fmla="*/ 281 h 672"/>
                        <a:gd name="T34" fmla="*/ 478 w 675"/>
                        <a:gd name="T35" fmla="*/ 326 h 672"/>
                        <a:gd name="T36" fmla="*/ 381 w 675"/>
                        <a:gd name="T37" fmla="*/ 288 h 672"/>
                        <a:gd name="T38" fmla="*/ 415 w 675"/>
                        <a:gd name="T39" fmla="*/ 310 h 672"/>
                        <a:gd name="T40" fmla="*/ 480 w 675"/>
                        <a:gd name="T41" fmla="*/ 349 h 672"/>
                        <a:gd name="T42" fmla="*/ 437 w 675"/>
                        <a:gd name="T43" fmla="*/ 352 h 672"/>
                        <a:gd name="T44" fmla="*/ 329 w 675"/>
                        <a:gd name="T45" fmla="*/ 334 h 672"/>
                        <a:gd name="T46" fmla="*/ 233 w 675"/>
                        <a:gd name="T47" fmla="*/ 340 h 672"/>
                        <a:gd name="T48" fmla="*/ 201 w 675"/>
                        <a:gd name="T49" fmla="*/ 349 h 672"/>
                        <a:gd name="T50" fmla="*/ 267 w 675"/>
                        <a:gd name="T51" fmla="*/ 392 h 672"/>
                        <a:gd name="T52" fmla="*/ 148 w 675"/>
                        <a:gd name="T53" fmla="*/ 356 h 672"/>
                        <a:gd name="T54" fmla="*/ 184 w 675"/>
                        <a:gd name="T55" fmla="*/ 392 h 672"/>
                        <a:gd name="T56" fmla="*/ 267 w 675"/>
                        <a:gd name="T57" fmla="*/ 419 h 672"/>
                        <a:gd name="T58" fmla="*/ 208 w 675"/>
                        <a:gd name="T59" fmla="*/ 437 h 672"/>
                        <a:gd name="T60" fmla="*/ 190 w 675"/>
                        <a:gd name="T61" fmla="*/ 445 h 672"/>
                        <a:gd name="T62" fmla="*/ 264 w 675"/>
                        <a:gd name="T63" fmla="*/ 461 h 672"/>
                        <a:gd name="T64" fmla="*/ 211 w 675"/>
                        <a:gd name="T65" fmla="*/ 503 h 672"/>
                        <a:gd name="T66" fmla="*/ 214 w 675"/>
                        <a:gd name="T67" fmla="*/ 522 h 672"/>
                        <a:gd name="T68" fmla="*/ 267 w 675"/>
                        <a:gd name="T69" fmla="*/ 575 h 672"/>
                        <a:gd name="T70" fmla="*/ 208 w 675"/>
                        <a:gd name="T71" fmla="*/ 572 h 672"/>
                        <a:gd name="T72" fmla="*/ 143 w 675"/>
                        <a:gd name="T73" fmla="*/ 479 h 672"/>
                        <a:gd name="T74" fmla="*/ 190 w 675"/>
                        <a:gd name="T75" fmla="*/ 575 h 672"/>
                        <a:gd name="T76" fmla="*/ 201 w 675"/>
                        <a:gd name="T77" fmla="*/ 656 h 672"/>
                        <a:gd name="T78" fmla="*/ 125 w 675"/>
                        <a:gd name="T79" fmla="*/ 572 h 672"/>
                        <a:gd name="T80" fmla="*/ 120 w 675"/>
                        <a:gd name="T81" fmla="*/ 595 h 672"/>
                        <a:gd name="T82" fmla="*/ 179 w 675"/>
                        <a:gd name="T83" fmla="*/ 659 h 672"/>
                        <a:gd name="T84" fmla="*/ 94 w 675"/>
                        <a:gd name="T85" fmla="*/ 624 h 672"/>
                        <a:gd name="T86" fmla="*/ 22 w 675"/>
                        <a:gd name="T87" fmla="*/ 487 h 672"/>
                        <a:gd name="T88" fmla="*/ 0 w 675"/>
                        <a:gd name="T89" fmla="*/ 307 h 672"/>
                        <a:gd name="T90" fmla="*/ 50 w 675"/>
                        <a:gd name="T91" fmla="*/ 235 h 672"/>
                        <a:gd name="T92" fmla="*/ 214 w 675"/>
                        <a:gd name="T93" fmla="*/ 285 h 672"/>
                        <a:gd name="T94" fmla="*/ 91 w 675"/>
                        <a:gd name="T95" fmla="*/ 228 h 672"/>
                        <a:gd name="T96" fmla="*/ 24 w 675"/>
                        <a:gd name="T97" fmla="*/ 150 h 672"/>
                        <a:gd name="T98" fmla="*/ 133 w 675"/>
                        <a:gd name="T99" fmla="*/ 122 h 672"/>
                        <a:gd name="T100" fmla="*/ 140 w 675"/>
                        <a:gd name="T101" fmla="*/ 107 h 672"/>
                        <a:gd name="T102" fmla="*/ 123 w 675"/>
                        <a:gd name="T103" fmla="*/ 28 h 672"/>
                        <a:gd name="T104" fmla="*/ 280 w 675"/>
                        <a:gd name="T105" fmla="*/ 0 h 672"/>
                        <a:gd name="T106" fmla="*/ 508 w 675"/>
                        <a:gd name="T107" fmla="*/ 15 h 6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</a:cxnLst>
                      <a:rect l="0" t="0" r="r" b="b"/>
                      <a:pathLst>
                        <a:path w="675" h="672">
                          <a:moveTo>
                            <a:pt x="641" y="53"/>
                          </a:moveTo>
                          <a:lnTo>
                            <a:pt x="675" y="73"/>
                          </a:lnTo>
                          <a:lnTo>
                            <a:pt x="665" y="130"/>
                          </a:lnTo>
                          <a:lnTo>
                            <a:pt x="612" y="119"/>
                          </a:lnTo>
                          <a:lnTo>
                            <a:pt x="512" y="125"/>
                          </a:lnTo>
                          <a:lnTo>
                            <a:pt x="475" y="107"/>
                          </a:lnTo>
                          <a:lnTo>
                            <a:pt x="419" y="93"/>
                          </a:lnTo>
                          <a:lnTo>
                            <a:pt x="370" y="89"/>
                          </a:lnTo>
                          <a:lnTo>
                            <a:pt x="312" y="93"/>
                          </a:lnTo>
                          <a:lnTo>
                            <a:pt x="395" y="104"/>
                          </a:lnTo>
                          <a:lnTo>
                            <a:pt x="437" y="114"/>
                          </a:lnTo>
                          <a:lnTo>
                            <a:pt x="466" y="125"/>
                          </a:lnTo>
                          <a:lnTo>
                            <a:pt x="475" y="130"/>
                          </a:lnTo>
                          <a:lnTo>
                            <a:pt x="453" y="140"/>
                          </a:lnTo>
                          <a:lnTo>
                            <a:pt x="437" y="157"/>
                          </a:lnTo>
                          <a:lnTo>
                            <a:pt x="408" y="140"/>
                          </a:lnTo>
                          <a:lnTo>
                            <a:pt x="384" y="133"/>
                          </a:lnTo>
                          <a:lnTo>
                            <a:pt x="331" y="122"/>
                          </a:lnTo>
                          <a:lnTo>
                            <a:pt x="315" y="122"/>
                          </a:lnTo>
                          <a:lnTo>
                            <a:pt x="368" y="144"/>
                          </a:lnTo>
                          <a:lnTo>
                            <a:pt x="405" y="160"/>
                          </a:lnTo>
                          <a:lnTo>
                            <a:pt x="425" y="176"/>
                          </a:lnTo>
                          <a:lnTo>
                            <a:pt x="408" y="192"/>
                          </a:lnTo>
                          <a:lnTo>
                            <a:pt x="368" y="179"/>
                          </a:lnTo>
                          <a:lnTo>
                            <a:pt x="331" y="172"/>
                          </a:lnTo>
                          <a:lnTo>
                            <a:pt x="395" y="203"/>
                          </a:lnTo>
                          <a:lnTo>
                            <a:pt x="415" y="218"/>
                          </a:lnTo>
                          <a:lnTo>
                            <a:pt x="422" y="248"/>
                          </a:lnTo>
                          <a:lnTo>
                            <a:pt x="433" y="263"/>
                          </a:lnTo>
                          <a:lnTo>
                            <a:pt x="395" y="244"/>
                          </a:lnTo>
                          <a:lnTo>
                            <a:pt x="360" y="238"/>
                          </a:lnTo>
                          <a:lnTo>
                            <a:pt x="305" y="235"/>
                          </a:lnTo>
                          <a:lnTo>
                            <a:pt x="388" y="260"/>
                          </a:lnTo>
                          <a:lnTo>
                            <a:pt x="440" y="281"/>
                          </a:lnTo>
                          <a:lnTo>
                            <a:pt x="475" y="299"/>
                          </a:lnTo>
                          <a:lnTo>
                            <a:pt x="478" y="326"/>
                          </a:lnTo>
                          <a:lnTo>
                            <a:pt x="437" y="307"/>
                          </a:lnTo>
                          <a:lnTo>
                            <a:pt x="381" y="288"/>
                          </a:lnTo>
                          <a:lnTo>
                            <a:pt x="353" y="288"/>
                          </a:lnTo>
                          <a:lnTo>
                            <a:pt x="415" y="310"/>
                          </a:lnTo>
                          <a:lnTo>
                            <a:pt x="463" y="330"/>
                          </a:lnTo>
                          <a:lnTo>
                            <a:pt x="480" y="349"/>
                          </a:lnTo>
                          <a:lnTo>
                            <a:pt x="475" y="366"/>
                          </a:lnTo>
                          <a:lnTo>
                            <a:pt x="437" y="352"/>
                          </a:lnTo>
                          <a:lnTo>
                            <a:pt x="402" y="337"/>
                          </a:lnTo>
                          <a:lnTo>
                            <a:pt x="329" y="334"/>
                          </a:lnTo>
                          <a:lnTo>
                            <a:pt x="300" y="337"/>
                          </a:lnTo>
                          <a:lnTo>
                            <a:pt x="233" y="340"/>
                          </a:lnTo>
                          <a:lnTo>
                            <a:pt x="152" y="330"/>
                          </a:lnTo>
                          <a:lnTo>
                            <a:pt x="201" y="349"/>
                          </a:lnTo>
                          <a:lnTo>
                            <a:pt x="283" y="362"/>
                          </a:lnTo>
                          <a:lnTo>
                            <a:pt x="267" y="392"/>
                          </a:lnTo>
                          <a:lnTo>
                            <a:pt x="208" y="376"/>
                          </a:lnTo>
                          <a:lnTo>
                            <a:pt x="148" y="356"/>
                          </a:lnTo>
                          <a:lnTo>
                            <a:pt x="112" y="337"/>
                          </a:lnTo>
                          <a:lnTo>
                            <a:pt x="184" y="392"/>
                          </a:lnTo>
                          <a:lnTo>
                            <a:pt x="229" y="405"/>
                          </a:lnTo>
                          <a:lnTo>
                            <a:pt x="267" y="419"/>
                          </a:lnTo>
                          <a:lnTo>
                            <a:pt x="264" y="447"/>
                          </a:lnTo>
                          <a:lnTo>
                            <a:pt x="208" y="437"/>
                          </a:lnTo>
                          <a:lnTo>
                            <a:pt x="163" y="425"/>
                          </a:lnTo>
                          <a:lnTo>
                            <a:pt x="190" y="445"/>
                          </a:lnTo>
                          <a:lnTo>
                            <a:pt x="239" y="457"/>
                          </a:lnTo>
                          <a:lnTo>
                            <a:pt x="264" y="461"/>
                          </a:lnTo>
                          <a:lnTo>
                            <a:pt x="264" y="525"/>
                          </a:lnTo>
                          <a:lnTo>
                            <a:pt x="211" y="503"/>
                          </a:lnTo>
                          <a:lnTo>
                            <a:pt x="170" y="487"/>
                          </a:lnTo>
                          <a:lnTo>
                            <a:pt x="214" y="522"/>
                          </a:lnTo>
                          <a:lnTo>
                            <a:pt x="270" y="546"/>
                          </a:lnTo>
                          <a:lnTo>
                            <a:pt x="267" y="575"/>
                          </a:lnTo>
                          <a:lnTo>
                            <a:pt x="236" y="608"/>
                          </a:lnTo>
                          <a:lnTo>
                            <a:pt x="208" y="572"/>
                          </a:lnTo>
                          <a:lnTo>
                            <a:pt x="170" y="525"/>
                          </a:lnTo>
                          <a:lnTo>
                            <a:pt x="143" y="479"/>
                          </a:lnTo>
                          <a:lnTo>
                            <a:pt x="170" y="549"/>
                          </a:lnTo>
                          <a:lnTo>
                            <a:pt x="190" y="575"/>
                          </a:lnTo>
                          <a:lnTo>
                            <a:pt x="229" y="624"/>
                          </a:lnTo>
                          <a:lnTo>
                            <a:pt x="201" y="656"/>
                          </a:lnTo>
                          <a:lnTo>
                            <a:pt x="155" y="618"/>
                          </a:lnTo>
                          <a:lnTo>
                            <a:pt x="125" y="572"/>
                          </a:lnTo>
                          <a:lnTo>
                            <a:pt x="94" y="522"/>
                          </a:lnTo>
                          <a:lnTo>
                            <a:pt x="120" y="595"/>
                          </a:lnTo>
                          <a:lnTo>
                            <a:pt x="148" y="627"/>
                          </a:lnTo>
                          <a:lnTo>
                            <a:pt x="179" y="659"/>
                          </a:lnTo>
                          <a:lnTo>
                            <a:pt x="152" y="672"/>
                          </a:lnTo>
                          <a:lnTo>
                            <a:pt x="94" y="624"/>
                          </a:lnTo>
                          <a:lnTo>
                            <a:pt x="42" y="546"/>
                          </a:lnTo>
                          <a:lnTo>
                            <a:pt x="22" y="487"/>
                          </a:lnTo>
                          <a:lnTo>
                            <a:pt x="9" y="383"/>
                          </a:lnTo>
                          <a:lnTo>
                            <a:pt x="0" y="307"/>
                          </a:lnTo>
                          <a:lnTo>
                            <a:pt x="3" y="232"/>
                          </a:lnTo>
                          <a:lnTo>
                            <a:pt x="50" y="235"/>
                          </a:lnTo>
                          <a:lnTo>
                            <a:pt x="115" y="260"/>
                          </a:lnTo>
                          <a:lnTo>
                            <a:pt x="214" y="285"/>
                          </a:lnTo>
                          <a:lnTo>
                            <a:pt x="125" y="248"/>
                          </a:lnTo>
                          <a:lnTo>
                            <a:pt x="91" y="228"/>
                          </a:lnTo>
                          <a:lnTo>
                            <a:pt x="11" y="199"/>
                          </a:lnTo>
                          <a:lnTo>
                            <a:pt x="24" y="150"/>
                          </a:lnTo>
                          <a:lnTo>
                            <a:pt x="48" y="97"/>
                          </a:lnTo>
                          <a:lnTo>
                            <a:pt x="133" y="122"/>
                          </a:lnTo>
                          <a:lnTo>
                            <a:pt x="198" y="153"/>
                          </a:lnTo>
                          <a:lnTo>
                            <a:pt x="140" y="107"/>
                          </a:lnTo>
                          <a:lnTo>
                            <a:pt x="61" y="80"/>
                          </a:lnTo>
                          <a:lnTo>
                            <a:pt x="123" y="28"/>
                          </a:lnTo>
                          <a:lnTo>
                            <a:pt x="170" y="10"/>
                          </a:lnTo>
                          <a:lnTo>
                            <a:pt x="280" y="0"/>
                          </a:lnTo>
                          <a:lnTo>
                            <a:pt x="413" y="4"/>
                          </a:lnTo>
                          <a:lnTo>
                            <a:pt x="508" y="15"/>
                          </a:lnTo>
                          <a:lnTo>
                            <a:pt x="641" y="53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89" name="Freeform 1688"/>
                    <p:cNvSpPr>
                      <a:spLocks/>
                    </p:cNvSpPr>
                    <p:nvPr/>
                  </p:nvSpPr>
                  <p:spPr bwMode="auto">
                    <a:xfrm>
                      <a:off x="1338" y="1366"/>
                      <a:ext cx="4" cy="1"/>
                    </a:xfrm>
                    <a:custGeom>
                      <a:avLst/>
                      <a:gdLst>
                        <a:gd name="T0" fmla="*/ 48 w 48"/>
                        <a:gd name="T1" fmla="*/ 5 h 13"/>
                        <a:gd name="T2" fmla="*/ 39 w 48"/>
                        <a:gd name="T3" fmla="*/ 11 h 13"/>
                        <a:gd name="T4" fmla="*/ 13 w 48"/>
                        <a:gd name="T5" fmla="*/ 8 h 13"/>
                        <a:gd name="T6" fmla="*/ 3 w 48"/>
                        <a:gd name="T7" fmla="*/ 13 h 13"/>
                        <a:gd name="T8" fmla="*/ 0 w 48"/>
                        <a:gd name="T9" fmla="*/ 4 h 13"/>
                        <a:gd name="T10" fmla="*/ 14 w 48"/>
                        <a:gd name="T11" fmla="*/ 0 h 13"/>
                        <a:gd name="T12" fmla="*/ 48 w 48"/>
                        <a:gd name="T13" fmla="*/ 5 h 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48" h="13">
                          <a:moveTo>
                            <a:pt x="48" y="5"/>
                          </a:moveTo>
                          <a:lnTo>
                            <a:pt x="39" y="11"/>
                          </a:lnTo>
                          <a:lnTo>
                            <a:pt x="13" y="8"/>
                          </a:lnTo>
                          <a:lnTo>
                            <a:pt x="3" y="13"/>
                          </a:lnTo>
                          <a:lnTo>
                            <a:pt x="0" y="4"/>
                          </a:lnTo>
                          <a:lnTo>
                            <a:pt x="14" y="0"/>
                          </a:lnTo>
                          <a:lnTo>
                            <a:pt x="48" y="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90" name="Freeform 1689"/>
                    <p:cNvSpPr>
                      <a:spLocks/>
                    </p:cNvSpPr>
                    <p:nvPr/>
                  </p:nvSpPr>
                  <p:spPr bwMode="auto">
                    <a:xfrm>
                      <a:off x="1335" y="1363"/>
                      <a:ext cx="2" cy="4"/>
                    </a:xfrm>
                    <a:custGeom>
                      <a:avLst/>
                      <a:gdLst>
                        <a:gd name="T0" fmla="*/ 26 w 29"/>
                        <a:gd name="T1" fmla="*/ 0 h 44"/>
                        <a:gd name="T2" fmla="*/ 12 w 29"/>
                        <a:gd name="T3" fmla="*/ 9 h 44"/>
                        <a:gd name="T4" fmla="*/ 9 w 29"/>
                        <a:gd name="T5" fmla="*/ 26 h 44"/>
                        <a:gd name="T6" fmla="*/ 29 w 29"/>
                        <a:gd name="T7" fmla="*/ 44 h 44"/>
                        <a:gd name="T8" fmla="*/ 6 w 29"/>
                        <a:gd name="T9" fmla="*/ 41 h 44"/>
                        <a:gd name="T10" fmla="*/ 0 w 29"/>
                        <a:gd name="T11" fmla="*/ 23 h 44"/>
                        <a:gd name="T12" fmla="*/ 5 w 29"/>
                        <a:gd name="T13" fmla="*/ 4 h 44"/>
                        <a:gd name="T14" fmla="*/ 26 w 29"/>
                        <a:gd name="T15" fmla="*/ 0 h 4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29" h="44">
                          <a:moveTo>
                            <a:pt x="26" y="0"/>
                          </a:moveTo>
                          <a:lnTo>
                            <a:pt x="12" y="9"/>
                          </a:lnTo>
                          <a:lnTo>
                            <a:pt x="9" y="26"/>
                          </a:lnTo>
                          <a:lnTo>
                            <a:pt x="29" y="44"/>
                          </a:lnTo>
                          <a:lnTo>
                            <a:pt x="6" y="41"/>
                          </a:lnTo>
                          <a:lnTo>
                            <a:pt x="0" y="23"/>
                          </a:lnTo>
                          <a:lnTo>
                            <a:pt x="5" y="4"/>
                          </a:lnTo>
                          <a:lnTo>
                            <a:pt x="2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91" name="Freeform 1690"/>
                    <p:cNvSpPr>
                      <a:spLocks/>
                    </p:cNvSpPr>
                    <p:nvPr/>
                  </p:nvSpPr>
                  <p:spPr bwMode="auto">
                    <a:xfrm>
                      <a:off x="1327" y="1349"/>
                      <a:ext cx="7" cy="5"/>
                    </a:xfrm>
                    <a:custGeom>
                      <a:avLst/>
                      <a:gdLst>
                        <a:gd name="T0" fmla="*/ 89 w 89"/>
                        <a:gd name="T1" fmla="*/ 0 h 60"/>
                        <a:gd name="T2" fmla="*/ 78 w 89"/>
                        <a:gd name="T3" fmla="*/ 8 h 60"/>
                        <a:gd name="T4" fmla="*/ 70 w 89"/>
                        <a:gd name="T5" fmla="*/ 33 h 60"/>
                        <a:gd name="T6" fmla="*/ 74 w 89"/>
                        <a:gd name="T7" fmla="*/ 41 h 60"/>
                        <a:gd name="T8" fmla="*/ 74 w 89"/>
                        <a:gd name="T9" fmla="*/ 48 h 60"/>
                        <a:gd name="T10" fmla="*/ 79 w 89"/>
                        <a:gd name="T11" fmla="*/ 60 h 60"/>
                        <a:gd name="T12" fmla="*/ 67 w 89"/>
                        <a:gd name="T13" fmla="*/ 40 h 60"/>
                        <a:gd name="T14" fmla="*/ 50 w 89"/>
                        <a:gd name="T15" fmla="*/ 40 h 60"/>
                        <a:gd name="T16" fmla="*/ 31 w 89"/>
                        <a:gd name="T17" fmla="*/ 33 h 60"/>
                        <a:gd name="T18" fmla="*/ 0 w 89"/>
                        <a:gd name="T19" fmla="*/ 31 h 60"/>
                        <a:gd name="T20" fmla="*/ 31 w 89"/>
                        <a:gd name="T21" fmla="*/ 10 h 60"/>
                        <a:gd name="T22" fmla="*/ 89 w 89"/>
                        <a:gd name="T23" fmla="*/ 0 h 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89" h="60">
                          <a:moveTo>
                            <a:pt x="89" y="0"/>
                          </a:moveTo>
                          <a:lnTo>
                            <a:pt x="78" y="8"/>
                          </a:lnTo>
                          <a:lnTo>
                            <a:pt x="70" y="33"/>
                          </a:lnTo>
                          <a:lnTo>
                            <a:pt x="74" y="41"/>
                          </a:lnTo>
                          <a:lnTo>
                            <a:pt x="74" y="48"/>
                          </a:lnTo>
                          <a:lnTo>
                            <a:pt x="79" y="60"/>
                          </a:lnTo>
                          <a:lnTo>
                            <a:pt x="67" y="40"/>
                          </a:lnTo>
                          <a:lnTo>
                            <a:pt x="50" y="40"/>
                          </a:lnTo>
                          <a:lnTo>
                            <a:pt x="31" y="33"/>
                          </a:lnTo>
                          <a:lnTo>
                            <a:pt x="0" y="31"/>
                          </a:lnTo>
                          <a:lnTo>
                            <a:pt x="31" y="10"/>
                          </a:lnTo>
                          <a:lnTo>
                            <a:pt x="8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92" name="Freeform 1691"/>
                    <p:cNvSpPr>
                      <a:spLocks/>
                    </p:cNvSpPr>
                    <p:nvPr/>
                  </p:nvSpPr>
                  <p:spPr bwMode="auto">
                    <a:xfrm>
                      <a:off x="1321" y="1343"/>
                      <a:ext cx="15" cy="3"/>
                    </a:xfrm>
                    <a:custGeom>
                      <a:avLst/>
                      <a:gdLst>
                        <a:gd name="T0" fmla="*/ 177 w 177"/>
                        <a:gd name="T1" fmla="*/ 20 h 38"/>
                        <a:gd name="T2" fmla="*/ 170 w 177"/>
                        <a:gd name="T3" fmla="*/ 34 h 38"/>
                        <a:gd name="T4" fmla="*/ 151 w 177"/>
                        <a:gd name="T5" fmla="*/ 38 h 38"/>
                        <a:gd name="T6" fmla="*/ 123 w 177"/>
                        <a:gd name="T7" fmla="*/ 27 h 38"/>
                        <a:gd name="T8" fmla="*/ 88 w 177"/>
                        <a:gd name="T9" fmla="*/ 20 h 38"/>
                        <a:gd name="T10" fmla="*/ 29 w 177"/>
                        <a:gd name="T11" fmla="*/ 20 h 38"/>
                        <a:gd name="T12" fmla="*/ 0 w 177"/>
                        <a:gd name="T13" fmla="*/ 22 h 38"/>
                        <a:gd name="T14" fmla="*/ 46 w 177"/>
                        <a:gd name="T15" fmla="*/ 10 h 38"/>
                        <a:gd name="T16" fmla="*/ 77 w 177"/>
                        <a:gd name="T17" fmla="*/ 5 h 38"/>
                        <a:gd name="T18" fmla="*/ 73 w 177"/>
                        <a:gd name="T19" fmla="*/ 0 h 38"/>
                        <a:gd name="T20" fmla="*/ 102 w 177"/>
                        <a:gd name="T21" fmla="*/ 7 h 38"/>
                        <a:gd name="T22" fmla="*/ 99 w 177"/>
                        <a:gd name="T23" fmla="*/ 3 h 38"/>
                        <a:gd name="T24" fmla="*/ 125 w 177"/>
                        <a:gd name="T25" fmla="*/ 10 h 38"/>
                        <a:gd name="T26" fmla="*/ 148 w 177"/>
                        <a:gd name="T27" fmla="*/ 10 h 38"/>
                        <a:gd name="T28" fmla="*/ 177 w 177"/>
                        <a:gd name="T29" fmla="*/ 20 h 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77" h="38">
                          <a:moveTo>
                            <a:pt x="177" y="20"/>
                          </a:moveTo>
                          <a:lnTo>
                            <a:pt x="170" y="34"/>
                          </a:lnTo>
                          <a:lnTo>
                            <a:pt x="151" y="38"/>
                          </a:lnTo>
                          <a:lnTo>
                            <a:pt x="123" y="27"/>
                          </a:lnTo>
                          <a:lnTo>
                            <a:pt x="88" y="20"/>
                          </a:lnTo>
                          <a:lnTo>
                            <a:pt x="29" y="20"/>
                          </a:lnTo>
                          <a:lnTo>
                            <a:pt x="0" y="22"/>
                          </a:lnTo>
                          <a:lnTo>
                            <a:pt x="46" y="10"/>
                          </a:lnTo>
                          <a:lnTo>
                            <a:pt x="77" y="5"/>
                          </a:lnTo>
                          <a:lnTo>
                            <a:pt x="73" y="0"/>
                          </a:lnTo>
                          <a:lnTo>
                            <a:pt x="102" y="7"/>
                          </a:lnTo>
                          <a:lnTo>
                            <a:pt x="99" y="3"/>
                          </a:lnTo>
                          <a:lnTo>
                            <a:pt x="125" y="10"/>
                          </a:lnTo>
                          <a:lnTo>
                            <a:pt x="148" y="10"/>
                          </a:lnTo>
                          <a:lnTo>
                            <a:pt x="177" y="2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93" name="Freeform 1692"/>
                    <p:cNvSpPr>
                      <a:spLocks/>
                    </p:cNvSpPr>
                    <p:nvPr/>
                  </p:nvSpPr>
                  <p:spPr bwMode="auto">
                    <a:xfrm>
                      <a:off x="1301" y="1349"/>
                      <a:ext cx="8" cy="14"/>
                    </a:xfrm>
                    <a:custGeom>
                      <a:avLst/>
                      <a:gdLst>
                        <a:gd name="T0" fmla="*/ 88 w 88"/>
                        <a:gd name="T1" fmla="*/ 31 h 168"/>
                        <a:gd name="T2" fmla="*/ 61 w 88"/>
                        <a:gd name="T3" fmla="*/ 12 h 168"/>
                        <a:gd name="T4" fmla="*/ 29 w 88"/>
                        <a:gd name="T5" fmla="*/ 17 h 168"/>
                        <a:gd name="T6" fmla="*/ 12 w 88"/>
                        <a:gd name="T7" fmla="*/ 45 h 168"/>
                        <a:gd name="T8" fmla="*/ 8 w 88"/>
                        <a:gd name="T9" fmla="*/ 82 h 168"/>
                        <a:gd name="T10" fmla="*/ 12 w 88"/>
                        <a:gd name="T11" fmla="*/ 111 h 168"/>
                        <a:gd name="T12" fmla="*/ 22 w 88"/>
                        <a:gd name="T13" fmla="*/ 135 h 168"/>
                        <a:gd name="T14" fmla="*/ 38 w 88"/>
                        <a:gd name="T15" fmla="*/ 97 h 168"/>
                        <a:gd name="T16" fmla="*/ 54 w 88"/>
                        <a:gd name="T17" fmla="*/ 78 h 168"/>
                        <a:gd name="T18" fmla="*/ 83 w 88"/>
                        <a:gd name="T19" fmla="*/ 63 h 168"/>
                        <a:gd name="T20" fmla="*/ 60 w 88"/>
                        <a:gd name="T21" fmla="*/ 94 h 168"/>
                        <a:gd name="T22" fmla="*/ 35 w 88"/>
                        <a:gd name="T23" fmla="*/ 117 h 168"/>
                        <a:gd name="T24" fmla="*/ 33 w 88"/>
                        <a:gd name="T25" fmla="*/ 141 h 168"/>
                        <a:gd name="T26" fmla="*/ 43 w 88"/>
                        <a:gd name="T27" fmla="*/ 165 h 168"/>
                        <a:gd name="T28" fmla="*/ 57 w 88"/>
                        <a:gd name="T29" fmla="*/ 168 h 168"/>
                        <a:gd name="T30" fmla="*/ 19 w 88"/>
                        <a:gd name="T31" fmla="*/ 161 h 168"/>
                        <a:gd name="T32" fmla="*/ 1 w 88"/>
                        <a:gd name="T33" fmla="*/ 124 h 168"/>
                        <a:gd name="T34" fmla="*/ 0 w 88"/>
                        <a:gd name="T35" fmla="*/ 78 h 168"/>
                        <a:gd name="T36" fmla="*/ 1 w 88"/>
                        <a:gd name="T37" fmla="*/ 35 h 168"/>
                        <a:gd name="T38" fmla="*/ 22 w 88"/>
                        <a:gd name="T39" fmla="*/ 7 h 168"/>
                        <a:gd name="T40" fmla="*/ 50 w 88"/>
                        <a:gd name="T41" fmla="*/ 0 h 168"/>
                        <a:gd name="T42" fmla="*/ 76 w 88"/>
                        <a:gd name="T43" fmla="*/ 4 h 168"/>
                        <a:gd name="T44" fmla="*/ 88 w 88"/>
                        <a:gd name="T45" fmla="*/ 31 h 1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88" h="168">
                          <a:moveTo>
                            <a:pt x="88" y="31"/>
                          </a:moveTo>
                          <a:lnTo>
                            <a:pt x="61" y="12"/>
                          </a:lnTo>
                          <a:lnTo>
                            <a:pt x="29" y="17"/>
                          </a:lnTo>
                          <a:lnTo>
                            <a:pt x="12" y="45"/>
                          </a:lnTo>
                          <a:lnTo>
                            <a:pt x="8" y="82"/>
                          </a:lnTo>
                          <a:lnTo>
                            <a:pt x="12" y="111"/>
                          </a:lnTo>
                          <a:lnTo>
                            <a:pt x="22" y="135"/>
                          </a:lnTo>
                          <a:lnTo>
                            <a:pt x="38" y="97"/>
                          </a:lnTo>
                          <a:lnTo>
                            <a:pt x="54" y="78"/>
                          </a:lnTo>
                          <a:lnTo>
                            <a:pt x="83" y="63"/>
                          </a:lnTo>
                          <a:lnTo>
                            <a:pt x="60" y="94"/>
                          </a:lnTo>
                          <a:lnTo>
                            <a:pt x="35" y="117"/>
                          </a:lnTo>
                          <a:lnTo>
                            <a:pt x="33" y="141"/>
                          </a:lnTo>
                          <a:lnTo>
                            <a:pt x="43" y="165"/>
                          </a:lnTo>
                          <a:lnTo>
                            <a:pt x="57" y="168"/>
                          </a:lnTo>
                          <a:lnTo>
                            <a:pt x="19" y="161"/>
                          </a:lnTo>
                          <a:lnTo>
                            <a:pt x="1" y="124"/>
                          </a:lnTo>
                          <a:lnTo>
                            <a:pt x="0" y="78"/>
                          </a:lnTo>
                          <a:lnTo>
                            <a:pt x="1" y="35"/>
                          </a:lnTo>
                          <a:lnTo>
                            <a:pt x="22" y="7"/>
                          </a:lnTo>
                          <a:lnTo>
                            <a:pt x="50" y="0"/>
                          </a:lnTo>
                          <a:lnTo>
                            <a:pt x="76" y="4"/>
                          </a:lnTo>
                          <a:lnTo>
                            <a:pt x="88" y="3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94" name="Freeform 1693"/>
                    <p:cNvSpPr>
                      <a:spLocks/>
                    </p:cNvSpPr>
                    <p:nvPr/>
                  </p:nvSpPr>
                  <p:spPr bwMode="auto">
                    <a:xfrm>
                      <a:off x="1299" y="1347"/>
                      <a:ext cx="12" cy="19"/>
                    </a:xfrm>
                    <a:custGeom>
                      <a:avLst/>
                      <a:gdLst>
                        <a:gd name="T0" fmla="*/ 144 w 144"/>
                        <a:gd name="T1" fmla="*/ 55 h 229"/>
                        <a:gd name="T2" fmla="*/ 124 w 144"/>
                        <a:gd name="T3" fmla="*/ 19 h 229"/>
                        <a:gd name="T4" fmla="*/ 85 w 144"/>
                        <a:gd name="T5" fmla="*/ 10 h 229"/>
                        <a:gd name="T6" fmla="*/ 39 w 144"/>
                        <a:gd name="T7" fmla="*/ 17 h 229"/>
                        <a:gd name="T8" fmla="*/ 22 w 144"/>
                        <a:gd name="T9" fmla="*/ 37 h 229"/>
                        <a:gd name="T10" fmla="*/ 11 w 144"/>
                        <a:gd name="T11" fmla="*/ 72 h 229"/>
                        <a:gd name="T12" fmla="*/ 11 w 144"/>
                        <a:gd name="T13" fmla="*/ 98 h 229"/>
                        <a:gd name="T14" fmla="*/ 18 w 144"/>
                        <a:gd name="T15" fmla="*/ 118 h 229"/>
                        <a:gd name="T16" fmla="*/ 18 w 144"/>
                        <a:gd name="T17" fmla="*/ 144 h 229"/>
                        <a:gd name="T18" fmla="*/ 24 w 144"/>
                        <a:gd name="T19" fmla="*/ 177 h 229"/>
                        <a:gd name="T20" fmla="*/ 56 w 144"/>
                        <a:gd name="T21" fmla="*/ 209 h 229"/>
                        <a:gd name="T22" fmla="*/ 93 w 144"/>
                        <a:gd name="T23" fmla="*/ 207 h 229"/>
                        <a:gd name="T24" fmla="*/ 124 w 144"/>
                        <a:gd name="T25" fmla="*/ 196 h 229"/>
                        <a:gd name="T26" fmla="*/ 124 w 144"/>
                        <a:gd name="T27" fmla="*/ 216 h 229"/>
                        <a:gd name="T28" fmla="*/ 93 w 144"/>
                        <a:gd name="T29" fmla="*/ 229 h 229"/>
                        <a:gd name="T30" fmla="*/ 59 w 144"/>
                        <a:gd name="T31" fmla="*/ 223 h 229"/>
                        <a:gd name="T32" fmla="*/ 31 w 144"/>
                        <a:gd name="T33" fmla="*/ 212 h 229"/>
                        <a:gd name="T34" fmla="*/ 10 w 144"/>
                        <a:gd name="T35" fmla="*/ 180 h 229"/>
                        <a:gd name="T36" fmla="*/ 8 w 144"/>
                        <a:gd name="T37" fmla="*/ 127 h 229"/>
                        <a:gd name="T38" fmla="*/ 0 w 144"/>
                        <a:gd name="T39" fmla="*/ 91 h 229"/>
                        <a:gd name="T40" fmla="*/ 0 w 144"/>
                        <a:gd name="T41" fmla="*/ 62 h 229"/>
                        <a:gd name="T42" fmla="*/ 13 w 144"/>
                        <a:gd name="T43" fmla="*/ 33 h 229"/>
                        <a:gd name="T44" fmla="*/ 30 w 144"/>
                        <a:gd name="T45" fmla="*/ 10 h 229"/>
                        <a:gd name="T46" fmla="*/ 67 w 144"/>
                        <a:gd name="T47" fmla="*/ 0 h 229"/>
                        <a:gd name="T48" fmla="*/ 124 w 144"/>
                        <a:gd name="T49" fmla="*/ 7 h 229"/>
                        <a:gd name="T50" fmla="*/ 141 w 144"/>
                        <a:gd name="T51" fmla="*/ 19 h 229"/>
                        <a:gd name="T52" fmla="*/ 144 w 144"/>
                        <a:gd name="T53" fmla="*/ 55 h 2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144" h="229">
                          <a:moveTo>
                            <a:pt x="144" y="55"/>
                          </a:moveTo>
                          <a:lnTo>
                            <a:pt x="124" y="19"/>
                          </a:lnTo>
                          <a:lnTo>
                            <a:pt x="85" y="10"/>
                          </a:lnTo>
                          <a:lnTo>
                            <a:pt x="39" y="17"/>
                          </a:lnTo>
                          <a:lnTo>
                            <a:pt x="22" y="37"/>
                          </a:lnTo>
                          <a:lnTo>
                            <a:pt x="11" y="72"/>
                          </a:lnTo>
                          <a:lnTo>
                            <a:pt x="11" y="98"/>
                          </a:lnTo>
                          <a:lnTo>
                            <a:pt x="18" y="118"/>
                          </a:lnTo>
                          <a:lnTo>
                            <a:pt x="18" y="144"/>
                          </a:lnTo>
                          <a:lnTo>
                            <a:pt x="24" y="177"/>
                          </a:lnTo>
                          <a:lnTo>
                            <a:pt x="56" y="209"/>
                          </a:lnTo>
                          <a:lnTo>
                            <a:pt x="93" y="207"/>
                          </a:lnTo>
                          <a:lnTo>
                            <a:pt x="124" y="196"/>
                          </a:lnTo>
                          <a:lnTo>
                            <a:pt x="124" y="216"/>
                          </a:lnTo>
                          <a:lnTo>
                            <a:pt x="93" y="229"/>
                          </a:lnTo>
                          <a:lnTo>
                            <a:pt x="59" y="223"/>
                          </a:lnTo>
                          <a:lnTo>
                            <a:pt x="31" y="212"/>
                          </a:lnTo>
                          <a:lnTo>
                            <a:pt x="10" y="180"/>
                          </a:lnTo>
                          <a:lnTo>
                            <a:pt x="8" y="127"/>
                          </a:lnTo>
                          <a:lnTo>
                            <a:pt x="0" y="91"/>
                          </a:lnTo>
                          <a:lnTo>
                            <a:pt x="0" y="62"/>
                          </a:lnTo>
                          <a:lnTo>
                            <a:pt x="13" y="33"/>
                          </a:lnTo>
                          <a:lnTo>
                            <a:pt x="30" y="10"/>
                          </a:lnTo>
                          <a:lnTo>
                            <a:pt x="67" y="0"/>
                          </a:lnTo>
                          <a:lnTo>
                            <a:pt x="124" y="7"/>
                          </a:lnTo>
                          <a:lnTo>
                            <a:pt x="141" y="19"/>
                          </a:lnTo>
                          <a:lnTo>
                            <a:pt x="144" y="5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95" name="Freeform 1694"/>
                    <p:cNvSpPr>
                      <a:spLocks/>
                    </p:cNvSpPr>
                    <p:nvPr/>
                  </p:nvSpPr>
                  <p:spPr bwMode="auto">
                    <a:xfrm>
                      <a:off x="1334" y="1375"/>
                      <a:ext cx="5" cy="3"/>
                    </a:xfrm>
                    <a:custGeom>
                      <a:avLst/>
                      <a:gdLst>
                        <a:gd name="T0" fmla="*/ 63 w 63"/>
                        <a:gd name="T1" fmla="*/ 0 h 35"/>
                        <a:gd name="T2" fmla="*/ 45 w 63"/>
                        <a:gd name="T3" fmla="*/ 12 h 35"/>
                        <a:gd name="T4" fmla="*/ 29 w 63"/>
                        <a:gd name="T5" fmla="*/ 19 h 35"/>
                        <a:gd name="T6" fmla="*/ 12 w 63"/>
                        <a:gd name="T7" fmla="*/ 25 h 35"/>
                        <a:gd name="T8" fmla="*/ 0 w 63"/>
                        <a:gd name="T9" fmla="*/ 35 h 35"/>
                        <a:gd name="T10" fmla="*/ 19 w 63"/>
                        <a:gd name="T11" fmla="*/ 32 h 35"/>
                        <a:gd name="T12" fmla="*/ 45 w 63"/>
                        <a:gd name="T13" fmla="*/ 29 h 35"/>
                        <a:gd name="T14" fmla="*/ 63 w 63"/>
                        <a:gd name="T15" fmla="*/ 0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63" h="35">
                          <a:moveTo>
                            <a:pt x="63" y="0"/>
                          </a:moveTo>
                          <a:lnTo>
                            <a:pt x="45" y="12"/>
                          </a:lnTo>
                          <a:lnTo>
                            <a:pt x="29" y="19"/>
                          </a:lnTo>
                          <a:lnTo>
                            <a:pt x="12" y="25"/>
                          </a:lnTo>
                          <a:lnTo>
                            <a:pt x="0" y="35"/>
                          </a:lnTo>
                          <a:lnTo>
                            <a:pt x="19" y="32"/>
                          </a:lnTo>
                          <a:lnTo>
                            <a:pt x="45" y="29"/>
                          </a:lnTo>
                          <a:lnTo>
                            <a:pt x="63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96" name="Freeform 1695"/>
                    <p:cNvSpPr>
                      <a:spLocks/>
                    </p:cNvSpPr>
                    <p:nvPr/>
                  </p:nvSpPr>
                  <p:spPr bwMode="auto">
                    <a:xfrm>
                      <a:off x="1328" y="1353"/>
                      <a:ext cx="5" cy="2"/>
                    </a:xfrm>
                    <a:custGeom>
                      <a:avLst/>
                      <a:gdLst>
                        <a:gd name="T0" fmla="*/ 60 w 60"/>
                        <a:gd name="T1" fmla="*/ 0 h 25"/>
                        <a:gd name="T2" fmla="*/ 47 w 60"/>
                        <a:gd name="T3" fmla="*/ 10 h 25"/>
                        <a:gd name="T4" fmla="*/ 17 w 60"/>
                        <a:gd name="T5" fmla="*/ 21 h 25"/>
                        <a:gd name="T6" fmla="*/ 0 w 60"/>
                        <a:gd name="T7" fmla="*/ 24 h 25"/>
                        <a:gd name="T8" fmla="*/ 24 w 60"/>
                        <a:gd name="T9" fmla="*/ 25 h 25"/>
                        <a:gd name="T10" fmla="*/ 50 w 60"/>
                        <a:gd name="T11" fmla="*/ 15 h 25"/>
                        <a:gd name="T12" fmla="*/ 60 w 60"/>
                        <a:gd name="T13" fmla="*/ 0 h 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0" h="25">
                          <a:moveTo>
                            <a:pt x="60" y="0"/>
                          </a:moveTo>
                          <a:lnTo>
                            <a:pt x="47" y="10"/>
                          </a:lnTo>
                          <a:lnTo>
                            <a:pt x="17" y="21"/>
                          </a:lnTo>
                          <a:lnTo>
                            <a:pt x="0" y="24"/>
                          </a:lnTo>
                          <a:lnTo>
                            <a:pt x="24" y="25"/>
                          </a:lnTo>
                          <a:lnTo>
                            <a:pt x="50" y="15"/>
                          </a:lnTo>
                          <a:lnTo>
                            <a:pt x="6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97" name="Freeform 1696"/>
                    <p:cNvSpPr>
                      <a:spLocks/>
                    </p:cNvSpPr>
                    <p:nvPr/>
                  </p:nvSpPr>
                  <p:spPr bwMode="auto">
                    <a:xfrm>
                      <a:off x="1328" y="1348"/>
                      <a:ext cx="7" cy="1"/>
                    </a:xfrm>
                    <a:custGeom>
                      <a:avLst/>
                      <a:gdLst>
                        <a:gd name="T0" fmla="*/ 73 w 73"/>
                        <a:gd name="T1" fmla="*/ 1 h 16"/>
                        <a:gd name="T2" fmla="*/ 36 w 73"/>
                        <a:gd name="T3" fmla="*/ 0 h 16"/>
                        <a:gd name="T4" fmla="*/ 0 w 73"/>
                        <a:gd name="T5" fmla="*/ 16 h 16"/>
                        <a:gd name="T6" fmla="*/ 40 w 73"/>
                        <a:gd name="T7" fmla="*/ 5 h 16"/>
                        <a:gd name="T8" fmla="*/ 73 w 73"/>
                        <a:gd name="T9" fmla="*/ 1 h 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3" h="16">
                          <a:moveTo>
                            <a:pt x="73" y="1"/>
                          </a:moveTo>
                          <a:lnTo>
                            <a:pt x="36" y="0"/>
                          </a:lnTo>
                          <a:lnTo>
                            <a:pt x="0" y="16"/>
                          </a:lnTo>
                          <a:lnTo>
                            <a:pt x="40" y="5"/>
                          </a:lnTo>
                          <a:lnTo>
                            <a:pt x="73" y="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98" name="Freeform 1697"/>
                    <p:cNvSpPr>
                      <a:spLocks/>
                    </p:cNvSpPr>
                    <p:nvPr/>
                  </p:nvSpPr>
                  <p:spPr bwMode="auto">
                    <a:xfrm>
                      <a:off x="1323" y="1351"/>
                      <a:ext cx="3" cy="2"/>
                    </a:xfrm>
                    <a:custGeom>
                      <a:avLst/>
                      <a:gdLst>
                        <a:gd name="T0" fmla="*/ 44 w 44"/>
                        <a:gd name="T1" fmla="*/ 8 h 26"/>
                        <a:gd name="T2" fmla="*/ 29 w 44"/>
                        <a:gd name="T3" fmla="*/ 21 h 26"/>
                        <a:gd name="T4" fmla="*/ 12 w 44"/>
                        <a:gd name="T5" fmla="*/ 26 h 26"/>
                        <a:gd name="T6" fmla="*/ 32 w 44"/>
                        <a:gd name="T7" fmla="*/ 15 h 26"/>
                        <a:gd name="T8" fmla="*/ 22 w 44"/>
                        <a:gd name="T9" fmla="*/ 13 h 26"/>
                        <a:gd name="T10" fmla="*/ 2 w 44"/>
                        <a:gd name="T11" fmla="*/ 7 h 26"/>
                        <a:gd name="T12" fmla="*/ 32 w 44"/>
                        <a:gd name="T13" fmla="*/ 11 h 26"/>
                        <a:gd name="T14" fmla="*/ 22 w 44"/>
                        <a:gd name="T15" fmla="*/ 5 h 26"/>
                        <a:gd name="T16" fmla="*/ 0 w 44"/>
                        <a:gd name="T17" fmla="*/ 0 h 26"/>
                        <a:gd name="T18" fmla="*/ 44 w 44"/>
                        <a:gd name="T19" fmla="*/ 8 h 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44" h="26">
                          <a:moveTo>
                            <a:pt x="44" y="8"/>
                          </a:moveTo>
                          <a:lnTo>
                            <a:pt x="29" y="21"/>
                          </a:lnTo>
                          <a:lnTo>
                            <a:pt x="12" y="26"/>
                          </a:lnTo>
                          <a:lnTo>
                            <a:pt x="32" y="15"/>
                          </a:lnTo>
                          <a:lnTo>
                            <a:pt x="22" y="13"/>
                          </a:lnTo>
                          <a:lnTo>
                            <a:pt x="2" y="7"/>
                          </a:lnTo>
                          <a:lnTo>
                            <a:pt x="32" y="11"/>
                          </a:lnTo>
                          <a:lnTo>
                            <a:pt x="22" y="5"/>
                          </a:lnTo>
                          <a:lnTo>
                            <a:pt x="0" y="0"/>
                          </a:lnTo>
                          <a:lnTo>
                            <a:pt x="44" y="8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99" name="Freeform 1698"/>
                    <p:cNvSpPr>
                      <a:spLocks/>
                    </p:cNvSpPr>
                    <p:nvPr/>
                  </p:nvSpPr>
                  <p:spPr bwMode="auto">
                    <a:xfrm>
                      <a:off x="1332" y="1363"/>
                      <a:ext cx="3" cy="10"/>
                    </a:xfrm>
                    <a:custGeom>
                      <a:avLst/>
                      <a:gdLst>
                        <a:gd name="T0" fmla="*/ 40 w 43"/>
                        <a:gd name="T1" fmla="*/ 0 h 119"/>
                        <a:gd name="T2" fmla="*/ 43 w 43"/>
                        <a:gd name="T3" fmla="*/ 24 h 119"/>
                        <a:gd name="T4" fmla="*/ 18 w 43"/>
                        <a:gd name="T5" fmla="*/ 58 h 119"/>
                        <a:gd name="T6" fmla="*/ 0 w 43"/>
                        <a:gd name="T7" fmla="*/ 119 h 119"/>
                        <a:gd name="T8" fmla="*/ 0 w 43"/>
                        <a:gd name="T9" fmla="*/ 76 h 119"/>
                        <a:gd name="T10" fmla="*/ 7 w 43"/>
                        <a:gd name="T11" fmla="*/ 54 h 119"/>
                        <a:gd name="T12" fmla="*/ 16 w 43"/>
                        <a:gd name="T13" fmla="*/ 29 h 119"/>
                        <a:gd name="T14" fmla="*/ 40 w 43"/>
                        <a:gd name="T15" fmla="*/ 0 h 1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43" h="119">
                          <a:moveTo>
                            <a:pt x="40" y="0"/>
                          </a:moveTo>
                          <a:lnTo>
                            <a:pt x="43" y="24"/>
                          </a:lnTo>
                          <a:lnTo>
                            <a:pt x="18" y="58"/>
                          </a:lnTo>
                          <a:lnTo>
                            <a:pt x="0" y="119"/>
                          </a:lnTo>
                          <a:lnTo>
                            <a:pt x="0" y="76"/>
                          </a:lnTo>
                          <a:lnTo>
                            <a:pt x="7" y="54"/>
                          </a:lnTo>
                          <a:lnTo>
                            <a:pt x="16" y="29"/>
                          </a:lnTo>
                          <a:lnTo>
                            <a:pt x="4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00" name="Freeform 1699"/>
                    <p:cNvSpPr>
                      <a:spLocks/>
                    </p:cNvSpPr>
                    <p:nvPr/>
                  </p:nvSpPr>
                  <p:spPr bwMode="auto">
                    <a:xfrm>
                      <a:off x="1306" y="1371"/>
                      <a:ext cx="11" cy="14"/>
                    </a:xfrm>
                    <a:custGeom>
                      <a:avLst/>
                      <a:gdLst>
                        <a:gd name="T0" fmla="*/ 0 w 123"/>
                        <a:gd name="T1" fmla="*/ 0 h 177"/>
                        <a:gd name="T2" fmla="*/ 10 w 123"/>
                        <a:gd name="T3" fmla="*/ 74 h 177"/>
                        <a:gd name="T4" fmla="*/ 37 w 123"/>
                        <a:gd name="T5" fmla="*/ 120 h 177"/>
                        <a:gd name="T6" fmla="*/ 87 w 123"/>
                        <a:gd name="T7" fmla="*/ 155 h 177"/>
                        <a:gd name="T8" fmla="*/ 123 w 123"/>
                        <a:gd name="T9" fmla="*/ 177 h 177"/>
                        <a:gd name="T10" fmla="*/ 68 w 123"/>
                        <a:gd name="T11" fmla="*/ 158 h 177"/>
                        <a:gd name="T12" fmla="*/ 19 w 123"/>
                        <a:gd name="T13" fmla="*/ 127 h 177"/>
                        <a:gd name="T14" fmla="*/ 0 w 123"/>
                        <a:gd name="T15" fmla="*/ 99 h 177"/>
                        <a:gd name="T16" fmla="*/ 0 w 123"/>
                        <a:gd name="T17" fmla="*/ 0 h 1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23" h="177">
                          <a:moveTo>
                            <a:pt x="0" y="0"/>
                          </a:moveTo>
                          <a:lnTo>
                            <a:pt x="10" y="74"/>
                          </a:lnTo>
                          <a:lnTo>
                            <a:pt x="37" y="120"/>
                          </a:lnTo>
                          <a:lnTo>
                            <a:pt x="87" y="155"/>
                          </a:lnTo>
                          <a:lnTo>
                            <a:pt x="123" y="177"/>
                          </a:lnTo>
                          <a:lnTo>
                            <a:pt x="68" y="158"/>
                          </a:lnTo>
                          <a:lnTo>
                            <a:pt x="19" y="127"/>
                          </a:lnTo>
                          <a:lnTo>
                            <a:pt x="0" y="9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01" name="Freeform 1700"/>
                    <p:cNvSpPr>
                      <a:spLocks/>
                    </p:cNvSpPr>
                    <p:nvPr/>
                  </p:nvSpPr>
                  <p:spPr bwMode="auto">
                    <a:xfrm>
                      <a:off x="1260" y="1583"/>
                      <a:ext cx="151" cy="54"/>
                    </a:xfrm>
                    <a:custGeom>
                      <a:avLst/>
                      <a:gdLst>
                        <a:gd name="T0" fmla="*/ 1812 w 1812"/>
                        <a:gd name="T1" fmla="*/ 343 h 656"/>
                        <a:gd name="T2" fmla="*/ 1802 w 1812"/>
                        <a:gd name="T3" fmla="*/ 545 h 656"/>
                        <a:gd name="T4" fmla="*/ 1204 w 1812"/>
                        <a:gd name="T5" fmla="*/ 656 h 656"/>
                        <a:gd name="T6" fmla="*/ 548 w 1812"/>
                        <a:gd name="T7" fmla="*/ 656 h 656"/>
                        <a:gd name="T8" fmla="*/ 30 w 1812"/>
                        <a:gd name="T9" fmla="*/ 490 h 656"/>
                        <a:gd name="T10" fmla="*/ 0 w 1812"/>
                        <a:gd name="T11" fmla="*/ 18 h 656"/>
                        <a:gd name="T12" fmla="*/ 1022 w 1812"/>
                        <a:gd name="T13" fmla="*/ 0 h 656"/>
                        <a:gd name="T14" fmla="*/ 1812 w 1812"/>
                        <a:gd name="T15" fmla="*/ 343 h 6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812" h="656">
                          <a:moveTo>
                            <a:pt x="1812" y="343"/>
                          </a:moveTo>
                          <a:lnTo>
                            <a:pt x="1802" y="545"/>
                          </a:lnTo>
                          <a:lnTo>
                            <a:pt x="1204" y="656"/>
                          </a:lnTo>
                          <a:lnTo>
                            <a:pt x="548" y="656"/>
                          </a:lnTo>
                          <a:lnTo>
                            <a:pt x="30" y="490"/>
                          </a:lnTo>
                          <a:lnTo>
                            <a:pt x="0" y="18"/>
                          </a:lnTo>
                          <a:lnTo>
                            <a:pt x="1022" y="0"/>
                          </a:lnTo>
                          <a:lnTo>
                            <a:pt x="1812" y="343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02" name="Freeform 1701"/>
                    <p:cNvSpPr>
                      <a:spLocks/>
                    </p:cNvSpPr>
                    <p:nvPr/>
                  </p:nvSpPr>
                  <p:spPr bwMode="auto">
                    <a:xfrm>
                      <a:off x="1263" y="1603"/>
                      <a:ext cx="145" cy="32"/>
                    </a:xfrm>
                    <a:custGeom>
                      <a:avLst/>
                      <a:gdLst>
                        <a:gd name="T0" fmla="*/ 1732 w 1732"/>
                        <a:gd name="T1" fmla="*/ 129 h 379"/>
                        <a:gd name="T2" fmla="*/ 1721 w 1732"/>
                        <a:gd name="T3" fmla="*/ 277 h 379"/>
                        <a:gd name="T4" fmla="*/ 1185 w 1732"/>
                        <a:gd name="T5" fmla="*/ 379 h 379"/>
                        <a:gd name="T6" fmla="*/ 486 w 1732"/>
                        <a:gd name="T7" fmla="*/ 379 h 379"/>
                        <a:gd name="T8" fmla="*/ 0 w 1732"/>
                        <a:gd name="T9" fmla="*/ 204 h 379"/>
                        <a:gd name="T10" fmla="*/ 0 w 1732"/>
                        <a:gd name="T11" fmla="*/ 0 h 379"/>
                        <a:gd name="T12" fmla="*/ 465 w 1732"/>
                        <a:gd name="T13" fmla="*/ 204 h 379"/>
                        <a:gd name="T14" fmla="*/ 1175 w 1732"/>
                        <a:gd name="T15" fmla="*/ 212 h 379"/>
                        <a:gd name="T16" fmla="*/ 1732 w 1732"/>
                        <a:gd name="T17" fmla="*/ 129 h 37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732" h="379">
                          <a:moveTo>
                            <a:pt x="1732" y="129"/>
                          </a:moveTo>
                          <a:lnTo>
                            <a:pt x="1721" y="277"/>
                          </a:lnTo>
                          <a:lnTo>
                            <a:pt x="1185" y="379"/>
                          </a:lnTo>
                          <a:lnTo>
                            <a:pt x="486" y="379"/>
                          </a:lnTo>
                          <a:lnTo>
                            <a:pt x="0" y="204"/>
                          </a:lnTo>
                          <a:lnTo>
                            <a:pt x="0" y="0"/>
                          </a:lnTo>
                          <a:lnTo>
                            <a:pt x="465" y="204"/>
                          </a:lnTo>
                          <a:lnTo>
                            <a:pt x="1175" y="212"/>
                          </a:lnTo>
                          <a:lnTo>
                            <a:pt x="1732" y="129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03" name="Freeform 1702"/>
                    <p:cNvSpPr>
                      <a:spLocks/>
                    </p:cNvSpPr>
                    <p:nvPr/>
                  </p:nvSpPr>
                  <p:spPr bwMode="auto">
                    <a:xfrm>
                      <a:off x="1264" y="1533"/>
                      <a:ext cx="192" cy="157"/>
                    </a:xfrm>
                    <a:custGeom>
                      <a:avLst/>
                      <a:gdLst>
                        <a:gd name="T0" fmla="*/ 1840 w 2306"/>
                        <a:gd name="T1" fmla="*/ 1451 h 1886"/>
                        <a:gd name="T2" fmla="*/ 1848 w 2306"/>
                        <a:gd name="T3" fmla="*/ 1830 h 1886"/>
                        <a:gd name="T4" fmla="*/ 2049 w 2306"/>
                        <a:gd name="T5" fmla="*/ 1886 h 1886"/>
                        <a:gd name="T6" fmla="*/ 2274 w 2306"/>
                        <a:gd name="T7" fmla="*/ 1870 h 1886"/>
                        <a:gd name="T8" fmla="*/ 2287 w 2306"/>
                        <a:gd name="T9" fmla="*/ 1299 h 1886"/>
                        <a:gd name="T10" fmla="*/ 2281 w 2306"/>
                        <a:gd name="T11" fmla="*/ 1016 h 1886"/>
                        <a:gd name="T12" fmla="*/ 2280 w 2306"/>
                        <a:gd name="T13" fmla="*/ 883 h 1886"/>
                        <a:gd name="T14" fmla="*/ 2306 w 2306"/>
                        <a:gd name="T15" fmla="*/ 773 h 1886"/>
                        <a:gd name="T16" fmla="*/ 2306 w 2306"/>
                        <a:gd name="T17" fmla="*/ 682 h 1886"/>
                        <a:gd name="T18" fmla="*/ 2277 w 2306"/>
                        <a:gd name="T19" fmla="*/ 603 h 1886"/>
                        <a:gd name="T20" fmla="*/ 2178 w 2306"/>
                        <a:gd name="T21" fmla="*/ 497 h 1886"/>
                        <a:gd name="T22" fmla="*/ 2058 w 2306"/>
                        <a:gd name="T23" fmla="*/ 434 h 1886"/>
                        <a:gd name="T24" fmla="*/ 1784 w 2306"/>
                        <a:gd name="T25" fmla="*/ 333 h 1886"/>
                        <a:gd name="T26" fmla="*/ 1382 w 2306"/>
                        <a:gd name="T27" fmla="*/ 232 h 1886"/>
                        <a:gd name="T28" fmla="*/ 1302 w 2306"/>
                        <a:gd name="T29" fmla="*/ 226 h 1886"/>
                        <a:gd name="T30" fmla="*/ 1250 w 2306"/>
                        <a:gd name="T31" fmla="*/ 232 h 1886"/>
                        <a:gd name="T32" fmla="*/ 1236 w 2306"/>
                        <a:gd name="T33" fmla="*/ 213 h 1886"/>
                        <a:gd name="T34" fmla="*/ 1215 w 2306"/>
                        <a:gd name="T35" fmla="*/ 190 h 1886"/>
                        <a:gd name="T36" fmla="*/ 1189 w 2306"/>
                        <a:gd name="T37" fmla="*/ 195 h 1886"/>
                        <a:gd name="T38" fmla="*/ 1155 w 2306"/>
                        <a:gd name="T39" fmla="*/ 198 h 1886"/>
                        <a:gd name="T40" fmla="*/ 1140 w 2306"/>
                        <a:gd name="T41" fmla="*/ 155 h 1886"/>
                        <a:gd name="T42" fmla="*/ 1109 w 2306"/>
                        <a:gd name="T43" fmla="*/ 133 h 1886"/>
                        <a:gd name="T44" fmla="*/ 1078 w 2306"/>
                        <a:gd name="T45" fmla="*/ 127 h 1886"/>
                        <a:gd name="T46" fmla="*/ 1036 w 2306"/>
                        <a:gd name="T47" fmla="*/ 127 h 1886"/>
                        <a:gd name="T48" fmla="*/ 1043 w 2306"/>
                        <a:gd name="T49" fmla="*/ 92 h 1886"/>
                        <a:gd name="T50" fmla="*/ 995 w 2306"/>
                        <a:gd name="T51" fmla="*/ 0 h 1886"/>
                        <a:gd name="T52" fmla="*/ 56 w 2306"/>
                        <a:gd name="T53" fmla="*/ 25 h 1886"/>
                        <a:gd name="T54" fmla="*/ 59 w 2306"/>
                        <a:gd name="T55" fmla="*/ 123 h 1886"/>
                        <a:gd name="T56" fmla="*/ 42 w 2306"/>
                        <a:gd name="T57" fmla="*/ 213 h 1886"/>
                        <a:gd name="T58" fmla="*/ 28 w 2306"/>
                        <a:gd name="T59" fmla="*/ 275 h 1886"/>
                        <a:gd name="T60" fmla="*/ 12 w 2306"/>
                        <a:gd name="T61" fmla="*/ 353 h 1886"/>
                        <a:gd name="T62" fmla="*/ 0 w 2306"/>
                        <a:gd name="T63" fmla="*/ 480 h 1886"/>
                        <a:gd name="T64" fmla="*/ 15 w 2306"/>
                        <a:gd name="T65" fmla="*/ 555 h 1886"/>
                        <a:gd name="T66" fmla="*/ 42 w 2306"/>
                        <a:gd name="T67" fmla="*/ 626 h 1886"/>
                        <a:gd name="T68" fmla="*/ 76 w 2306"/>
                        <a:gd name="T69" fmla="*/ 684 h 1886"/>
                        <a:gd name="T70" fmla="*/ 120 w 2306"/>
                        <a:gd name="T71" fmla="*/ 707 h 1886"/>
                        <a:gd name="T72" fmla="*/ 187 w 2306"/>
                        <a:gd name="T73" fmla="*/ 727 h 1886"/>
                        <a:gd name="T74" fmla="*/ 277 w 2306"/>
                        <a:gd name="T75" fmla="*/ 756 h 1886"/>
                        <a:gd name="T76" fmla="*/ 319 w 2306"/>
                        <a:gd name="T77" fmla="*/ 806 h 1886"/>
                        <a:gd name="T78" fmla="*/ 366 w 2306"/>
                        <a:gd name="T79" fmla="*/ 847 h 1886"/>
                        <a:gd name="T80" fmla="*/ 442 w 2306"/>
                        <a:gd name="T81" fmla="*/ 883 h 1886"/>
                        <a:gd name="T82" fmla="*/ 532 w 2306"/>
                        <a:gd name="T83" fmla="*/ 913 h 1886"/>
                        <a:gd name="T84" fmla="*/ 674 w 2306"/>
                        <a:gd name="T85" fmla="*/ 929 h 1886"/>
                        <a:gd name="T86" fmla="*/ 797 w 2306"/>
                        <a:gd name="T87" fmla="*/ 929 h 1886"/>
                        <a:gd name="T88" fmla="*/ 889 w 2306"/>
                        <a:gd name="T89" fmla="*/ 919 h 1886"/>
                        <a:gd name="T90" fmla="*/ 973 w 2306"/>
                        <a:gd name="T91" fmla="*/ 913 h 1886"/>
                        <a:gd name="T92" fmla="*/ 1036 w 2306"/>
                        <a:gd name="T93" fmla="*/ 947 h 1886"/>
                        <a:gd name="T94" fmla="*/ 1159 w 2306"/>
                        <a:gd name="T95" fmla="*/ 940 h 1886"/>
                        <a:gd name="T96" fmla="*/ 1659 w 2306"/>
                        <a:gd name="T97" fmla="*/ 986 h 1886"/>
                        <a:gd name="T98" fmla="*/ 1773 w 2306"/>
                        <a:gd name="T99" fmla="*/ 1011 h 1886"/>
                        <a:gd name="T100" fmla="*/ 1791 w 2306"/>
                        <a:gd name="T101" fmla="*/ 1035 h 1886"/>
                        <a:gd name="T102" fmla="*/ 1863 w 2306"/>
                        <a:gd name="T103" fmla="*/ 1046 h 1886"/>
                        <a:gd name="T104" fmla="*/ 1835 w 2306"/>
                        <a:gd name="T105" fmla="*/ 1094 h 1886"/>
                        <a:gd name="T106" fmla="*/ 1859 w 2306"/>
                        <a:gd name="T107" fmla="*/ 1153 h 1886"/>
                        <a:gd name="T108" fmla="*/ 1840 w 2306"/>
                        <a:gd name="T109" fmla="*/ 1298 h 1886"/>
                        <a:gd name="T110" fmla="*/ 1840 w 2306"/>
                        <a:gd name="T111" fmla="*/ 1451 h 188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2306" h="1886">
                          <a:moveTo>
                            <a:pt x="1840" y="1451"/>
                          </a:moveTo>
                          <a:lnTo>
                            <a:pt x="1848" y="1830"/>
                          </a:lnTo>
                          <a:lnTo>
                            <a:pt x="2049" y="1886"/>
                          </a:lnTo>
                          <a:lnTo>
                            <a:pt x="2274" y="1870"/>
                          </a:lnTo>
                          <a:lnTo>
                            <a:pt x="2287" y="1299"/>
                          </a:lnTo>
                          <a:lnTo>
                            <a:pt x="2281" y="1016"/>
                          </a:lnTo>
                          <a:lnTo>
                            <a:pt x="2280" y="883"/>
                          </a:lnTo>
                          <a:lnTo>
                            <a:pt x="2306" y="773"/>
                          </a:lnTo>
                          <a:lnTo>
                            <a:pt x="2306" y="682"/>
                          </a:lnTo>
                          <a:lnTo>
                            <a:pt x="2277" y="603"/>
                          </a:lnTo>
                          <a:lnTo>
                            <a:pt x="2178" y="497"/>
                          </a:lnTo>
                          <a:lnTo>
                            <a:pt x="2058" y="434"/>
                          </a:lnTo>
                          <a:lnTo>
                            <a:pt x="1784" y="333"/>
                          </a:lnTo>
                          <a:lnTo>
                            <a:pt x="1382" y="232"/>
                          </a:lnTo>
                          <a:lnTo>
                            <a:pt x="1302" y="226"/>
                          </a:lnTo>
                          <a:lnTo>
                            <a:pt x="1250" y="232"/>
                          </a:lnTo>
                          <a:lnTo>
                            <a:pt x="1236" y="213"/>
                          </a:lnTo>
                          <a:lnTo>
                            <a:pt x="1215" y="190"/>
                          </a:lnTo>
                          <a:lnTo>
                            <a:pt x="1189" y="195"/>
                          </a:lnTo>
                          <a:lnTo>
                            <a:pt x="1155" y="198"/>
                          </a:lnTo>
                          <a:lnTo>
                            <a:pt x="1140" y="155"/>
                          </a:lnTo>
                          <a:lnTo>
                            <a:pt x="1109" y="133"/>
                          </a:lnTo>
                          <a:lnTo>
                            <a:pt x="1078" y="127"/>
                          </a:lnTo>
                          <a:lnTo>
                            <a:pt x="1036" y="127"/>
                          </a:lnTo>
                          <a:lnTo>
                            <a:pt x="1043" y="92"/>
                          </a:lnTo>
                          <a:lnTo>
                            <a:pt x="995" y="0"/>
                          </a:lnTo>
                          <a:lnTo>
                            <a:pt x="56" y="25"/>
                          </a:lnTo>
                          <a:lnTo>
                            <a:pt x="59" y="123"/>
                          </a:lnTo>
                          <a:lnTo>
                            <a:pt x="42" y="213"/>
                          </a:lnTo>
                          <a:lnTo>
                            <a:pt x="28" y="275"/>
                          </a:lnTo>
                          <a:lnTo>
                            <a:pt x="12" y="353"/>
                          </a:lnTo>
                          <a:lnTo>
                            <a:pt x="0" y="480"/>
                          </a:lnTo>
                          <a:lnTo>
                            <a:pt x="15" y="555"/>
                          </a:lnTo>
                          <a:lnTo>
                            <a:pt x="42" y="626"/>
                          </a:lnTo>
                          <a:lnTo>
                            <a:pt x="76" y="684"/>
                          </a:lnTo>
                          <a:lnTo>
                            <a:pt x="120" y="707"/>
                          </a:lnTo>
                          <a:lnTo>
                            <a:pt x="187" y="727"/>
                          </a:lnTo>
                          <a:lnTo>
                            <a:pt x="277" y="756"/>
                          </a:lnTo>
                          <a:lnTo>
                            <a:pt x="319" y="806"/>
                          </a:lnTo>
                          <a:lnTo>
                            <a:pt x="366" y="847"/>
                          </a:lnTo>
                          <a:lnTo>
                            <a:pt x="442" y="883"/>
                          </a:lnTo>
                          <a:lnTo>
                            <a:pt x="532" y="913"/>
                          </a:lnTo>
                          <a:lnTo>
                            <a:pt x="674" y="929"/>
                          </a:lnTo>
                          <a:lnTo>
                            <a:pt x="797" y="929"/>
                          </a:lnTo>
                          <a:lnTo>
                            <a:pt x="889" y="919"/>
                          </a:lnTo>
                          <a:lnTo>
                            <a:pt x="973" y="913"/>
                          </a:lnTo>
                          <a:lnTo>
                            <a:pt x="1036" y="947"/>
                          </a:lnTo>
                          <a:lnTo>
                            <a:pt x="1159" y="940"/>
                          </a:lnTo>
                          <a:lnTo>
                            <a:pt x="1659" y="986"/>
                          </a:lnTo>
                          <a:lnTo>
                            <a:pt x="1773" y="1011"/>
                          </a:lnTo>
                          <a:lnTo>
                            <a:pt x="1791" y="1035"/>
                          </a:lnTo>
                          <a:lnTo>
                            <a:pt x="1863" y="1046"/>
                          </a:lnTo>
                          <a:lnTo>
                            <a:pt x="1835" y="1094"/>
                          </a:lnTo>
                          <a:lnTo>
                            <a:pt x="1859" y="1153"/>
                          </a:lnTo>
                          <a:lnTo>
                            <a:pt x="1840" y="1298"/>
                          </a:lnTo>
                          <a:lnTo>
                            <a:pt x="1840" y="1451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04" name="Freeform 1703"/>
                    <p:cNvSpPr>
                      <a:spLocks/>
                    </p:cNvSpPr>
                    <p:nvPr/>
                  </p:nvSpPr>
                  <p:spPr bwMode="auto">
                    <a:xfrm>
                      <a:off x="1266" y="1541"/>
                      <a:ext cx="189" cy="147"/>
                    </a:xfrm>
                    <a:custGeom>
                      <a:avLst/>
                      <a:gdLst>
                        <a:gd name="T0" fmla="*/ 70 w 2262"/>
                        <a:gd name="T1" fmla="*/ 102 h 1769"/>
                        <a:gd name="T2" fmla="*/ 14 w 2262"/>
                        <a:gd name="T3" fmla="*/ 225 h 1769"/>
                        <a:gd name="T4" fmla="*/ 59 w 2262"/>
                        <a:gd name="T5" fmla="*/ 577 h 1769"/>
                        <a:gd name="T6" fmla="*/ 184 w 2262"/>
                        <a:gd name="T7" fmla="*/ 577 h 1769"/>
                        <a:gd name="T8" fmla="*/ 323 w 2262"/>
                        <a:gd name="T9" fmla="*/ 703 h 1769"/>
                        <a:gd name="T10" fmla="*/ 646 w 2262"/>
                        <a:gd name="T11" fmla="*/ 790 h 1769"/>
                        <a:gd name="T12" fmla="*/ 950 w 2262"/>
                        <a:gd name="T13" fmla="*/ 790 h 1769"/>
                        <a:gd name="T14" fmla="*/ 835 w 2262"/>
                        <a:gd name="T15" fmla="*/ 663 h 1769"/>
                        <a:gd name="T16" fmla="*/ 980 w 2262"/>
                        <a:gd name="T17" fmla="*/ 785 h 1769"/>
                        <a:gd name="T18" fmla="*/ 1130 w 2262"/>
                        <a:gd name="T19" fmla="*/ 816 h 1769"/>
                        <a:gd name="T20" fmla="*/ 1029 w 2262"/>
                        <a:gd name="T21" fmla="*/ 735 h 1769"/>
                        <a:gd name="T22" fmla="*/ 1189 w 2262"/>
                        <a:gd name="T23" fmla="*/ 826 h 1769"/>
                        <a:gd name="T24" fmla="*/ 1706 w 2262"/>
                        <a:gd name="T25" fmla="*/ 897 h 1769"/>
                        <a:gd name="T26" fmla="*/ 1847 w 2262"/>
                        <a:gd name="T27" fmla="*/ 942 h 1769"/>
                        <a:gd name="T28" fmla="*/ 1979 w 2262"/>
                        <a:gd name="T29" fmla="*/ 911 h 1769"/>
                        <a:gd name="T30" fmla="*/ 1857 w 2262"/>
                        <a:gd name="T31" fmla="*/ 966 h 1769"/>
                        <a:gd name="T32" fmla="*/ 1850 w 2262"/>
                        <a:gd name="T33" fmla="*/ 1057 h 1769"/>
                        <a:gd name="T34" fmla="*/ 1989 w 2262"/>
                        <a:gd name="T35" fmla="*/ 1745 h 1769"/>
                        <a:gd name="T36" fmla="*/ 2222 w 2262"/>
                        <a:gd name="T37" fmla="*/ 1745 h 1769"/>
                        <a:gd name="T38" fmla="*/ 2262 w 2262"/>
                        <a:gd name="T39" fmla="*/ 689 h 1769"/>
                        <a:gd name="T40" fmla="*/ 2199 w 2262"/>
                        <a:gd name="T41" fmla="*/ 490 h 1769"/>
                        <a:gd name="T42" fmla="*/ 1936 w 2262"/>
                        <a:gd name="T43" fmla="*/ 332 h 1769"/>
                        <a:gd name="T44" fmla="*/ 1372 w 2262"/>
                        <a:gd name="T45" fmla="*/ 162 h 1769"/>
                        <a:gd name="T46" fmla="*/ 1183 w 2262"/>
                        <a:gd name="T47" fmla="*/ 234 h 1769"/>
                        <a:gd name="T48" fmla="*/ 1105 w 2262"/>
                        <a:gd name="T49" fmla="*/ 245 h 1769"/>
                        <a:gd name="T50" fmla="*/ 1200 w 2262"/>
                        <a:gd name="T51" fmla="*/ 148 h 1769"/>
                        <a:gd name="T52" fmla="*/ 1140 w 2262"/>
                        <a:gd name="T53" fmla="*/ 123 h 1769"/>
                        <a:gd name="T54" fmla="*/ 1079 w 2262"/>
                        <a:gd name="T55" fmla="*/ 184 h 1769"/>
                        <a:gd name="T56" fmla="*/ 1074 w 2262"/>
                        <a:gd name="T57" fmla="*/ 152 h 1769"/>
                        <a:gd name="T58" fmla="*/ 1086 w 2262"/>
                        <a:gd name="T59" fmla="*/ 77 h 1769"/>
                        <a:gd name="T60" fmla="*/ 945 w 2262"/>
                        <a:gd name="T61" fmla="*/ 127 h 1769"/>
                        <a:gd name="T62" fmla="*/ 959 w 2262"/>
                        <a:gd name="T63" fmla="*/ 73 h 1769"/>
                        <a:gd name="T64" fmla="*/ 990 w 2262"/>
                        <a:gd name="T65" fmla="*/ 0 h 1769"/>
                        <a:gd name="T66" fmla="*/ 846 w 2262"/>
                        <a:gd name="T67" fmla="*/ 61 h 1769"/>
                        <a:gd name="T68" fmla="*/ 587 w 2262"/>
                        <a:gd name="T69" fmla="*/ 119 h 1769"/>
                        <a:gd name="T70" fmla="*/ 528 w 2262"/>
                        <a:gd name="T71" fmla="*/ 40 h 1769"/>
                        <a:gd name="T72" fmla="*/ 462 w 2262"/>
                        <a:gd name="T73" fmla="*/ 127 h 1769"/>
                        <a:gd name="T74" fmla="*/ 333 w 2262"/>
                        <a:gd name="T75" fmla="*/ 73 h 1769"/>
                        <a:gd name="T76" fmla="*/ 279 w 2262"/>
                        <a:gd name="T77" fmla="*/ 148 h 1769"/>
                        <a:gd name="T78" fmla="*/ 115 w 2262"/>
                        <a:gd name="T79" fmla="*/ 123 h 1769"/>
                        <a:gd name="T80" fmla="*/ 75 w 2262"/>
                        <a:gd name="T81" fmla="*/ 36 h 176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</a:cxnLst>
                      <a:rect l="0" t="0" r="r" b="b"/>
                      <a:pathLst>
                        <a:path w="2262" h="1769">
                          <a:moveTo>
                            <a:pt x="75" y="36"/>
                          </a:moveTo>
                          <a:lnTo>
                            <a:pt x="70" y="102"/>
                          </a:lnTo>
                          <a:lnTo>
                            <a:pt x="44" y="77"/>
                          </a:lnTo>
                          <a:lnTo>
                            <a:pt x="14" y="225"/>
                          </a:lnTo>
                          <a:lnTo>
                            <a:pt x="0" y="398"/>
                          </a:lnTo>
                          <a:lnTo>
                            <a:pt x="59" y="577"/>
                          </a:lnTo>
                          <a:lnTo>
                            <a:pt x="198" y="616"/>
                          </a:lnTo>
                          <a:lnTo>
                            <a:pt x="184" y="577"/>
                          </a:lnTo>
                          <a:lnTo>
                            <a:pt x="257" y="638"/>
                          </a:lnTo>
                          <a:lnTo>
                            <a:pt x="323" y="703"/>
                          </a:lnTo>
                          <a:lnTo>
                            <a:pt x="467" y="775"/>
                          </a:lnTo>
                          <a:lnTo>
                            <a:pt x="646" y="790"/>
                          </a:lnTo>
                          <a:lnTo>
                            <a:pt x="861" y="799"/>
                          </a:lnTo>
                          <a:lnTo>
                            <a:pt x="950" y="790"/>
                          </a:lnTo>
                          <a:lnTo>
                            <a:pt x="869" y="754"/>
                          </a:lnTo>
                          <a:lnTo>
                            <a:pt x="835" y="663"/>
                          </a:lnTo>
                          <a:lnTo>
                            <a:pt x="901" y="739"/>
                          </a:lnTo>
                          <a:lnTo>
                            <a:pt x="980" y="785"/>
                          </a:lnTo>
                          <a:lnTo>
                            <a:pt x="1053" y="826"/>
                          </a:lnTo>
                          <a:lnTo>
                            <a:pt x="1130" y="816"/>
                          </a:lnTo>
                          <a:lnTo>
                            <a:pt x="1079" y="780"/>
                          </a:lnTo>
                          <a:lnTo>
                            <a:pt x="1029" y="735"/>
                          </a:lnTo>
                          <a:lnTo>
                            <a:pt x="1109" y="764"/>
                          </a:lnTo>
                          <a:lnTo>
                            <a:pt x="1189" y="826"/>
                          </a:lnTo>
                          <a:lnTo>
                            <a:pt x="1448" y="857"/>
                          </a:lnTo>
                          <a:lnTo>
                            <a:pt x="1706" y="897"/>
                          </a:lnTo>
                          <a:lnTo>
                            <a:pt x="1816" y="928"/>
                          </a:lnTo>
                          <a:lnTo>
                            <a:pt x="1847" y="942"/>
                          </a:lnTo>
                          <a:lnTo>
                            <a:pt x="1894" y="922"/>
                          </a:lnTo>
                          <a:lnTo>
                            <a:pt x="1979" y="911"/>
                          </a:lnTo>
                          <a:lnTo>
                            <a:pt x="1931" y="938"/>
                          </a:lnTo>
                          <a:lnTo>
                            <a:pt x="1857" y="966"/>
                          </a:lnTo>
                          <a:lnTo>
                            <a:pt x="1826" y="988"/>
                          </a:lnTo>
                          <a:lnTo>
                            <a:pt x="1850" y="1057"/>
                          </a:lnTo>
                          <a:lnTo>
                            <a:pt x="1844" y="1713"/>
                          </a:lnTo>
                          <a:lnTo>
                            <a:pt x="1989" y="1745"/>
                          </a:lnTo>
                          <a:lnTo>
                            <a:pt x="2102" y="1769"/>
                          </a:lnTo>
                          <a:lnTo>
                            <a:pt x="2222" y="1745"/>
                          </a:lnTo>
                          <a:lnTo>
                            <a:pt x="2225" y="874"/>
                          </a:lnTo>
                          <a:lnTo>
                            <a:pt x="2262" y="689"/>
                          </a:lnTo>
                          <a:lnTo>
                            <a:pt x="2256" y="572"/>
                          </a:lnTo>
                          <a:lnTo>
                            <a:pt x="2199" y="490"/>
                          </a:lnTo>
                          <a:lnTo>
                            <a:pt x="2128" y="415"/>
                          </a:lnTo>
                          <a:lnTo>
                            <a:pt x="1936" y="332"/>
                          </a:lnTo>
                          <a:lnTo>
                            <a:pt x="1705" y="250"/>
                          </a:lnTo>
                          <a:lnTo>
                            <a:pt x="1372" y="162"/>
                          </a:lnTo>
                          <a:lnTo>
                            <a:pt x="1238" y="152"/>
                          </a:lnTo>
                          <a:lnTo>
                            <a:pt x="1183" y="234"/>
                          </a:lnTo>
                          <a:lnTo>
                            <a:pt x="1015" y="321"/>
                          </a:lnTo>
                          <a:lnTo>
                            <a:pt x="1105" y="245"/>
                          </a:lnTo>
                          <a:lnTo>
                            <a:pt x="1173" y="204"/>
                          </a:lnTo>
                          <a:lnTo>
                            <a:pt x="1200" y="148"/>
                          </a:lnTo>
                          <a:lnTo>
                            <a:pt x="1189" y="123"/>
                          </a:lnTo>
                          <a:lnTo>
                            <a:pt x="1140" y="123"/>
                          </a:lnTo>
                          <a:lnTo>
                            <a:pt x="1109" y="152"/>
                          </a:lnTo>
                          <a:lnTo>
                            <a:pt x="1079" y="184"/>
                          </a:lnTo>
                          <a:lnTo>
                            <a:pt x="1005" y="215"/>
                          </a:lnTo>
                          <a:lnTo>
                            <a:pt x="1074" y="152"/>
                          </a:lnTo>
                          <a:lnTo>
                            <a:pt x="1105" y="108"/>
                          </a:lnTo>
                          <a:lnTo>
                            <a:pt x="1086" y="77"/>
                          </a:lnTo>
                          <a:lnTo>
                            <a:pt x="1025" y="56"/>
                          </a:lnTo>
                          <a:lnTo>
                            <a:pt x="945" y="127"/>
                          </a:lnTo>
                          <a:lnTo>
                            <a:pt x="869" y="173"/>
                          </a:lnTo>
                          <a:lnTo>
                            <a:pt x="959" y="73"/>
                          </a:lnTo>
                          <a:lnTo>
                            <a:pt x="990" y="30"/>
                          </a:lnTo>
                          <a:lnTo>
                            <a:pt x="990" y="0"/>
                          </a:lnTo>
                          <a:lnTo>
                            <a:pt x="916" y="11"/>
                          </a:lnTo>
                          <a:lnTo>
                            <a:pt x="846" y="61"/>
                          </a:lnTo>
                          <a:lnTo>
                            <a:pt x="800" y="97"/>
                          </a:lnTo>
                          <a:lnTo>
                            <a:pt x="587" y="119"/>
                          </a:lnTo>
                          <a:lnTo>
                            <a:pt x="593" y="61"/>
                          </a:lnTo>
                          <a:lnTo>
                            <a:pt x="528" y="40"/>
                          </a:lnTo>
                          <a:lnTo>
                            <a:pt x="528" y="112"/>
                          </a:lnTo>
                          <a:lnTo>
                            <a:pt x="462" y="127"/>
                          </a:lnTo>
                          <a:lnTo>
                            <a:pt x="323" y="148"/>
                          </a:lnTo>
                          <a:lnTo>
                            <a:pt x="333" y="73"/>
                          </a:lnTo>
                          <a:lnTo>
                            <a:pt x="284" y="73"/>
                          </a:lnTo>
                          <a:lnTo>
                            <a:pt x="279" y="148"/>
                          </a:lnTo>
                          <a:lnTo>
                            <a:pt x="198" y="144"/>
                          </a:lnTo>
                          <a:lnTo>
                            <a:pt x="115" y="123"/>
                          </a:lnTo>
                          <a:lnTo>
                            <a:pt x="109" y="61"/>
                          </a:lnTo>
                          <a:lnTo>
                            <a:pt x="75" y="36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05" name="Freeform 1704"/>
                    <p:cNvSpPr>
                      <a:spLocks/>
                    </p:cNvSpPr>
                    <p:nvPr/>
                  </p:nvSpPr>
                  <p:spPr bwMode="auto">
                    <a:xfrm>
                      <a:off x="1356" y="1588"/>
                      <a:ext cx="78" cy="20"/>
                    </a:xfrm>
                    <a:custGeom>
                      <a:avLst/>
                      <a:gdLst>
                        <a:gd name="T0" fmla="*/ 0 w 935"/>
                        <a:gd name="T1" fmla="*/ 0 h 240"/>
                        <a:gd name="T2" fmla="*/ 240 w 935"/>
                        <a:gd name="T3" fmla="*/ 9 h 240"/>
                        <a:gd name="T4" fmla="*/ 483 w 935"/>
                        <a:gd name="T5" fmla="*/ 71 h 240"/>
                        <a:gd name="T6" fmla="*/ 662 w 935"/>
                        <a:gd name="T7" fmla="*/ 81 h 240"/>
                        <a:gd name="T8" fmla="*/ 811 w 935"/>
                        <a:gd name="T9" fmla="*/ 113 h 240"/>
                        <a:gd name="T10" fmla="*/ 865 w 935"/>
                        <a:gd name="T11" fmla="*/ 193 h 240"/>
                        <a:gd name="T12" fmla="*/ 935 w 935"/>
                        <a:gd name="T13" fmla="*/ 240 h 240"/>
                        <a:gd name="T14" fmla="*/ 865 w 935"/>
                        <a:gd name="T15" fmla="*/ 224 h 240"/>
                        <a:gd name="T16" fmla="*/ 801 w 935"/>
                        <a:gd name="T17" fmla="*/ 132 h 240"/>
                        <a:gd name="T18" fmla="*/ 602 w 935"/>
                        <a:gd name="T19" fmla="*/ 92 h 240"/>
                        <a:gd name="T20" fmla="*/ 483 w 935"/>
                        <a:gd name="T21" fmla="*/ 92 h 240"/>
                        <a:gd name="T22" fmla="*/ 388 w 935"/>
                        <a:gd name="T23" fmla="*/ 71 h 240"/>
                        <a:gd name="T24" fmla="*/ 224 w 935"/>
                        <a:gd name="T25" fmla="*/ 25 h 240"/>
                        <a:gd name="T26" fmla="*/ 0 w 935"/>
                        <a:gd name="T27" fmla="*/ 0 h 2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935" h="240">
                          <a:moveTo>
                            <a:pt x="0" y="0"/>
                          </a:moveTo>
                          <a:lnTo>
                            <a:pt x="240" y="9"/>
                          </a:lnTo>
                          <a:lnTo>
                            <a:pt x="483" y="71"/>
                          </a:lnTo>
                          <a:lnTo>
                            <a:pt x="662" y="81"/>
                          </a:lnTo>
                          <a:lnTo>
                            <a:pt x="811" y="113"/>
                          </a:lnTo>
                          <a:lnTo>
                            <a:pt x="865" y="193"/>
                          </a:lnTo>
                          <a:lnTo>
                            <a:pt x="935" y="240"/>
                          </a:lnTo>
                          <a:lnTo>
                            <a:pt x="865" y="224"/>
                          </a:lnTo>
                          <a:lnTo>
                            <a:pt x="801" y="132"/>
                          </a:lnTo>
                          <a:lnTo>
                            <a:pt x="602" y="92"/>
                          </a:lnTo>
                          <a:lnTo>
                            <a:pt x="483" y="92"/>
                          </a:lnTo>
                          <a:lnTo>
                            <a:pt x="388" y="71"/>
                          </a:lnTo>
                          <a:lnTo>
                            <a:pt x="224" y="2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06" name="Freeform 1705"/>
                    <p:cNvSpPr>
                      <a:spLocks/>
                    </p:cNvSpPr>
                    <p:nvPr/>
                  </p:nvSpPr>
                  <p:spPr bwMode="auto">
                    <a:xfrm>
                      <a:off x="1292" y="1569"/>
                      <a:ext cx="26" cy="5"/>
                    </a:xfrm>
                    <a:custGeom>
                      <a:avLst/>
                      <a:gdLst>
                        <a:gd name="T0" fmla="*/ 0 w 308"/>
                        <a:gd name="T1" fmla="*/ 0 h 57"/>
                        <a:gd name="T2" fmla="*/ 143 w 308"/>
                        <a:gd name="T3" fmla="*/ 57 h 57"/>
                        <a:gd name="T4" fmla="*/ 308 w 308"/>
                        <a:gd name="T5" fmla="*/ 42 h 57"/>
                        <a:gd name="T6" fmla="*/ 0 w 308"/>
                        <a:gd name="T7" fmla="*/ 0 h 5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308" h="57">
                          <a:moveTo>
                            <a:pt x="0" y="0"/>
                          </a:moveTo>
                          <a:lnTo>
                            <a:pt x="143" y="57"/>
                          </a:lnTo>
                          <a:lnTo>
                            <a:pt x="308" y="4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07" name="Freeform 1706"/>
                    <p:cNvSpPr>
                      <a:spLocks/>
                    </p:cNvSpPr>
                    <p:nvPr/>
                  </p:nvSpPr>
                  <p:spPr bwMode="auto">
                    <a:xfrm>
                      <a:off x="1267" y="1562"/>
                      <a:ext cx="16" cy="6"/>
                    </a:xfrm>
                    <a:custGeom>
                      <a:avLst/>
                      <a:gdLst>
                        <a:gd name="T0" fmla="*/ 0 w 187"/>
                        <a:gd name="T1" fmla="*/ 0 h 65"/>
                        <a:gd name="T2" fmla="*/ 48 w 187"/>
                        <a:gd name="T3" fmla="*/ 40 h 65"/>
                        <a:gd name="T4" fmla="*/ 187 w 187"/>
                        <a:gd name="T5" fmla="*/ 60 h 65"/>
                        <a:gd name="T6" fmla="*/ 42 w 187"/>
                        <a:gd name="T7" fmla="*/ 65 h 65"/>
                        <a:gd name="T8" fmla="*/ 0 w 187"/>
                        <a:gd name="T9" fmla="*/ 0 h 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87" h="65">
                          <a:moveTo>
                            <a:pt x="0" y="0"/>
                          </a:moveTo>
                          <a:lnTo>
                            <a:pt x="48" y="40"/>
                          </a:lnTo>
                          <a:lnTo>
                            <a:pt x="187" y="60"/>
                          </a:lnTo>
                          <a:lnTo>
                            <a:pt x="42" y="6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08" name="Freeform 1707"/>
                    <p:cNvSpPr>
                      <a:spLocks/>
                    </p:cNvSpPr>
                    <p:nvPr/>
                  </p:nvSpPr>
                  <p:spPr bwMode="auto">
                    <a:xfrm>
                      <a:off x="1332" y="1558"/>
                      <a:ext cx="24" cy="13"/>
                    </a:xfrm>
                    <a:custGeom>
                      <a:avLst/>
                      <a:gdLst>
                        <a:gd name="T0" fmla="*/ 0 w 288"/>
                        <a:gd name="T1" fmla="*/ 0 h 164"/>
                        <a:gd name="T2" fmla="*/ 130 w 288"/>
                        <a:gd name="T3" fmla="*/ 16 h 164"/>
                        <a:gd name="T4" fmla="*/ 154 w 288"/>
                        <a:gd name="T5" fmla="*/ 36 h 164"/>
                        <a:gd name="T6" fmla="*/ 154 w 288"/>
                        <a:gd name="T7" fmla="*/ 87 h 164"/>
                        <a:gd name="T8" fmla="*/ 165 w 288"/>
                        <a:gd name="T9" fmla="*/ 143 h 164"/>
                        <a:gd name="T10" fmla="*/ 288 w 288"/>
                        <a:gd name="T11" fmla="*/ 164 h 164"/>
                        <a:gd name="T12" fmla="*/ 140 w 288"/>
                        <a:gd name="T13" fmla="*/ 159 h 164"/>
                        <a:gd name="T14" fmla="*/ 114 w 288"/>
                        <a:gd name="T15" fmla="*/ 56 h 164"/>
                        <a:gd name="T16" fmla="*/ 0 w 288"/>
                        <a:gd name="T17" fmla="*/ 0 h 1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88" h="164">
                          <a:moveTo>
                            <a:pt x="0" y="0"/>
                          </a:moveTo>
                          <a:lnTo>
                            <a:pt x="130" y="16"/>
                          </a:lnTo>
                          <a:lnTo>
                            <a:pt x="154" y="36"/>
                          </a:lnTo>
                          <a:lnTo>
                            <a:pt x="154" y="87"/>
                          </a:lnTo>
                          <a:lnTo>
                            <a:pt x="165" y="143"/>
                          </a:lnTo>
                          <a:lnTo>
                            <a:pt x="288" y="164"/>
                          </a:lnTo>
                          <a:lnTo>
                            <a:pt x="140" y="159"/>
                          </a:lnTo>
                          <a:lnTo>
                            <a:pt x="114" y="5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09" name="Freeform 1708"/>
                    <p:cNvSpPr>
                      <a:spLocks/>
                    </p:cNvSpPr>
                    <p:nvPr/>
                  </p:nvSpPr>
                  <p:spPr bwMode="auto">
                    <a:xfrm>
                      <a:off x="1320" y="1398"/>
                      <a:ext cx="16" cy="34"/>
                    </a:xfrm>
                    <a:custGeom>
                      <a:avLst/>
                      <a:gdLst>
                        <a:gd name="T0" fmla="*/ 46 w 197"/>
                        <a:gd name="T1" fmla="*/ 0 h 410"/>
                        <a:gd name="T2" fmla="*/ 90 w 197"/>
                        <a:gd name="T3" fmla="*/ 51 h 410"/>
                        <a:gd name="T4" fmla="*/ 102 w 197"/>
                        <a:gd name="T5" fmla="*/ 122 h 410"/>
                        <a:gd name="T6" fmla="*/ 164 w 197"/>
                        <a:gd name="T7" fmla="*/ 197 h 410"/>
                        <a:gd name="T8" fmla="*/ 190 w 197"/>
                        <a:gd name="T9" fmla="*/ 272 h 410"/>
                        <a:gd name="T10" fmla="*/ 197 w 197"/>
                        <a:gd name="T11" fmla="*/ 352 h 410"/>
                        <a:gd name="T12" fmla="*/ 186 w 197"/>
                        <a:gd name="T13" fmla="*/ 410 h 410"/>
                        <a:gd name="T14" fmla="*/ 0 w 197"/>
                        <a:gd name="T15" fmla="*/ 166 h 410"/>
                        <a:gd name="T16" fmla="*/ 46 w 197"/>
                        <a:gd name="T17" fmla="*/ 0 h 4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97" h="410">
                          <a:moveTo>
                            <a:pt x="46" y="0"/>
                          </a:moveTo>
                          <a:lnTo>
                            <a:pt x="90" y="51"/>
                          </a:lnTo>
                          <a:lnTo>
                            <a:pt x="102" y="122"/>
                          </a:lnTo>
                          <a:lnTo>
                            <a:pt x="164" y="197"/>
                          </a:lnTo>
                          <a:lnTo>
                            <a:pt x="190" y="272"/>
                          </a:lnTo>
                          <a:lnTo>
                            <a:pt x="197" y="352"/>
                          </a:lnTo>
                          <a:lnTo>
                            <a:pt x="186" y="410"/>
                          </a:lnTo>
                          <a:lnTo>
                            <a:pt x="0" y="166"/>
                          </a:lnTo>
                          <a:lnTo>
                            <a:pt x="46" y="0"/>
                          </a:lnTo>
                          <a:close/>
                        </a:path>
                      </a:pathLst>
                    </a:custGeom>
                    <a:solidFill>
                      <a:srgbClr val="400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10" name="Freeform 1709"/>
                    <p:cNvSpPr>
                      <a:spLocks/>
                    </p:cNvSpPr>
                    <p:nvPr/>
                  </p:nvSpPr>
                  <p:spPr bwMode="auto">
                    <a:xfrm>
                      <a:off x="1285" y="1379"/>
                      <a:ext cx="39" cy="25"/>
                    </a:xfrm>
                    <a:custGeom>
                      <a:avLst/>
                      <a:gdLst>
                        <a:gd name="T0" fmla="*/ 25 w 467"/>
                        <a:gd name="T1" fmla="*/ 0 h 302"/>
                        <a:gd name="T2" fmla="*/ 95 w 467"/>
                        <a:gd name="T3" fmla="*/ 11 h 302"/>
                        <a:gd name="T4" fmla="*/ 191 w 467"/>
                        <a:gd name="T5" fmla="*/ 47 h 302"/>
                        <a:gd name="T6" fmla="*/ 303 w 467"/>
                        <a:gd name="T7" fmla="*/ 101 h 302"/>
                        <a:gd name="T8" fmla="*/ 386 w 467"/>
                        <a:gd name="T9" fmla="*/ 152 h 302"/>
                        <a:gd name="T10" fmla="*/ 451 w 467"/>
                        <a:gd name="T11" fmla="*/ 190 h 302"/>
                        <a:gd name="T12" fmla="*/ 465 w 467"/>
                        <a:gd name="T13" fmla="*/ 228 h 302"/>
                        <a:gd name="T14" fmla="*/ 467 w 467"/>
                        <a:gd name="T15" fmla="*/ 302 h 302"/>
                        <a:gd name="T16" fmla="*/ 0 w 467"/>
                        <a:gd name="T17" fmla="*/ 69 h 302"/>
                        <a:gd name="T18" fmla="*/ 25 w 467"/>
                        <a:gd name="T19" fmla="*/ 0 h 30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467" h="302">
                          <a:moveTo>
                            <a:pt x="25" y="0"/>
                          </a:moveTo>
                          <a:lnTo>
                            <a:pt x="95" y="11"/>
                          </a:lnTo>
                          <a:lnTo>
                            <a:pt x="191" y="47"/>
                          </a:lnTo>
                          <a:lnTo>
                            <a:pt x="303" y="101"/>
                          </a:lnTo>
                          <a:lnTo>
                            <a:pt x="386" y="152"/>
                          </a:lnTo>
                          <a:lnTo>
                            <a:pt x="451" y="190"/>
                          </a:lnTo>
                          <a:lnTo>
                            <a:pt x="465" y="228"/>
                          </a:lnTo>
                          <a:lnTo>
                            <a:pt x="467" y="302"/>
                          </a:lnTo>
                          <a:lnTo>
                            <a:pt x="0" y="69"/>
                          </a:lnTo>
                          <a:lnTo>
                            <a:pt x="25" y="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11" name="Freeform 1710"/>
                    <p:cNvSpPr>
                      <a:spLocks/>
                    </p:cNvSpPr>
                    <p:nvPr/>
                  </p:nvSpPr>
                  <p:spPr bwMode="auto">
                    <a:xfrm>
                      <a:off x="1285" y="1380"/>
                      <a:ext cx="38" cy="25"/>
                    </a:xfrm>
                    <a:custGeom>
                      <a:avLst/>
                      <a:gdLst>
                        <a:gd name="T0" fmla="*/ 459 w 459"/>
                        <a:gd name="T1" fmla="*/ 301 h 301"/>
                        <a:gd name="T2" fmla="*/ 459 w 459"/>
                        <a:gd name="T3" fmla="*/ 222 h 301"/>
                        <a:gd name="T4" fmla="*/ 444 w 459"/>
                        <a:gd name="T5" fmla="*/ 187 h 301"/>
                        <a:gd name="T6" fmla="*/ 348 w 459"/>
                        <a:gd name="T7" fmla="*/ 130 h 301"/>
                        <a:gd name="T8" fmla="*/ 236 w 459"/>
                        <a:gd name="T9" fmla="*/ 67 h 301"/>
                        <a:gd name="T10" fmla="*/ 117 w 459"/>
                        <a:gd name="T11" fmla="*/ 17 h 301"/>
                        <a:gd name="T12" fmla="*/ 33 w 459"/>
                        <a:gd name="T13" fmla="*/ 0 h 301"/>
                        <a:gd name="T14" fmla="*/ 0 w 459"/>
                        <a:gd name="T15" fmla="*/ 92 h 301"/>
                        <a:gd name="T16" fmla="*/ 351 w 459"/>
                        <a:gd name="T17" fmla="*/ 251 h 301"/>
                        <a:gd name="T18" fmla="*/ 459 w 459"/>
                        <a:gd name="T19" fmla="*/ 301 h 30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459" h="301">
                          <a:moveTo>
                            <a:pt x="459" y="301"/>
                          </a:moveTo>
                          <a:lnTo>
                            <a:pt x="459" y="222"/>
                          </a:lnTo>
                          <a:lnTo>
                            <a:pt x="444" y="187"/>
                          </a:lnTo>
                          <a:lnTo>
                            <a:pt x="348" y="130"/>
                          </a:lnTo>
                          <a:lnTo>
                            <a:pt x="236" y="67"/>
                          </a:lnTo>
                          <a:lnTo>
                            <a:pt x="117" y="17"/>
                          </a:lnTo>
                          <a:lnTo>
                            <a:pt x="33" y="0"/>
                          </a:lnTo>
                          <a:lnTo>
                            <a:pt x="0" y="92"/>
                          </a:lnTo>
                          <a:lnTo>
                            <a:pt x="351" y="251"/>
                          </a:lnTo>
                          <a:lnTo>
                            <a:pt x="459" y="301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12" name="Freeform 1711"/>
                    <p:cNvSpPr>
                      <a:spLocks/>
                    </p:cNvSpPr>
                    <p:nvPr/>
                  </p:nvSpPr>
                  <p:spPr bwMode="auto">
                    <a:xfrm>
                      <a:off x="1285" y="1389"/>
                      <a:ext cx="38" cy="18"/>
                    </a:xfrm>
                    <a:custGeom>
                      <a:avLst/>
                      <a:gdLst>
                        <a:gd name="T0" fmla="*/ 0 w 454"/>
                        <a:gd name="T1" fmla="*/ 0 h 217"/>
                        <a:gd name="T2" fmla="*/ 149 w 454"/>
                        <a:gd name="T3" fmla="*/ 65 h 217"/>
                        <a:gd name="T4" fmla="*/ 294 w 454"/>
                        <a:gd name="T5" fmla="*/ 148 h 217"/>
                        <a:gd name="T6" fmla="*/ 395 w 454"/>
                        <a:gd name="T7" fmla="*/ 198 h 217"/>
                        <a:gd name="T8" fmla="*/ 454 w 454"/>
                        <a:gd name="T9" fmla="*/ 217 h 217"/>
                        <a:gd name="T10" fmla="*/ 345 w 454"/>
                        <a:gd name="T11" fmla="*/ 190 h 217"/>
                        <a:gd name="T12" fmla="*/ 226 w 454"/>
                        <a:gd name="T13" fmla="*/ 132 h 217"/>
                        <a:gd name="T14" fmla="*/ 115 w 454"/>
                        <a:gd name="T15" fmla="*/ 69 h 217"/>
                        <a:gd name="T16" fmla="*/ 0 w 454"/>
                        <a:gd name="T17" fmla="*/ 0 h 2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454" h="217">
                          <a:moveTo>
                            <a:pt x="0" y="0"/>
                          </a:moveTo>
                          <a:lnTo>
                            <a:pt x="149" y="65"/>
                          </a:lnTo>
                          <a:lnTo>
                            <a:pt x="294" y="148"/>
                          </a:lnTo>
                          <a:lnTo>
                            <a:pt x="395" y="198"/>
                          </a:lnTo>
                          <a:lnTo>
                            <a:pt x="454" y="217"/>
                          </a:lnTo>
                          <a:lnTo>
                            <a:pt x="345" y="190"/>
                          </a:lnTo>
                          <a:lnTo>
                            <a:pt x="226" y="132"/>
                          </a:lnTo>
                          <a:lnTo>
                            <a:pt x="115" y="6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13" name="Freeform 1712"/>
                    <p:cNvSpPr>
                      <a:spLocks/>
                    </p:cNvSpPr>
                    <p:nvPr/>
                  </p:nvSpPr>
                  <p:spPr bwMode="auto">
                    <a:xfrm>
                      <a:off x="1255" y="1381"/>
                      <a:ext cx="111" cy="226"/>
                    </a:xfrm>
                    <a:custGeom>
                      <a:avLst/>
                      <a:gdLst>
                        <a:gd name="T0" fmla="*/ 325 w 1325"/>
                        <a:gd name="T1" fmla="*/ 74 h 2710"/>
                        <a:gd name="T2" fmla="*/ 372 w 1325"/>
                        <a:gd name="T3" fmla="*/ 0 h 2710"/>
                        <a:gd name="T4" fmla="*/ 461 w 1325"/>
                        <a:gd name="T5" fmla="*/ 45 h 2710"/>
                        <a:gd name="T6" fmla="*/ 553 w 1325"/>
                        <a:gd name="T7" fmla="*/ 88 h 2710"/>
                        <a:gd name="T8" fmla="*/ 641 w 1325"/>
                        <a:gd name="T9" fmla="*/ 135 h 2710"/>
                        <a:gd name="T10" fmla="*/ 736 w 1325"/>
                        <a:gd name="T11" fmla="*/ 187 h 2710"/>
                        <a:gd name="T12" fmla="*/ 811 w 1325"/>
                        <a:gd name="T13" fmla="*/ 234 h 2710"/>
                        <a:gd name="T14" fmla="*/ 845 w 1325"/>
                        <a:gd name="T15" fmla="*/ 291 h 2710"/>
                        <a:gd name="T16" fmla="*/ 863 w 1325"/>
                        <a:gd name="T17" fmla="*/ 342 h 2710"/>
                        <a:gd name="T18" fmla="*/ 912 w 1325"/>
                        <a:gd name="T19" fmla="*/ 399 h 2710"/>
                        <a:gd name="T20" fmla="*/ 940 w 1325"/>
                        <a:gd name="T21" fmla="*/ 499 h 2710"/>
                        <a:gd name="T22" fmla="*/ 1035 w 1325"/>
                        <a:gd name="T23" fmla="*/ 719 h 2710"/>
                        <a:gd name="T24" fmla="*/ 1108 w 1325"/>
                        <a:gd name="T25" fmla="*/ 1124 h 2710"/>
                        <a:gd name="T26" fmla="*/ 1116 w 1325"/>
                        <a:gd name="T27" fmla="*/ 1427 h 2710"/>
                        <a:gd name="T28" fmla="*/ 1157 w 1325"/>
                        <a:gd name="T29" fmla="*/ 1671 h 2710"/>
                        <a:gd name="T30" fmla="*/ 1169 w 1325"/>
                        <a:gd name="T31" fmla="*/ 1860 h 2710"/>
                        <a:gd name="T32" fmla="*/ 1183 w 1325"/>
                        <a:gd name="T33" fmla="*/ 1991 h 2710"/>
                        <a:gd name="T34" fmla="*/ 1218 w 1325"/>
                        <a:gd name="T35" fmla="*/ 2143 h 2710"/>
                        <a:gd name="T36" fmla="*/ 1325 w 1325"/>
                        <a:gd name="T37" fmla="*/ 2379 h 2710"/>
                        <a:gd name="T38" fmla="*/ 1237 w 1325"/>
                        <a:gd name="T39" fmla="*/ 2496 h 2710"/>
                        <a:gd name="T40" fmla="*/ 1028 w 1325"/>
                        <a:gd name="T41" fmla="*/ 2628 h 2710"/>
                        <a:gd name="T42" fmla="*/ 690 w 1325"/>
                        <a:gd name="T43" fmla="*/ 2710 h 2710"/>
                        <a:gd name="T44" fmla="*/ 466 w 1325"/>
                        <a:gd name="T45" fmla="*/ 2683 h 2710"/>
                        <a:gd name="T46" fmla="*/ 297 w 1325"/>
                        <a:gd name="T47" fmla="*/ 2600 h 2710"/>
                        <a:gd name="T48" fmla="*/ 271 w 1325"/>
                        <a:gd name="T49" fmla="*/ 2199 h 2710"/>
                        <a:gd name="T50" fmla="*/ 230 w 1325"/>
                        <a:gd name="T51" fmla="*/ 2545 h 2710"/>
                        <a:gd name="T52" fmla="*/ 75 w 1325"/>
                        <a:gd name="T53" fmla="*/ 2442 h 2710"/>
                        <a:gd name="T54" fmla="*/ 49 w 1325"/>
                        <a:gd name="T55" fmla="*/ 2247 h 2710"/>
                        <a:gd name="T56" fmla="*/ 146 w 1325"/>
                        <a:gd name="T57" fmla="*/ 1848 h 2710"/>
                        <a:gd name="T58" fmla="*/ 154 w 1325"/>
                        <a:gd name="T59" fmla="*/ 1733 h 2710"/>
                        <a:gd name="T60" fmla="*/ 119 w 1325"/>
                        <a:gd name="T61" fmla="*/ 1592 h 2710"/>
                        <a:gd name="T62" fmla="*/ 98 w 1325"/>
                        <a:gd name="T63" fmla="*/ 1410 h 2710"/>
                        <a:gd name="T64" fmla="*/ 56 w 1325"/>
                        <a:gd name="T65" fmla="*/ 1239 h 2710"/>
                        <a:gd name="T66" fmla="*/ 0 w 1325"/>
                        <a:gd name="T67" fmla="*/ 986 h 2710"/>
                        <a:gd name="T68" fmla="*/ 10 w 1325"/>
                        <a:gd name="T69" fmla="*/ 731 h 2710"/>
                        <a:gd name="T70" fmla="*/ 8 w 1325"/>
                        <a:gd name="T71" fmla="*/ 545 h 2710"/>
                        <a:gd name="T72" fmla="*/ 38 w 1325"/>
                        <a:gd name="T73" fmla="*/ 381 h 2710"/>
                        <a:gd name="T74" fmla="*/ 75 w 1325"/>
                        <a:gd name="T75" fmla="*/ 298 h 2710"/>
                        <a:gd name="T76" fmla="*/ 148 w 1325"/>
                        <a:gd name="T77" fmla="*/ 197 h 2710"/>
                        <a:gd name="T78" fmla="*/ 224 w 1325"/>
                        <a:gd name="T79" fmla="*/ 129 h 2710"/>
                        <a:gd name="T80" fmla="*/ 325 w 1325"/>
                        <a:gd name="T81" fmla="*/ 74 h 27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</a:cxnLst>
                      <a:rect l="0" t="0" r="r" b="b"/>
                      <a:pathLst>
                        <a:path w="1325" h="2710">
                          <a:moveTo>
                            <a:pt x="325" y="74"/>
                          </a:moveTo>
                          <a:lnTo>
                            <a:pt x="372" y="0"/>
                          </a:lnTo>
                          <a:lnTo>
                            <a:pt x="461" y="45"/>
                          </a:lnTo>
                          <a:lnTo>
                            <a:pt x="553" y="88"/>
                          </a:lnTo>
                          <a:lnTo>
                            <a:pt x="641" y="135"/>
                          </a:lnTo>
                          <a:lnTo>
                            <a:pt x="736" y="187"/>
                          </a:lnTo>
                          <a:lnTo>
                            <a:pt x="811" y="234"/>
                          </a:lnTo>
                          <a:lnTo>
                            <a:pt x="845" y="291"/>
                          </a:lnTo>
                          <a:lnTo>
                            <a:pt x="863" y="342"/>
                          </a:lnTo>
                          <a:lnTo>
                            <a:pt x="912" y="399"/>
                          </a:lnTo>
                          <a:lnTo>
                            <a:pt x="940" y="499"/>
                          </a:lnTo>
                          <a:lnTo>
                            <a:pt x="1035" y="719"/>
                          </a:lnTo>
                          <a:lnTo>
                            <a:pt x="1108" y="1124"/>
                          </a:lnTo>
                          <a:lnTo>
                            <a:pt x="1116" y="1427"/>
                          </a:lnTo>
                          <a:lnTo>
                            <a:pt x="1157" y="1671"/>
                          </a:lnTo>
                          <a:lnTo>
                            <a:pt x="1169" y="1860"/>
                          </a:lnTo>
                          <a:lnTo>
                            <a:pt x="1183" y="1991"/>
                          </a:lnTo>
                          <a:lnTo>
                            <a:pt x="1218" y="2143"/>
                          </a:lnTo>
                          <a:lnTo>
                            <a:pt x="1325" y="2379"/>
                          </a:lnTo>
                          <a:lnTo>
                            <a:pt x="1237" y="2496"/>
                          </a:lnTo>
                          <a:lnTo>
                            <a:pt x="1028" y="2628"/>
                          </a:lnTo>
                          <a:lnTo>
                            <a:pt x="690" y="2710"/>
                          </a:lnTo>
                          <a:lnTo>
                            <a:pt x="466" y="2683"/>
                          </a:lnTo>
                          <a:lnTo>
                            <a:pt x="297" y="2600"/>
                          </a:lnTo>
                          <a:lnTo>
                            <a:pt x="271" y="2199"/>
                          </a:lnTo>
                          <a:lnTo>
                            <a:pt x="230" y="2545"/>
                          </a:lnTo>
                          <a:lnTo>
                            <a:pt x="75" y="2442"/>
                          </a:lnTo>
                          <a:lnTo>
                            <a:pt x="49" y="2247"/>
                          </a:lnTo>
                          <a:lnTo>
                            <a:pt x="146" y="1848"/>
                          </a:lnTo>
                          <a:lnTo>
                            <a:pt x="154" y="1733"/>
                          </a:lnTo>
                          <a:lnTo>
                            <a:pt x="119" y="1592"/>
                          </a:lnTo>
                          <a:lnTo>
                            <a:pt x="98" y="1410"/>
                          </a:lnTo>
                          <a:lnTo>
                            <a:pt x="56" y="1239"/>
                          </a:lnTo>
                          <a:lnTo>
                            <a:pt x="0" y="986"/>
                          </a:lnTo>
                          <a:lnTo>
                            <a:pt x="10" y="731"/>
                          </a:lnTo>
                          <a:lnTo>
                            <a:pt x="8" y="545"/>
                          </a:lnTo>
                          <a:lnTo>
                            <a:pt x="38" y="381"/>
                          </a:lnTo>
                          <a:lnTo>
                            <a:pt x="75" y="298"/>
                          </a:lnTo>
                          <a:lnTo>
                            <a:pt x="148" y="197"/>
                          </a:lnTo>
                          <a:lnTo>
                            <a:pt x="224" y="129"/>
                          </a:lnTo>
                          <a:lnTo>
                            <a:pt x="325" y="74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14" name="Freeform 1713"/>
                    <p:cNvSpPr>
                      <a:spLocks/>
                    </p:cNvSpPr>
                    <p:nvPr/>
                  </p:nvSpPr>
                  <p:spPr bwMode="auto">
                    <a:xfrm>
                      <a:off x="1258" y="1383"/>
                      <a:ext cx="106" cy="220"/>
                    </a:xfrm>
                    <a:custGeom>
                      <a:avLst/>
                      <a:gdLst>
                        <a:gd name="T0" fmla="*/ 1111 w 1275"/>
                        <a:gd name="T1" fmla="*/ 1642 h 2642"/>
                        <a:gd name="T2" fmla="*/ 1075 w 1275"/>
                        <a:gd name="T3" fmla="*/ 1462 h 2642"/>
                        <a:gd name="T4" fmla="*/ 1075 w 1275"/>
                        <a:gd name="T5" fmla="*/ 1361 h 2642"/>
                        <a:gd name="T6" fmla="*/ 939 w 1275"/>
                        <a:gd name="T7" fmla="*/ 1286 h 2642"/>
                        <a:gd name="T8" fmla="*/ 785 w 1275"/>
                        <a:gd name="T9" fmla="*/ 1179 h 2642"/>
                        <a:gd name="T10" fmla="*/ 577 w 1275"/>
                        <a:gd name="T11" fmla="*/ 945 h 2642"/>
                        <a:gd name="T12" fmla="*/ 452 w 1275"/>
                        <a:gd name="T13" fmla="*/ 773 h 2642"/>
                        <a:gd name="T14" fmla="*/ 231 w 1275"/>
                        <a:gd name="T15" fmla="*/ 660 h 2642"/>
                        <a:gd name="T16" fmla="*/ 415 w 1275"/>
                        <a:gd name="T17" fmla="*/ 724 h 2642"/>
                        <a:gd name="T18" fmla="*/ 410 w 1275"/>
                        <a:gd name="T19" fmla="*/ 610 h 2642"/>
                        <a:gd name="T20" fmla="*/ 428 w 1275"/>
                        <a:gd name="T21" fmla="*/ 503 h 2642"/>
                        <a:gd name="T22" fmla="*/ 463 w 1275"/>
                        <a:gd name="T23" fmla="*/ 442 h 2642"/>
                        <a:gd name="T24" fmla="*/ 539 w 1275"/>
                        <a:gd name="T25" fmla="*/ 370 h 2642"/>
                        <a:gd name="T26" fmla="*/ 619 w 1275"/>
                        <a:gd name="T27" fmla="*/ 339 h 2642"/>
                        <a:gd name="T28" fmla="*/ 687 w 1275"/>
                        <a:gd name="T29" fmla="*/ 331 h 2642"/>
                        <a:gd name="T30" fmla="*/ 766 w 1275"/>
                        <a:gd name="T31" fmla="*/ 339 h 2642"/>
                        <a:gd name="T32" fmla="*/ 847 w 1275"/>
                        <a:gd name="T33" fmla="*/ 370 h 2642"/>
                        <a:gd name="T34" fmla="*/ 799 w 1275"/>
                        <a:gd name="T35" fmla="*/ 288 h 2642"/>
                        <a:gd name="T36" fmla="*/ 764 w 1275"/>
                        <a:gd name="T37" fmla="*/ 216 h 2642"/>
                        <a:gd name="T38" fmla="*/ 680 w 1275"/>
                        <a:gd name="T39" fmla="*/ 164 h 2642"/>
                        <a:gd name="T40" fmla="*/ 590 w 1275"/>
                        <a:gd name="T41" fmla="*/ 116 h 2642"/>
                        <a:gd name="T42" fmla="*/ 475 w 1275"/>
                        <a:gd name="T43" fmla="*/ 57 h 2642"/>
                        <a:gd name="T44" fmla="*/ 394 w 1275"/>
                        <a:gd name="T45" fmla="*/ 18 h 2642"/>
                        <a:gd name="T46" fmla="*/ 339 w 1275"/>
                        <a:gd name="T47" fmla="*/ 0 h 2642"/>
                        <a:gd name="T48" fmla="*/ 313 w 1275"/>
                        <a:gd name="T49" fmla="*/ 57 h 2642"/>
                        <a:gd name="T50" fmla="*/ 208 w 1275"/>
                        <a:gd name="T51" fmla="*/ 124 h 2642"/>
                        <a:gd name="T52" fmla="*/ 159 w 1275"/>
                        <a:gd name="T53" fmla="*/ 172 h 2642"/>
                        <a:gd name="T54" fmla="*/ 89 w 1275"/>
                        <a:gd name="T55" fmla="*/ 259 h 2642"/>
                        <a:gd name="T56" fmla="*/ 40 w 1275"/>
                        <a:gd name="T57" fmla="*/ 354 h 2642"/>
                        <a:gd name="T58" fmla="*/ 3 w 1275"/>
                        <a:gd name="T59" fmla="*/ 461 h 2642"/>
                        <a:gd name="T60" fmla="*/ 0 w 1275"/>
                        <a:gd name="T61" fmla="*/ 604 h 2642"/>
                        <a:gd name="T62" fmla="*/ 6 w 1275"/>
                        <a:gd name="T63" fmla="*/ 772 h 2642"/>
                        <a:gd name="T64" fmla="*/ 3 w 1275"/>
                        <a:gd name="T65" fmla="*/ 942 h 2642"/>
                        <a:gd name="T66" fmla="*/ 48 w 1275"/>
                        <a:gd name="T67" fmla="*/ 1163 h 2642"/>
                        <a:gd name="T68" fmla="*/ 90 w 1275"/>
                        <a:gd name="T69" fmla="*/ 1367 h 2642"/>
                        <a:gd name="T70" fmla="*/ 111 w 1275"/>
                        <a:gd name="T71" fmla="*/ 1545 h 2642"/>
                        <a:gd name="T72" fmla="*/ 144 w 1275"/>
                        <a:gd name="T73" fmla="*/ 1670 h 2642"/>
                        <a:gd name="T74" fmla="*/ 138 w 1275"/>
                        <a:gd name="T75" fmla="*/ 1784 h 2642"/>
                        <a:gd name="T76" fmla="*/ 140 w 1275"/>
                        <a:gd name="T77" fmla="*/ 1908 h 2642"/>
                        <a:gd name="T78" fmla="*/ 52 w 1275"/>
                        <a:gd name="T79" fmla="*/ 2198 h 2642"/>
                        <a:gd name="T80" fmla="*/ 66 w 1275"/>
                        <a:gd name="T81" fmla="*/ 2378 h 2642"/>
                        <a:gd name="T82" fmla="*/ 160 w 1275"/>
                        <a:gd name="T83" fmla="*/ 2441 h 2642"/>
                        <a:gd name="T84" fmla="*/ 235 w 1275"/>
                        <a:gd name="T85" fmla="*/ 2109 h 2642"/>
                        <a:gd name="T86" fmla="*/ 308 w 1275"/>
                        <a:gd name="T87" fmla="*/ 2552 h 2642"/>
                        <a:gd name="T88" fmla="*/ 451 w 1275"/>
                        <a:gd name="T89" fmla="*/ 2614 h 2642"/>
                        <a:gd name="T90" fmla="*/ 667 w 1275"/>
                        <a:gd name="T91" fmla="*/ 2642 h 2642"/>
                        <a:gd name="T92" fmla="*/ 992 w 1275"/>
                        <a:gd name="T93" fmla="*/ 2574 h 2642"/>
                        <a:gd name="T94" fmla="*/ 1189 w 1275"/>
                        <a:gd name="T95" fmla="*/ 2455 h 2642"/>
                        <a:gd name="T96" fmla="*/ 1275 w 1275"/>
                        <a:gd name="T97" fmla="*/ 2351 h 2642"/>
                        <a:gd name="T98" fmla="*/ 1208 w 1275"/>
                        <a:gd name="T99" fmla="*/ 2240 h 2642"/>
                        <a:gd name="T100" fmla="*/ 1133 w 1275"/>
                        <a:gd name="T101" fmla="*/ 2039 h 2642"/>
                        <a:gd name="T102" fmla="*/ 1111 w 1275"/>
                        <a:gd name="T103" fmla="*/ 1784 h 2642"/>
                        <a:gd name="T104" fmla="*/ 1111 w 1275"/>
                        <a:gd name="T105" fmla="*/ 1642 h 26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</a:cxnLst>
                      <a:rect l="0" t="0" r="r" b="b"/>
                      <a:pathLst>
                        <a:path w="1275" h="2642">
                          <a:moveTo>
                            <a:pt x="1111" y="1642"/>
                          </a:moveTo>
                          <a:lnTo>
                            <a:pt x="1075" y="1462"/>
                          </a:lnTo>
                          <a:lnTo>
                            <a:pt x="1075" y="1361"/>
                          </a:lnTo>
                          <a:lnTo>
                            <a:pt x="939" y="1286"/>
                          </a:lnTo>
                          <a:lnTo>
                            <a:pt x="785" y="1179"/>
                          </a:lnTo>
                          <a:lnTo>
                            <a:pt x="577" y="945"/>
                          </a:lnTo>
                          <a:lnTo>
                            <a:pt x="452" y="773"/>
                          </a:lnTo>
                          <a:lnTo>
                            <a:pt x="231" y="660"/>
                          </a:lnTo>
                          <a:lnTo>
                            <a:pt x="415" y="724"/>
                          </a:lnTo>
                          <a:lnTo>
                            <a:pt x="410" y="610"/>
                          </a:lnTo>
                          <a:lnTo>
                            <a:pt x="428" y="503"/>
                          </a:lnTo>
                          <a:lnTo>
                            <a:pt x="463" y="442"/>
                          </a:lnTo>
                          <a:lnTo>
                            <a:pt x="539" y="370"/>
                          </a:lnTo>
                          <a:lnTo>
                            <a:pt x="619" y="339"/>
                          </a:lnTo>
                          <a:lnTo>
                            <a:pt x="687" y="331"/>
                          </a:lnTo>
                          <a:lnTo>
                            <a:pt x="766" y="339"/>
                          </a:lnTo>
                          <a:lnTo>
                            <a:pt x="847" y="370"/>
                          </a:lnTo>
                          <a:lnTo>
                            <a:pt x="799" y="288"/>
                          </a:lnTo>
                          <a:lnTo>
                            <a:pt x="764" y="216"/>
                          </a:lnTo>
                          <a:lnTo>
                            <a:pt x="680" y="164"/>
                          </a:lnTo>
                          <a:lnTo>
                            <a:pt x="590" y="116"/>
                          </a:lnTo>
                          <a:lnTo>
                            <a:pt x="475" y="57"/>
                          </a:lnTo>
                          <a:lnTo>
                            <a:pt x="394" y="18"/>
                          </a:lnTo>
                          <a:lnTo>
                            <a:pt x="339" y="0"/>
                          </a:lnTo>
                          <a:lnTo>
                            <a:pt x="313" y="57"/>
                          </a:lnTo>
                          <a:lnTo>
                            <a:pt x="208" y="124"/>
                          </a:lnTo>
                          <a:lnTo>
                            <a:pt x="159" y="172"/>
                          </a:lnTo>
                          <a:lnTo>
                            <a:pt x="89" y="259"/>
                          </a:lnTo>
                          <a:lnTo>
                            <a:pt x="40" y="354"/>
                          </a:lnTo>
                          <a:lnTo>
                            <a:pt x="3" y="461"/>
                          </a:lnTo>
                          <a:lnTo>
                            <a:pt x="0" y="604"/>
                          </a:lnTo>
                          <a:lnTo>
                            <a:pt x="6" y="772"/>
                          </a:lnTo>
                          <a:lnTo>
                            <a:pt x="3" y="942"/>
                          </a:lnTo>
                          <a:lnTo>
                            <a:pt x="48" y="1163"/>
                          </a:lnTo>
                          <a:lnTo>
                            <a:pt x="90" y="1367"/>
                          </a:lnTo>
                          <a:lnTo>
                            <a:pt x="111" y="1545"/>
                          </a:lnTo>
                          <a:lnTo>
                            <a:pt x="144" y="1670"/>
                          </a:lnTo>
                          <a:lnTo>
                            <a:pt x="138" y="1784"/>
                          </a:lnTo>
                          <a:lnTo>
                            <a:pt x="140" y="1908"/>
                          </a:lnTo>
                          <a:lnTo>
                            <a:pt x="52" y="2198"/>
                          </a:lnTo>
                          <a:lnTo>
                            <a:pt x="66" y="2378"/>
                          </a:lnTo>
                          <a:lnTo>
                            <a:pt x="160" y="2441"/>
                          </a:lnTo>
                          <a:lnTo>
                            <a:pt x="235" y="2109"/>
                          </a:lnTo>
                          <a:lnTo>
                            <a:pt x="308" y="2552"/>
                          </a:lnTo>
                          <a:lnTo>
                            <a:pt x="451" y="2614"/>
                          </a:lnTo>
                          <a:lnTo>
                            <a:pt x="667" y="2642"/>
                          </a:lnTo>
                          <a:lnTo>
                            <a:pt x="992" y="2574"/>
                          </a:lnTo>
                          <a:lnTo>
                            <a:pt x="1189" y="2455"/>
                          </a:lnTo>
                          <a:lnTo>
                            <a:pt x="1275" y="2351"/>
                          </a:lnTo>
                          <a:lnTo>
                            <a:pt x="1208" y="2240"/>
                          </a:lnTo>
                          <a:lnTo>
                            <a:pt x="1133" y="2039"/>
                          </a:lnTo>
                          <a:lnTo>
                            <a:pt x="1111" y="1784"/>
                          </a:lnTo>
                          <a:lnTo>
                            <a:pt x="1111" y="1642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15" name="Freeform 1714"/>
                    <p:cNvSpPr>
                      <a:spLocks/>
                    </p:cNvSpPr>
                    <p:nvPr/>
                  </p:nvSpPr>
                  <p:spPr bwMode="auto">
                    <a:xfrm>
                      <a:off x="1264" y="1466"/>
                      <a:ext cx="28" cy="73"/>
                    </a:xfrm>
                    <a:custGeom>
                      <a:avLst/>
                      <a:gdLst>
                        <a:gd name="T0" fmla="*/ 327 w 327"/>
                        <a:gd name="T1" fmla="*/ 871 h 871"/>
                        <a:gd name="T2" fmla="*/ 270 w 327"/>
                        <a:gd name="T3" fmla="*/ 842 h 871"/>
                        <a:gd name="T4" fmla="*/ 208 w 327"/>
                        <a:gd name="T5" fmla="*/ 773 h 871"/>
                        <a:gd name="T6" fmla="*/ 154 w 327"/>
                        <a:gd name="T7" fmla="*/ 643 h 871"/>
                        <a:gd name="T8" fmla="*/ 126 w 327"/>
                        <a:gd name="T9" fmla="*/ 537 h 871"/>
                        <a:gd name="T10" fmla="*/ 84 w 327"/>
                        <a:gd name="T11" fmla="*/ 418 h 871"/>
                        <a:gd name="T12" fmla="*/ 62 w 327"/>
                        <a:gd name="T13" fmla="*/ 305 h 871"/>
                        <a:gd name="T14" fmla="*/ 29 w 327"/>
                        <a:gd name="T15" fmla="*/ 128 h 871"/>
                        <a:gd name="T16" fmla="*/ 0 w 327"/>
                        <a:gd name="T17" fmla="*/ 0 h 871"/>
                        <a:gd name="T18" fmla="*/ 70 w 327"/>
                        <a:gd name="T19" fmla="*/ 255 h 871"/>
                        <a:gd name="T20" fmla="*/ 126 w 327"/>
                        <a:gd name="T21" fmla="*/ 453 h 871"/>
                        <a:gd name="T22" fmla="*/ 186 w 327"/>
                        <a:gd name="T23" fmla="*/ 586 h 871"/>
                        <a:gd name="T24" fmla="*/ 284 w 327"/>
                        <a:gd name="T25" fmla="*/ 730 h 871"/>
                        <a:gd name="T26" fmla="*/ 327 w 327"/>
                        <a:gd name="T27" fmla="*/ 871 h 8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327" h="871">
                          <a:moveTo>
                            <a:pt x="327" y="871"/>
                          </a:moveTo>
                          <a:lnTo>
                            <a:pt x="270" y="842"/>
                          </a:lnTo>
                          <a:lnTo>
                            <a:pt x="208" y="773"/>
                          </a:lnTo>
                          <a:lnTo>
                            <a:pt x="154" y="643"/>
                          </a:lnTo>
                          <a:lnTo>
                            <a:pt x="126" y="537"/>
                          </a:lnTo>
                          <a:lnTo>
                            <a:pt x="84" y="418"/>
                          </a:lnTo>
                          <a:lnTo>
                            <a:pt x="62" y="305"/>
                          </a:lnTo>
                          <a:lnTo>
                            <a:pt x="29" y="128"/>
                          </a:lnTo>
                          <a:lnTo>
                            <a:pt x="0" y="0"/>
                          </a:lnTo>
                          <a:lnTo>
                            <a:pt x="70" y="255"/>
                          </a:lnTo>
                          <a:lnTo>
                            <a:pt x="126" y="453"/>
                          </a:lnTo>
                          <a:lnTo>
                            <a:pt x="186" y="586"/>
                          </a:lnTo>
                          <a:lnTo>
                            <a:pt x="284" y="730"/>
                          </a:lnTo>
                          <a:lnTo>
                            <a:pt x="327" y="871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16" name="Freeform 1715"/>
                    <p:cNvSpPr>
                      <a:spLocks/>
                    </p:cNvSpPr>
                    <p:nvPr/>
                  </p:nvSpPr>
                  <p:spPr bwMode="auto">
                    <a:xfrm>
                      <a:off x="1311" y="1527"/>
                      <a:ext cx="40" cy="17"/>
                    </a:xfrm>
                    <a:custGeom>
                      <a:avLst/>
                      <a:gdLst>
                        <a:gd name="T0" fmla="*/ 399 w 479"/>
                        <a:gd name="T1" fmla="*/ 0 h 200"/>
                        <a:gd name="T2" fmla="*/ 440 w 479"/>
                        <a:gd name="T3" fmla="*/ 111 h 200"/>
                        <a:gd name="T4" fmla="*/ 250 w 479"/>
                        <a:gd name="T5" fmla="*/ 159 h 200"/>
                        <a:gd name="T6" fmla="*/ 48 w 479"/>
                        <a:gd name="T7" fmla="*/ 180 h 200"/>
                        <a:gd name="T8" fmla="*/ 0 w 479"/>
                        <a:gd name="T9" fmla="*/ 76 h 200"/>
                        <a:gd name="T10" fmla="*/ 27 w 479"/>
                        <a:gd name="T11" fmla="*/ 193 h 200"/>
                        <a:gd name="T12" fmla="*/ 223 w 479"/>
                        <a:gd name="T13" fmla="*/ 200 h 200"/>
                        <a:gd name="T14" fmla="*/ 479 w 479"/>
                        <a:gd name="T15" fmla="*/ 132 h 200"/>
                        <a:gd name="T16" fmla="*/ 399 w 479"/>
                        <a:gd name="T17" fmla="*/ 0 h 2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479" h="200">
                          <a:moveTo>
                            <a:pt x="399" y="0"/>
                          </a:moveTo>
                          <a:lnTo>
                            <a:pt x="440" y="111"/>
                          </a:lnTo>
                          <a:lnTo>
                            <a:pt x="250" y="159"/>
                          </a:lnTo>
                          <a:lnTo>
                            <a:pt x="48" y="180"/>
                          </a:lnTo>
                          <a:lnTo>
                            <a:pt x="0" y="76"/>
                          </a:lnTo>
                          <a:lnTo>
                            <a:pt x="27" y="193"/>
                          </a:lnTo>
                          <a:lnTo>
                            <a:pt x="223" y="200"/>
                          </a:lnTo>
                          <a:lnTo>
                            <a:pt x="479" y="132"/>
                          </a:lnTo>
                          <a:lnTo>
                            <a:pt x="399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17" name="Freeform 1716"/>
                    <p:cNvSpPr>
                      <a:spLocks/>
                    </p:cNvSpPr>
                    <p:nvPr/>
                  </p:nvSpPr>
                  <p:spPr bwMode="auto">
                    <a:xfrm>
                      <a:off x="1227" y="1482"/>
                      <a:ext cx="116" cy="138"/>
                    </a:xfrm>
                    <a:custGeom>
                      <a:avLst/>
                      <a:gdLst>
                        <a:gd name="T0" fmla="*/ 775 w 1398"/>
                        <a:gd name="T1" fmla="*/ 243 h 1654"/>
                        <a:gd name="T2" fmla="*/ 519 w 1398"/>
                        <a:gd name="T3" fmla="*/ 224 h 1654"/>
                        <a:gd name="T4" fmla="*/ 365 w 1398"/>
                        <a:gd name="T5" fmla="*/ 190 h 1654"/>
                        <a:gd name="T6" fmla="*/ 315 w 1398"/>
                        <a:gd name="T7" fmla="*/ 127 h 1654"/>
                        <a:gd name="T8" fmla="*/ 315 w 1398"/>
                        <a:gd name="T9" fmla="*/ 73 h 1654"/>
                        <a:gd name="T10" fmla="*/ 273 w 1398"/>
                        <a:gd name="T11" fmla="*/ 28 h 1654"/>
                        <a:gd name="T12" fmla="*/ 131 w 1398"/>
                        <a:gd name="T13" fmla="*/ 0 h 1654"/>
                        <a:gd name="T14" fmla="*/ 0 w 1398"/>
                        <a:gd name="T15" fmla="*/ 9 h 1654"/>
                        <a:gd name="T16" fmla="*/ 162 w 1398"/>
                        <a:gd name="T17" fmla="*/ 1288 h 1654"/>
                        <a:gd name="T18" fmla="*/ 273 w 1398"/>
                        <a:gd name="T19" fmla="*/ 1406 h 1654"/>
                        <a:gd name="T20" fmla="*/ 416 w 1398"/>
                        <a:gd name="T21" fmla="*/ 1521 h 1654"/>
                        <a:gd name="T22" fmla="*/ 619 w 1398"/>
                        <a:gd name="T23" fmla="*/ 1611 h 1654"/>
                        <a:gd name="T24" fmla="*/ 856 w 1398"/>
                        <a:gd name="T25" fmla="*/ 1637 h 1654"/>
                        <a:gd name="T26" fmla="*/ 1173 w 1398"/>
                        <a:gd name="T27" fmla="*/ 1654 h 1654"/>
                        <a:gd name="T28" fmla="*/ 1357 w 1398"/>
                        <a:gd name="T29" fmla="*/ 1629 h 1654"/>
                        <a:gd name="T30" fmla="*/ 1398 w 1398"/>
                        <a:gd name="T31" fmla="*/ 1538 h 1654"/>
                        <a:gd name="T32" fmla="*/ 1376 w 1398"/>
                        <a:gd name="T33" fmla="*/ 1422 h 1654"/>
                        <a:gd name="T34" fmla="*/ 1243 w 1398"/>
                        <a:gd name="T35" fmla="*/ 1064 h 1654"/>
                        <a:gd name="T36" fmla="*/ 1132 w 1398"/>
                        <a:gd name="T37" fmla="*/ 707 h 1654"/>
                        <a:gd name="T38" fmla="*/ 1081 w 1398"/>
                        <a:gd name="T39" fmla="*/ 439 h 1654"/>
                        <a:gd name="T40" fmla="*/ 1081 w 1398"/>
                        <a:gd name="T41" fmla="*/ 368 h 1654"/>
                        <a:gd name="T42" fmla="*/ 1010 w 1398"/>
                        <a:gd name="T43" fmla="*/ 270 h 1654"/>
                        <a:gd name="T44" fmla="*/ 926 w 1398"/>
                        <a:gd name="T45" fmla="*/ 243 h 1654"/>
                        <a:gd name="T46" fmla="*/ 775 w 1398"/>
                        <a:gd name="T47" fmla="*/ 243 h 16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1398" h="1654">
                          <a:moveTo>
                            <a:pt x="775" y="243"/>
                          </a:moveTo>
                          <a:lnTo>
                            <a:pt x="519" y="224"/>
                          </a:lnTo>
                          <a:lnTo>
                            <a:pt x="365" y="190"/>
                          </a:lnTo>
                          <a:lnTo>
                            <a:pt x="315" y="127"/>
                          </a:lnTo>
                          <a:lnTo>
                            <a:pt x="315" y="73"/>
                          </a:lnTo>
                          <a:lnTo>
                            <a:pt x="273" y="28"/>
                          </a:lnTo>
                          <a:lnTo>
                            <a:pt x="131" y="0"/>
                          </a:lnTo>
                          <a:lnTo>
                            <a:pt x="0" y="9"/>
                          </a:lnTo>
                          <a:lnTo>
                            <a:pt x="162" y="1288"/>
                          </a:lnTo>
                          <a:lnTo>
                            <a:pt x="273" y="1406"/>
                          </a:lnTo>
                          <a:lnTo>
                            <a:pt x="416" y="1521"/>
                          </a:lnTo>
                          <a:lnTo>
                            <a:pt x="619" y="1611"/>
                          </a:lnTo>
                          <a:lnTo>
                            <a:pt x="856" y="1637"/>
                          </a:lnTo>
                          <a:lnTo>
                            <a:pt x="1173" y="1654"/>
                          </a:lnTo>
                          <a:lnTo>
                            <a:pt x="1357" y="1629"/>
                          </a:lnTo>
                          <a:lnTo>
                            <a:pt x="1398" y="1538"/>
                          </a:lnTo>
                          <a:lnTo>
                            <a:pt x="1376" y="1422"/>
                          </a:lnTo>
                          <a:lnTo>
                            <a:pt x="1243" y="1064"/>
                          </a:lnTo>
                          <a:lnTo>
                            <a:pt x="1132" y="707"/>
                          </a:lnTo>
                          <a:lnTo>
                            <a:pt x="1081" y="439"/>
                          </a:lnTo>
                          <a:lnTo>
                            <a:pt x="1081" y="368"/>
                          </a:lnTo>
                          <a:lnTo>
                            <a:pt x="1010" y="270"/>
                          </a:lnTo>
                          <a:lnTo>
                            <a:pt x="926" y="243"/>
                          </a:lnTo>
                          <a:lnTo>
                            <a:pt x="775" y="243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18" name="Freeform 1717"/>
                    <p:cNvSpPr>
                      <a:spLocks/>
                    </p:cNvSpPr>
                    <p:nvPr/>
                  </p:nvSpPr>
                  <p:spPr bwMode="auto">
                    <a:xfrm>
                      <a:off x="1229" y="1488"/>
                      <a:ext cx="101" cy="127"/>
                    </a:xfrm>
                    <a:custGeom>
                      <a:avLst/>
                      <a:gdLst>
                        <a:gd name="T0" fmla="*/ 789 w 1205"/>
                        <a:gd name="T1" fmla="*/ 303 h 1520"/>
                        <a:gd name="T2" fmla="*/ 562 w 1205"/>
                        <a:gd name="T3" fmla="*/ 294 h 1520"/>
                        <a:gd name="T4" fmla="*/ 326 w 1205"/>
                        <a:gd name="T5" fmla="*/ 259 h 1520"/>
                        <a:gd name="T6" fmla="*/ 185 w 1205"/>
                        <a:gd name="T7" fmla="*/ 196 h 1520"/>
                        <a:gd name="T8" fmla="*/ 103 w 1205"/>
                        <a:gd name="T9" fmla="*/ 142 h 1520"/>
                        <a:gd name="T10" fmla="*/ 0 w 1205"/>
                        <a:gd name="T11" fmla="*/ 0 h 1520"/>
                        <a:gd name="T12" fmla="*/ 153 w 1205"/>
                        <a:gd name="T13" fmla="*/ 1171 h 1520"/>
                        <a:gd name="T14" fmla="*/ 254 w 1205"/>
                        <a:gd name="T15" fmla="*/ 1278 h 1520"/>
                        <a:gd name="T16" fmla="*/ 368 w 1205"/>
                        <a:gd name="T17" fmla="*/ 1377 h 1520"/>
                        <a:gd name="T18" fmla="*/ 511 w 1205"/>
                        <a:gd name="T19" fmla="*/ 1449 h 1520"/>
                        <a:gd name="T20" fmla="*/ 633 w 1205"/>
                        <a:gd name="T21" fmla="*/ 1484 h 1520"/>
                        <a:gd name="T22" fmla="*/ 789 w 1205"/>
                        <a:gd name="T23" fmla="*/ 1502 h 1520"/>
                        <a:gd name="T24" fmla="*/ 931 w 1205"/>
                        <a:gd name="T25" fmla="*/ 1520 h 1520"/>
                        <a:gd name="T26" fmla="*/ 1093 w 1205"/>
                        <a:gd name="T27" fmla="*/ 1520 h 1520"/>
                        <a:gd name="T28" fmla="*/ 1166 w 1205"/>
                        <a:gd name="T29" fmla="*/ 1502 h 1520"/>
                        <a:gd name="T30" fmla="*/ 1205 w 1205"/>
                        <a:gd name="T31" fmla="*/ 1449 h 1520"/>
                        <a:gd name="T32" fmla="*/ 1187 w 1205"/>
                        <a:gd name="T33" fmla="*/ 1359 h 1520"/>
                        <a:gd name="T34" fmla="*/ 1083 w 1205"/>
                        <a:gd name="T35" fmla="*/ 1152 h 1520"/>
                        <a:gd name="T36" fmla="*/ 908 w 1205"/>
                        <a:gd name="T37" fmla="*/ 456 h 1520"/>
                        <a:gd name="T38" fmla="*/ 878 w 1205"/>
                        <a:gd name="T39" fmla="*/ 357 h 1520"/>
                        <a:gd name="T40" fmla="*/ 789 w 1205"/>
                        <a:gd name="T41" fmla="*/ 303 h 15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205" h="1520">
                          <a:moveTo>
                            <a:pt x="789" y="303"/>
                          </a:moveTo>
                          <a:lnTo>
                            <a:pt x="562" y="294"/>
                          </a:lnTo>
                          <a:lnTo>
                            <a:pt x="326" y="259"/>
                          </a:lnTo>
                          <a:lnTo>
                            <a:pt x="185" y="196"/>
                          </a:lnTo>
                          <a:lnTo>
                            <a:pt x="103" y="142"/>
                          </a:lnTo>
                          <a:lnTo>
                            <a:pt x="0" y="0"/>
                          </a:lnTo>
                          <a:lnTo>
                            <a:pt x="153" y="1171"/>
                          </a:lnTo>
                          <a:lnTo>
                            <a:pt x="254" y="1278"/>
                          </a:lnTo>
                          <a:lnTo>
                            <a:pt x="368" y="1377"/>
                          </a:lnTo>
                          <a:lnTo>
                            <a:pt x="511" y="1449"/>
                          </a:lnTo>
                          <a:lnTo>
                            <a:pt x="633" y="1484"/>
                          </a:lnTo>
                          <a:lnTo>
                            <a:pt x="789" y="1502"/>
                          </a:lnTo>
                          <a:lnTo>
                            <a:pt x="931" y="1520"/>
                          </a:lnTo>
                          <a:lnTo>
                            <a:pt x="1093" y="1520"/>
                          </a:lnTo>
                          <a:lnTo>
                            <a:pt x="1166" y="1502"/>
                          </a:lnTo>
                          <a:lnTo>
                            <a:pt x="1205" y="1449"/>
                          </a:lnTo>
                          <a:lnTo>
                            <a:pt x="1187" y="1359"/>
                          </a:lnTo>
                          <a:lnTo>
                            <a:pt x="1083" y="1152"/>
                          </a:lnTo>
                          <a:lnTo>
                            <a:pt x="908" y="456"/>
                          </a:lnTo>
                          <a:lnTo>
                            <a:pt x="878" y="357"/>
                          </a:lnTo>
                          <a:lnTo>
                            <a:pt x="789" y="303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19" name="Freeform 1718"/>
                    <p:cNvSpPr>
                      <a:spLocks/>
                    </p:cNvSpPr>
                    <p:nvPr/>
                  </p:nvSpPr>
                  <p:spPr bwMode="auto">
                    <a:xfrm>
                      <a:off x="1433" y="1611"/>
                      <a:ext cx="5" cy="75"/>
                    </a:xfrm>
                    <a:custGeom>
                      <a:avLst/>
                      <a:gdLst>
                        <a:gd name="T0" fmla="*/ 40 w 61"/>
                        <a:gd name="T1" fmla="*/ 0 h 897"/>
                        <a:gd name="T2" fmla="*/ 61 w 61"/>
                        <a:gd name="T3" fmla="*/ 49 h 897"/>
                        <a:gd name="T4" fmla="*/ 36 w 61"/>
                        <a:gd name="T5" fmla="*/ 87 h 897"/>
                        <a:gd name="T6" fmla="*/ 17 w 61"/>
                        <a:gd name="T7" fmla="*/ 167 h 897"/>
                        <a:gd name="T8" fmla="*/ 43 w 61"/>
                        <a:gd name="T9" fmla="*/ 244 h 897"/>
                        <a:gd name="T10" fmla="*/ 21 w 61"/>
                        <a:gd name="T11" fmla="*/ 405 h 897"/>
                        <a:gd name="T12" fmla="*/ 36 w 61"/>
                        <a:gd name="T13" fmla="*/ 897 h 897"/>
                        <a:gd name="T14" fmla="*/ 9 w 61"/>
                        <a:gd name="T15" fmla="*/ 885 h 897"/>
                        <a:gd name="T16" fmla="*/ 0 w 61"/>
                        <a:gd name="T17" fmla="*/ 395 h 897"/>
                        <a:gd name="T18" fmla="*/ 28 w 61"/>
                        <a:gd name="T19" fmla="*/ 255 h 897"/>
                        <a:gd name="T20" fmla="*/ 11 w 61"/>
                        <a:gd name="T21" fmla="*/ 189 h 897"/>
                        <a:gd name="T22" fmla="*/ 3 w 61"/>
                        <a:gd name="T23" fmla="*/ 165 h 897"/>
                        <a:gd name="T24" fmla="*/ 14 w 61"/>
                        <a:gd name="T25" fmla="*/ 94 h 897"/>
                        <a:gd name="T26" fmla="*/ 36 w 61"/>
                        <a:gd name="T27" fmla="*/ 56 h 897"/>
                        <a:gd name="T28" fmla="*/ 40 w 61"/>
                        <a:gd name="T29" fmla="*/ 0 h 89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61" h="897">
                          <a:moveTo>
                            <a:pt x="40" y="0"/>
                          </a:moveTo>
                          <a:lnTo>
                            <a:pt x="61" y="49"/>
                          </a:lnTo>
                          <a:lnTo>
                            <a:pt x="36" y="87"/>
                          </a:lnTo>
                          <a:lnTo>
                            <a:pt x="17" y="167"/>
                          </a:lnTo>
                          <a:lnTo>
                            <a:pt x="43" y="244"/>
                          </a:lnTo>
                          <a:lnTo>
                            <a:pt x="21" y="405"/>
                          </a:lnTo>
                          <a:lnTo>
                            <a:pt x="36" y="897"/>
                          </a:lnTo>
                          <a:lnTo>
                            <a:pt x="9" y="885"/>
                          </a:lnTo>
                          <a:lnTo>
                            <a:pt x="0" y="395"/>
                          </a:lnTo>
                          <a:lnTo>
                            <a:pt x="28" y="255"/>
                          </a:lnTo>
                          <a:lnTo>
                            <a:pt x="11" y="189"/>
                          </a:lnTo>
                          <a:lnTo>
                            <a:pt x="3" y="165"/>
                          </a:lnTo>
                          <a:lnTo>
                            <a:pt x="14" y="94"/>
                          </a:lnTo>
                          <a:lnTo>
                            <a:pt x="36" y="56"/>
                          </a:lnTo>
                          <a:lnTo>
                            <a:pt x="4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20" name="Freeform 1719"/>
                    <p:cNvSpPr>
                      <a:spLocks/>
                    </p:cNvSpPr>
                    <p:nvPr/>
                  </p:nvSpPr>
                  <p:spPr bwMode="auto">
                    <a:xfrm>
                      <a:off x="1413" y="1612"/>
                      <a:ext cx="13" cy="4"/>
                    </a:xfrm>
                    <a:custGeom>
                      <a:avLst/>
                      <a:gdLst>
                        <a:gd name="T0" fmla="*/ 152 w 152"/>
                        <a:gd name="T1" fmla="*/ 0 h 51"/>
                        <a:gd name="T2" fmla="*/ 77 w 152"/>
                        <a:gd name="T3" fmla="*/ 38 h 51"/>
                        <a:gd name="T4" fmla="*/ 13 w 152"/>
                        <a:gd name="T5" fmla="*/ 51 h 51"/>
                        <a:gd name="T6" fmla="*/ 0 w 152"/>
                        <a:gd name="T7" fmla="*/ 51 h 51"/>
                        <a:gd name="T8" fmla="*/ 40 w 152"/>
                        <a:gd name="T9" fmla="*/ 16 h 51"/>
                        <a:gd name="T10" fmla="*/ 152 w 152"/>
                        <a:gd name="T11" fmla="*/ 0 h 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52" h="51">
                          <a:moveTo>
                            <a:pt x="152" y="0"/>
                          </a:moveTo>
                          <a:lnTo>
                            <a:pt x="77" y="38"/>
                          </a:lnTo>
                          <a:lnTo>
                            <a:pt x="13" y="51"/>
                          </a:lnTo>
                          <a:lnTo>
                            <a:pt x="0" y="51"/>
                          </a:lnTo>
                          <a:lnTo>
                            <a:pt x="40" y="16"/>
                          </a:lnTo>
                          <a:lnTo>
                            <a:pt x="152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21" name="Freeform 1720"/>
                    <p:cNvSpPr>
                      <a:spLocks/>
                    </p:cNvSpPr>
                    <p:nvPr/>
                  </p:nvSpPr>
                  <p:spPr bwMode="auto">
                    <a:xfrm>
                      <a:off x="1722" y="1148"/>
                      <a:ext cx="46" cy="80"/>
                    </a:xfrm>
                    <a:custGeom>
                      <a:avLst/>
                      <a:gdLst>
                        <a:gd name="T0" fmla="*/ 531 w 546"/>
                        <a:gd name="T1" fmla="*/ 101 h 962"/>
                        <a:gd name="T2" fmla="*/ 501 w 546"/>
                        <a:gd name="T3" fmla="*/ 68 h 962"/>
                        <a:gd name="T4" fmla="*/ 124 w 546"/>
                        <a:gd name="T5" fmla="*/ 0 h 962"/>
                        <a:gd name="T6" fmla="*/ 83 w 546"/>
                        <a:gd name="T7" fmla="*/ 13 h 962"/>
                        <a:gd name="T8" fmla="*/ 60 w 546"/>
                        <a:gd name="T9" fmla="*/ 30 h 962"/>
                        <a:gd name="T10" fmla="*/ 42 w 546"/>
                        <a:gd name="T11" fmla="*/ 65 h 962"/>
                        <a:gd name="T12" fmla="*/ 0 w 546"/>
                        <a:gd name="T13" fmla="*/ 584 h 962"/>
                        <a:gd name="T14" fmla="*/ 265 w 546"/>
                        <a:gd name="T15" fmla="*/ 962 h 962"/>
                        <a:gd name="T16" fmla="*/ 365 w 546"/>
                        <a:gd name="T17" fmla="*/ 956 h 962"/>
                        <a:gd name="T18" fmla="*/ 546 w 546"/>
                        <a:gd name="T19" fmla="*/ 397 h 962"/>
                        <a:gd name="T20" fmla="*/ 531 w 546"/>
                        <a:gd name="T21" fmla="*/ 101 h 9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546" h="962">
                          <a:moveTo>
                            <a:pt x="531" y="101"/>
                          </a:moveTo>
                          <a:lnTo>
                            <a:pt x="501" y="68"/>
                          </a:lnTo>
                          <a:lnTo>
                            <a:pt x="124" y="0"/>
                          </a:lnTo>
                          <a:lnTo>
                            <a:pt x="83" y="13"/>
                          </a:lnTo>
                          <a:lnTo>
                            <a:pt x="60" y="30"/>
                          </a:lnTo>
                          <a:lnTo>
                            <a:pt x="42" y="65"/>
                          </a:lnTo>
                          <a:lnTo>
                            <a:pt x="0" y="584"/>
                          </a:lnTo>
                          <a:lnTo>
                            <a:pt x="265" y="962"/>
                          </a:lnTo>
                          <a:lnTo>
                            <a:pt x="365" y="956"/>
                          </a:lnTo>
                          <a:lnTo>
                            <a:pt x="546" y="397"/>
                          </a:lnTo>
                          <a:lnTo>
                            <a:pt x="531" y="101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22" name="Freeform 1721"/>
                    <p:cNvSpPr>
                      <a:spLocks/>
                    </p:cNvSpPr>
                    <p:nvPr/>
                  </p:nvSpPr>
                  <p:spPr bwMode="auto">
                    <a:xfrm>
                      <a:off x="1750" y="1156"/>
                      <a:ext cx="14" cy="22"/>
                    </a:xfrm>
                    <a:custGeom>
                      <a:avLst/>
                      <a:gdLst>
                        <a:gd name="T0" fmla="*/ 0 w 166"/>
                        <a:gd name="T1" fmla="*/ 130 h 263"/>
                        <a:gd name="T2" fmla="*/ 51 w 166"/>
                        <a:gd name="T3" fmla="*/ 187 h 263"/>
                        <a:gd name="T4" fmla="*/ 78 w 166"/>
                        <a:gd name="T5" fmla="*/ 263 h 263"/>
                        <a:gd name="T6" fmla="*/ 135 w 166"/>
                        <a:gd name="T7" fmla="*/ 196 h 263"/>
                        <a:gd name="T8" fmla="*/ 160 w 166"/>
                        <a:gd name="T9" fmla="*/ 160 h 263"/>
                        <a:gd name="T10" fmla="*/ 166 w 166"/>
                        <a:gd name="T11" fmla="*/ 87 h 263"/>
                        <a:gd name="T12" fmla="*/ 163 w 166"/>
                        <a:gd name="T13" fmla="*/ 0 h 263"/>
                        <a:gd name="T14" fmla="*/ 108 w 166"/>
                        <a:gd name="T15" fmla="*/ 57 h 263"/>
                        <a:gd name="T16" fmla="*/ 99 w 166"/>
                        <a:gd name="T17" fmla="*/ 84 h 263"/>
                        <a:gd name="T18" fmla="*/ 84 w 166"/>
                        <a:gd name="T19" fmla="*/ 102 h 263"/>
                        <a:gd name="T20" fmla="*/ 42 w 166"/>
                        <a:gd name="T21" fmla="*/ 124 h 263"/>
                        <a:gd name="T22" fmla="*/ 0 w 166"/>
                        <a:gd name="T23" fmla="*/ 130 h 26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66" h="263">
                          <a:moveTo>
                            <a:pt x="0" y="130"/>
                          </a:moveTo>
                          <a:lnTo>
                            <a:pt x="51" y="187"/>
                          </a:lnTo>
                          <a:lnTo>
                            <a:pt x="78" y="263"/>
                          </a:lnTo>
                          <a:lnTo>
                            <a:pt x="135" y="196"/>
                          </a:lnTo>
                          <a:lnTo>
                            <a:pt x="160" y="160"/>
                          </a:lnTo>
                          <a:lnTo>
                            <a:pt x="166" y="87"/>
                          </a:lnTo>
                          <a:lnTo>
                            <a:pt x="163" y="0"/>
                          </a:lnTo>
                          <a:lnTo>
                            <a:pt x="108" y="57"/>
                          </a:lnTo>
                          <a:lnTo>
                            <a:pt x="99" y="84"/>
                          </a:lnTo>
                          <a:lnTo>
                            <a:pt x="84" y="102"/>
                          </a:lnTo>
                          <a:lnTo>
                            <a:pt x="42" y="124"/>
                          </a:lnTo>
                          <a:lnTo>
                            <a:pt x="0" y="130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23" name="Freeform 1722"/>
                    <p:cNvSpPr>
                      <a:spLocks/>
                    </p:cNvSpPr>
                    <p:nvPr/>
                  </p:nvSpPr>
                  <p:spPr bwMode="auto">
                    <a:xfrm>
                      <a:off x="1727" y="1151"/>
                      <a:ext cx="22" cy="28"/>
                    </a:xfrm>
                    <a:custGeom>
                      <a:avLst/>
                      <a:gdLst>
                        <a:gd name="T0" fmla="*/ 266 w 266"/>
                        <a:gd name="T1" fmla="*/ 197 h 339"/>
                        <a:gd name="T2" fmla="*/ 239 w 266"/>
                        <a:gd name="T3" fmla="*/ 215 h 339"/>
                        <a:gd name="T4" fmla="*/ 205 w 266"/>
                        <a:gd name="T5" fmla="*/ 257 h 339"/>
                        <a:gd name="T6" fmla="*/ 178 w 266"/>
                        <a:gd name="T7" fmla="*/ 339 h 339"/>
                        <a:gd name="T8" fmla="*/ 112 w 266"/>
                        <a:gd name="T9" fmla="*/ 290 h 339"/>
                        <a:gd name="T10" fmla="*/ 52 w 266"/>
                        <a:gd name="T11" fmla="*/ 245 h 339"/>
                        <a:gd name="T12" fmla="*/ 6 w 266"/>
                        <a:gd name="T13" fmla="*/ 188 h 339"/>
                        <a:gd name="T14" fmla="*/ 6 w 266"/>
                        <a:gd name="T15" fmla="*/ 121 h 339"/>
                        <a:gd name="T16" fmla="*/ 0 w 266"/>
                        <a:gd name="T17" fmla="*/ 52 h 339"/>
                        <a:gd name="T18" fmla="*/ 3 w 266"/>
                        <a:gd name="T19" fmla="*/ 18 h 339"/>
                        <a:gd name="T20" fmla="*/ 18 w 266"/>
                        <a:gd name="T21" fmla="*/ 0 h 339"/>
                        <a:gd name="T22" fmla="*/ 18 w 266"/>
                        <a:gd name="T23" fmla="*/ 24 h 339"/>
                        <a:gd name="T24" fmla="*/ 58 w 266"/>
                        <a:gd name="T25" fmla="*/ 70 h 339"/>
                        <a:gd name="T26" fmla="*/ 106 w 266"/>
                        <a:gd name="T27" fmla="*/ 121 h 339"/>
                        <a:gd name="T28" fmla="*/ 157 w 266"/>
                        <a:gd name="T29" fmla="*/ 154 h 339"/>
                        <a:gd name="T30" fmla="*/ 208 w 266"/>
                        <a:gd name="T31" fmla="*/ 179 h 339"/>
                        <a:gd name="T32" fmla="*/ 266 w 266"/>
                        <a:gd name="T33" fmla="*/ 197 h 33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</a:cxnLst>
                      <a:rect l="0" t="0" r="r" b="b"/>
                      <a:pathLst>
                        <a:path w="266" h="339">
                          <a:moveTo>
                            <a:pt x="266" y="197"/>
                          </a:moveTo>
                          <a:lnTo>
                            <a:pt x="239" y="215"/>
                          </a:lnTo>
                          <a:lnTo>
                            <a:pt x="205" y="257"/>
                          </a:lnTo>
                          <a:lnTo>
                            <a:pt x="178" y="339"/>
                          </a:lnTo>
                          <a:lnTo>
                            <a:pt x="112" y="290"/>
                          </a:lnTo>
                          <a:lnTo>
                            <a:pt x="52" y="245"/>
                          </a:lnTo>
                          <a:lnTo>
                            <a:pt x="6" y="188"/>
                          </a:lnTo>
                          <a:lnTo>
                            <a:pt x="6" y="121"/>
                          </a:lnTo>
                          <a:lnTo>
                            <a:pt x="0" y="52"/>
                          </a:lnTo>
                          <a:lnTo>
                            <a:pt x="3" y="18"/>
                          </a:lnTo>
                          <a:lnTo>
                            <a:pt x="18" y="0"/>
                          </a:lnTo>
                          <a:lnTo>
                            <a:pt x="18" y="24"/>
                          </a:lnTo>
                          <a:lnTo>
                            <a:pt x="58" y="70"/>
                          </a:lnTo>
                          <a:lnTo>
                            <a:pt x="106" y="121"/>
                          </a:lnTo>
                          <a:lnTo>
                            <a:pt x="157" y="154"/>
                          </a:lnTo>
                          <a:lnTo>
                            <a:pt x="208" y="179"/>
                          </a:lnTo>
                          <a:lnTo>
                            <a:pt x="266" y="197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24" name="Freeform 1723"/>
                    <p:cNvSpPr>
                      <a:spLocks/>
                    </p:cNvSpPr>
                    <p:nvPr/>
                  </p:nvSpPr>
                  <p:spPr bwMode="auto">
                    <a:xfrm>
                      <a:off x="1738" y="1168"/>
                      <a:ext cx="17" cy="55"/>
                    </a:xfrm>
                    <a:custGeom>
                      <a:avLst/>
                      <a:gdLst>
                        <a:gd name="T0" fmla="*/ 151 w 211"/>
                        <a:gd name="T1" fmla="*/ 0 h 658"/>
                        <a:gd name="T2" fmla="*/ 196 w 211"/>
                        <a:gd name="T3" fmla="*/ 45 h 658"/>
                        <a:gd name="T4" fmla="*/ 211 w 211"/>
                        <a:gd name="T5" fmla="*/ 108 h 658"/>
                        <a:gd name="T6" fmla="*/ 208 w 211"/>
                        <a:gd name="T7" fmla="*/ 139 h 658"/>
                        <a:gd name="T8" fmla="*/ 199 w 211"/>
                        <a:gd name="T9" fmla="*/ 169 h 658"/>
                        <a:gd name="T10" fmla="*/ 187 w 211"/>
                        <a:gd name="T11" fmla="*/ 187 h 658"/>
                        <a:gd name="T12" fmla="*/ 190 w 211"/>
                        <a:gd name="T13" fmla="*/ 244 h 658"/>
                        <a:gd name="T14" fmla="*/ 199 w 211"/>
                        <a:gd name="T15" fmla="*/ 338 h 658"/>
                        <a:gd name="T16" fmla="*/ 145 w 211"/>
                        <a:gd name="T17" fmla="*/ 486 h 658"/>
                        <a:gd name="T18" fmla="*/ 106 w 211"/>
                        <a:gd name="T19" fmla="*/ 658 h 658"/>
                        <a:gd name="T20" fmla="*/ 63 w 211"/>
                        <a:gd name="T21" fmla="*/ 555 h 658"/>
                        <a:gd name="T22" fmla="*/ 15 w 211"/>
                        <a:gd name="T23" fmla="*/ 435 h 658"/>
                        <a:gd name="T24" fmla="*/ 0 w 211"/>
                        <a:gd name="T25" fmla="*/ 380 h 658"/>
                        <a:gd name="T26" fmla="*/ 33 w 211"/>
                        <a:gd name="T27" fmla="*/ 269 h 658"/>
                        <a:gd name="T28" fmla="*/ 75 w 211"/>
                        <a:gd name="T29" fmla="*/ 187 h 658"/>
                        <a:gd name="T30" fmla="*/ 66 w 211"/>
                        <a:gd name="T31" fmla="*/ 130 h 658"/>
                        <a:gd name="T32" fmla="*/ 81 w 211"/>
                        <a:gd name="T33" fmla="*/ 69 h 658"/>
                        <a:gd name="T34" fmla="*/ 103 w 211"/>
                        <a:gd name="T35" fmla="*/ 30 h 658"/>
                        <a:gd name="T36" fmla="*/ 151 w 211"/>
                        <a:gd name="T37" fmla="*/ 0 h 6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211" h="658">
                          <a:moveTo>
                            <a:pt x="151" y="0"/>
                          </a:moveTo>
                          <a:lnTo>
                            <a:pt x="196" y="45"/>
                          </a:lnTo>
                          <a:lnTo>
                            <a:pt x="211" y="108"/>
                          </a:lnTo>
                          <a:lnTo>
                            <a:pt x="208" y="139"/>
                          </a:lnTo>
                          <a:lnTo>
                            <a:pt x="199" y="169"/>
                          </a:lnTo>
                          <a:lnTo>
                            <a:pt x="187" y="187"/>
                          </a:lnTo>
                          <a:lnTo>
                            <a:pt x="190" y="244"/>
                          </a:lnTo>
                          <a:lnTo>
                            <a:pt x="199" y="338"/>
                          </a:lnTo>
                          <a:lnTo>
                            <a:pt x="145" y="486"/>
                          </a:lnTo>
                          <a:lnTo>
                            <a:pt x="106" y="658"/>
                          </a:lnTo>
                          <a:lnTo>
                            <a:pt x="63" y="555"/>
                          </a:lnTo>
                          <a:lnTo>
                            <a:pt x="15" y="435"/>
                          </a:lnTo>
                          <a:lnTo>
                            <a:pt x="0" y="380"/>
                          </a:lnTo>
                          <a:lnTo>
                            <a:pt x="33" y="269"/>
                          </a:lnTo>
                          <a:lnTo>
                            <a:pt x="75" y="187"/>
                          </a:lnTo>
                          <a:lnTo>
                            <a:pt x="66" y="130"/>
                          </a:lnTo>
                          <a:lnTo>
                            <a:pt x="81" y="69"/>
                          </a:lnTo>
                          <a:lnTo>
                            <a:pt x="103" y="30"/>
                          </a:lnTo>
                          <a:lnTo>
                            <a:pt x="151" y="0"/>
                          </a:lnTo>
                          <a:close/>
                        </a:path>
                      </a:pathLst>
                    </a:custGeom>
                    <a:solidFill>
                      <a:srgbClr val="800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25" name="Freeform 1724"/>
                    <p:cNvSpPr>
                      <a:spLocks/>
                    </p:cNvSpPr>
                    <p:nvPr/>
                  </p:nvSpPr>
                  <p:spPr bwMode="auto">
                    <a:xfrm>
                      <a:off x="1754" y="1171"/>
                      <a:ext cx="9" cy="24"/>
                    </a:xfrm>
                    <a:custGeom>
                      <a:avLst/>
                      <a:gdLst>
                        <a:gd name="T0" fmla="*/ 109 w 109"/>
                        <a:gd name="T1" fmla="*/ 0 h 281"/>
                        <a:gd name="T2" fmla="*/ 72 w 109"/>
                        <a:gd name="T3" fmla="*/ 57 h 281"/>
                        <a:gd name="T4" fmla="*/ 39 w 109"/>
                        <a:gd name="T5" fmla="*/ 94 h 281"/>
                        <a:gd name="T6" fmla="*/ 21 w 109"/>
                        <a:gd name="T7" fmla="*/ 100 h 281"/>
                        <a:gd name="T8" fmla="*/ 0 w 109"/>
                        <a:gd name="T9" fmla="*/ 154 h 281"/>
                        <a:gd name="T10" fmla="*/ 9 w 109"/>
                        <a:gd name="T11" fmla="*/ 281 h 281"/>
                        <a:gd name="T12" fmla="*/ 24 w 109"/>
                        <a:gd name="T13" fmla="*/ 233 h 281"/>
                        <a:gd name="T14" fmla="*/ 60 w 109"/>
                        <a:gd name="T15" fmla="*/ 154 h 281"/>
                        <a:gd name="T16" fmla="*/ 87 w 109"/>
                        <a:gd name="T17" fmla="*/ 88 h 281"/>
                        <a:gd name="T18" fmla="*/ 109 w 109"/>
                        <a:gd name="T19" fmla="*/ 0 h 2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09" h="281">
                          <a:moveTo>
                            <a:pt x="109" y="0"/>
                          </a:moveTo>
                          <a:lnTo>
                            <a:pt x="72" y="57"/>
                          </a:lnTo>
                          <a:lnTo>
                            <a:pt x="39" y="94"/>
                          </a:lnTo>
                          <a:lnTo>
                            <a:pt x="21" y="100"/>
                          </a:lnTo>
                          <a:lnTo>
                            <a:pt x="0" y="154"/>
                          </a:lnTo>
                          <a:lnTo>
                            <a:pt x="9" y="281"/>
                          </a:lnTo>
                          <a:lnTo>
                            <a:pt x="24" y="233"/>
                          </a:lnTo>
                          <a:lnTo>
                            <a:pt x="60" y="154"/>
                          </a:lnTo>
                          <a:lnTo>
                            <a:pt x="87" y="88"/>
                          </a:lnTo>
                          <a:lnTo>
                            <a:pt x="109" y="0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26" name="Freeform 1725"/>
                    <p:cNvSpPr>
                      <a:spLocks/>
                    </p:cNvSpPr>
                    <p:nvPr/>
                  </p:nvSpPr>
                  <p:spPr bwMode="auto">
                    <a:xfrm>
                      <a:off x="1727" y="1168"/>
                      <a:ext cx="16" cy="31"/>
                    </a:xfrm>
                    <a:custGeom>
                      <a:avLst/>
                      <a:gdLst>
                        <a:gd name="T0" fmla="*/ 178 w 190"/>
                        <a:gd name="T1" fmla="*/ 145 h 371"/>
                        <a:gd name="T2" fmla="*/ 190 w 190"/>
                        <a:gd name="T3" fmla="*/ 181 h 371"/>
                        <a:gd name="T4" fmla="*/ 163 w 190"/>
                        <a:gd name="T5" fmla="*/ 238 h 371"/>
                        <a:gd name="T6" fmla="*/ 145 w 190"/>
                        <a:gd name="T7" fmla="*/ 284 h 371"/>
                        <a:gd name="T8" fmla="*/ 121 w 190"/>
                        <a:gd name="T9" fmla="*/ 371 h 371"/>
                        <a:gd name="T10" fmla="*/ 82 w 190"/>
                        <a:gd name="T11" fmla="*/ 259 h 371"/>
                        <a:gd name="T12" fmla="*/ 55 w 190"/>
                        <a:gd name="T13" fmla="*/ 178 h 371"/>
                        <a:gd name="T14" fmla="*/ 28 w 190"/>
                        <a:gd name="T15" fmla="*/ 105 h 371"/>
                        <a:gd name="T16" fmla="*/ 12 w 190"/>
                        <a:gd name="T17" fmla="*/ 51 h 371"/>
                        <a:gd name="T18" fmla="*/ 0 w 190"/>
                        <a:gd name="T19" fmla="*/ 3 h 371"/>
                        <a:gd name="T20" fmla="*/ 3 w 190"/>
                        <a:gd name="T21" fmla="*/ 0 h 371"/>
                        <a:gd name="T22" fmla="*/ 28 w 190"/>
                        <a:gd name="T23" fmla="*/ 36 h 371"/>
                        <a:gd name="T24" fmla="*/ 85 w 190"/>
                        <a:gd name="T25" fmla="*/ 81 h 371"/>
                        <a:gd name="T26" fmla="*/ 178 w 190"/>
                        <a:gd name="T27" fmla="*/ 145 h 3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90" h="371">
                          <a:moveTo>
                            <a:pt x="178" y="145"/>
                          </a:moveTo>
                          <a:lnTo>
                            <a:pt x="190" y="181"/>
                          </a:lnTo>
                          <a:lnTo>
                            <a:pt x="163" y="238"/>
                          </a:lnTo>
                          <a:lnTo>
                            <a:pt x="145" y="284"/>
                          </a:lnTo>
                          <a:lnTo>
                            <a:pt x="121" y="371"/>
                          </a:lnTo>
                          <a:lnTo>
                            <a:pt x="82" y="259"/>
                          </a:lnTo>
                          <a:lnTo>
                            <a:pt x="55" y="178"/>
                          </a:lnTo>
                          <a:lnTo>
                            <a:pt x="28" y="105"/>
                          </a:lnTo>
                          <a:lnTo>
                            <a:pt x="12" y="51"/>
                          </a:lnTo>
                          <a:lnTo>
                            <a:pt x="0" y="3"/>
                          </a:lnTo>
                          <a:lnTo>
                            <a:pt x="3" y="0"/>
                          </a:lnTo>
                          <a:lnTo>
                            <a:pt x="28" y="36"/>
                          </a:lnTo>
                          <a:lnTo>
                            <a:pt x="85" y="81"/>
                          </a:lnTo>
                          <a:lnTo>
                            <a:pt x="178" y="145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27" name="Freeform 1726"/>
                    <p:cNvSpPr>
                      <a:spLocks/>
                    </p:cNvSpPr>
                    <p:nvPr/>
                  </p:nvSpPr>
                  <p:spPr bwMode="auto">
                    <a:xfrm>
                      <a:off x="1729" y="1138"/>
                      <a:ext cx="30" cy="28"/>
                    </a:xfrm>
                    <a:custGeom>
                      <a:avLst/>
                      <a:gdLst>
                        <a:gd name="T0" fmla="*/ 361 w 361"/>
                        <a:gd name="T1" fmla="*/ 242 h 339"/>
                        <a:gd name="T2" fmla="*/ 343 w 361"/>
                        <a:gd name="T3" fmla="*/ 299 h 339"/>
                        <a:gd name="T4" fmla="*/ 313 w 361"/>
                        <a:gd name="T5" fmla="*/ 323 h 339"/>
                        <a:gd name="T6" fmla="*/ 281 w 361"/>
                        <a:gd name="T7" fmla="*/ 338 h 339"/>
                        <a:gd name="T8" fmla="*/ 226 w 361"/>
                        <a:gd name="T9" fmla="*/ 339 h 339"/>
                        <a:gd name="T10" fmla="*/ 183 w 361"/>
                        <a:gd name="T11" fmla="*/ 323 h 339"/>
                        <a:gd name="T12" fmla="*/ 129 w 361"/>
                        <a:gd name="T13" fmla="*/ 296 h 339"/>
                        <a:gd name="T14" fmla="*/ 90 w 361"/>
                        <a:gd name="T15" fmla="*/ 269 h 339"/>
                        <a:gd name="T16" fmla="*/ 58 w 361"/>
                        <a:gd name="T17" fmla="*/ 242 h 339"/>
                        <a:gd name="T18" fmla="*/ 30 w 361"/>
                        <a:gd name="T19" fmla="*/ 212 h 339"/>
                        <a:gd name="T20" fmla="*/ 0 w 361"/>
                        <a:gd name="T21" fmla="*/ 166 h 339"/>
                        <a:gd name="T22" fmla="*/ 9 w 361"/>
                        <a:gd name="T23" fmla="*/ 133 h 339"/>
                        <a:gd name="T24" fmla="*/ 13 w 361"/>
                        <a:gd name="T25" fmla="*/ 103 h 339"/>
                        <a:gd name="T26" fmla="*/ 12 w 361"/>
                        <a:gd name="T27" fmla="*/ 66 h 339"/>
                        <a:gd name="T28" fmla="*/ 9 w 361"/>
                        <a:gd name="T29" fmla="*/ 0 h 339"/>
                        <a:gd name="T30" fmla="*/ 361 w 361"/>
                        <a:gd name="T31" fmla="*/ 242 h 33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361" h="339">
                          <a:moveTo>
                            <a:pt x="361" y="242"/>
                          </a:moveTo>
                          <a:lnTo>
                            <a:pt x="343" y="299"/>
                          </a:lnTo>
                          <a:lnTo>
                            <a:pt x="313" y="323"/>
                          </a:lnTo>
                          <a:lnTo>
                            <a:pt x="281" y="338"/>
                          </a:lnTo>
                          <a:lnTo>
                            <a:pt x="226" y="339"/>
                          </a:lnTo>
                          <a:lnTo>
                            <a:pt x="183" y="323"/>
                          </a:lnTo>
                          <a:lnTo>
                            <a:pt x="129" y="296"/>
                          </a:lnTo>
                          <a:lnTo>
                            <a:pt x="90" y="269"/>
                          </a:lnTo>
                          <a:lnTo>
                            <a:pt x="58" y="242"/>
                          </a:lnTo>
                          <a:lnTo>
                            <a:pt x="30" y="212"/>
                          </a:lnTo>
                          <a:lnTo>
                            <a:pt x="0" y="166"/>
                          </a:lnTo>
                          <a:lnTo>
                            <a:pt x="9" y="133"/>
                          </a:lnTo>
                          <a:lnTo>
                            <a:pt x="13" y="103"/>
                          </a:lnTo>
                          <a:lnTo>
                            <a:pt x="12" y="66"/>
                          </a:lnTo>
                          <a:lnTo>
                            <a:pt x="9" y="0"/>
                          </a:lnTo>
                          <a:lnTo>
                            <a:pt x="361" y="242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28" name="Freeform 1727"/>
                    <p:cNvSpPr>
                      <a:spLocks/>
                    </p:cNvSpPr>
                    <p:nvPr/>
                  </p:nvSpPr>
                  <p:spPr bwMode="auto">
                    <a:xfrm>
                      <a:off x="1721" y="1082"/>
                      <a:ext cx="56" cy="53"/>
                    </a:xfrm>
                    <a:custGeom>
                      <a:avLst/>
                      <a:gdLst>
                        <a:gd name="T0" fmla="*/ 443 w 666"/>
                        <a:gd name="T1" fmla="*/ 3 h 634"/>
                        <a:gd name="T2" fmla="*/ 528 w 666"/>
                        <a:gd name="T3" fmla="*/ 57 h 634"/>
                        <a:gd name="T4" fmla="*/ 564 w 666"/>
                        <a:gd name="T5" fmla="*/ 121 h 634"/>
                        <a:gd name="T6" fmla="*/ 630 w 666"/>
                        <a:gd name="T7" fmla="*/ 157 h 634"/>
                        <a:gd name="T8" fmla="*/ 654 w 666"/>
                        <a:gd name="T9" fmla="*/ 205 h 634"/>
                        <a:gd name="T10" fmla="*/ 666 w 666"/>
                        <a:gd name="T11" fmla="*/ 299 h 634"/>
                        <a:gd name="T12" fmla="*/ 663 w 666"/>
                        <a:gd name="T13" fmla="*/ 365 h 634"/>
                        <a:gd name="T14" fmla="*/ 654 w 666"/>
                        <a:gd name="T15" fmla="*/ 429 h 634"/>
                        <a:gd name="T16" fmla="*/ 612 w 666"/>
                        <a:gd name="T17" fmla="*/ 465 h 634"/>
                        <a:gd name="T18" fmla="*/ 63 w 666"/>
                        <a:gd name="T19" fmla="*/ 634 h 634"/>
                        <a:gd name="T20" fmla="*/ 54 w 666"/>
                        <a:gd name="T21" fmla="*/ 537 h 634"/>
                        <a:gd name="T22" fmla="*/ 29 w 666"/>
                        <a:gd name="T23" fmla="*/ 470 h 634"/>
                        <a:gd name="T24" fmla="*/ 3 w 666"/>
                        <a:gd name="T25" fmla="*/ 398 h 634"/>
                        <a:gd name="T26" fmla="*/ 0 w 666"/>
                        <a:gd name="T27" fmla="*/ 314 h 634"/>
                        <a:gd name="T28" fmla="*/ 18 w 666"/>
                        <a:gd name="T29" fmla="*/ 229 h 634"/>
                        <a:gd name="T30" fmla="*/ 42 w 666"/>
                        <a:gd name="T31" fmla="*/ 157 h 634"/>
                        <a:gd name="T32" fmla="*/ 81 w 666"/>
                        <a:gd name="T33" fmla="*/ 96 h 634"/>
                        <a:gd name="T34" fmla="*/ 139 w 666"/>
                        <a:gd name="T35" fmla="*/ 54 h 634"/>
                        <a:gd name="T36" fmla="*/ 205 w 666"/>
                        <a:gd name="T37" fmla="*/ 12 h 634"/>
                        <a:gd name="T38" fmla="*/ 338 w 666"/>
                        <a:gd name="T39" fmla="*/ 0 h 634"/>
                        <a:gd name="T40" fmla="*/ 443 w 666"/>
                        <a:gd name="T41" fmla="*/ 3 h 6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666" h="634">
                          <a:moveTo>
                            <a:pt x="443" y="3"/>
                          </a:moveTo>
                          <a:lnTo>
                            <a:pt x="528" y="57"/>
                          </a:lnTo>
                          <a:lnTo>
                            <a:pt x="564" y="121"/>
                          </a:lnTo>
                          <a:lnTo>
                            <a:pt x="630" y="157"/>
                          </a:lnTo>
                          <a:lnTo>
                            <a:pt x="654" y="205"/>
                          </a:lnTo>
                          <a:lnTo>
                            <a:pt x="666" y="299"/>
                          </a:lnTo>
                          <a:lnTo>
                            <a:pt x="663" y="365"/>
                          </a:lnTo>
                          <a:lnTo>
                            <a:pt x="654" y="429"/>
                          </a:lnTo>
                          <a:lnTo>
                            <a:pt x="612" y="465"/>
                          </a:lnTo>
                          <a:lnTo>
                            <a:pt x="63" y="634"/>
                          </a:lnTo>
                          <a:lnTo>
                            <a:pt x="54" y="537"/>
                          </a:lnTo>
                          <a:lnTo>
                            <a:pt x="29" y="470"/>
                          </a:lnTo>
                          <a:lnTo>
                            <a:pt x="3" y="398"/>
                          </a:lnTo>
                          <a:lnTo>
                            <a:pt x="0" y="314"/>
                          </a:lnTo>
                          <a:lnTo>
                            <a:pt x="18" y="229"/>
                          </a:lnTo>
                          <a:lnTo>
                            <a:pt x="42" y="157"/>
                          </a:lnTo>
                          <a:lnTo>
                            <a:pt x="81" y="96"/>
                          </a:lnTo>
                          <a:lnTo>
                            <a:pt x="139" y="54"/>
                          </a:lnTo>
                          <a:lnTo>
                            <a:pt x="205" y="12"/>
                          </a:lnTo>
                          <a:lnTo>
                            <a:pt x="338" y="0"/>
                          </a:lnTo>
                          <a:lnTo>
                            <a:pt x="443" y="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29" name="Freeform 1728"/>
                    <p:cNvSpPr>
                      <a:spLocks/>
                    </p:cNvSpPr>
                    <p:nvPr/>
                  </p:nvSpPr>
                  <p:spPr bwMode="auto">
                    <a:xfrm>
                      <a:off x="1725" y="1104"/>
                      <a:ext cx="48" cy="57"/>
                    </a:xfrm>
                    <a:custGeom>
                      <a:avLst/>
                      <a:gdLst>
                        <a:gd name="T0" fmla="*/ 573 w 573"/>
                        <a:gd name="T1" fmla="*/ 205 h 679"/>
                        <a:gd name="T2" fmla="*/ 555 w 573"/>
                        <a:gd name="T3" fmla="*/ 235 h 679"/>
                        <a:gd name="T4" fmla="*/ 555 w 573"/>
                        <a:gd name="T5" fmla="*/ 274 h 679"/>
                        <a:gd name="T6" fmla="*/ 549 w 573"/>
                        <a:gd name="T7" fmla="*/ 317 h 679"/>
                        <a:gd name="T8" fmla="*/ 534 w 573"/>
                        <a:gd name="T9" fmla="*/ 374 h 679"/>
                        <a:gd name="T10" fmla="*/ 513 w 573"/>
                        <a:gd name="T11" fmla="*/ 437 h 679"/>
                        <a:gd name="T12" fmla="*/ 495 w 573"/>
                        <a:gd name="T13" fmla="*/ 504 h 679"/>
                        <a:gd name="T14" fmla="*/ 474 w 573"/>
                        <a:gd name="T15" fmla="*/ 573 h 679"/>
                        <a:gd name="T16" fmla="*/ 456 w 573"/>
                        <a:gd name="T17" fmla="*/ 613 h 679"/>
                        <a:gd name="T18" fmla="*/ 428 w 573"/>
                        <a:gd name="T19" fmla="*/ 643 h 679"/>
                        <a:gd name="T20" fmla="*/ 401 w 573"/>
                        <a:gd name="T21" fmla="*/ 673 h 679"/>
                        <a:gd name="T22" fmla="*/ 365 w 573"/>
                        <a:gd name="T23" fmla="*/ 679 h 679"/>
                        <a:gd name="T24" fmla="*/ 318 w 573"/>
                        <a:gd name="T25" fmla="*/ 667 h 679"/>
                        <a:gd name="T26" fmla="*/ 266 w 573"/>
                        <a:gd name="T27" fmla="*/ 651 h 679"/>
                        <a:gd name="T28" fmla="*/ 226 w 573"/>
                        <a:gd name="T29" fmla="*/ 635 h 679"/>
                        <a:gd name="T30" fmla="*/ 187 w 573"/>
                        <a:gd name="T31" fmla="*/ 611 h 679"/>
                        <a:gd name="T32" fmla="*/ 157 w 573"/>
                        <a:gd name="T33" fmla="*/ 586 h 679"/>
                        <a:gd name="T34" fmla="*/ 130 w 573"/>
                        <a:gd name="T35" fmla="*/ 559 h 679"/>
                        <a:gd name="T36" fmla="*/ 100 w 573"/>
                        <a:gd name="T37" fmla="*/ 525 h 679"/>
                        <a:gd name="T38" fmla="*/ 67 w 573"/>
                        <a:gd name="T39" fmla="*/ 483 h 679"/>
                        <a:gd name="T40" fmla="*/ 43 w 573"/>
                        <a:gd name="T41" fmla="*/ 432 h 679"/>
                        <a:gd name="T42" fmla="*/ 36 w 573"/>
                        <a:gd name="T43" fmla="*/ 359 h 679"/>
                        <a:gd name="T44" fmla="*/ 36 w 573"/>
                        <a:gd name="T45" fmla="*/ 314 h 679"/>
                        <a:gd name="T46" fmla="*/ 18 w 573"/>
                        <a:gd name="T47" fmla="*/ 283 h 679"/>
                        <a:gd name="T48" fmla="*/ 3 w 573"/>
                        <a:gd name="T49" fmla="*/ 250 h 679"/>
                        <a:gd name="T50" fmla="*/ 0 w 573"/>
                        <a:gd name="T51" fmla="*/ 208 h 679"/>
                        <a:gd name="T52" fmla="*/ 6 w 573"/>
                        <a:gd name="T53" fmla="*/ 157 h 679"/>
                        <a:gd name="T54" fmla="*/ 30 w 573"/>
                        <a:gd name="T55" fmla="*/ 123 h 679"/>
                        <a:gd name="T56" fmla="*/ 61 w 573"/>
                        <a:gd name="T57" fmla="*/ 120 h 679"/>
                        <a:gd name="T58" fmla="*/ 79 w 573"/>
                        <a:gd name="T59" fmla="*/ 144 h 679"/>
                        <a:gd name="T60" fmla="*/ 94 w 573"/>
                        <a:gd name="T61" fmla="*/ 184 h 679"/>
                        <a:gd name="T62" fmla="*/ 112 w 573"/>
                        <a:gd name="T63" fmla="*/ 120 h 679"/>
                        <a:gd name="T64" fmla="*/ 142 w 573"/>
                        <a:gd name="T65" fmla="*/ 111 h 679"/>
                        <a:gd name="T66" fmla="*/ 169 w 573"/>
                        <a:gd name="T67" fmla="*/ 105 h 679"/>
                        <a:gd name="T68" fmla="*/ 269 w 573"/>
                        <a:gd name="T69" fmla="*/ 78 h 679"/>
                        <a:gd name="T70" fmla="*/ 353 w 573"/>
                        <a:gd name="T71" fmla="*/ 30 h 679"/>
                        <a:gd name="T72" fmla="*/ 431 w 573"/>
                        <a:gd name="T73" fmla="*/ 0 h 679"/>
                        <a:gd name="T74" fmla="*/ 507 w 573"/>
                        <a:gd name="T75" fmla="*/ 4 h 679"/>
                        <a:gd name="T76" fmla="*/ 555 w 573"/>
                        <a:gd name="T77" fmla="*/ 25 h 679"/>
                        <a:gd name="T78" fmla="*/ 564 w 573"/>
                        <a:gd name="T79" fmla="*/ 118 h 679"/>
                        <a:gd name="T80" fmla="*/ 573 w 573"/>
                        <a:gd name="T81" fmla="*/ 170 h 679"/>
                        <a:gd name="T82" fmla="*/ 573 w 573"/>
                        <a:gd name="T83" fmla="*/ 205 h 67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</a:cxnLst>
                      <a:rect l="0" t="0" r="r" b="b"/>
                      <a:pathLst>
                        <a:path w="573" h="679">
                          <a:moveTo>
                            <a:pt x="573" y="205"/>
                          </a:moveTo>
                          <a:lnTo>
                            <a:pt x="555" y="235"/>
                          </a:lnTo>
                          <a:lnTo>
                            <a:pt x="555" y="274"/>
                          </a:lnTo>
                          <a:lnTo>
                            <a:pt x="549" y="317"/>
                          </a:lnTo>
                          <a:lnTo>
                            <a:pt x="534" y="374"/>
                          </a:lnTo>
                          <a:lnTo>
                            <a:pt x="513" y="437"/>
                          </a:lnTo>
                          <a:lnTo>
                            <a:pt x="495" y="504"/>
                          </a:lnTo>
                          <a:lnTo>
                            <a:pt x="474" y="573"/>
                          </a:lnTo>
                          <a:lnTo>
                            <a:pt x="456" y="613"/>
                          </a:lnTo>
                          <a:lnTo>
                            <a:pt x="428" y="643"/>
                          </a:lnTo>
                          <a:lnTo>
                            <a:pt x="401" y="673"/>
                          </a:lnTo>
                          <a:lnTo>
                            <a:pt x="365" y="679"/>
                          </a:lnTo>
                          <a:lnTo>
                            <a:pt x="318" y="667"/>
                          </a:lnTo>
                          <a:lnTo>
                            <a:pt x="266" y="651"/>
                          </a:lnTo>
                          <a:lnTo>
                            <a:pt x="226" y="635"/>
                          </a:lnTo>
                          <a:lnTo>
                            <a:pt x="187" y="611"/>
                          </a:lnTo>
                          <a:lnTo>
                            <a:pt x="157" y="586"/>
                          </a:lnTo>
                          <a:lnTo>
                            <a:pt x="130" y="559"/>
                          </a:lnTo>
                          <a:lnTo>
                            <a:pt x="100" y="525"/>
                          </a:lnTo>
                          <a:lnTo>
                            <a:pt x="67" y="483"/>
                          </a:lnTo>
                          <a:lnTo>
                            <a:pt x="43" y="432"/>
                          </a:lnTo>
                          <a:lnTo>
                            <a:pt x="36" y="359"/>
                          </a:lnTo>
                          <a:lnTo>
                            <a:pt x="36" y="314"/>
                          </a:lnTo>
                          <a:lnTo>
                            <a:pt x="18" y="283"/>
                          </a:lnTo>
                          <a:lnTo>
                            <a:pt x="3" y="250"/>
                          </a:lnTo>
                          <a:lnTo>
                            <a:pt x="0" y="208"/>
                          </a:lnTo>
                          <a:lnTo>
                            <a:pt x="6" y="157"/>
                          </a:lnTo>
                          <a:lnTo>
                            <a:pt x="30" y="123"/>
                          </a:lnTo>
                          <a:lnTo>
                            <a:pt x="61" y="120"/>
                          </a:lnTo>
                          <a:lnTo>
                            <a:pt x="79" y="144"/>
                          </a:lnTo>
                          <a:lnTo>
                            <a:pt x="94" y="184"/>
                          </a:lnTo>
                          <a:lnTo>
                            <a:pt x="112" y="120"/>
                          </a:lnTo>
                          <a:lnTo>
                            <a:pt x="142" y="111"/>
                          </a:lnTo>
                          <a:lnTo>
                            <a:pt x="169" y="105"/>
                          </a:lnTo>
                          <a:lnTo>
                            <a:pt x="269" y="78"/>
                          </a:lnTo>
                          <a:lnTo>
                            <a:pt x="353" y="30"/>
                          </a:lnTo>
                          <a:lnTo>
                            <a:pt x="431" y="0"/>
                          </a:lnTo>
                          <a:lnTo>
                            <a:pt x="507" y="4"/>
                          </a:lnTo>
                          <a:lnTo>
                            <a:pt x="555" y="25"/>
                          </a:lnTo>
                          <a:lnTo>
                            <a:pt x="564" y="118"/>
                          </a:lnTo>
                          <a:lnTo>
                            <a:pt x="573" y="170"/>
                          </a:lnTo>
                          <a:lnTo>
                            <a:pt x="573" y="205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30" name="Freeform 1729"/>
                    <p:cNvSpPr>
                      <a:spLocks/>
                    </p:cNvSpPr>
                    <p:nvPr/>
                  </p:nvSpPr>
                  <p:spPr bwMode="auto">
                    <a:xfrm>
                      <a:off x="1750" y="1147"/>
                      <a:ext cx="15" cy="3"/>
                    </a:xfrm>
                    <a:custGeom>
                      <a:avLst/>
                      <a:gdLst>
                        <a:gd name="T0" fmla="*/ 177 w 182"/>
                        <a:gd name="T1" fmla="*/ 34 h 36"/>
                        <a:gd name="T2" fmla="*/ 181 w 182"/>
                        <a:gd name="T3" fmla="*/ 20 h 36"/>
                        <a:gd name="T4" fmla="*/ 182 w 182"/>
                        <a:gd name="T5" fmla="*/ 6 h 36"/>
                        <a:gd name="T6" fmla="*/ 173 w 182"/>
                        <a:gd name="T7" fmla="*/ 13 h 36"/>
                        <a:gd name="T8" fmla="*/ 143 w 182"/>
                        <a:gd name="T9" fmla="*/ 4 h 36"/>
                        <a:gd name="T10" fmla="*/ 123 w 182"/>
                        <a:gd name="T11" fmla="*/ 6 h 36"/>
                        <a:gd name="T12" fmla="*/ 105 w 182"/>
                        <a:gd name="T13" fmla="*/ 0 h 36"/>
                        <a:gd name="T14" fmla="*/ 52 w 182"/>
                        <a:gd name="T15" fmla="*/ 7 h 36"/>
                        <a:gd name="T16" fmla="*/ 29 w 182"/>
                        <a:gd name="T17" fmla="*/ 10 h 36"/>
                        <a:gd name="T18" fmla="*/ 16 w 182"/>
                        <a:gd name="T19" fmla="*/ 9 h 36"/>
                        <a:gd name="T20" fmla="*/ 8 w 182"/>
                        <a:gd name="T21" fmla="*/ 3 h 36"/>
                        <a:gd name="T22" fmla="*/ 8 w 182"/>
                        <a:gd name="T23" fmla="*/ 19 h 36"/>
                        <a:gd name="T24" fmla="*/ 0 w 182"/>
                        <a:gd name="T25" fmla="*/ 36 h 36"/>
                        <a:gd name="T26" fmla="*/ 21 w 182"/>
                        <a:gd name="T27" fmla="*/ 16 h 36"/>
                        <a:gd name="T28" fmla="*/ 54 w 182"/>
                        <a:gd name="T29" fmla="*/ 12 h 36"/>
                        <a:gd name="T30" fmla="*/ 102 w 182"/>
                        <a:gd name="T31" fmla="*/ 13 h 36"/>
                        <a:gd name="T32" fmla="*/ 121 w 182"/>
                        <a:gd name="T33" fmla="*/ 18 h 36"/>
                        <a:gd name="T34" fmla="*/ 141 w 182"/>
                        <a:gd name="T35" fmla="*/ 13 h 36"/>
                        <a:gd name="T36" fmla="*/ 159 w 182"/>
                        <a:gd name="T37" fmla="*/ 16 h 36"/>
                        <a:gd name="T38" fmla="*/ 173 w 182"/>
                        <a:gd name="T39" fmla="*/ 19 h 36"/>
                        <a:gd name="T40" fmla="*/ 177 w 182"/>
                        <a:gd name="T41" fmla="*/ 34 h 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82" h="36">
                          <a:moveTo>
                            <a:pt x="177" y="34"/>
                          </a:moveTo>
                          <a:lnTo>
                            <a:pt x="181" y="20"/>
                          </a:lnTo>
                          <a:lnTo>
                            <a:pt x="182" y="6"/>
                          </a:lnTo>
                          <a:lnTo>
                            <a:pt x="173" y="13"/>
                          </a:lnTo>
                          <a:lnTo>
                            <a:pt x="143" y="4"/>
                          </a:lnTo>
                          <a:lnTo>
                            <a:pt x="123" y="6"/>
                          </a:lnTo>
                          <a:lnTo>
                            <a:pt x="105" y="0"/>
                          </a:lnTo>
                          <a:lnTo>
                            <a:pt x="52" y="7"/>
                          </a:lnTo>
                          <a:lnTo>
                            <a:pt x="29" y="10"/>
                          </a:lnTo>
                          <a:lnTo>
                            <a:pt x="16" y="9"/>
                          </a:lnTo>
                          <a:lnTo>
                            <a:pt x="8" y="3"/>
                          </a:lnTo>
                          <a:lnTo>
                            <a:pt x="8" y="19"/>
                          </a:lnTo>
                          <a:lnTo>
                            <a:pt x="0" y="36"/>
                          </a:lnTo>
                          <a:lnTo>
                            <a:pt x="21" y="16"/>
                          </a:lnTo>
                          <a:lnTo>
                            <a:pt x="54" y="12"/>
                          </a:lnTo>
                          <a:lnTo>
                            <a:pt x="102" y="13"/>
                          </a:lnTo>
                          <a:lnTo>
                            <a:pt x="121" y="18"/>
                          </a:lnTo>
                          <a:lnTo>
                            <a:pt x="141" y="13"/>
                          </a:lnTo>
                          <a:lnTo>
                            <a:pt x="159" y="16"/>
                          </a:lnTo>
                          <a:lnTo>
                            <a:pt x="173" y="19"/>
                          </a:lnTo>
                          <a:lnTo>
                            <a:pt x="177" y="3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31" name="Freeform 1730"/>
                    <p:cNvSpPr>
                      <a:spLocks/>
                    </p:cNvSpPr>
                    <p:nvPr/>
                  </p:nvSpPr>
                  <p:spPr bwMode="auto">
                    <a:xfrm>
                      <a:off x="1755" y="1151"/>
                      <a:ext cx="7" cy="1"/>
                    </a:xfrm>
                    <a:custGeom>
                      <a:avLst/>
                      <a:gdLst>
                        <a:gd name="T0" fmla="*/ 86 w 86"/>
                        <a:gd name="T1" fmla="*/ 3 h 15"/>
                        <a:gd name="T2" fmla="*/ 64 w 86"/>
                        <a:gd name="T3" fmla="*/ 5 h 15"/>
                        <a:gd name="T4" fmla="*/ 47 w 86"/>
                        <a:gd name="T5" fmla="*/ 5 h 15"/>
                        <a:gd name="T6" fmla="*/ 0 w 86"/>
                        <a:gd name="T7" fmla="*/ 0 h 15"/>
                        <a:gd name="T8" fmla="*/ 39 w 86"/>
                        <a:gd name="T9" fmla="*/ 15 h 15"/>
                        <a:gd name="T10" fmla="*/ 66 w 86"/>
                        <a:gd name="T11" fmla="*/ 12 h 15"/>
                        <a:gd name="T12" fmla="*/ 86 w 86"/>
                        <a:gd name="T13" fmla="*/ 3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86" h="15">
                          <a:moveTo>
                            <a:pt x="86" y="3"/>
                          </a:moveTo>
                          <a:lnTo>
                            <a:pt x="64" y="5"/>
                          </a:lnTo>
                          <a:lnTo>
                            <a:pt x="47" y="5"/>
                          </a:lnTo>
                          <a:lnTo>
                            <a:pt x="0" y="0"/>
                          </a:lnTo>
                          <a:lnTo>
                            <a:pt x="39" y="15"/>
                          </a:lnTo>
                          <a:lnTo>
                            <a:pt x="66" y="12"/>
                          </a:lnTo>
                          <a:lnTo>
                            <a:pt x="86" y="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32" name="Freeform 1731"/>
                    <p:cNvSpPr>
                      <a:spLocks/>
                    </p:cNvSpPr>
                    <p:nvPr/>
                  </p:nvSpPr>
                  <p:spPr bwMode="auto">
                    <a:xfrm>
                      <a:off x="1755" y="1157"/>
                      <a:ext cx="4" cy="3"/>
                    </a:xfrm>
                    <a:custGeom>
                      <a:avLst/>
                      <a:gdLst>
                        <a:gd name="T0" fmla="*/ 56 w 56"/>
                        <a:gd name="T1" fmla="*/ 2 h 30"/>
                        <a:gd name="T2" fmla="*/ 35 w 56"/>
                        <a:gd name="T3" fmla="*/ 8 h 30"/>
                        <a:gd name="T4" fmla="*/ 28 w 56"/>
                        <a:gd name="T5" fmla="*/ 30 h 30"/>
                        <a:gd name="T6" fmla="*/ 27 w 56"/>
                        <a:gd name="T7" fmla="*/ 10 h 30"/>
                        <a:gd name="T8" fmla="*/ 0 w 56"/>
                        <a:gd name="T9" fmla="*/ 0 h 30"/>
                        <a:gd name="T10" fmla="*/ 30 w 56"/>
                        <a:gd name="T11" fmla="*/ 4 h 30"/>
                        <a:gd name="T12" fmla="*/ 56 w 56"/>
                        <a:gd name="T13" fmla="*/ 2 h 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6" h="30">
                          <a:moveTo>
                            <a:pt x="56" y="2"/>
                          </a:moveTo>
                          <a:lnTo>
                            <a:pt x="35" y="8"/>
                          </a:lnTo>
                          <a:lnTo>
                            <a:pt x="28" y="30"/>
                          </a:lnTo>
                          <a:lnTo>
                            <a:pt x="27" y="10"/>
                          </a:lnTo>
                          <a:lnTo>
                            <a:pt x="0" y="0"/>
                          </a:lnTo>
                          <a:lnTo>
                            <a:pt x="30" y="4"/>
                          </a:lnTo>
                          <a:lnTo>
                            <a:pt x="56" y="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33" name="Freeform 1732"/>
                    <p:cNvSpPr>
                      <a:spLocks/>
                    </p:cNvSpPr>
                    <p:nvPr/>
                  </p:nvSpPr>
                  <p:spPr bwMode="auto">
                    <a:xfrm>
                      <a:off x="1729" y="1120"/>
                      <a:ext cx="2" cy="6"/>
                    </a:xfrm>
                    <a:custGeom>
                      <a:avLst/>
                      <a:gdLst>
                        <a:gd name="T0" fmla="*/ 16 w 27"/>
                        <a:gd name="T1" fmla="*/ 0 h 74"/>
                        <a:gd name="T2" fmla="*/ 27 w 27"/>
                        <a:gd name="T3" fmla="*/ 15 h 74"/>
                        <a:gd name="T4" fmla="*/ 16 w 27"/>
                        <a:gd name="T5" fmla="*/ 27 h 74"/>
                        <a:gd name="T6" fmla="*/ 13 w 27"/>
                        <a:gd name="T7" fmla="*/ 44 h 74"/>
                        <a:gd name="T8" fmla="*/ 16 w 27"/>
                        <a:gd name="T9" fmla="*/ 74 h 74"/>
                        <a:gd name="T10" fmla="*/ 0 w 27"/>
                        <a:gd name="T11" fmla="*/ 35 h 74"/>
                        <a:gd name="T12" fmla="*/ 16 w 27"/>
                        <a:gd name="T13" fmla="*/ 0 h 7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7" h="74">
                          <a:moveTo>
                            <a:pt x="16" y="0"/>
                          </a:moveTo>
                          <a:lnTo>
                            <a:pt x="27" y="15"/>
                          </a:lnTo>
                          <a:lnTo>
                            <a:pt x="16" y="27"/>
                          </a:lnTo>
                          <a:lnTo>
                            <a:pt x="13" y="44"/>
                          </a:lnTo>
                          <a:lnTo>
                            <a:pt x="16" y="74"/>
                          </a:lnTo>
                          <a:lnTo>
                            <a:pt x="0" y="35"/>
                          </a:lnTo>
                          <a:lnTo>
                            <a:pt x="1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34" name="Freeform 1733"/>
                    <p:cNvSpPr>
                      <a:spLocks/>
                    </p:cNvSpPr>
                    <p:nvPr/>
                  </p:nvSpPr>
                  <p:spPr bwMode="auto">
                    <a:xfrm>
                      <a:off x="1728" y="1116"/>
                      <a:ext cx="3" cy="10"/>
                    </a:xfrm>
                    <a:custGeom>
                      <a:avLst/>
                      <a:gdLst>
                        <a:gd name="T0" fmla="*/ 37 w 41"/>
                        <a:gd name="T1" fmla="*/ 39 h 115"/>
                        <a:gd name="T2" fmla="*/ 41 w 41"/>
                        <a:gd name="T3" fmla="*/ 24 h 115"/>
                        <a:gd name="T4" fmla="*/ 32 w 41"/>
                        <a:gd name="T5" fmla="*/ 3 h 115"/>
                        <a:gd name="T6" fmla="*/ 17 w 41"/>
                        <a:gd name="T7" fmla="*/ 0 h 115"/>
                        <a:gd name="T8" fmla="*/ 4 w 41"/>
                        <a:gd name="T9" fmla="*/ 13 h 115"/>
                        <a:gd name="T10" fmla="*/ 0 w 41"/>
                        <a:gd name="T11" fmla="*/ 49 h 115"/>
                        <a:gd name="T12" fmla="*/ 3 w 41"/>
                        <a:gd name="T13" fmla="*/ 97 h 115"/>
                        <a:gd name="T14" fmla="*/ 19 w 41"/>
                        <a:gd name="T15" fmla="*/ 115 h 115"/>
                        <a:gd name="T16" fmla="*/ 7 w 41"/>
                        <a:gd name="T17" fmla="*/ 85 h 115"/>
                        <a:gd name="T18" fmla="*/ 6 w 41"/>
                        <a:gd name="T19" fmla="*/ 39 h 115"/>
                        <a:gd name="T20" fmla="*/ 14 w 41"/>
                        <a:gd name="T21" fmla="*/ 12 h 115"/>
                        <a:gd name="T22" fmla="*/ 25 w 41"/>
                        <a:gd name="T23" fmla="*/ 13 h 115"/>
                        <a:gd name="T24" fmla="*/ 37 w 41"/>
                        <a:gd name="T25" fmla="*/ 39 h 1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41" h="115">
                          <a:moveTo>
                            <a:pt x="37" y="39"/>
                          </a:moveTo>
                          <a:lnTo>
                            <a:pt x="41" y="24"/>
                          </a:lnTo>
                          <a:lnTo>
                            <a:pt x="32" y="3"/>
                          </a:lnTo>
                          <a:lnTo>
                            <a:pt x="17" y="0"/>
                          </a:lnTo>
                          <a:lnTo>
                            <a:pt x="4" y="13"/>
                          </a:lnTo>
                          <a:lnTo>
                            <a:pt x="0" y="49"/>
                          </a:lnTo>
                          <a:lnTo>
                            <a:pt x="3" y="97"/>
                          </a:lnTo>
                          <a:lnTo>
                            <a:pt x="19" y="115"/>
                          </a:lnTo>
                          <a:lnTo>
                            <a:pt x="7" y="85"/>
                          </a:lnTo>
                          <a:lnTo>
                            <a:pt x="6" y="39"/>
                          </a:lnTo>
                          <a:lnTo>
                            <a:pt x="14" y="12"/>
                          </a:lnTo>
                          <a:lnTo>
                            <a:pt x="25" y="13"/>
                          </a:lnTo>
                          <a:lnTo>
                            <a:pt x="37" y="3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35" name="Freeform 1734"/>
                    <p:cNvSpPr>
                      <a:spLocks/>
                    </p:cNvSpPr>
                    <p:nvPr/>
                  </p:nvSpPr>
                  <p:spPr bwMode="auto">
                    <a:xfrm>
                      <a:off x="1729" y="1130"/>
                      <a:ext cx="2" cy="3"/>
                    </a:xfrm>
                    <a:custGeom>
                      <a:avLst/>
                      <a:gdLst>
                        <a:gd name="T0" fmla="*/ 0 w 31"/>
                        <a:gd name="T1" fmla="*/ 14 h 33"/>
                        <a:gd name="T2" fmla="*/ 0 w 31"/>
                        <a:gd name="T3" fmla="*/ 0 h 33"/>
                        <a:gd name="T4" fmla="*/ 17 w 31"/>
                        <a:gd name="T5" fmla="*/ 12 h 33"/>
                        <a:gd name="T6" fmla="*/ 31 w 31"/>
                        <a:gd name="T7" fmla="*/ 11 h 33"/>
                        <a:gd name="T8" fmla="*/ 0 w 31"/>
                        <a:gd name="T9" fmla="*/ 33 h 33"/>
                        <a:gd name="T10" fmla="*/ 0 w 31"/>
                        <a:gd name="T11" fmla="*/ 14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31" h="33">
                          <a:moveTo>
                            <a:pt x="0" y="14"/>
                          </a:moveTo>
                          <a:lnTo>
                            <a:pt x="0" y="0"/>
                          </a:lnTo>
                          <a:lnTo>
                            <a:pt x="17" y="12"/>
                          </a:lnTo>
                          <a:lnTo>
                            <a:pt x="31" y="11"/>
                          </a:lnTo>
                          <a:lnTo>
                            <a:pt x="0" y="33"/>
                          </a:lnTo>
                          <a:lnTo>
                            <a:pt x="0" y="1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36" name="Freeform 1735"/>
                    <p:cNvSpPr>
                      <a:spLocks/>
                    </p:cNvSpPr>
                    <p:nvPr/>
                  </p:nvSpPr>
                  <p:spPr bwMode="auto">
                    <a:xfrm>
                      <a:off x="1747" y="1123"/>
                      <a:ext cx="8" cy="5"/>
                    </a:xfrm>
                    <a:custGeom>
                      <a:avLst/>
                      <a:gdLst>
                        <a:gd name="T0" fmla="*/ 83 w 100"/>
                        <a:gd name="T1" fmla="*/ 9 h 56"/>
                        <a:gd name="T2" fmla="*/ 100 w 100"/>
                        <a:gd name="T3" fmla="*/ 22 h 56"/>
                        <a:gd name="T4" fmla="*/ 91 w 100"/>
                        <a:gd name="T5" fmla="*/ 26 h 56"/>
                        <a:gd name="T6" fmla="*/ 84 w 100"/>
                        <a:gd name="T7" fmla="*/ 33 h 56"/>
                        <a:gd name="T8" fmla="*/ 78 w 100"/>
                        <a:gd name="T9" fmla="*/ 46 h 56"/>
                        <a:gd name="T10" fmla="*/ 66 w 100"/>
                        <a:gd name="T11" fmla="*/ 56 h 56"/>
                        <a:gd name="T12" fmla="*/ 75 w 100"/>
                        <a:gd name="T13" fmla="*/ 42 h 56"/>
                        <a:gd name="T14" fmla="*/ 76 w 100"/>
                        <a:gd name="T15" fmla="*/ 33 h 56"/>
                        <a:gd name="T16" fmla="*/ 58 w 100"/>
                        <a:gd name="T17" fmla="*/ 40 h 56"/>
                        <a:gd name="T18" fmla="*/ 42 w 100"/>
                        <a:gd name="T19" fmla="*/ 36 h 56"/>
                        <a:gd name="T20" fmla="*/ 28 w 100"/>
                        <a:gd name="T21" fmla="*/ 31 h 56"/>
                        <a:gd name="T22" fmla="*/ 13 w 100"/>
                        <a:gd name="T23" fmla="*/ 18 h 56"/>
                        <a:gd name="T24" fmla="*/ 0 w 100"/>
                        <a:gd name="T25" fmla="*/ 15 h 56"/>
                        <a:gd name="T26" fmla="*/ 18 w 100"/>
                        <a:gd name="T27" fmla="*/ 3 h 56"/>
                        <a:gd name="T28" fmla="*/ 39 w 100"/>
                        <a:gd name="T29" fmla="*/ 0 h 56"/>
                        <a:gd name="T30" fmla="*/ 55 w 100"/>
                        <a:gd name="T31" fmla="*/ 0 h 56"/>
                        <a:gd name="T32" fmla="*/ 72 w 100"/>
                        <a:gd name="T33" fmla="*/ 3 h 56"/>
                        <a:gd name="T34" fmla="*/ 83 w 100"/>
                        <a:gd name="T35" fmla="*/ 9 h 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100" h="56">
                          <a:moveTo>
                            <a:pt x="83" y="9"/>
                          </a:moveTo>
                          <a:lnTo>
                            <a:pt x="100" y="22"/>
                          </a:lnTo>
                          <a:lnTo>
                            <a:pt x="91" y="26"/>
                          </a:lnTo>
                          <a:lnTo>
                            <a:pt x="84" y="33"/>
                          </a:lnTo>
                          <a:lnTo>
                            <a:pt x="78" y="46"/>
                          </a:lnTo>
                          <a:lnTo>
                            <a:pt x="66" y="56"/>
                          </a:lnTo>
                          <a:lnTo>
                            <a:pt x="75" y="42"/>
                          </a:lnTo>
                          <a:lnTo>
                            <a:pt x="76" y="33"/>
                          </a:lnTo>
                          <a:lnTo>
                            <a:pt x="58" y="40"/>
                          </a:lnTo>
                          <a:lnTo>
                            <a:pt x="42" y="36"/>
                          </a:lnTo>
                          <a:lnTo>
                            <a:pt x="28" y="31"/>
                          </a:lnTo>
                          <a:lnTo>
                            <a:pt x="13" y="18"/>
                          </a:lnTo>
                          <a:lnTo>
                            <a:pt x="0" y="15"/>
                          </a:lnTo>
                          <a:lnTo>
                            <a:pt x="18" y="3"/>
                          </a:lnTo>
                          <a:lnTo>
                            <a:pt x="39" y="0"/>
                          </a:lnTo>
                          <a:lnTo>
                            <a:pt x="55" y="0"/>
                          </a:lnTo>
                          <a:lnTo>
                            <a:pt x="72" y="3"/>
                          </a:lnTo>
                          <a:lnTo>
                            <a:pt x="83" y="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37" name="Freeform 1736"/>
                    <p:cNvSpPr>
                      <a:spLocks/>
                    </p:cNvSpPr>
                    <p:nvPr/>
                  </p:nvSpPr>
                  <p:spPr bwMode="auto">
                    <a:xfrm>
                      <a:off x="1744" y="1119"/>
                      <a:ext cx="15" cy="4"/>
                    </a:xfrm>
                    <a:custGeom>
                      <a:avLst/>
                      <a:gdLst>
                        <a:gd name="T0" fmla="*/ 178 w 178"/>
                        <a:gd name="T1" fmla="*/ 32 h 51"/>
                        <a:gd name="T2" fmla="*/ 160 w 178"/>
                        <a:gd name="T3" fmla="*/ 51 h 51"/>
                        <a:gd name="T4" fmla="*/ 116 w 178"/>
                        <a:gd name="T5" fmla="*/ 30 h 51"/>
                        <a:gd name="T6" fmla="*/ 68 w 178"/>
                        <a:gd name="T7" fmla="*/ 17 h 51"/>
                        <a:gd name="T8" fmla="*/ 0 w 178"/>
                        <a:gd name="T9" fmla="*/ 20 h 51"/>
                        <a:gd name="T10" fmla="*/ 56 w 178"/>
                        <a:gd name="T11" fmla="*/ 8 h 51"/>
                        <a:gd name="T12" fmla="*/ 41 w 178"/>
                        <a:gd name="T13" fmla="*/ 0 h 51"/>
                        <a:gd name="T14" fmla="*/ 76 w 178"/>
                        <a:gd name="T15" fmla="*/ 3 h 51"/>
                        <a:gd name="T16" fmla="*/ 104 w 178"/>
                        <a:gd name="T17" fmla="*/ 11 h 51"/>
                        <a:gd name="T18" fmla="*/ 92 w 178"/>
                        <a:gd name="T19" fmla="*/ 2 h 51"/>
                        <a:gd name="T20" fmla="*/ 122 w 178"/>
                        <a:gd name="T21" fmla="*/ 9 h 51"/>
                        <a:gd name="T22" fmla="*/ 142 w 178"/>
                        <a:gd name="T23" fmla="*/ 21 h 51"/>
                        <a:gd name="T24" fmla="*/ 136 w 178"/>
                        <a:gd name="T25" fmla="*/ 9 h 51"/>
                        <a:gd name="T26" fmla="*/ 178 w 178"/>
                        <a:gd name="T27" fmla="*/ 32 h 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78" h="51">
                          <a:moveTo>
                            <a:pt x="178" y="32"/>
                          </a:moveTo>
                          <a:lnTo>
                            <a:pt x="160" y="51"/>
                          </a:lnTo>
                          <a:lnTo>
                            <a:pt x="116" y="30"/>
                          </a:lnTo>
                          <a:lnTo>
                            <a:pt x="68" y="17"/>
                          </a:lnTo>
                          <a:lnTo>
                            <a:pt x="0" y="20"/>
                          </a:lnTo>
                          <a:lnTo>
                            <a:pt x="56" y="8"/>
                          </a:lnTo>
                          <a:lnTo>
                            <a:pt x="41" y="0"/>
                          </a:lnTo>
                          <a:lnTo>
                            <a:pt x="76" y="3"/>
                          </a:lnTo>
                          <a:lnTo>
                            <a:pt x="104" y="11"/>
                          </a:lnTo>
                          <a:lnTo>
                            <a:pt x="92" y="2"/>
                          </a:lnTo>
                          <a:lnTo>
                            <a:pt x="122" y="9"/>
                          </a:lnTo>
                          <a:lnTo>
                            <a:pt x="142" y="21"/>
                          </a:lnTo>
                          <a:lnTo>
                            <a:pt x="136" y="9"/>
                          </a:lnTo>
                          <a:lnTo>
                            <a:pt x="178" y="3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38" name="Freeform 1737"/>
                    <p:cNvSpPr>
                      <a:spLocks/>
                    </p:cNvSpPr>
                    <p:nvPr/>
                  </p:nvSpPr>
                  <p:spPr bwMode="auto">
                    <a:xfrm>
                      <a:off x="1753" y="1124"/>
                      <a:ext cx="1" cy="1"/>
                    </a:xfrm>
                    <a:custGeom>
                      <a:avLst/>
                      <a:gdLst>
                        <a:gd name="T0" fmla="*/ 6 w 16"/>
                        <a:gd name="T1" fmla="*/ 0 h 15"/>
                        <a:gd name="T2" fmla="*/ 16 w 16"/>
                        <a:gd name="T3" fmla="*/ 8 h 15"/>
                        <a:gd name="T4" fmla="*/ 0 w 16"/>
                        <a:gd name="T5" fmla="*/ 15 h 15"/>
                        <a:gd name="T6" fmla="*/ 4 w 16"/>
                        <a:gd name="T7" fmla="*/ 9 h 15"/>
                        <a:gd name="T8" fmla="*/ 6 w 16"/>
                        <a:gd name="T9" fmla="*/ 0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6" h="15">
                          <a:moveTo>
                            <a:pt x="6" y="0"/>
                          </a:moveTo>
                          <a:lnTo>
                            <a:pt x="16" y="8"/>
                          </a:lnTo>
                          <a:lnTo>
                            <a:pt x="0" y="15"/>
                          </a:lnTo>
                          <a:lnTo>
                            <a:pt x="4" y="9"/>
                          </a:lnTo>
                          <a:lnTo>
                            <a:pt x="6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39" name="Freeform 1738"/>
                    <p:cNvSpPr>
                      <a:spLocks/>
                    </p:cNvSpPr>
                    <p:nvPr/>
                  </p:nvSpPr>
                  <p:spPr bwMode="auto">
                    <a:xfrm>
                      <a:off x="1748" y="1122"/>
                      <a:ext cx="7" cy="2"/>
                    </a:xfrm>
                    <a:custGeom>
                      <a:avLst/>
                      <a:gdLst>
                        <a:gd name="T0" fmla="*/ 81 w 81"/>
                        <a:gd name="T1" fmla="*/ 21 h 21"/>
                        <a:gd name="T2" fmla="*/ 59 w 81"/>
                        <a:gd name="T3" fmla="*/ 7 h 21"/>
                        <a:gd name="T4" fmla="*/ 38 w 81"/>
                        <a:gd name="T5" fmla="*/ 4 h 21"/>
                        <a:gd name="T6" fmla="*/ 18 w 81"/>
                        <a:gd name="T7" fmla="*/ 6 h 21"/>
                        <a:gd name="T8" fmla="*/ 0 w 81"/>
                        <a:gd name="T9" fmla="*/ 12 h 21"/>
                        <a:gd name="T10" fmla="*/ 20 w 81"/>
                        <a:gd name="T11" fmla="*/ 3 h 21"/>
                        <a:gd name="T12" fmla="*/ 41 w 81"/>
                        <a:gd name="T13" fmla="*/ 0 h 21"/>
                        <a:gd name="T14" fmla="*/ 55 w 81"/>
                        <a:gd name="T15" fmla="*/ 0 h 21"/>
                        <a:gd name="T16" fmla="*/ 67 w 81"/>
                        <a:gd name="T17" fmla="*/ 5 h 21"/>
                        <a:gd name="T18" fmla="*/ 81 w 81"/>
                        <a:gd name="T19" fmla="*/ 21 h 2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81" h="21">
                          <a:moveTo>
                            <a:pt x="81" y="21"/>
                          </a:moveTo>
                          <a:lnTo>
                            <a:pt x="59" y="7"/>
                          </a:lnTo>
                          <a:lnTo>
                            <a:pt x="38" y="4"/>
                          </a:lnTo>
                          <a:lnTo>
                            <a:pt x="18" y="6"/>
                          </a:lnTo>
                          <a:lnTo>
                            <a:pt x="0" y="12"/>
                          </a:lnTo>
                          <a:lnTo>
                            <a:pt x="20" y="3"/>
                          </a:lnTo>
                          <a:lnTo>
                            <a:pt x="41" y="0"/>
                          </a:lnTo>
                          <a:lnTo>
                            <a:pt x="55" y="0"/>
                          </a:lnTo>
                          <a:lnTo>
                            <a:pt x="67" y="5"/>
                          </a:lnTo>
                          <a:lnTo>
                            <a:pt x="81" y="2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40" name="Freeform 1739"/>
                    <p:cNvSpPr>
                      <a:spLocks/>
                    </p:cNvSpPr>
                    <p:nvPr/>
                  </p:nvSpPr>
                  <p:spPr bwMode="auto">
                    <a:xfrm>
                      <a:off x="1765" y="1124"/>
                      <a:ext cx="6" cy="4"/>
                    </a:xfrm>
                    <a:custGeom>
                      <a:avLst/>
                      <a:gdLst>
                        <a:gd name="T0" fmla="*/ 73 w 73"/>
                        <a:gd name="T1" fmla="*/ 16 h 53"/>
                        <a:gd name="T2" fmla="*/ 64 w 73"/>
                        <a:gd name="T3" fmla="*/ 20 h 53"/>
                        <a:gd name="T4" fmla="*/ 55 w 73"/>
                        <a:gd name="T5" fmla="*/ 30 h 53"/>
                        <a:gd name="T6" fmla="*/ 34 w 73"/>
                        <a:gd name="T7" fmla="*/ 32 h 53"/>
                        <a:gd name="T8" fmla="*/ 18 w 73"/>
                        <a:gd name="T9" fmla="*/ 28 h 53"/>
                        <a:gd name="T10" fmla="*/ 21 w 73"/>
                        <a:gd name="T11" fmla="*/ 36 h 53"/>
                        <a:gd name="T12" fmla="*/ 32 w 73"/>
                        <a:gd name="T13" fmla="*/ 53 h 53"/>
                        <a:gd name="T14" fmla="*/ 16 w 73"/>
                        <a:gd name="T15" fmla="*/ 40 h 53"/>
                        <a:gd name="T16" fmla="*/ 7 w 73"/>
                        <a:gd name="T17" fmla="*/ 30 h 53"/>
                        <a:gd name="T18" fmla="*/ 1 w 73"/>
                        <a:gd name="T19" fmla="*/ 21 h 53"/>
                        <a:gd name="T20" fmla="*/ 0 w 73"/>
                        <a:gd name="T21" fmla="*/ 9 h 53"/>
                        <a:gd name="T22" fmla="*/ 8 w 73"/>
                        <a:gd name="T23" fmla="*/ 6 h 53"/>
                        <a:gd name="T24" fmla="*/ 23 w 73"/>
                        <a:gd name="T25" fmla="*/ 2 h 53"/>
                        <a:gd name="T26" fmla="*/ 40 w 73"/>
                        <a:gd name="T27" fmla="*/ 0 h 53"/>
                        <a:gd name="T28" fmla="*/ 58 w 73"/>
                        <a:gd name="T29" fmla="*/ 6 h 53"/>
                        <a:gd name="T30" fmla="*/ 73 w 73"/>
                        <a:gd name="T31" fmla="*/ 16 h 5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73" h="53">
                          <a:moveTo>
                            <a:pt x="73" y="16"/>
                          </a:moveTo>
                          <a:lnTo>
                            <a:pt x="64" y="20"/>
                          </a:lnTo>
                          <a:lnTo>
                            <a:pt x="55" y="30"/>
                          </a:lnTo>
                          <a:lnTo>
                            <a:pt x="34" y="32"/>
                          </a:lnTo>
                          <a:lnTo>
                            <a:pt x="18" y="28"/>
                          </a:lnTo>
                          <a:lnTo>
                            <a:pt x="21" y="36"/>
                          </a:lnTo>
                          <a:lnTo>
                            <a:pt x="32" y="53"/>
                          </a:lnTo>
                          <a:lnTo>
                            <a:pt x="16" y="40"/>
                          </a:lnTo>
                          <a:lnTo>
                            <a:pt x="7" y="30"/>
                          </a:lnTo>
                          <a:lnTo>
                            <a:pt x="1" y="21"/>
                          </a:lnTo>
                          <a:lnTo>
                            <a:pt x="0" y="9"/>
                          </a:lnTo>
                          <a:lnTo>
                            <a:pt x="8" y="6"/>
                          </a:lnTo>
                          <a:lnTo>
                            <a:pt x="23" y="2"/>
                          </a:lnTo>
                          <a:lnTo>
                            <a:pt x="40" y="0"/>
                          </a:lnTo>
                          <a:lnTo>
                            <a:pt x="58" y="6"/>
                          </a:lnTo>
                          <a:lnTo>
                            <a:pt x="73" y="16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41" name="Freeform 1740"/>
                    <p:cNvSpPr>
                      <a:spLocks/>
                    </p:cNvSpPr>
                    <p:nvPr/>
                  </p:nvSpPr>
                  <p:spPr bwMode="auto">
                    <a:xfrm>
                      <a:off x="1763" y="1120"/>
                      <a:ext cx="9" cy="8"/>
                    </a:xfrm>
                    <a:custGeom>
                      <a:avLst/>
                      <a:gdLst>
                        <a:gd name="T0" fmla="*/ 107 w 107"/>
                        <a:gd name="T1" fmla="*/ 10 h 90"/>
                        <a:gd name="T2" fmla="*/ 79 w 107"/>
                        <a:gd name="T3" fmla="*/ 3 h 90"/>
                        <a:gd name="T4" fmla="*/ 67 w 107"/>
                        <a:gd name="T5" fmla="*/ 0 h 90"/>
                        <a:gd name="T6" fmla="*/ 49 w 107"/>
                        <a:gd name="T7" fmla="*/ 7 h 90"/>
                        <a:gd name="T8" fmla="*/ 56 w 107"/>
                        <a:gd name="T9" fmla="*/ 1 h 90"/>
                        <a:gd name="T10" fmla="*/ 38 w 107"/>
                        <a:gd name="T11" fmla="*/ 5 h 90"/>
                        <a:gd name="T12" fmla="*/ 23 w 107"/>
                        <a:gd name="T13" fmla="*/ 15 h 90"/>
                        <a:gd name="T14" fmla="*/ 24 w 107"/>
                        <a:gd name="T15" fmla="*/ 7 h 90"/>
                        <a:gd name="T16" fmla="*/ 14 w 107"/>
                        <a:gd name="T17" fmla="*/ 19 h 90"/>
                        <a:gd name="T18" fmla="*/ 2 w 107"/>
                        <a:gd name="T19" fmla="*/ 13 h 90"/>
                        <a:gd name="T20" fmla="*/ 0 w 107"/>
                        <a:gd name="T21" fmla="*/ 28 h 90"/>
                        <a:gd name="T22" fmla="*/ 4 w 107"/>
                        <a:gd name="T23" fmla="*/ 41 h 90"/>
                        <a:gd name="T24" fmla="*/ 6 w 107"/>
                        <a:gd name="T25" fmla="*/ 66 h 90"/>
                        <a:gd name="T26" fmla="*/ 7 w 107"/>
                        <a:gd name="T27" fmla="*/ 90 h 90"/>
                        <a:gd name="T28" fmla="*/ 13 w 107"/>
                        <a:gd name="T29" fmla="*/ 76 h 90"/>
                        <a:gd name="T30" fmla="*/ 9 w 107"/>
                        <a:gd name="T31" fmla="*/ 46 h 90"/>
                        <a:gd name="T32" fmla="*/ 16 w 107"/>
                        <a:gd name="T33" fmla="*/ 37 h 90"/>
                        <a:gd name="T34" fmla="*/ 29 w 107"/>
                        <a:gd name="T35" fmla="*/ 29 h 90"/>
                        <a:gd name="T36" fmla="*/ 47 w 107"/>
                        <a:gd name="T37" fmla="*/ 22 h 90"/>
                        <a:gd name="T38" fmla="*/ 76 w 107"/>
                        <a:gd name="T39" fmla="*/ 14 h 90"/>
                        <a:gd name="T40" fmla="*/ 107 w 107"/>
                        <a:gd name="T41" fmla="*/ 10 h 9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07" h="90">
                          <a:moveTo>
                            <a:pt x="107" y="10"/>
                          </a:moveTo>
                          <a:lnTo>
                            <a:pt x="79" y="3"/>
                          </a:lnTo>
                          <a:lnTo>
                            <a:pt x="67" y="0"/>
                          </a:lnTo>
                          <a:lnTo>
                            <a:pt x="49" y="7"/>
                          </a:lnTo>
                          <a:lnTo>
                            <a:pt x="56" y="1"/>
                          </a:lnTo>
                          <a:lnTo>
                            <a:pt x="38" y="5"/>
                          </a:lnTo>
                          <a:lnTo>
                            <a:pt x="23" y="15"/>
                          </a:lnTo>
                          <a:lnTo>
                            <a:pt x="24" y="7"/>
                          </a:lnTo>
                          <a:lnTo>
                            <a:pt x="14" y="19"/>
                          </a:lnTo>
                          <a:lnTo>
                            <a:pt x="2" y="13"/>
                          </a:lnTo>
                          <a:lnTo>
                            <a:pt x="0" y="28"/>
                          </a:lnTo>
                          <a:lnTo>
                            <a:pt x="4" y="41"/>
                          </a:lnTo>
                          <a:lnTo>
                            <a:pt x="6" y="66"/>
                          </a:lnTo>
                          <a:lnTo>
                            <a:pt x="7" y="90"/>
                          </a:lnTo>
                          <a:lnTo>
                            <a:pt x="13" y="76"/>
                          </a:lnTo>
                          <a:lnTo>
                            <a:pt x="9" y="46"/>
                          </a:lnTo>
                          <a:lnTo>
                            <a:pt x="16" y="37"/>
                          </a:lnTo>
                          <a:lnTo>
                            <a:pt x="29" y="29"/>
                          </a:lnTo>
                          <a:lnTo>
                            <a:pt x="47" y="22"/>
                          </a:lnTo>
                          <a:lnTo>
                            <a:pt x="76" y="14"/>
                          </a:lnTo>
                          <a:lnTo>
                            <a:pt x="107" y="1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42" name="Freeform 1741"/>
                    <p:cNvSpPr>
                      <a:spLocks/>
                    </p:cNvSpPr>
                    <p:nvPr/>
                  </p:nvSpPr>
                  <p:spPr bwMode="auto">
                    <a:xfrm>
                      <a:off x="1768" y="1125"/>
                      <a:ext cx="2" cy="1"/>
                    </a:xfrm>
                    <a:custGeom>
                      <a:avLst/>
                      <a:gdLst>
                        <a:gd name="T0" fmla="*/ 16 w 16"/>
                        <a:gd name="T1" fmla="*/ 5 h 17"/>
                        <a:gd name="T2" fmla="*/ 10 w 16"/>
                        <a:gd name="T3" fmla="*/ 14 h 17"/>
                        <a:gd name="T4" fmla="*/ 0 w 16"/>
                        <a:gd name="T5" fmla="*/ 17 h 17"/>
                        <a:gd name="T6" fmla="*/ 6 w 16"/>
                        <a:gd name="T7" fmla="*/ 10 h 17"/>
                        <a:gd name="T8" fmla="*/ 5 w 16"/>
                        <a:gd name="T9" fmla="*/ 0 h 17"/>
                        <a:gd name="T10" fmla="*/ 16 w 16"/>
                        <a:gd name="T11" fmla="*/ 5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17">
                          <a:moveTo>
                            <a:pt x="16" y="5"/>
                          </a:moveTo>
                          <a:lnTo>
                            <a:pt x="10" y="14"/>
                          </a:lnTo>
                          <a:lnTo>
                            <a:pt x="0" y="17"/>
                          </a:lnTo>
                          <a:lnTo>
                            <a:pt x="6" y="10"/>
                          </a:lnTo>
                          <a:lnTo>
                            <a:pt x="5" y="0"/>
                          </a:lnTo>
                          <a:lnTo>
                            <a:pt x="16" y="5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43" name="Freeform 1742"/>
                    <p:cNvSpPr>
                      <a:spLocks/>
                    </p:cNvSpPr>
                    <p:nvPr/>
                  </p:nvSpPr>
                  <p:spPr bwMode="auto">
                    <a:xfrm>
                      <a:off x="1765" y="1123"/>
                      <a:ext cx="6" cy="2"/>
                    </a:xfrm>
                    <a:custGeom>
                      <a:avLst/>
                      <a:gdLst>
                        <a:gd name="T0" fmla="*/ 0 w 69"/>
                        <a:gd name="T1" fmla="*/ 14 h 20"/>
                        <a:gd name="T2" fmla="*/ 11 w 69"/>
                        <a:gd name="T3" fmla="*/ 9 h 20"/>
                        <a:gd name="T4" fmla="*/ 25 w 69"/>
                        <a:gd name="T5" fmla="*/ 6 h 20"/>
                        <a:gd name="T6" fmla="*/ 35 w 69"/>
                        <a:gd name="T7" fmla="*/ 5 h 20"/>
                        <a:gd name="T8" fmla="*/ 44 w 69"/>
                        <a:gd name="T9" fmla="*/ 7 h 20"/>
                        <a:gd name="T10" fmla="*/ 69 w 69"/>
                        <a:gd name="T11" fmla="*/ 20 h 20"/>
                        <a:gd name="T12" fmla="*/ 48 w 69"/>
                        <a:gd name="T13" fmla="*/ 5 h 20"/>
                        <a:gd name="T14" fmla="*/ 37 w 69"/>
                        <a:gd name="T15" fmla="*/ 0 h 20"/>
                        <a:gd name="T16" fmla="*/ 20 w 69"/>
                        <a:gd name="T17" fmla="*/ 0 h 20"/>
                        <a:gd name="T18" fmla="*/ 9 w 69"/>
                        <a:gd name="T19" fmla="*/ 7 h 20"/>
                        <a:gd name="T20" fmla="*/ 0 w 69"/>
                        <a:gd name="T21" fmla="*/ 14 h 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69" h="20">
                          <a:moveTo>
                            <a:pt x="0" y="14"/>
                          </a:moveTo>
                          <a:lnTo>
                            <a:pt x="11" y="9"/>
                          </a:lnTo>
                          <a:lnTo>
                            <a:pt x="25" y="6"/>
                          </a:lnTo>
                          <a:lnTo>
                            <a:pt x="35" y="5"/>
                          </a:lnTo>
                          <a:lnTo>
                            <a:pt x="44" y="7"/>
                          </a:lnTo>
                          <a:lnTo>
                            <a:pt x="69" y="20"/>
                          </a:lnTo>
                          <a:lnTo>
                            <a:pt x="48" y="5"/>
                          </a:lnTo>
                          <a:lnTo>
                            <a:pt x="37" y="0"/>
                          </a:lnTo>
                          <a:lnTo>
                            <a:pt x="20" y="0"/>
                          </a:lnTo>
                          <a:lnTo>
                            <a:pt x="9" y="7"/>
                          </a:lnTo>
                          <a:lnTo>
                            <a:pt x="0" y="1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44" name="Freeform 1743"/>
                    <p:cNvSpPr>
                      <a:spLocks/>
                    </p:cNvSpPr>
                    <p:nvPr/>
                  </p:nvSpPr>
                  <p:spPr bwMode="auto">
                    <a:xfrm>
                      <a:off x="1754" y="1137"/>
                      <a:ext cx="11" cy="6"/>
                    </a:xfrm>
                    <a:custGeom>
                      <a:avLst/>
                      <a:gdLst>
                        <a:gd name="T0" fmla="*/ 115 w 125"/>
                        <a:gd name="T1" fmla="*/ 3 h 67"/>
                        <a:gd name="T2" fmla="*/ 116 w 125"/>
                        <a:gd name="T3" fmla="*/ 13 h 67"/>
                        <a:gd name="T4" fmla="*/ 113 w 125"/>
                        <a:gd name="T5" fmla="*/ 28 h 67"/>
                        <a:gd name="T6" fmla="*/ 105 w 125"/>
                        <a:gd name="T7" fmla="*/ 35 h 67"/>
                        <a:gd name="T8" fmla="*/ 95 w 125"/>
                        <a:gd name="T9" fmla="*/ 37 h 67"/>
                        <a:gd name="T10" fmla="*/ 73 w 125"/>
                        <a:gd name="T11" fmla="*/ 37 h 67"/>
                        <a:gd name="T12" fmla="*/ 54 w 125"/>
                        <a:gd name="T13" fmla="*/ 31 h 67"/>
                        <a:gd name="T14" fmla="*/ 44 w 125"/>
                        <a:gd name="T15" fmla="*/ 22 h 67"/>
                        <a:gd name="T16" fmla="*/ 31 w 125"/>
                        <a:gd name="T17" fmla="*/ 18 h 67"/>
                        <a:gd name="T18" fmla="*/ 17 w 125"/>
                        <a:gd name="T19" fmla="*/ 19 h 67"/>
                        <a:gd name="T20" fmla="*/ 7 w 125"/>
                        <a:gd name="T21" fmla="*/ 14 h 67"/>
                        <a:gd name="T22" fmla="*/ 0 w 125"/>
                        <a:gd name="T23" fmla="*/ 0 h 67"/>
                        <a:gd name="T24" fmla="*/ 1 w 125"/>
                        <a:gd name="T25" fmla="*/ 19 h 67"/>
                        <a:gd name="T26" fmla="*/ 11 w 125"/>
                        <a:gd name="T27" fmla="*/ 25 h 67"/>
                        <a:gd name="T28" fmla="*/ 29 w 125"/>
                        <a:gd name="T29" fmla="*/ 32 h 67"/>
                        <a:gd name="T30" fmla="*/ 42 w 125"/>
                        <a:gd name="T31" fmla="*/ 37 h 67"/>
                        <a:gd name="T32" fmla="*/ 60 w 125"/>
                        <a:gd name="T33" fmla="*/ 51 h 67"/>
                        <a:gd name="T34" fmla="*/ 74 w 125"/>
                        <a:gd name="T35" fmla="*/ 61 h 67"/>
                        <a:gd name="T36" fmla="*/ 85 w 125"/>
                        <a:gd name="T37" fmla="*/ 66 h 67"/>
                        <a:gd name="T38" fmla="*/ 100 w 125"/>
                        <a:gd name="T39" fmla="*/ 67 h 67"/>
                        <a:gd name="T40" fmla="*/ 109 w 125"/>
                        <a:gd name="T41" fmla="*/ 62 h 67"/>
                        <a:gd name="T42" fmla="*/ 116 w 125"/>
                        <a:gd name="T43" fmla="*/ 53 h 67"/>
                        <a:gd name="T44" fmla="*/ 121 w 125"/>
                        <a:gd name="T45" fmla="*/ 37 h 67"/>
                        <a:gd name="T46" fmla="*/ 125 w 125"/>
                        <a:gd name="T47" fmla="*/ 20 h 67"/>
                        <a:gd name="T48" fmla="*/ 115 w 125"/>
                        <a:gd name="T49" fmla="*/ 3 h 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125" h="67">
                          <a:moveTo>
                            <a:pt x="115" y="3"/>
                          </a:moveTo>
                          <a:lnTo>
                            <a:pt x="116" y="13"/>
                          </a:lnTo>
                          <a:lnTo>
                            <a:pt x="113" y="28"/>
                          </a:lnTo>
                          <a:lnTo>
                            <a:pt x="105" y="35"/>
                          </a:lnTo>
                          <a:lnTo>
                            <a:pt x="95" y="37"/>
                          </a:lnTo>
                          <a:lnTo>
                            <a:pt x="73" y="37"/>
                          </a:lnTo>
                          <a:lnTo>
                            <a:pt x="54" y="31"/>
                          </a:lnTo>
                          <a:lnTo>
                            <a:pt x="44" y="22"/>
                          </a:lnTo>
                          <a:lnTo>
                            <a:pt x="31" y="18"/>
                          </a:lnTo>
                          <a:lnTo>
                            <a:pt x="17" y="19"/>
                          </a:lnTo>
                          <a:lnTo>
                            <a:pt x="7" y="14"/>
                          </a:lnTo>
                          <a:lnTo>
                            <a:pt x="0" y="0"/>
                          </a:lnTo>
                          <a:lnTo>
                            <a:pt x="1" y="19"/>
                          </a:lnTo>
                          <a:lnTo>
                            <a:pt x="11" y="25"/>
                          </a:lnTo>
                          <a:lnTo>
                            <a:pt x="29" y="32"/>
                          </a:lnTo>
                          <a:lnTo>
                            <a:pt x="42" y="37"/>
                          </a:lnTo>
                          <a:lnTo>
                            <a:pt x="60" y="51"/>
                          </a:lnTo>
                          <a:lnTo>
                            <a:pt x="74" y="61"/>
                          </a:lnTo>
                          <a:lnTo>
                            <a:pt x="85" y="66"/>
                          </a:lnTo>
                          <a:lnTo>
                            <a:pt x="100" y="67"/>
                          </a:lnTo>
                          <a:lnTo>
                            <a:pt x="109" y="62"/>
                          </a:lnTo>
                          <a:lnTo>
                            <a:pt x="116" y="53"/>
                          </a:lnTo>
                          <a:lnTo>
                            <a:pt x="121" y="37"/>
                          </a:lnTo>
                          <a:lnTo>
                            <a:pt x="125" y="20"/>
                          </a:lnTo>
                          <a:lnTo>
                            <a:pt x="115" y="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45" name="Freeform 1744"/>
                    <p:cNvSpPr>
                      <a:spLocks/>
                    </p:cNvSpPr>
                    <p:nvPr/>
                  </p:nvSpPr>
                  <p:spPr bwMode="auto">
                    <a:xfrm>
                      <a:off x="1723" y="1084"/>
                      <a:ext cx="51" cy="29"/>
                    </a:xfrm>
                    <a:custGeom>
                      <a:avLst/>
                      <a:gdLst>
                        <a:gd name="T0" fmla="*/ 615 w 615"/>
                        <a:gd name="T1" fmla="*/ 211 h 353"/>
                        <a:gd name="T2" fmla="*/ 558 w 615"/>
                        <a:gd name="T3" fmla="*/ 235 h 353"/>
                        <a:gd name="T4" fmla="*/ 495 w 615"/>
                        <a:gd name="T5" fmla="*/ 232 h 353"/>
                        <a:gd name="T6" fmla="*/ 431 w 615"/>
                        <a:gd name="T7" fmla="*/ 241 h 353"/>
                        <a:gd name="T8" fmla="*/ 314 w 615"/>
                        <a:gd name="T9" fmla="*/ 299 h 353"/>
                        <a:gd name="T10" fmla="*/ 238 w 615"/>
                        <a:gd name="T11" fmla="*/ 332 h 353"/>
                        <a:gd name="T12" fmla="*/ 136 w 615"/>
                        <a:gd name="T13" fmla="*/ 350 h 353"/>
                        <a:gd name="T14" fmla="*/ 66 w 615"/>
                        <a:gd name="T15" fmla="*/ 347 h 353"/>
                        <a:gd name="T16" fmla="*/ 160 w 615"/>
                        <a:gd name="T17" fmla="*/ 332 h 353"/>
                        <a:gd name="T18" fmla="*/ 202 w 615"/>
                        <a:gd name="T19" fmla="*/ 320 h 353"/>
                        <a:gd name="T20" fmla="*/ 281 w 615"/>
                        <a:gd name="T21" fmla="*/ 272 h 353"/>
                        <a:gd name="T22" fmla="*/ 220 w 615"/>
                        <a:gd name="T23" fmla="*/ 290 h 353"/>
                        <a:gd name="T24" fmla="*/ 157 w 615"/>
                        <a:gd name="T25" fmla="*/ 320 h 353"/>
                        <a:gd name="T26" fmla="*/ 82 w 615"/>
                        <a:gd name="T27" fmla="*/ 332 h 353"/>
                        <a:gd name="T28" fmla="*/ 24 w 615"/>
                        <a:gd name="T29" fmla="*/ 338 h 353"/>
                        <a:gd name="T30" fmla="*/ 79 w 615"/>
                        <a:gd name="T31" fmla="*/ 290 h 353"/>
                        <a:gd name="T32" fmla="*/ 136 w 615"/>
                        <a:gd name="T33" fmla="*/ 229 h 353"/>
                        <a:gd name="T34" fmla="*/ 217 w 615"/>
                        <a:gd name="T35" fmla="*/ 181 h 353"/>
                        <a:gd name="T36" fmla="*/ 265 w 615"/>
                        <a:gd name="T37" fmla="*/ 166 h 353"/>
                        <a:gd name="T38" fmla="*/ 205 w 615"/>
                        <a:gd name="T39" fmla="*/ 172 h 353"/>
                        <a:gd name="T40" fmla="*/ 157 w 615"/>
                        <a:gd name="T41" fmla="*/ 193 h 353"/>
                        <a:gd name="T42" fmla="*/ 97 w 615"/>
                        <a:gd name="T43" fmla="*/ 241 h 353"/>
                        <a:gd name="T44" fmla="*/ 21 w 615"/>
                        <a:gd name="T45" fmla="*/ 326 h 353"/>
                        <a:gd name="T46" fmla="*/ 30 w 615"/>
                        <a:gd name="T47" fmla="*/ 257 h 353"/>
                        <a:gd name="T48" fmla="*/ 48 w 615"/>
                        <a:gd name="T49" fmla="*/ 199 h 353"/>
                        <a:gd name="T50" fmla="*/ 82 w 615"/>
                        <a:gd name="T51" fmla="*/ 148 h 353"/>
                        <a:gd name="T52" fmla="*/ 39 w 615"/>
                        <a:gd name="T53" fmla="*/ 193 h 353"/>
                        <a:gd name="T54" fmla="*/ 24 w 615"/>
                        <a:gd name="T55" fmla="*/ 248 h 353"/>
                        <a:gd name="T56" fmla="*/ 18 w 615"/>
                        <a:gd name="T57" fmla="*/ 323 h 353"/>
                        <a:gd name="T58" fmla="*/ 12 w 615"/>
                        <a:gd name="T59" fmla="*/ 353 h 353"/>
                        <a:gd name="T60" fmla="*/ 0 w 615"/>
                        <a:gd name="T61" fmla="*/ 314 h 353"/>
                        <a:gd name="T62" fmla="*/ 0 w 615"/>
                        <a:gd name="T63" fmla="*/ 223 h 353"/>
                        <a:gd name="T64" fmla="*/ 36 w 615"/>
                        <a:gd name="T65" fmla="*/ 139 h 353"/>
                        <a:gd name="T66" fmla="*/ 91 w 615"/>
                        <a:gd name="T67" fmla="*/ 75 h 353"/>
                        <a:gd name="T68" fmla="*/ 178 w 615"/>
                        <a:gd name="T69" fmla="*/ 24 h 353"/>
                        <a:gd name="T70" fmla="*/ 226 w 615"/>
                        <a:gd name="T71" fmla="*/ 9 h 353"/>
                        <a:gd name="T72" fmla="*/ 329 w 615"/>
                        <a:gd name="T73" fmla="*/ 3 h 353"/>
                        <a:gd name="T74" fmla="*/ 398 w 615"/>
                        <a:gd name="T75" fmla="*/ 0 h 353"/>
                        <a:gd name="T76" fmla="*/ 443 w 615"/>
                        <a:gd name="T77" fmla="*/ 6 h 353"/>
                        <a:gd name="T78" fmla="*/ 486 w 615"/>
                        <a:gd name="T79" fmla="*/ 36 h 353"/>
                        <a:gd name="T80" fmla="*/ 519 w 615"/>
                        <a:gd name="T81" fmla="*/ 66 h 353"/>
                        <a:gd name="T82" fmla="*/ 528 w 615"/>
                        <a:gd name="T83" fmla="*/ 93 h 353"/>
                        <a:gd name="T84" fmla="*/ 495 w 615"/>
                        <a:gd name="T85" fmla="*/ 81 h 353"/>
                        <a:gd name="T86" fmla="*/ 440 w 615"/>
                        <a:gd name="T87" fmla="*/ 69 h 353"/>
                        <a:gd name="T88" fmla="*/ 353 w 615"/>
                        <a:gd name="T89" fmla="*/ 81 h 353"/>
                        <a:gd name="T90" fmla="*/ 434 w 615"/>
                        <a:gd name="T91" fmla="*/ 78 h 353"/>
                        <a:gd name="T92" fmla="*/ 501 w 615"/>
                        <a:gd name="T93" fmla="*/ 97 h 353"/>
                        <a:gd name="T94" fmla="*/ 546 w 615"/>
                        <a:gd name="T95" fmla="*/ 112 h 353"/>
                        <a:gd name="T96" fmla="*/ 591 w 615"/>
                        <a:gd name="T97" fmla="*/ 142 h 353"/>
                        <a:gd name="T98" fmla="*/ 597 w 615"/>
                        <a:gd name="T99" fmla="*/ 160 h 353"/>
                        <a:gd name="T100" fmla="*/ 501 w 615"/>
                        <a:gd name="T101" fmla="*/ 130 h 353"/>
                        <a:gd name="T102" fmla="*/ 407 w 615"/>
                        <a:gd name="T103" fmla="*/ 151 h 353"/>
                        <a:gd name="T104" fmla="*/ 365 w 615"/>
                        <a:gd name="T105" fmla="*/ 184 h 353"/>
                        <a:gd name="T106" fmla="*/ 311 w 615"/>
                        <a:gd name="T107" fmla="*/ 196 h 353"/>
                        <a:gd name="T108" fmla="*/ 407 w 615"/>
                        <a:gd name="T109" fmla="*/ 181 h 353"/>
                        <a:gd name="T110" fmla="*/ 461 w 615"/>
                        <a:gd name="T111" fmla="*/ 154 h 353"/>
                        <a:gd name="T112" fmla="*/ 525 w 615"/>
                        <a:gd name="T113" fmla="*/ 157 h 353"/>
                        <a:gd name="T114" fmla="*/ 579 w 615"/>
                        <a:gd name="T115" fmla="*/ 163 h 353"/>
                        <a:gd name="T116" fmla="*/ 609 w 615"/>
                        <a:gd name="T117" fmla="*/ 178 h 353"/>
                        <a:gd name="T118" fmla="*/ 615 w 615"/>
                        <a:gd name="T119" fmla="*/ 211 h 35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615" h="353">
                          <a:moveTo>
                            <a:pt x="615" y="211"/>
                          </a:moveTo>
                          <a:lnTo>
                            <a:pt x="558" y="235"/>
                          </a:lnTo>
                          <a:lnTo>
                            <a:pt x="495" y="232"/>
                          </a:lnTo>
                          <a:lnTo>
                            <a:pt x="431" y="241"/>
                          </a:lnTo>
                          <a:lnTo>
                            <a:pt x="314" y="299"/>
                          </a:lnTo>
                          <a:lnTo>
                            <a:pt x="238" y="332"/>
                          </a:lnTo>
                          <a:lnTo>
                            <a:pt x="136" y="350"/>
                          </a:lnTo>
                          <a:lnTo>
                            <a:pt x="66" y="347"/>
                          </a:lnTo>
                          <a:lnTo>
                            <a:pt x="160" y="332"/>
                          </a:lnTo>
                          <a:lnTo>
                            <a:pt x="202" y="320"/>
                          </a:lnTo>
                          <a:lnTo>
                            <a:pt x="281" y="272"/>
                          </a:lnTo>
                          <a:lnTo>
                            <a:pt x="220" y="290"/>
                          </a:lnTo>
                          <a:lnTo>
                            <a:pt x="157" y="320"/>
                          </a:lnTo>
                          <a:lnTo>
                            <a:pt x="82" y="332"/>
                          </a:lnTo>
                          <a:lnTo>
                            <a:pt x="24" y="338"/>
                          </a:lnTo>
                          <a:lnTo>
                            <a:pt x="79" y="290"/>
                          </a:lnTo>
                          <a:lnTo>
                            <a:pt x="136" y="229"/>
                          </a:lnTo>
                          <a:lnTo>
                            <a:pt x="217" y="181"/>
                          </a:lnTo>
                          <a:lnTo>
                            <a:pt x="265" y="166"/>
                          </a:lnTo>
                          <a:lnTo>
                            <a:pt x="205" y="172"/>
                          </a:lnTo>
                          <a:lnTo>
                            <a:pt x="157" y="193"/>
                          </a:lnTo>
                          <a:lnTo>
                            <a:pt x="97" y="241"/>
                          </a:lnTo>
                          <a:lnTo>
                            <a:pt x="21" y="326"/>
                          </a:lnTo>
                          <a:lnTo>
                            <a:pt x="30" y="257"/>
                          </a:lnTo>
                          <a:lnTo>
                            <a:pt x="48" y="199"/>
                          </a:lnTo>
                          <a:lnTo>
                            <a:pt x="82" y="148"/>
                          </a:lnTo>
                          <a:lnTo>
                            <a:pt x="39" y="193"/>
                          </a:lnTo>
                          <a:lnTo>
                            <a:pt x="24" y="248"/>
                          </a:lnTo>
                          <a:lnTo>
                            <a:pt x="18" y="323"/>
                          </a:lnTo>
                          <a:lnTo>
                            <a:pt x="12" y="353"/>
                          </a:lnTo>
                          <a:lnTo>
                            <a:pt x="0" y="314"/>
                          </a:lnTo>
                          <a:lnTo>
                            <a:pt x="0" y="223"/>
                          </a:lnTo>
                          <a:lnTo>
                            <a:pt x="36" y="139"/>
                          </a:lnTo>
                          <a:lnTo>
                            <a:pt x="91" y="75"/>
                          </a:lnTo>
                          <a:lnTo>
                            <a:pt x="178" y="24"/>
                          </a:lnTo>
                          <a:lnTo>
                            <a:pt x="226" y="9"/>
                          </a:lnTo>
                          <a:lnTo>
                            <a:pt x="329" y="3"/>
                          </a:lnTo>
                          <a:lnTo>
                            <a:pt x="398" y="0"/>
                          </a:lnTo>
                          <a:lnTo>
                            <a:pt x="443" y="6"/>
                          </a:lnTo>
                          <a:lnTo>
                            <a:pt x="486" y="36"/>
                          </a:lnTo>
                          <a:lnTo>
                            <a:pt x="519" y="66"/>
                          </a:lnTo>
                          <a:lnTo>
                            <a:pt x="528" y="93"/>
                          </a:lnTo>
                          <a:lnTo>
                            <a:pt x="495" y="81"/>
                          </a:lnTo>
                          <a:lnTo>
                            <a:pt x="440" y="69"/>
                          </a:lnTo>
                          <a:lnTo>
                            <a:pt x="353" y="81"/>
                          </a:lnTo>
                          <a:lnTo>
                            <a:pt x="434" y="78"/>
                          </a:lnTo>
                          <a:lnTo>
                            <a:pt x="501" y="97"/>
                          </a:lnTo>
                          <a:lnTo>
                            <a:pt x="546" y="112"/>
                          </a:lnTo>
                          <a:lnTo>
                            <a:pt x="591" y="142"/>
                          </a:lnTo>
                          <a:lnTo>
                            <a:pt x="597" y="160"/>
                          </a:lnTo>
                          <a:lnTo>
                            <a:pt x="501" y="130"/>
                          </a:lnTo>
                          <a:lnTo>
                            <a:pt x="407" y="151"/>
                          </a:lnTo>
                          <a:lnTo>
                            <a:pt x="365" y="184"/>
                          </a:lnTo>
                          <a:lnTo>
                            <a:pt x="311" y="196"/>
                          </a:lnTo>
                          <a:lnTo>
                            <a:pt x="407" y="181"/>
                          </a:lnTo>
                          <a:lnTo>
                            <a:pt x="461" y="154"/>
                          </a:lnTo>
                          <a:lnTo>
                            <a:pt x="525" y="157"/>
                          </a:lnTo>
                          <a:lnTo>
                            <a:pt x="579" y="163"/>
                          </a:lnTo>
                          <a:lnTo>
                            <a:pt x="609" y="178"/>
                          </a:lnTo>
                          <a:lnTo>
                            <a:pt x="615" y="211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46" name="Freeform 1745"/>
                    <p:cNvSpPr>
                      <a:spLocks/>
                    </p:cNvSpPr>
                    <p:nvPr/>
                  </p:nvSpPr>
                  <p:spPr bwMode="auto">
                    <a:xfrm>
                      <a:off x="1772" y="1102"/>
                      <a:ext cx="4" cy="17"/>
                    </a:xfrm>
                    <a:custGeom>
                      <a:avLst/>
                      <a:gdLst>
                        <a:gd name="T0" fmla="*/ 39 w 51"/>
                        <a:gd name="T1" fmla="*/ 0 h 203"/>
                        <a:gd name="T2" fmla="*/ 24 w 51"/>
                        <a:gd name="T3" fmla="*/ 46 h 203"/>
                        <a:gd name="T4" fmla="*/ 0 w 51"/>
                        <a:gd name="T5" fmla="*/ 67 h 203"/>
                        <a:gd name="T6" fmla="*/ 9 w 51"/>
                        <a:gd name="T7" fmla="*/ 124 h 203"/>
                        <a:gd name="T8" fmla="*/ 21 w 51"/>
                        <a:gd name="T9" fmla="*/ 203 h 203"/>
                        <a:gd name="T10" fmla="*/ 48 w 51"/>
                        <a:gd name="T11" fmla="*/ 176 h 203"/>
                        <a:gd name="T12" fmla="*/ 51 w 51"/>
                        <a:gd name="T13" fmla="*/ 115 h 203"/>
                        <a:gd name="T14" fmla="*/ 36 w 51"/>
                        <a:gd name="T15" fmla="*/ 145 h 203"/>
                        <a:gd name="T16" fmla="*/ 51 w 51"/>
                        <a:gd name="T17" fmla="*/ 88 h 203"/>
                        <a:gd name="T18" fmla="*/ 51 w 51"/>
                        <a:gd name="T19" fmla="*/ 58 h 203"/>
                        <a:gd name="T20" fmla="*/ 33 w 51"/>
                        <a:gd name="T21" fmla="*/ 88 h 203"/>
                        <a:gd name="T22" fmla="*/ 45 w 51"/>
                        <a:gd name="T23" fmla="*/ 40 h 203"/>
                        <a:gd name="T24" fmla="*/ 39 w 51"/>
                        <a:gd name="T25" fmla="*/ 0 h 2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51" h="203">
                          <a:moveTo>
                            <a:pt x="39" y="0"/>
                          </a:moveTo>
                          <a:lnTo>
                            <a:pt x="24" y="46"/>
                          </a:lnTo>
                          <a:lnTo>
                            <a:pt x="0" y="67"/>
                          </a:lnTo>
                          <a:lnTo>
                            <a:pt x="9" y="124"/>
                          </a:lnTo>
                          <a:lnTo>
                            <a:pt x="21" y="203"/>
                          </a:lnTo>
                          <a:lnTo>
                            <a:pt x="48" y="176"/>
                          </a:lnTo>
                          <a:lnTo>
                            <a:pt x="51" y="115"/>
                          </a:lnTo>
                          <a:lnTo>
                            <a:pt x="36" y="145"/>
                          </a:lnTo>
                          <a:lnTo>
                            <a:pt x="51" y="88"/>
                          </a:lnTo>
                          <a:lnTo>
                            <a:pt x="51" y="58"/>
                          </a:lnTo>
                          <a:lnTo>
                            <a:pt x="33" y="88"/>
                          </a:lnTo>
                          <a:lnTo>
                            <a:pt x="45" y="40"/>
                          </a:lnTo>
                          <a:lnTo>
                            <a:pt x="39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47" name="Freeform 1746"/>
                    <p:cNvSpPr>
                      <a:spLocks/>
                    </p:cNvSpPr>
                    <p:nvPr/>
                  </p:nvSpPr>
                  <p:spPr bwMode="auto">
                    <a:xfrm>
                      <a:off x="1664" y="1152"/>
                      <a:ext cx="166" cy="244"/>
                    </a:xfrm>
                    <a:custGeom>
                      <a:avLst/>
                      <a:gdLst>
                        <a:gd name="T0" fmla="*/ 1012 w 1987"/>
                        <a:gd name="T1" fmla="*/ 798 h 2934"/>
                        <a:gd name="T2" fmla="*/ 1057 w 1987"/>
                        <a:gd name="T3" fmla="*/ 632 h 2934"/>
                        <a:gd name="T4" fmla="*/ 1126 w 1987"/>
                        <a:gd name="T5" fmla="*/ 469 h 2934"/>
                        <a:gd name="T6" fmla="*/ 1199 w 1987"/>
                        <a:gd name="T7" fmla="*/ 272 h 2934"/>
                        <a:gd name="T8" fmla="*/ 1211 w 1987"/>
                        <a:gd name="T9" fmla="*/ 37 h 2934"/>
                        <a:gd name="T10" fmla="*/ 1389 w 1987"/>
                        <a:gd name="T11" fmla="*/ 191 h 2934"/>
                        <a:gd name="T12" fmla="*/ 1652 w 1987"/>
                        <a:gd name="T13" fmla="*/ 274 h 2934"/>
                        <a:gd name="T14" fmla="*/ 1765 w 1987"/>
                        <a:gd name="T15" fmla="*/ 318 h 2934"/>
                        <a:gd name="T16" fmla="*/ 1811 w 1987"/>
                        <a:gd name="T17" fmla="*/ 437 h 2934"/>
                        <a:gd name="T18" fmla="*/ 1827 w 1987"/>
                        <a:gd name="T19" fmla="*/ 679 h 2934"/>
                        <a:gd name="T20" fmla="*/ 1941 w 1987"/>
                        <a:gd name="T21" fmla="*/ 1096 h 2934"/>
                        <a:gd name="T22" fmla="*/ 1965 w 1987"/>
                        <a:gd name="T23" fmla="*/ 1307 h 2934"/>
                        <a:gd name="T24" fmla="*/ 1953 w 1987"/>
                        <a:gd name="T25" fmla="*/ 1470 h 2934"/>
                        <a:gd name="T26" fmla="*/ 1863 w 1987"/>
                        <a:gd name="T27" fmla="*/ 1549 h 2934"/>
                        <a:gd name="T28" fmla="*/ 1610 w 1987"/>
                        <a:gd name="T29" fmla="*/ 1501 h 2934"/>
                        <a:gd name="T30" fmla="*/ 1674 w 1987"/>
                        <a:gd name="T31" fmla="*/ 1952 h 2934"/>
                        <a:gd name="T32" fmla="*/ 1706 w 1987"/>
                        <a:gd name="T33" fmla="*/ 2395 h 2934"/>
                        <a:gd name="T34" fmla="*/ 1698 w 1987"/>
                        <a:gd name="T35" fmla="*/ 2934 h 2934"/>
                        <a:gd name="T36" fmla="*/ 1035 w 1987"/>
                        <a:gd name="T37" fmla="*/ 2519 h 2934"/>
                        <a:gd name="T38" fmla="*/ 339 w 1987"/>
                        <a:gd name="T39" fmla="*/ 2934 h 2934"/>
                        <a:gd name="T40" fmla="*/ 299 w 1987"/>
                        <a:gd name="T41" fmla="*/ 2387 h 2934"/>
                        <a:gd name="T42" fmla="*/ 315 w 1987"/>
                        <a:gd name="T43" fmla="*/ 1919 h 2934"/>
                        <a:gd name="T44" fmla="*/ 42 w 1987"/>
                        <a:gd name="T45" fmla="*/ 1476 h 2934"/>
                        <a:gd name="T46" fmla="*/ 0 w 1987"/>
                        <a:gd name="T47" fmla="*/ 1295 h 2934"/>
                        <a:gd name="T48" fmla="*/ 74 w 1987"/>
                        <a:gd name="T49" fmla="*/ 977 h 2934"/>
                        <a:gd name="T50" fmla="*/ 122 w 1987"/>
                        <a:gd name="T51" fmla="*/ 655 h 2934"/>
                        <a:gd name="T52" fmla="*/ 162 w 1987"/>
                        <a:gd name="T53" fmla="*/ 407 h 2934"/>
                        <a:gd name="T54" fmla="*/ 253 w 1987"/>
                        <a:gd name="T55" fmla="*/ 220 h 2934"/>
                        <a:gd name="T56" fmla="*/ 502 w 1987"/>
                        <a:gd name="T57" fmla="*/ 167 h 2934"/>
                        <a:gd name="T58" fmla="*/ 661 w 1987"/>
                        <a:gd name="T59" fmla="*/ 97 h 2934"/>
                        <a:gd name="T60" fmla="*/ 742 w 1987"/>
                        <a:gd name="T61" fmla="*/ 129 h 2934"/>
                        <a:gd name="T62" fmla="*/ 780 w 1987"/>
                        <a:gd name="T63" fmla="*/ 324 h 2934"/>
                        <a:gd name="T64" fmla="*/ 843 w 1987"/>
                        <a:gd name="T65" fmla="*/ 529 h 2934"/>
                        <a:gd name="T66" fmla="*/ 921 w 1987"/>
                        <a:gd name="T67" fmla="*/ 734 h 29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1987" h="2934">
                          <a:moveTo>
                            <a:pt x="991" y="891"/>
                          </a:moveTo>
                          <a:lnTo>
                            <a:pt x="1012" y="798"/>
                          </a:lnTo>
                          <a:lnTo>
                            <a:pt x="1036" y="713"/>
                          </a:lnTo>
                          <a:lnTo>
                            <a:pt x="1057" y="632"/>
                          </a:lnTo>
                          <a:lnTo>
                            <a:pt x="1090" y="550"/>
                          </a:lnTo>
                          <a:lnTo>
                            <a:pt x="1126" y="469"/>
                          </a:lnTo>
                          <a:lnTo>
                            <a:pt x="1159" y="390"/>
                          </a:lnTo>
                          <a:lnTo>
                            <a:pt x="1199" y="272"/>
                          </a:lnTo>
                          <a:lnTo>
                            <a:pt x="1217" y="139"/>
                          </a:lnTo>
                          <a:lnTo>
                            <a:pt x="1211" y="37"/>
                          </a:lnTo>
                          <a:lnTo>
                            <a:pt x="1304" y="145"/>
                          </a:lnTo>
                          <a:lnTo>
                            <a:pt x="1389" y="191"/>
                          </a:lnTo>
                          <a:lnTo>
                            <a:pt x="1545" y="248"/>
                          </a:lnTo>
                          <a:lnTo>
                            <a:pt x="1652" y="274"/>
                          </a:lnTo>
                          <a:lnTo>
                            <a:pt x="1711" y="290"/>
                          </a:lnTo>
                          <a:lnTo>
                            <a:pt x="1765" y="318"/>
                          </a:lnTo>
                          <a:lnTo>
                            <a:pt x="1795" y="373"/>
                          </a:lnTo>
                          <a:lnTo>
                            <a:pt x="1811" y="437"/>
                          </a:lnTo>
                          <a:lnTo>
                            <a:pt x="1827" y="542"/>
                          </a:lnTo>
                          <a:lnTo>
                            <a:pt x="1827" y="679"/>
                          </a:lnTo>
                          <a:lnTo>
                            <a:pt x="1891" y="977"/>
                          </a:lnTo>
                          <a:lnTo>
                            <a:pt x="1941" y="1096"/>
                          </a:lnTo>
                          <a:lnTo>
                            <a:pt x="1959" y="1217"/>
                          </a:lnTo>
                          <a:lnTo>
                            <a:pt x="1965" y="1307"/>
                          </a:lnTo>
                          <a:lnTo>
                            <a:pt x="1987" y="1408"/>
                          </a:lnTo>
                          <a:lnTo>
                            <a:pt x="1953" y="1470"/>
                          </a:lnTo>
                          <a:lnTo>
                            <a:pt x="1911" y="1525"/>
                          </a:lnTo>
                          <a:lnTo>
                            <a:pt x="1863" y="1549"/>
                          </a:lnTo>
                          <a:lnTo>
                            <a:pt x="1754" y="1525"/>
                          </a:lnTo>
                          <a:lnTo>
                            <a:pt x="1610" y="1501"/>
                          </a:lnTo>
                          <a:lnTo>
                            <a:pt x="1602" y="1710"/>
                          </a:lnTo>
                          <a:lnTo>
                            <a:pt x="1674" y="1952"/>
                          </a:lnTo>
                          <a:lnTo>
                            <a:pt x="1642" y="1984"/>
                          </a:lnTo>
                          <a:lnTo>
                            <a:pt x="1706" y="2395"/>
                          </a:lnTo>
                          <a:lnTo>
                            <a:pt x="1642" y="2419"/>
                          </a:lnTo>
                          <a:lnTo>
                            <a:pt x="1698" y="2934"/>
                          </a:lnTo>
                          <a:lnTo>
                            <a:pt x="1071" y="2930"/>
                          </a:lnTo>
                          <a:lnTo>
                            <a:pt x="1035" y="2519"/>
                          </a:lnTo>
                          <a:lnTo>
                            <a:pt x="999" y="2930"/>
                          </a:lnTo>
                          <a:lnTo>
                            <a:pt x="339" y="2934"/>
                          </a:lnTo>
                          <a:lnTo>
                            <a:pt x="359" y="2435"/>
                          </a:lnTo>
                          <a:lnTo>
                            <a:pt x="299" y="2387"/>
                          </a:lnTo>
                          <a:lnTo>
                            <a:pt x="347" y="1976"/>
                          </a:lnTo>
                          <a:lnTo>
                            <a:pt x="315" y="1919"/>
                          </a:lnTo>
                          <a:lnTo>
                            <a:pt x="347" y="1734"/>
                          </a:lnTo>
                          <a:lnTo>
                            <a:pt x="42" y="1476"/>
                          </a:lnTo>
                          <a:lnTo>
                            <a:pt x="0" y="1416"/>
                          </a:lnTo>
                          <a:lnTo>
                            <a:pt x="0" y="1295"/>
                          </a:lnTo>
                          <a:lnTo>
                            <a:pt x="18" y="1146"/>
                          </a:lnTo>
                          <a:lnTo>
                            <a:pt x="74" y="977"/>
                          </a:lnTo>
                          <a:lnTo>
                            <a:pt x="114" y="800"/>
                          </a:lnTo>
                          <a:lnTo>
                            <a:pt x="122" y="655"/>
                          </a:lnTo>
                          <a:lnTo>
                            <a:pt x="138" y="526"/>
                          </a:lnTo>
                          <a:lnTo>
                            <a:pt x="162" y="407"/>
                          </a:lnTo>
                          <a:lnTo>
                            <a:pt x="167" y="302"/>
                          </a:lnTo>
                          <a:lnTo>
                            <a:pt x="253" y="220"/>
                          </a:lnTo>
                          <a:lnTo>
                            <a:pt x="379" y="197"/>
                          </a:lnTo>
                          <a:lnTo>
                            <a:pt x="502" y="167"/>
                          </a:lnTo>
                          <a:lnTo>
                            <a:pt x="575" y="136"/>
                          </a:lnTo>
                          <a:lnTo>
                            <a:pt x="661" y="97"/>
                          </a:lnTo>
                          <a:lnTo>
                            <a:pt x="743" y="0"/>
                          </a:lnTo>
                          <a:lnTo>
                            <a:pt x="742" y="129"/>
                          </a:lnTo>
                          <a:lnTo>
                            <a:pt x="749" y="212"/>
                          </a:lnTo>
                          <a:lnTo>
                            <a:pt x="780" y="324"/>
                          </a:lnTo>
                          <a:lnTo>
                            <a:pt x="810" y="426"/>
                          </a:lnTo>
                          <a:lnTo>
                            <a:pt x="843" y="529"/>
                          </a:lnTo>
                          <a:lnTo>
                            <a:pt x="882" y="632"/>
                          </a:lnTo>
                          <a:lnTo>
                            <a:pt x="921" y="734"/>
                          </a:lnTo>
                          <a:lnTo>
                            <a:pt x="991" y="891"/>
                          </a:lnTo>
                          <a:close/>
                        </a:path>
                      </a:pathLst>
                    </a:custGeom>
                    <a:solidFill>
                      <a:srgbClr val="20202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48" name="Freeform 1747"/>
                    <p:cNvSpPr>
                      <a:spLocks/>
                    </p:cNvSpPr>
                    <p:nvPr/>
                  </p:nvSpPr>
                  <p:spPr bwMode="auto">
                    <a:xfrm>
                      <a:off x="1786" y="1226"/>
                      <a:ext cx="25" cy="41"/>
                    </a:xfrm>
                    <a:custGeom>
                      <a:avLst/>
                      <a:gdLst>
                        <a:gd name="T0" fmla="*/ 145 w 309"/>
                        <a:gd name="T1" fmla="*/ 496 h 497"/>
                        <a:gd name="T2" fmla="*/ 189 w 309"/>
                        <a:gd name="T3" fmla="*/ 481 h 497"/>
                        <a:gd name="T4" fmla="*/ 225 w 309"/>
                        <a:gd name="T5" fmla="*/ 466 h 497"/>
                        <a:gd name="T6" fmla="*/ 252 w 309"/>
                        <a:gd name="T7" fmla="*/ 436 h 497"/>
                        <a:gd name="T8" fmla="*/ 265 w 309"/>
                        <a:gd name="T9" fmla="*/ 393 h 497"/>
                        <a:gd name="T10" fmla="*/ 289 w 309"/>
                        <a:gd name="T11" fmla="*/ 375 h 497"/>
                        <a:gd name="T12" fmla="*/ 303 w 309"/>
                        <a:gd name="T13" fmla="*/ 337 h 497"/>
                        <a:gd name="T14" fmla="*/ 282 w 309"/>
                        <a:gd name="T15" fmla="*/ 296 h 497"/>
                        <a:gd name="T16" fmla="*/ 309 w 309"/>
                        <a:gd name="T17" fmla="*/ 261 h 497"/>
                        <a:gd name="T18" fmla="*/ 309 w 309"/>
                        <a:gd name="T19" fmla="*/ 206 h 497"/>
                        <a:gd name="T20" fmla="*/ 273 w 309"/>
                        <a:gd name="T21" fmla="*/ 173 h 497"/>
                        <a:gd name="T22" fmla="*/ 273 w 309"/>
                        <a:gd name="T23" fmla="*/ 140 h 497"/>
                        <a:gd name="T24" fmla="*/ 267 w 309"/>
                        <a:gd name="T25" fmla="*/ 119 h 497"/>
                        <a:gd name="T26" fmla="*/ 240 w 309"/>
                        <a:gd name="T27" fmla="*/ 97 h 497"/>
                        <a:gd name="T28" fmla="*/ 205 w 309"/>
                        <a:gd name="T29" fmla="*/ 89 h 497"/>
                        <a:gd name="T30" fmla="*/ 165 w 309"/>
                        <a:gd name="T31" fmla="*/ 106 h 497"/>
                        <a:gd name="T32" fmla="*/ 163 w 309"/>
                        <a:gd name="T33" fmla="*/ 64 h 497"/>
                        <a:gd name="T34" fmla="*/ 154 w 309"/>
                        <a:gd name="T35" fmla="*/ 34 h 497"/>
                        <a:gd name="T36" fmla="*/ 142 w 309"/>
                        <a:gd name="T37" fmla="*/ 14 h 497"/>
                        <a:gd name="T38" fmla="*/ 117 w 309"/>
                        <a:gd name="T39" fmla="*/ 3 h 497"/>
                        <a:gd name="T40" fmla="*/ 96 w 309"/>
                        <a:gd name="T41" fmla="*/ 0 h 497"/>
                        <a:gd name="T42" fmla="*/ 74 w 309"/>
                        <a:gd name="T43" fmla="*/ 14 h 497"/>
                        <a:gd name="T44" fmla="*/ 86 w 309"/>
                        <a:gd name="T45" fmla="*/ 53 h 497"/>
                        <a:gd name="T46" fmla="*/ 84 w 309"/>
                        <a:gd name="T47" fmla="*/ 82 h 497"/>
                        <a:gd name="T48" fmla="*/ 83 w 309"/>
                        <a:gd name="T49" fmla="*/ 110 h 497"/>
                        <a:gd name="T50" fmla="*/ 69 w 309"/>
                        <a:gd name="T51" fmla="*/ 136 h 497"/>
                        <a:gd name="T52" fmla="*/ 50 w 309"/>
                        <a:gd name="T53" fmla="*/ 152 h 497"/>
                        <a:gd name="T54" fmla="*/ 24 w 309"/>
                        <a:gd name="T55" fmla="*/ 182 h 497"/>
                        <a:gd name="T56" fmla="*/ 8 w 309"/>
                        <a:gd name="T57" fmla="*/ 219 h 497"/>
                        <a:gd name="T58" fmla="*/ 0 w 309"/>
                        <a:gd name="T59" fmla="*/ 266 h 497"/>
                        <a:gd name="T60" fmla="*/ 8 w 309"/>
                        <a:gd name="T61" fmla="*/ 303 h 497"/>
                        <a:gd name="T62" fmla="*/ 18 w 309"/>
                        <a:gd name="T63" fmla="*/ 339 h 497"/>
                        <a:gd name="T64" fmla="*/ 36 w 309"/>
                        <a:gd name="T65" fmla="*/ 364 h 497"/>
                        <a:gd name="T66" fmla="*/ 33 w 309"/>
                        <a:gd name="T67" fmla="*/ 406 h 497"/>
                        <a:gd name="T68" fmla="*/ 35 w 309"/>
                        <a:gd name="T69" fmla="*/ 445 h 497"/>
                        <a:gd name="T70" fmla="*/ 44 w 309"/>
                        <a:gd name="T71" fmla="*/ 475 h 497"/>
                        <a:gd name="T72" fmla="*/ 68 w 309"/>
                        <a:gd name="T73" fmla="*/ 493 h 497"/>
                        <a:gd name="T74" fmla="*/ 107 w 309"/>
                        <a:gd name="T75" fmla="*/ 497 h 497"/>
                        <a:gd name="T76" fmla="*/ 145 w 309"/>
                        <a:gd name="T77" fmla="*/ 496 h 49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309" h="497">
                          <a:moveTo>
                            <a:pt x="145" y="496"/>
                          </a:moveTo>
                          <a:lnTo>
                            <a:pt x="189" y="481"/>
                          </a:lnTo>
                          <a:lnTo>
                            <a:pt x="225" y="466"/>
                          </a:lnTo>
                          <a:lnTo>
                            <a:pt x="252" y="436"/>
                          </a:lnTo>
                          <a:lnTo>
                            <a:pt x="265" y="393"/>
                          </a:lnTo>
                          <a:lnTo>
                            <a:pt x="289" y="375"/>
                          </a:lnTo>
                          <a:lnTo>
                            <a:pt x="303" y="337"/>
                          </a:lnTo>
                          <a:lnTo>
                            <a:pt x="282" y="296"/>
                          </a:lnTo>
                          <a:lnTo>
                            <a:pt x="309" y="261"/>
                          </a:lnTo>
                          <a:lnTo>
                            <a:pt x="309" y="206"/>
                          </a:lnTo>
                          <a:lnTo>
                            <a:pt x="273" y="173"/>
                          </a:lnTo>
                          <a:lnTo>
                            <a:pt x="273" y="140"/>
                          </a:lnTo>
                          <a:lnTo>
                            <a:pt x="267" y="119"/>
                          </a:lnTo>
                          <a:lnTo>
                            <a:pt x="240" y="97"/>
                          </a:lnTo>
                          <a:lnTo>
                            <a:pt x="205" y="89"/>
                          </a:lnTo>
                          <a:lnTo>
                            <a:pt x="165" y="106"/>
                          </a:lnTo>
                          <a:lnTo>
                            <a:pt x="163" y="64"/>
                          </a:lnTo>
                          <a:lnTo>
                            <a:pt x="154" y="34"/>
                          </a:lnTo>
                          <a:lnTo>
                            <a:pt x="142" y="14"/>
                          </a:lnTo>
                          <a:lnTo>
                            <a:pt x="117" y="3"/>
                          </a:lnTo>
                          <a:lnTo>
                            <a:pt x="96" y="0"/>
                          </a:lnTo>
                          <a:lnTo>
                            <a:pt x="74" y="14"/>
                          </a:lnTo>
                          <a:lnTo>
                            <a:pt x="86" y="53"/>
                          </a:lnTo>
                          <a:lnTo>
                            <a:pt x="84" y="82"/>
                          </a:lnTo>
                          <a:lnTo>
                            <a:pt x="83" y="110"/>
                          </a:lnTo>
                          <a:lnTo>
                            <a:pt x="69" y="136"/>
                          </a:lnTo>
                          <a:lnTo>
                            <a:pt x="50" y="152"/>
                          </a:lnTo>
                          <a:lnTo>
                            <a:pt x="24" y="182"/>
                          </a:lnTo>
                          <a:lnTo>
                            <a:pt x="8" y="219"/>
                          </a:lnTo>
                          <a:lnTo>
                            <a:pt x="0" y="266"/>
                          </a:lnTo>
                          <a:lnTo>
                            <a:pt x="8" y="303"/>
                          </a:lnTo>
                          <a:lnTo>
                            <a:pt x="18" y="339"/>
                          </a:lnTo>
                          <a:lnTo>
                            <a:pt x="36" y="364"/>
                          </a:lnTo>
                          <a:lnTo>
                            <a:pt x="33" y="406"/>
                          </a:lnTo>
                          <a:lnTo>
                            <a:pt x="35" y="445"/>
                          </a:lnTo>
                          <a:lnTo>
                            <a:pt x="44" y="475"/>
                          </a:lnTo>
                          <a:lnTo>
                            <a:pt x="68" y="493"/>
                          </a:lnTo>
                          <a:lnTo>
                            <a:pt x="107" y="497"/>
                          </a:lnTo>
                          <a:lnTo>
                            <a:pt x="145" y="496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49" name="Freeform 1748"/>
                    <p:cNvSpPr>
                      <a:spLocks/>
                    </p:cNvSpPr>
                    <p:nvPr/>
                  </p:nvSpPr>
                  <p:spPr bwMode="auto">
                    <a:xfrm>
                      <a:off x="1799" y="1236"/>
                      <a:ext cx="7" cy="28"/>
                    </a:xfrm>
                    <a:custGeom>
                      <a:avLst/>
                      <a:gdLst>
                        <a:gd name="T0" fmla="*/ 13 w 79"/>
                        <a:gd name="T1" fmla="*/ 3 h 335"/>
                        <a:gd name="T2" fmla="*/ 42 w 79"/>
                        <a:gd name="T3" fmla="*/ 0 h 335"/>
                        <a:gd name="T4" fmla="*/ 28 w 79"/>
                        <a:gd name="T5" fmla="*/ 12 h 335"/>
                        <a:gd name="T6" fmla="*/ 22 w 79"/>
                        <a:gd name="T7" fmla="*/ 33 h 335"/>
                        <a:gd name="T8" fmla="*/ 27 w 79"/>
                        <a:gd name="T9" fmla="*/ 54 h 335"/>
                        <a:gd name="T10" fmla="*/ 37 w 79"/>
                        <a:gd name="T11" fmla="*/ 70 h 335"/>
                        <a:gd name="T12" fmla="*/ 69 w 79"/>
                        <a:gd name="T13" fmla="*/ 73 h 335"/>
                        <a:gd name="T14" fmla="*/ 63 w 79"/>
                        <a:gd name="T15" fmla="*/ 81 h 335"/>
                        <a:gd name="T16" fmla="*/ 57 w 79"/>
                        <a:gd name="T17" fmla="*/ 100 h 335"/>
                        <a:gd name="T18" fmla="*/ 54 w 79"/>
                        <a:gd name="T19" fmla="*/ 132 h 335"/>
                        <a:gd name="T20" fmla="*/ 57 w 79"/>
                        <a:gd name="T21" fmla="*/ 147 h 335"/>
                        <a:gd name="T22" fmla="*/ 79 w 79"/>
                        <a:gd name="T23" fmla="*/ 159 h 335"/>
                        <a:gd name="T24" fmla="*/ 69 w 79"/>
                        <a:gd name="T25" fmla="*/ 169 h 335"/>
                        <a:gd name="T26" fmla="*/ 57 w 79"/>
                        <a:gd name="T27" fmla="*/ 188 h 335"/>
                        <a:gd name="T28" fmla="*/ 54 w 79"/>
                        <a:gd name="T29" fmla="*/ 214 h 335"/>
                        <a:gd name="T30" fmla="*/ 54 w 79"/>
                        <a:gd name="T31" fmla="*/ 232 h 335"/>
                        <a:gd name="T32" fmla="*/ 66 w 79"/>
                        <a:gd name="T33" fmla="*/ 250 h 335"/>
                        <a:gd name="T34" fmla="*/ 42 w 79"/>
                        <a:gd name="T35" fmla="*/ 253 h 335"/>
                        <a:gd name="T36" fmla="*/ 18 w 79"/>
                        <a:gd name="T37" fmla="*/ 257 h 335"/>
                        <a:gd name="T38" fmla="*/ 6 w 79"/>
                        <a:gd name="T39" fmla="*/ 266 h 335"/>
                        <a:gd name="T40" fmla="*/ 6 w 79"/>
                        <a:gd name="T41" fmla="*/ 283 h 335"/>
                        <a:gd name="T42" fmla="*/ 10 w 79"/>
                        <a:gd name="T43" fmla="*/ 302 h 335"/>
                        <a:gd name="T44" fmla="*/ 30 w 79"/>
                        <a:gd name="T45" fmla="*/ 316 h 335"/>
                        <a:gd name="T46" fmla="*/ 37 w 79"/>
                        <a:gd name="T47" fmla="*/ 325 h 335"/>
                        <a:gd name="T48" fmla="*/ 34 w 79"/>
                        <a:gd name="T49" fmla="*/ 331 h 335"/>
                        <a:gd name="T50" fmla="*/ 21 w 79"/>
                        <a:gd name="T51" fmla="*/ 335 h 335"/>
                        <a:gd name="T52" fmla="*/ 25 w 79"/>
                        <a:gd name="T53" fmla="*/ 322 h 335"/>
                        <a:gd name="T54" fmla="*/ 4 w 79"/>
                        <a:gd name="T55" fmla="*/ 305 h 335"/>
                        <a:gd name="T56" fmla="*/ 0 w 79"/>
                        <a:gd name="T57" fmla="*/ 286 h 335"/>
                        <a:gd name="T58" fmla="*/ 0 w 79"/>
                        <a:gd name="T59" fmla="*/ 263 h 335"/>
                        <a:gd name="T60" fmla="*/ 9 w 79"/>
                        <a:gd name="T61" fmla="*/ 254 h 335"/>
                        <a:gd name="T62" fmla="*/ 25 w 79"/>
                        <a:gd name="T63" fmla="*/ 248 h 335"/>
                        <a:gd name="T64" fmla="*/ 51 w 79"/>
                        <a:gd name="T65" fmla="*/ 245 h 335"/>
                        <a:gd name="T66" fmla="*/ 46 w 79"/>
                        <a:gd name="T67" fmla="*/ 227 h 335"/>
                        <a:gd name="T68" fmla="*/ 46 w 79"/>
                        <a:gd name="T69" fmla="*/ 202 h 335"/>
                        <a:gd name="T70" fmla="*/ 49 w 79"/>
                        <a:gd name="T71" fmla="*/ 184 h 335"/>
                        <a:gd name="T72" fmla="*/ 57 w 79"/>
                        <a:gd name="T73" fmla="*/ 174 h 335"/>
                        <a:gd name="T74" fmla="*/ 66 w 79"/>
                        <a:gd name="T75" fmla="*/ 160 h 335"/>
                        <a:gd name="T76" fmla="*/ 51 w 79"/>
                        <a:gd name="T77" fmla="*/ 153 h 335"/>
                        <a:gd name="T78" fmla="*/ 46 w 79"/>
                        <a:gd name="T79" fmla="*/ 135 h 335"/>
                        <a:gd name="T80" fmla="*/ 46 w 79"/>
                        <a:gd name="T81" fmla="*/ 108 h 335"/>
                        <a:gd name="T82" fmla="*/ 52 w 79"/>
                        <a:gd name="T83" fmla="*/ 88 h 335"/>
                        <a:gd name="T84" fmla="*/ 58 w 79"/>
                        <a:gd name="T85" fmla="*/ 76 h 335"/>
                        <a:gd name="T86" fmla="*/ 34 w 79"/>
                        <a:gd name="T87" fmla="*/ 78 h 335"/>
                        <a:gd name="T88" fmla="*/ 21 w 79"/>
                        <a:gd name="T89" fmla="*/ 60 h 335"/>
                        <a:gd name="T90" fmla="*/ 13 w 79"/>
                        <a:gd name="T91" fmla="*/ 29 h 335"/>
                        <a:gd name="T92" fmla="*/ 13 w 79"/>
                        <a:gd name="T93" fmla="*/ 3 h 3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</a:cxnLst>
                      <a:rect l="0" t="0" r="r" b="b"/>
                      <a:pathLst>
                        <a:path w="79" h="335">
                          <a:moveTo>
                            <a:pt x="13" y="3"/>
                          </a:moveTo>
                          <a:lnTo>
                            <a:pt x="42" y="0"/>
                          </a:lnTo>
                          <a:lnTo>
                            <a:pt x="28" y="12"/>
                          </a:lnTo>
                          <a:lnTo>
                            <a:pt x="22" y="33"/>
                          </a:lnTo>
                          <a:lnTo>
                            <a:pt x="27" y="54"/>
                          </a:lnTo>
                          <a:lnTo>
                            <a:pt x="37" y="70"/>
                          </a:lnTo>
                          <a:lnTo>
                            <a:pt x="69" y="73"/>
                          </a:lnTo>
                          <a:lnTo>
                            <a:pt x="63" y="81"/>
                          </a:lnTo>
                          <a:lnTo>
                            <a:pt x="57" y="100"/>
                          </a:lnTo>
                          <a:lnTo>
                            <a:pt x="54" y="132"/>
                          </a:lnTo>
                          <a:lnTo>
                            <a:pt x="57" y="147"/>
                          </a:lnTo>
                          <a:lnTo>
                            <a:pt x="79" y="159"/>
                          </a:lnTo>
                          <a:lnTo>
                            <a:pt x="69" y="169"/>
                          </a:lnTo>
                          <a:lnTo>
                            <a:pt x="57" y="188"/>
                          </a:lnTo>
                          <a:lnTo>
                            <a:pt x="54" y="214"/>
                          </a:lnTo>
                          <a:lnTo>
                            <a:pt x="54" y="232"/>
                          </a:lnTo>
                          <a:lnTo>
                            <a:pt x="66" y="250"/>
                          </a:lnTo>
                          <a:lnTo>
                            <a:pt x="42" y="253"/>
                          </a:lnTo>
                          <a:lnTo>
                            <a:pt x="18" y="257"/>
                          </a:lnTo>
                          <a:lnTo>
                            <a:pt x="6" y="266"/>
                          </a:lnTo>
                          <a:lnTo>
                            <a:pt x="6" y="283"/>
                          </a:lnTo>
                          <a:lnTo>
                            <a:pt x="10" y="302"/>
                          </a:lnTo>
                          <a:lnTo>
                            <a:pt x="30" y="316"/>
                          </a:lnTo>
                          <a:lnTo>
                            <a:pt x="37" y="325"/>
                          </a:lnTo>
                          <a:lnTo>
                            <a:pt x="34" y="331"/>
                          </a:lnTo>
                          <a:lnTo>
                            <a:pt x="21" y="335"/>
                          </a:lnTo>
                          <a:lnTo>
                            <a:pt x="25" y="322"/>
                          </a:lnTo>
                          <a:lnTo>
                            <a:pt x="4" y="305"/>
                          </a:lnTo>
                          <a:lnTo>
                            <a:pt x="0" y="286"/>
                          </a:lnTo>
                          <a:lnTo>
                            <a:pt x="0" y="263"/>
                          </a:lnTo>
                          <a:lnTo>
                            <a:pt x="9" y="254"/>
                          </a:lnTo>
                          <a:lnTo>
                            <a:pt x="25" y="248"/>
                          </a:lnTo>
                          <a:lnTo>
                            <a:pt x="51" y="245"/>
                          </a:lnTo>
                          <a:lnTo>
                            <a:pt x="46" y="227"/>
                          </a:lnTo>
                          <a:lnTo>
                            <a:pt x="46" y="202"/>
                          </a:lnTo>
                          <a:lnTo>
                            <a:pt x="49" y="184"/>
                          </a:lnTo>
                          <a:lnTo>
                            <a:pt x="57" y="174"/>
                          </a:lnTo>
                          <a:lnTo>
                            <a:pt x="66" y="160"/>
                          </a:lnTo>
                          <a:lnTo>
                            <a:pt x="51" y="153"/>
                          </a:lnTo>
                          <a:lnTo>
                            <a:pt x="46" y="135"/>
                          </a:lnTo>
                          <a:lnTo>
                            <a:pt x="46" y="108"/>
                          </a:lnTo>
                          <a:lnTo>
                            <a:pt x="52" y="88"/>
                          </a:lnTo>
                          <a:lnTo>
                            <a:pt x="58" y="76"/>
                          </a:lnTo>
                          <a:lnTo>
                            <a:pt x="34" y="78"/>
                          </a:lnTo>
                          <a:lnTo>
                            <a:pt x="21" y="60"/>
                          </a:lnTo>
                          <a:lnTo>
                            <a:pt x="13" y="29"/>
                          </a:lnTo>
                          <a:lnTo>
                            <a:pt x="13" y="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50" name="Freeform 1749"/>
                    <p:cNvSpPr>
                      <a:spLocks/>
                    </p:cNvSpPr>
                    <p:nvPr/>
                  </p:nvSpPr>
                  <p:spPr bwMode="auto">
                    <a:xfrm>
                      <a:off x="1804" y="1237"/>
                      <a:ext cx="2" cy="4"/>
                    </a:xfrm>
                    <a:custGeom>
                      <a:avLst/>
                      <a:gdLst>
                        <a:gd name="T0" fmla="*/ 0 w 21"/>
                        <a:gd name="T1" fmla="*/ 0 h 48"/>
                        <a:gd name="T2" fmla="*/ 15 w 21"/>
                        <a:gd name="T3" fmla="*/ 9 h 48"/>
                        <a:gd name="T4" fmla="*/ 21 w 21"/>
                        <a:gd name="T5" fmla="*/ 31 h 48"/>
                        <a:gd name="T6" fmla="*/ 14 w 21"/>
                        <a:gd name="T7" fmla="*/ 48 h 48"/>
                        <a:gd name="T8" fmla="*/ 14 w 21"/>
                        <a:gd name="T9" fmla="*/ 27 h 48"/>
                        <a:gd name="T10" fmla="*/ 0 w 21"/>
                        <a:gd name="T11" fmla="*/ 0 h 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1" h="48">
                          <a:moveTo>
                            <a:pt x="0" y="0"/>
                          </a:moveTo>
                          <a:lnTo>
                            <a:pt x="15" y="9"/>
                          </a:lnTo>
                          <a:lnTo>
                            <a:pt x="21" y="31"/>
                          </a:lnTo>
                          <a:lnTo>
                            <a:pt x="14" y="48"/>
                          </a:lnTo>
                          <a:lnTo>
                            <a:pt x="14" y="2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51" name="Freeform 1750"/>
                    <p:cNvSpPr>
                      <a:spLocks/>
                    </p:cNvSpPr>
                    <p:nvPr/>
                  </p:nvSpPr>
                  <p:spPr bwMode="auto">
                    <a:xfrm>
                      <a:off x="1804" y="1243"/>
                      <a:ext cx="2" cy="5"/>
                    </a:xfrm>
                    <a:custGeom>
                      <a:avLst/>
                      <a:gdLst>
                        <a:gd name="T0" fmla="*/ 15 w 18"/>
                        <a:gd name="T1" fmla="*/ 0 h 60"/>
                        <a:gd name="T2" fmla="*/ 9 w 18"/>
                        <a:gd name="T3" fmla="*/ 9 h 60"/>
                        <a:gd name="T4" fmla="*/ 6 w 18"/>
                        <a:gd name="T5" fmla="*/ 24 h 60"/>
                        <a:gd name="T6" fmla="*/ 6 w 18"/>
                        <a:gd name="T7" fmla="*/ 42 h 60"/>
                        <a:gd name="T8" fmla="*/ 18 w 18"/>
                        <a:gd name="T9" fmla="*/ 60 h 60"/>
                        <a:gd name="T10" fmla="*/ 6 w 18"/>
                        <a:gd name="T11" fmla="*/ 49 h 60"/>
                        <a:gd name="T12" fmla="*/ 0 w 18"/>
                        <a:gd name="T13" fmla="*/ 34 h 60"/>
                        <a:gd name="T14" fmla="*/ 0 w 18"/>
                        <a:gd name="T15" fmla="*/ 19 h 60"/>
                        <a:gd name="T16" fmla="*/ 15 w 18"/>
                        <a:gd name="T17" fmla="*/ 0 h 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8" h="60">
                          <a:moveTo>
                            <a:pt x="15" y="0"/>
                          </a:moveTo>
                          <a:lnTo>
                            <a:pt x="9" y="9"/>
                          </a:lnTo>
                          <a:lnTo>
                            <a:pt x="6" y="24"/>
                          </a:lnTo>
                          <a:lnTo>
                            <a:pt x="6" y="42"/>
                          </a:lnTo>
                          <a:lnTo>
                            <a:pt x="18" y="60"/>
                          </a:lnTo>
                          <a:lnTo>
                            <a:pt x="6" y="49"/>
                          </a:lnTo>
                          <a:lnTo>
                            <a:pt x="0" y="34"/>
                          </a:lnTo>
                          <a:lnTo>
                            <a:pt x="0" y="19"/>
                          </a:lnTo>
                          <a:lnTo>
                            <a:pt x="15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52" name="Freeform 1751"/>
                    <p:cNvSpPr>
                      <a:spLocks/>
                    </p:cNvSpPr>
                    <p:nvPr/>
                  </p:nvSpPr>
                  <p:spPr bwMode="auto">
                    <a:xfrm>
                      <a:off x="1804" y="1251"/>
                      <a:ext cx="3" cy="5"/>
                    </a:xfrm>
                    <a:custGeom>
                      <a:avLst/>
                      <a:gdLst>
                        <a:gd name="T0" fmla="*/ 36 w 36"/>
                        <a:gd name="T1" fmla="*/ 14 h 64"/>
                        <a:gd name="T2" fmla="*/ 19 w 36"/>
                        <a:gd name="T3" fmla="*/ 6 h 64"/>
                        <a:gd name="T4" fmla="*/ 10 w 36"/>
                        <a:gd name="T5" fmla="*/ 19 h 64"/>
                        <a:gd name="T6" fmla="*/ 6 w 36"/>
                        <a:gd name="T7" fmla="*/ 38 h 64"/>
                        <a:gd name="T8" fmla="*/ 9 w 36"/>
                        <a:gd name="T9" fmla="*/ 64 h 64"/>
                        <a:gd name="T10" fmla="*/ 0 w 36"/>
                        <a:gd name="T11" fmla="*/ 41 h 64"/>
                        <a:gd name="T12" fmla="*/ 1 w 36"/>
                        <a:gd name="T13" fmla="*/ 23 h 64"/>
                        <a:gd name="T14" fmla="*/ 12 w 36"/>
                        <a:gd name="T15" fmla="*/ 4 h 64"/>
                        <a:gd name="T16" fmla="*/ 19 w 36"/>
                        <a:gd name="T17" fmla="*/ 0 h 64"/>
                        <a:gd name="T18" fmla="*/ 36 w 36"/>
                        <a:gd name="T19" fmla="*/ 14 h 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36" h="64">
                          <a:moveTo>
                            <a:pt x="36" y="14"/>
                          </a:moveTo>
                          <a:lnTo>
                            <a:pt x="19" y="6"/>
                          </a:lnTo>
                          <a:lnTo>
                            <a:pt x="10" y="19"/>
                          </a:lnTo>
                          <a:lnTo>
                            <a:pt x="6" y="38"/>
                          </a:lnTo>
                          <a:lnTo>
                            <a:pt x="9" y="64"/>
                          </a:lnTo>
                          <a:lnTo>
                            <a:pt x="0" y="41"/>
                          </a:lnTo>
                          <a:lnTo>
                            <a:pt x="1" y="23"/>
                          </a:lnTo>
                          <a:lnTo>
                            <a:pt x="12" y="4"/>
                          </a:lnTo>
                          <a:lnTo>
                            <a:pt x="19" y="0"/>
                          </a:lnTo>
                          <a:lnTo>
                            <a:pt x="36" y="1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53" name="Freeform 1752"/>
                    <p:cNvSpPr>
                      <a:spLocks/>
                    </p:cNvSpPr>
                    <p:nvPr/>
                  </p:nvSpPr>
                  <p:spPr bwMode="auto">
                    <a:xfrm>
                      <a:off x="1800" y="1258"/>
                      <a:ext cx="2" cy="3"/>
                    </a:xfrm>
                    <a:custGeom>
                      <a:avLst/>
                      <a:gdLst>
                        <a:gd name="T0" fmla="*/ 24 w 24"/>
                        <a:gd name="T1" fmla="*/ 0 h 37"/>
                        <a:gd name="T2" fmla="*/ 16 w 24"/>
                        <a:gd name="T3" fmla="*/ 6 h 37"/>
                        <a:gd name="T4" fmla="*/ 7 w 24"/>
                        <a:gd name="T5" fmla="*/ 12 h 37"/>
                        <a:gd name="T6" fmla="*/ 7 w 24"/>
                        <a:gd name="T7" fmla="*/ 27 h 37"/>
                        <a:gd name="T8" fmla="*/ 12 w 24"/>
                        <a:gd name="T9" fmla="*/ 37 h 37"/>
                        <a:gd name="T10" fmla="*/ 1 w 24"/>
                        <a:gd name="T11" fmla="*/ 30 h 37"/>
                        <a:gd name="T12" fmla="*/ 0 w 24"/>
                        <a:gd name="T13" fmla="*/ 15 h 37"/>
                        <a:gd name="T14" fmla="*/ 7 w 24"/>
                        <a:gd name="T15" fmla="*/ 1 h 37"/>
                        <a:gd name="T16" fmla="*/ 24 w 24"/>
                        <a:gd name="T17" fmla="*/ 0 h 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4" h="37">
                          <a:moveTo>
                            <a:pt x="24" y="0"/>
                          </a:moveTo>
                          <a:lnTo>
                            <a:pt x="16" y="6"/>
                          </a:lnTo>
                          <a:lnTo>
                            <a:pt x="7" y="12"/>
                          </a:lnTo>
                          <a:lnTo>
                            <a:pt x="7" y="27"/>
                          </a:lnTo>
                          <a:lnTo>
                            <a:pt x="12" y="37"/>
                          </a:lnTo>
                          <a:lnTo>
                            <a:pt x="1" y="30"/>
                          </a:lnTo>
                          <a:lnTo>
                            <a:pt x="0" y="15"/>
                          </a:lnTo>
                          <a:lnTo>
                            <a:pt x="7" y="1"/>
                          </a:lnTo>
                          <a:lnTo>
                            <a:pt x="24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54" name="Freeform 1753"/>
                    <p:cNvSpPr>
                      <a:spLocks/>
                    </p:cNvSpPr>
                    <p:nvPr/>
                  </p:nvSpPr>
                  <p:spPr bwMode="auto">
                    <a:xfrm>
                      <a:off x="1808" y="1244"/>
                      <a:ext cx="1" cy="4"/>
                    </a:xfrm>
                    <a:custGeom>
                      <a:avLst/>
                      <a:gdLst>
                        <a:gd name="T0" fmla="*/ 0 w 14"/>
                        <a:gd name="T1" fmla="*/ 0 h 50"/>
                        <a:gd name="T2" fmla="*/ 9 w 14"/>
                        <a:gd name="T3" fmla="*/ 6 h 50"/>
                        <a:gd name="T4" fmla="*/ 14 w 14"/>
                        <a:gd name="T5" fmla="*/ 29 h 50"/>
                        <a:gd name="T6" fmla="*/ 3 w 14"/>
                        <a:gd name="T7" fmla="*/ 50 h 50"/>
                        <a:gd name="T8" fmla="*/ 9 w 14"/>
                        <a:gd name="T9" fmla="*/ 26 h 50"/>
                        <a:gd name="T10" fmla="*/ 0 w 14"/>
                        <a:gd name="T11" fmla="*/ 0 h 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4" h="50">
                          <a:moveTo>
                            <a:pt x="0" y="0"/>
                          </a:moveTo>
                          <a:lnTo>
                            <a:pt x="9" y="6"/>
                          </a:lnTo>
                          <a:lnTo>
                            <a:pt x="14" y="29"/>
                          </a:lnTo>
                          <a:lnTo>
                            <a:pt x="3" y="50"/>
                          </a:lnTo>
                          <a:lnTo>
                            <a:pt x="9" y="2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55" name="Freeform 1754"/>
                    <p:cNvSpPr>
                      <a:spLocks/>
                    </p:cNvSpPr>
                    <p:nvPr/>
                  </p:nvSpPr>
                  <p:spPr bwMode="auto">
                    <a:xfrm>
                      <a:off x="1807" y="1253"/>
                      <a:ext cx="2" cy="4"/>
                    </a:xfrm>
                    <a:custGeom>
                      <a:avLst/>
                      <a:gdLst>
                        <a:gd name="T0" fmla="*/ 19 w 27"/>
                        <a:gd name="T1" fmla="*/ 0 h 47"/>
                        <a:gd name="T2" fmla="*/ 27 w 27"/>
                        <a:gd name="T3" fmla="*/ 9 h 47"/>
                        <a:gd name="T4" fmla="*/ 15 w 27"/>
                        <a:gd name="T5" fmla="*/ 42 h 47"/>
                        <a:gd name="T6" fmla="*/ 0 w 27"/>
                        <a:gd name="T7" fmla="*/ 47 h 47"/>
                        <a:gd name="T8" fmla="*/ 12 w 27"/>
                        <a:gd name="T9" fmla="*/ 35 h 47"/>
                        <a:gd name="T10" fmla="*/ 19 w 27"/>
                        <a:gd name="T11" fmla="*/ 0 h 4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7" h="47">
                          <a:moveTo>
                            <a:pt x="19" y="0"/>
                          </a:moveTo>
                          <a:lnTo>
                            <a:pt x="27" y="9"/>
                          </a:lnTo>
                          <a:lnTo>
                            <a:pt x="15" y="42"/>
                          </a:lnTo>
                          <a:lnTo>
                            <a:pt x="0" y="47"/>
                          </a:lnTo>
                          <a:lnTo>
                            <a:pt x="12" y="35"/>
                          </a:lnTo>
                          <a:lnTo>
                            <a:pt x="1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56" name="Freeform 1755"/>
                    <p:cNvSpPr>
                      <a:spLocks/>
                    </p:cNvSpPr>
                    <p:nvPr/>
                  </p:nvSpPr>
                  <p:spPr bwMode="auto">
                    <a:xfrm>
                      <a:off x="1803" y="1259"/>
                      <a:ext cx="1" cy="3"/>
                    </a:xfrm>
                    <a:custGeom>
                      <a:avLst/>
                      <a:gdLst>
                        <a:gd name="T0" fmla="*/ 9 w 19"/>
                        <a:gd name="T1" fmla="*/ 0 h 40"/>
                        <a:gd name="T2" fmla="*/ 19 w 19"/>
                        <a:gd name="T3" fmla="*/ 9 h 40"/>
                        <a:gd name="T4" fmla="*/ 10 w 19"/>
                        <a:gd name="T5" fmla="*/ 40 h 40"/>
                        <a:gd name="T6" fmla="*/ 0 w 19"/>
                        <a:gd name="T7" fmla="*/ 40 h 40"/>
                        <a:gd name="T8" fmla="*/ 9 w 19"/>
                        <a:gd name="T9" fmla="*/ 33 h 40"/>
                        <a:gd name="T10" fmla="*/ 9 w 19"/>
                        <a:gd name="T11" fmla="*/ 0 h 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9" h="40">
                          <a:moveTo>
                            <a:pt x="9" y="0"/>
                          </a:moveTo>
                          <a:lnTo>
                            <a:pt x="19" y="9"/>
                          </a:lnTo>
                          <a:lnTo>
                            <a:pt x="10" y="40"/>
                          </a:lnTo>
                          <a:lnTo>
                            <a:pt x="0" y="40"/>
                          </a:lnTo>
                          <a:lnTo>
                            <a:pt x="9" y="33"/>
                          </a:lnTo>
                          <a:lnTo>
                            <a:pt x="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57" name="Freeform 1756"/>
                    <p:cNvSpPr>
                      <a:spLocks/>
                    </p:cNvSpPr>
                    <p:nvPr/>
                  </p:nvSpPr>
                  <p:spPr bwMode="auto">
                    <a:xfrm>
                      <a:off x="1791" y="1243"/>
                      <a:ext cx="8" cy="12"/>
                    </a:xfrm>
                    <a:custGeom>
                      <a:avLst/>
                      <a:gdLst>
                        <a:gd name="T0" fmla="*/ 89 w 89"/>
                        <a:gd name="T1" fmla="*/ 0 h 139"/>
                        <a:gd name="T2" fmla="*/ 79 w 89"/>
                        <a:gd name="T3" fmla="*/ 57 h 139"/>
                        <a:gd name="T4" fmla="*/ 61 w 89"/>
                        <a:gd name="T5" fmla="*/ 88 h 139"/>
                        <a:gd name="T6" fmla="*/ 37 w 89"/>
                        <a:gd name="T7" fmla="*/ 113 h 139"/>
                        <a:gd name="T8" fmla="*/ 0 w 89"/>
                        <a:gd name="T9" fmla="*/ 139 h 139"/>
                        <a:gd name="T10" fmla="*/ 46 w 89"/>
                        <a:gd name="T11" fmla="*/ 122 h 139"/>
                        <a:gd name="T12" fmla="*/ 80 w 89"/>
                        <a:gd name="T13" fmla="*/ 82 h 139"/>
                        <a:gd name="T14" fmla="*/ 86 w 89"/>
                        <a:gd name="T15" fmla="*/ 55 h 139"/>
                        <a:gd name="T16" fmla="*/ 89 w 89"/>
                        <a:gd name="T17" fmla="*/ 0 h 13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89" h="139">
                          <a:moveTo>
                            <a:pt x="89" y="0"/>
                          </a:moveTo>
                          <a:lnTo>
                            <a:pt x="79" y="57"/>
                          </a:lnTo>
                          <a:lnTo>
                            <a:pt x="61" y="88"/>
                          </a:lnTo>
                          <a:lnTo>
                            <a:pt x="37" y="113"/>
                          </a:lnTo>
                          <a:lnTo>
                            <a:pt x="0" y="139"/>
                          </a:lnTo>
                          <a:lnTo>
                            <a:pt x="46" y="122"/>
                          </a:lnTo>
                          <a:lnTo>
                            <a:pt x="80" y="82"/>
                          </a:lnTo>
                          <a:lnTo>
                            <a:pt x="86" y="55"/>
                          </a:lnTo>
                          <a:lnTo>
                            <a:pt x="8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58" name="Freeform 1757"/>
                    <p:cNvSpPr>
                      <a:spLocks/>
                    </p:cNvSpPr>
                    <p:nvPr/>
                  </p:nvSpPr>
                  <p:spPr bwMode="auto">
                    <a:xfrm>
                      <a:off x="1794" y="1234"/>
                      <a:ext cx="6" cy="7"/>
                    </a:xfrm>
                    <a:custGeom>
                      <a:avLst/>
                      <a:gdLst>
                        <a:gd name="T0" fmla="*/ 76 w 76"/>
                        <a:gd name="T1" fmla="*/ 0 h 84"/>
                        <a:gd name="T2" fmla="*/ 65 w 76"/>
                        <a:gd name="T3" fmla="*/ 2 h 84"/>
                        <a:gd name="T4" fmla="*/ 58 w 76"/>
                        <a:gd name="T5" fmla="*/ 32 h 84"/>
                        <a:gd name="T6" fmla="*/ 44 w 76"/>
                        <a:gd name="T7" fmla="*/ 42 h 84"/>
                        <a:gd name="T8" fmla="*/ 41 w 76"/>
                        <a:gd name="T9" fmla="*/ 56 h 84"/>
                        <a:gd name="T10" fmla="*/ 0 w 76"/>
                        <a:gd name="T11" fmla="*/ 84 h 84"/>
                        <a:gd name="T12" fmla="*/ 31 w 76"/>
                        <a:gd name="T13" fmla="*/ 69 h 84"/>
                        <a:gd name="T14" fmla="*/ 44 w 76"/>
                        <a:gd name="T15" fmla="*/ 64 h 84"/>
                        <a:gd name="T16" fmla="*/ 67 w 76"/>
                        <a:gd name="T17" fmla="*/ 75 h 84"/>
                        <a:gd name="T18" fmla="*/ 52 w 76"/>
                        <a:gd name="T19" fmla="*/ 61 h 84"/>
                        <a:gd name="T20" fmla="*/ 52 w 76"/>
                        <a:gd name="T21" fmla="*/ 45 h 84"/>
                        <a:gd name="T22" fmla="*/ 65 w 76"/>
                        <a:gd name="T23" fmla="*/ 26 h 84"/>
                        <a:gd name="T24" fmla="*/ 76 w 76"/>
                        <a:gd name="T25" fmla="*/ 0 h 8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76" h="84">
                          <a:moveTo>
                            <a:pt x="76" y="0"/>
                          </a:moveTo>
                          <a:lnTo>
                            <a:pt x="65" y="2"/>
                          </a:lnTo>
                          <a:lnTo>
                            <a:pt x="58" y="32"/>
                          </a:lnTo>
                          <a:lnTo>
                            <a:pt x="44" y="42"/>
                          </a:lnTo>
                          <a:lnTo>
                            <a:pt x="41" y="56"/>
                          </a:lnTo>
                          <a:lnTo>
                            <a:pt x="0" y="84"/>
                          </a:lnTo>
                          <a:lnTo>
                            <a:pt x="31" y="69"/>
                          </a:lnTo>
                          <a:lnTo>
                            <a:pt x="44" y="64"/>
                          </a:lnTo>
                          <a:lnTo>
                            <a:pt x="67" y="75"/>
                          </a:lnTo>
                          <a:lnTo>
                            <a:pt x="52" y="61"/>
                          </a:lnTo>
                          <a:lnTo>
                            <a:pt x="52" y="45"/>
                          </a:lnTo>
                          <a:lnTo>
                            <a:pt x="65" y="26"/>
                          </a:lnTo>
                          <a:lnTo>
                            <a:pt x="7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59" name="Freeform 1758"/>
                    <p:cNvSpPr>
                      <a:spLocks/>
                    </p:cNvSpPr>
                    <p:nvPr/>
                  </p:nvSpPr>
                  <p:spPr bwMode="auto">
                    <a:xfrm>
                      <a:off x="1802" y="1237"/>
                      <a:ext cx="1" cy="4"/>
                    </a:xfrm>
                    <a:custGeom>
                      <a:avLst/>
                      <a:gdLst>
                        <a:gd name="T0" fmla="*/ 9 w 19"/>
                        <a:gd name="T1" fmla="*/ 0 h 48"/>
                        <a:gd name="T2" fmla="*/ 4 w 19"/>
                        <a:gd name="T3" fmla="*/ 15 h 48"/>
                        <a:gd name="T4" fmla="*/ 6 w 19"/>
                        <a:gd name="T5" fmla="*/ 34 h 48"/>
                        <a:gd name="T6" fmla="*/ 19 w 19"/>
                        <a:gd name="T7" fmla="*/ 48 h 48"/>
                        <a:gd name="T8" fmla="*/ 6 w 19"/>
                        <a:gd name="T9" fmla="*/ 40 h 48"/>
                        <a:gd name="T10" fmla="*/ 0 w 19"/>
                        <a:gd name="T11" fmla="*/ 23 h 48"/>
                        <a:gd name="T12" fmla="*/ 9 w 19"/>
                        <a:gd name="T13" fmla="*/ 0 h 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9" h="48">
                          <a:moveTo>
                            <a:pt x="9" y="0"/>
                          </a:moveTo>
                          <a:lnTo>
                            <a:pt x="4" y="15"/>
                          </a:lnTo>
                          <a:lnTo>
                            <a:pt x="6" y="34"/>
                          </a:lnTo>
                          <a:lnTo>
                            <a:pt x="19" y="48"/>
                          </a:lnTo>
                          <a:lnTo>
                            <a:pt x="6" y="40"/>
                          </a:lnTo>
                          <a:lnTo>
                            <a:pt x="0" y="23"/>
                          </a:lnTo>
                          <a:lnTo>
                            <a:pt x="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60" name="Freeform 1759"/>
                    <p:cNvSpPr>
                      <a:spLocks/>
                    </p:cNvSpPr>
                    <p:nvPr/>
                  </p:nvSpPr>
                  <p:spPr bwMode="auto">
                    <a:xfrm>
                      <a:off x="1701" y="1270"/>
                      <a:ext cx="24" cy="11"/>
                    </a:xfrm>
                    <a:custGeom>
                      <a:avLst/>
                      <a:gdLst>
                        <a:gd name="T0" fmla="*/ 258 w 280"/>
                        <a:gd name="T1" fmla="*/ 0 h 127"/>
                        <a:gd name="T2" fmla="*/ 196 w 280"/>
                        <a:gd name="T3" fmla="*/ 13 h 127"/>
                        <a:gd name="T4" fmla="*/ 154 w 280"/>
                        <a:gd name="T5" fmla="*/ 30 h 127"/>
                        <a:gd name="T6" fmla="*/ 108 w 280"/>
                        <a:gd name="T7" fmla="*/ 28 h 127"/>
                        <a:gd name="T8" fmla="*/ 84 w 280"/>
                        <a:gd name="T9" fmla="*/ 28 h 127"/>
                        <a:gd name="T10" fmla="*/ 48 w 280"/>
                        <a:gd name="T11" fmla="*/ 36 h 127"/>
                        <a:gd name="T12" fmla="*/ 22 w 280"/>
                        <a:gd name="T13" fmla="*/ 48 h 127"/>
                        <a:gd name="T14" fmla="*/ 0 w 280"/>
                        <a:gd name="T15" fmla="*/ 48 h 127"/>
                        <a:gd name="T16" fmla="*/ 15 w 280"/>
                        <a:gd name="T17" fmla="*/ 71 h 127"/>
                        <a:gd name="T18" fmla="*/ 46 w 280"/>
                        <a:gd name="T19" fmla="*/ 77 h 127"/>
                        <a:gd name="T20" fmla="*/ 63 w 280"/>
                        <a:gd name="T21" fmla="*/ 88 h 127"/>
                        <a:gd name="T22" fmla="*/ 88 w 280"/>
                        <a:gd name="T23" fmla="*/ 115 h 127"/>
                        <a:gd name="T24" fmla="*/ 131 w 280"/>
                        <a:gd name="T25" fmla="*/ 127 h 127"/>
                        <a:gd name="T26" fmla="*/ 148 w 280"/>
                        <a:gd name="T27" fmla="*/ 106 h 127"/>
                        <a:gd name="T28" fmla="*/ 168 w 280"/>
                        <a:gd name="T29" fmla="*/ 95 h 127"/>
                        <a:gd name="T30" fmla="*/ 193 w 280"/>
                        <a:gd name="T31" fmla="*/ 91 h 127"/>
                        <a:gd name="T32" fmla="*/ 238 w 280"/>
                        <a:gd name="T33" fmla="*/ 77 h 127"/>
                        <a:gd name="T34" fmla="*/ 274 w 280"/>
                        <a:gd name="T35" fmla="*/ 48 h 127"/>
                        <a:gd name="T36" fmla="*/ 280 w 280"/>
                        <a:gd name="T37" fmla="*/ 27 h 127"/>
                        <a:gd name="T38" fmla="*/ 273 w 280"/>
                        <a:gd name="T39" fmla="*/ 10 h 127"/>
                        <a:gd name="T40" fmla="*/ 258 w 280"/>
                        <a:gd name="T41" fmla="*/ 0 h 1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280" h="127">
                          <a:moveTo>
                            <a:pt x="258" y="0"/>
                          </a:moveTo>
                          <a:lnTo>
                            <a:pt x="196" y="13"/>
                          </a:lnTo>
                          <a:lnTo>
                            <a:pt x="154" y="30"/>
                          </a:lnTo>
                          <a:lnTo>
                            <a:pt x="108" y="28"/>
                          </a:lnTo>
                          <a:lnTo>
                            <a:pt x="84" y="28"/>
                          </a:lnTo>
                          <a:lnTo>
                            <a:pt x="48" y="36"/>
                          </a:lnTo>
                          <a:lnTo>
                            <a:pt x="22" y="48"/>
                          </a:lnTo>
                          <a:lnTo>
                            <a:pt x="0" y="48"/>
                          </a:lnTo>
                          <a:lnTo>
                            <a:pt x="15" y="71"/>
                          </a:lnTo>
                          <a:lnTo>
                            <a:pt x="46" y="77"/>
                          </a:lnTo>
                          <a:lnTo>
                            <a:pt x="63" y="88"/>
                          </a:lnTo>
                          <a:lnTo>
                            <a:pt x="88" y="115"/>
                          </a:lnTo>
                          <a:lnTo>
                            <a:pt x="131" y="127"/>
                          </a:lnTo>
                          <a:lnTo>
                            <a:pt x="148" y="106"/>
                          </a:lnTo>
                          <a:lnTo>
                            <a:pt x="168" y="95"/>
                          </a:lnTo>
                          <a:lnTo>
                            <a:pt x="193" y="91"/>
                          </a:lnTo>
                          <a:lnTo>
                            <a:pt x="238" y="77"/>
                          </a:lnTo>
                          <a:lnTo>
                            <a:pt x="274" y="48"/>
                          </a:lnTo>
                          <a:lnTo>
                            <a:pt x="280" y="27"/>
                          </a:lnTo>
                          <a:lnTo>
                            <a:pt x="273" y="10"/>
                          </a:lnTo>
                          <a:lnTo>
                            <a:pt x="258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61" name="Freeform 1760"/>
                    <p:cNvSpPr>
                      <a:spLocks/>
                    </p:cNvSpPr>
                    <p:nvPr/>
                  </p:nvSpPr>
                  <p:spPr bwMode="auto">
                    <a:xfrm>
                      <a:off x="1713" y="1276"/>
                      <a:ext cx="2" cy="3"/>
                    </a:xfrm>
                    <a:custGeom>
                      <a:avLst/>
                      <a:gdLst>
                        <a:gd name="T0" fmla="*/ 24 w 24"/>
                        <a:gd name="T1" fmla="*/ 21 h 33"/>
                        <a:gd name="T2" fmla="*/ 24 w 24"/>
                        <a:gd name="T3" fmla="*/ 3 h 33"/>
                        <a:gd name="T4" fmla="*/ 24 w 24"/>
                        <a:gd name="T5" fmla="*/ 0 h 33"/>
                        <a:gd name="T6" fmla="*/ 0 w 24"/>
                        <a:gd name="T7" fmla="*/ 33 h 33"/>
                        <a:gd name="T8" fmla="*/ 24 w 24"/>
                        <a:gd name="T9" fmla="*/ 21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4" h="33">
                          <a:moveTo>
                            <a:pt x="24" y="21"/>
                          </a:moveTo>
                          <a:lnTo>
                            <a:pt x="24" y="3"/>
                          </a:lnTo>
                          <a:lnTo>
                            <a:pt x="24" y="0"/>
                          </a:lnTo>
                          <a:lnTo>
                            <a:pt x="0" y="33"/>
                          </a:lnTo>
                          <a:lnTo>
                            <a:pt x="24" y="2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62" name="Freeform 1761"/>
                    <p:cNvSpPr>
                      <a:spLocks/>
                    </p:cNvSpPr>
                    <p:nvPr/>
                  </p:nvSpPr>
                  <p:spPr bwMode="auto">
                    <a:xfrm>
                      <a:off x="1704" y="1245"/>
                      <a:ext cx="57" cy="79"/>
                    </a:xfrm>
                    <a:custGeom>
                      <a:avLst/>
                      <a:gdLst>
                        <a:gd name="T0" fmla="*/ 0 w 687"/>
                        <a:gd name="T1" fmla="*/ 0 h 942"/>
                        <a:gd name="T2" fmla="*/ 30 w 687"/>
                        <a:gd name="T3" fmla="*/ 85 h 942"/>
                        <a:gd name="T4" fmla="*/ 48 w 687"/>
                        <a:gd name="T5" fmla="*/ 181 h 942"/>
                        <a:gd name="T6" fmla="*/ 66 w 687"/>
                        <a:gd name="T7" fmla="*/ 266 h 942"/>
                        <a:gd name="T8" fmla="*/ 115 w 687"/>
                        <a:gd name="T9" fmla="*/ 713 h 942"/>
                        <a:gd name="T10" fmla="*/ 687 w 687"/>
                        <a:gd name="T11" fmla="*/ 942 h 942"/>
                        <a:gd name="T12" fmla="*/ 651 w 687"/>
                        <a:gd name="T13" fmla="*/ 840 h 942"/>
                        <a:gd name="T14" fmla="*/ 633 w 687"/>
                        <a:gd name="T15" fmla="*/ 767 h 942"/>
                        <a:gd name="T16" fmla="*/ 621 w 687"/>
                        <a:gd name="T17" fmla="*/ 671 h 942"/>
                        <a:gd name="T18" fmla="*/ 621 w 687"/>
                        <a:gd name="T19" fmla="*/ 556 h 942"/>
                        <a:gd name="T20" fmla="*/ 621 w 687"/>
                        <a:gd name="T21" fmla="*/ 465 h 942"/>
                        <a:gd name="T22" fmla="*/ 639 w 687"/>
                        <a:gd name="T23" fmla="*/ 350 h 942"/>
                        <a:gd name="T24" fmla="*/ 651 w 687"/>
                        <a:gd name="T25" fmla="*/ 211 h 942"/>
                        <a:gd name="T26" fmla="*/ 0 w 687"/>
                        <a:gd name="T27" fmla="*/ 0 h 9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687" h="942">
                          <a:moveTo>
                            <a:pt x="0" y="0"/>
                          </a:moveTo>
                          <a:lnTo>
                            <a:pt x="30" y="85"/>
                          </a:lnTo>
                          <a:lnTo>
                            <a:pt x="48" y="181"/>
                          </a:lnTo>
                          <a:lnTo>
                            <a:pt x="66" y="266"/>
                          </a:lnTo>
                          <a:lnTo>
                            <a:pt x="115" y="713"/>
                          </a:lnTo>
                          <a:lnTo>
                            <a:pt x="687" y="942"/>
                          </a:lnTo>
                          <a:lnTo>
                            <a:pt x="651" y="840"/>
                          </a:lnTo>
                          <a:lnTo>
                            <a:pt x="633" y="767"/>
                          </a:lnTo>
                          <a:lnTo>
                            <a:pt x="621" y="671"/>
                          </a:lnTo>
                          <a:lnTo>
                            <a:pt x="621" y="556"/>
                          </a:lnTo>
                          <a:lnTo>
                            <a:pt x="621" y="465"/>
                          </a:lnTo>
                          <a:lnTo>
                            <a:pt x="639" y="350"/>
                          </a:lnTo>
                          <a:lnTo>
                            <a:pt x="651" y="21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63" name="Freeform 1762"/>
                    <p:cNvSpPr>
                      <a:spLocks/>
                    </p:cNvSpPr>
                    <p:nvPr/>
                  </p:nvSpPr>
                  <p:spPr bwMode="auto">
                    <a:xfrm>
                      <a:off x="1694" y="1272"/>
                      <a:ext cx="42" cy="30"/>
                    </a:xfrm>
                    <a:custGeom>
                      <a:avLst/>
                      <a:gdLst>
                        <a:gd name="T0" fmla="*/ 137 w 508"/>
                        <a:gd name="T1" fmla="*/ 9 h 360"/>
                        <a:gd name="T2" fmla="*/ 104 w 508"/>
                        <a:gd name="T3" fmla="*/ 4 h 360"/>
                        <a:gd name="T4" fmla="*/ 77 w 508"/>
                        <a:gd name="T5" fmla="*/ 0 h 360"/>
                        <a:gd name="T6" fmla="*/ 52 w 508"/>
                        <a:gd name="T7" fmla="*/ 4 h 360"/>
                        <a:gd name="T8" fmla="*/ 26 w 508"/>
                        <a:gd name="T9" fmla="*/ 15 h 360"/>
                        <a:gd name="T10" fmla="*/ 8 w 508"/>
                        <a:gd name="T11" fmla="*/ 52 h 360"/>
                        <a:gd name="T12" fmla="*/ 0 w 508"/>
                        <a:gd name="T13" fmla="*/ 68 h 360"/>
                        <a:gd name="T14" fmla="*/ 0 w 508"/>
                        <a:gd name="T15" fmla="*/ 91 h 360"/>
                        <a:gd name="T16" fmla="*/ 0 w 508"/>
                        <a:gd name="T17" fmla="*/ 118 h 360"/>
                        <a:gd name="T18" fmla="*/ 1 w 508"/>
                        <a:gd name="T19" fmla="*/ 146 h 360"/>
                        <a:gd name="T20" fmla="*/ 7 w 508"/>
                        <a:gd name="T21" fmla="*/ 164 h 360"/>
                        <a:gd name="T22" fmla="*/ 22 w 508"/>
                        <a:gd name="T23" fmla="*/ 179 h 360"/>
                        <a:gd name="T24" fmla="*/ 70 w 508"/>
                        <a:gd name="T25" fmla="*/ 218 h 360"/>
                        <a:gd name="T26" fmla="*/ 82 w 508"/>
                        <a:gd name="T27" fmla="*/ 243 h 360"/>
                        <a:gd name="T28" fmla="*/ 89 w 508"/>
                        <a:gd name="T29" fmla="*/ 261 h 360"/>
                        <a:gd name="T30" fmla="*/ 103 w 508"/>
                        <a:gd name="T31" fmla="*/ 287 h 360"/>
                        <a:gd name="T32" fmla="*/ 112 w 508"/>
                        <a:gd name="T33" fmla="*/ 321 h 360"/>
                        <a:gd name="T34" fmla="*/ 128 w 508"/>
                        <a:gd name="T35" fmla="*/ 332 h 360"/>
                        <a:gd name="T36" fmla="*/ 187 w 508"/>
                        <a:gd name="T37" fmla="*/ 342 h 360"/>
                        <a:gd name="T38" fmla="*/ 211 w 508"/>
                        <a:gd name="T39" fmla="*/ 351 h 360"/>
                        <a:gd name="T40" fmla="*/ 237 w 508"/>
                        <a:gd name="T41" fmla="*/ 351 h 360"/>
                        <a:gd name="T42" fmla="*/ 282 w 508"/>
                        <a:gd name="T43" fmla="*/ 360 h 360"/>
                        <a:gd name="T44" fmla="*/ 306 w 508"/>
                        <a:gd name="T45" fmla="*/ 360 h 360"/>
                        <a:gd name="T46" fmla="*/ 326 w 508"/>
                        <a:gd name="T47" fmla="*/ 357 h 360"/>
                        <a:gd name="T48" fmla="*/ 362 w 508"/>
                        <a:gd name="T49" fmla="*/ 354 h 360"/>
                        <a:gd name="T50" fmla="*/ 380 w 508"/>
                        <a:gd name="T51" fmla="*/ 348 h 360"/>
                        <a:gd name="T52" fmla="*/ 395 w 508"/>
                        <a:gd name="T53" fmla="*/ 335 h 360"/>
                        <a:gd name="T54" fmla="*/ 401 w 508"/>
                        <a:gd name="T55" fmla="*/ 324 h 360"/>
                        <a:gd name="T56" fmla="*/ 420 w 508"/>
                        <a:gd name="T57" fmla="*/ 318 h 360"/>
                        <a:gd name="T58" fmla="*/ 439 w 508"/>
                        <a:gd name="T59" fmla="*/ 314 h 360"/>
                        <a:gd name="T60" fmla="*/ 454 w 508"/>
                        <a:gd name="T61" fmla="*/ 302 h 360"/>
                        <a:gd name="T62" fmla="*/ 466 w 508"/>
                        <a:gd name="T63" fmla="*/ 285 h 360"/>
                        <a:gd name="T64" fmla="*/ 487 w 508"/>
                        <a:gd name="T65" fmla="*/ 279 h 360"/>
                        <a:gd name="T66" fmla="*/ 502 w 508"/>
                        <a:gd name="T67" fmla="*/ 270 h 360"/>
                        <a:gd name="T68" fmla="*/ 508 w 508"/>
                        <a:gd name="T69" fmla="*/ 257 h 360"/>
                        <a:gd name="T70" fmla="*/ 508 w 508"/>
                        <a:gd name="T71" fmla="*/ 245 h 360"/>
                        <a:gd name="T72" fmla="*/ 503 w 508"/>
                        <a:gd name="T73" fmla="*/ 233 h 360"/>
                        <a:gd name="T74" fmla="*/ 487 w 508"/>
                        <a:gd name="T75" fmla="*/ 224 h 360"/>
                        <a:gd name="T76" fmla="*/ 248 w 508"/>
                        <a:gd name="T77" fmla="*/ 184 h 360"/>
                        <a:gd name="T78" fmla="*/ 329 w 508"/>
                        <a:gd name="T79" fmla="*/ 179 h 360"/>
                        <a:gd name="T80" fmla="*/ 356 w 508"/>
                        <a:gd name="T81" fmla="*/ 182 h 360"/>
                        <a:gd name="T82" fmla="*/ 386 w 508"/>
                        <a:gd name="T83" fmla="*/ 182 h 360"/>
                        <a:gd name="T84" fmla="*/ 423 w 508"/>
                        <a:gd name="T85" fmla="*/ 187 h 360"/>
                        <a:gd name="T86" fmla="*/ 459 w 508"/>
                        <a:gd name="T87" fmla="*/ 184 h 360"/>
                        <a:gd name="T88" fmla="*/ 484 w 508"/>
                        <a:gd name="T89" fmla="*/ 181 h 360"/>
                        <a:gd name="T90" fmla="*/ 495 w 508"/>
                        <a:gd name="T91" fmla="*/ 172 h 360"/>
                        <a:gd name="T92" fmla="*/ 499 w 508"/>
                        <a:gd name="T93" fmla="*/ 158 h 360"/>
                        <a:gd name="T94" fmla="*/ 499 w 508"/>
                        <a:gd name="T95" fmla="*/ 145 h 360"/>
                        <a:gd name="T96" fmla="*/ 484 w 508"/>
                        <a:gd name="T97" fmla="*/ 133 h 360"/>
                        <a:gd name="T98" fmla="*/ 427 w 508"/>
                        <a:gd name="T99" fmla="*/ 124 h 360"/>
                        <a:gd name="T100" fmla="*/ 389 w 508"/>
                        <a:gd name="T101" fmla="*/ 122 h 360"/>
                        <a:gd name="T102" fmla="*/ 338 w 508"/>
                        <a:gd name="T103" fmla="*/ 115 h 360"/>
                        <a:gd name="T104" fmla="*/ 282 w 508"/>
                        <a:gd name="T105" fmla="*/ 112 h 360"/>
                        <a:gd name="T106" fmla="*/ 219 w 508"/>
                        <a:gd name="T107" fmla="*/ 100 h 360"/>
                        <a:gd name="T108" fmla="*/ 172 w 508"/>
                        <a:gd name="T109" fmla="*/ 85 h 360"/>
                        <a:gd name="T110" fmla="*/ 158 w 508"/>
                        <a:gd name="T111" fmla="*/ 61 h 360"/>
                        <a:gd name="T112" fmla="*/ 143 w 508"/>
                        <a:gd name="T113" fmla="*/ 46 h 360"/>
                        <a:gd name="T114" fmla="*/ 149 w 508"/>
                        <a:gd name="T115" fmla="*/ 27 h 360"/>
                        <a:gd name="T116" fmla="*/ 181 w 508"/>
                        <a:gd name="T117" fmla="*/ 0 h 360"/>
                        <a:gd name="T118" fmla="*/ 155 w 508"/>
                        <a:gd name="T119" fmla="*/ 6 h 360"/>
                        <a:gd name="T120" fmla="*/ 137 w 508"/>
                        <a:gd name="T121" fmla="*/ 9 h 3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</a:cxnLst>
                      <a:rect l="0" t="0" r="r" b="b"/>
                      <a:pathLst>
                        <a:path w="508" h="360">
                          <a:moveTo>
                            <a:pt x="137" y="9"/>
                          </a:moveTo>
                          <a:lnTo>
                            <a:pt x="104" y="4"/>
                          </a:lnTo>
                          <a:lnTo>
                            <a:pt x="77" y="0"/>
                          </a:lnTo>
                          <a:lnTo>
                            <a:pt x="52" y="4"/>
                          </a:lnTo>
                          <a:lnTo>
                            <a:pt x="26" y="15"/>
                          </a:lnTo>
                          <a:lnTo>
                            <a:pt x="8" y="52"/>
                          </a:lnTo>
                          <a:lnTo>
                            <a:pt x="0" y="68"/>
                          </a:lnTo>
                          <a:lnTo>
                            <a:pt x="0" y="91"/>
                          </a:lnTo>
                          <a:lnTo>
                            <a:pt x="0" y="118"/>
                          </a:lnTo>
                          <a:lnTo>
                            <a:pt x="1" y="146"/>
                          </a:lnTo>
                          <a:lnTo>
                            <a:pt x="7" y="164"/>
                          </a:lnTo>
                          <a:lnTo>
                            <a:pt x="22" y="179"/>
                          </a:lnTo>
                          <a:lnTo>
                            <a:pt x="70" y="218"/>
                          </a:lnTo>
                          <a:lnTo>
                            <a:pt x="82" y="243"/>
                          </a:lnTo>
                          <a:lnTo>
                            <a:pt x="89" y="261"/>
                          </a:lnTo>
                          <a:lnTo>
                            <a:pt x="103" y="287"/>
                          </a:lnTo>
                          <a:lnTo>
                            <a:pt x="112" y="321"/>
                          </a:lnTo>
                          <a:lnTo>
                            <a:pt x="128" y="332"/>
                          </a:lnTo>
                          <a:lnTo>
                            <a:pt x="187" y="342"/>
                          </a:lnTo>
                          <a:lnTo>
                            <a:pt x="211" y="351"/>
                          </a:lnTo>
                          <a:lnTo>
                            <a:pt x="237" y="351"/>
                          </a:lnTo>
                          <a:lnTo>
                            <a:pt x="282" y="360"/>
                          </a:lnTo>
                          <a:lnTo>
                            <a:pt x="306" y="360"/>
                          </a:lnTo>
                          <a:lnTo>
                            <a:pt x="326" y="357"/>
                          </a:lnTo>
                          <a:lnTo>
                            <a:pt x="362" y="354"/>
                          </a:lnTo>
                          <a:lnTo>
                            <a:pt x="380" y="348"/>
                          </a:lnTo>
                          <a:lnTo>
                            <a:pt x="395" y="335"/>
                          </a:lnTo>
                          <a:lnTo>
                            <a:pt x="401" y="324"/>
                          </a:lnTo>
                          <a:lnTo>
                            <a:pt x="420" y="318"/>
                          </a:lnTo>
                          <a:lnTo>
                            <a:pt x="439" y="314"/>
                          </a:lnTo>
                          <a:lnTo>
                            <a:pt x="454" y="302"/>
                          </a:lnTo>
                          <a:lnTo>
                            <a:pt x="466" y="285"/>
                          </a:lnTo>
                          <a:lnTo>
                            <a:pt x="487" y="279"/>
                          </a:lnTo>
                          <a:lnTo>
                            <a:pt x="502" y="270"/>
                          </a:lnTo>
                          <a:lnTo>
                            <a:pt x="508" y="257"/>
                          </a:lnTo>
                          <a:lnTo>
                            <a:pt x="508" y="245"/>
                          </a:lnTo>
                          <a:lnTo>
                            <a:pt x="503" y="233"/>
                          </a:lnTo>
                          <a:lnTo>
                            <a:pt x="487" y="224"/>
                          </a:lnTo>
                          <a:lnTo>
                            <a:pt x="248" y="184"/>
                          </a:lnTo>
                          <a:lnTo>
                            <a:pt x="329" y="179"/>
                          </a:lnTo>
                          <a:lnTo>
                            <a:pt x="356" y="182"/>
                          </a:lnTo>
                          <a:lnTo>
                            <a:pt x="386" y="182"/>
                          </a:lnTo>
                          <a:lnTo>
                            <a:pt x="423" y="187"/>
                          </a:lnTo>
                          <a:lnTo>
                            <a:pt x="459" y="184"/>
                          </a:lnTo>
                          <a:lnTo>
                            <a:pt x="484" y="181"/>
                          </a:lnTo>
                          <a:lnTo>
                            <a:pt x="495" y="172"/>
                          </a:lnTo>
                          <a:lnTo>
                            <a:pt x="499" y="158"/>
                          </a:lnTo>
                          <a:lnTo>
                            <a:pt x="499" y="145"/>
                          </a:lnTo>
                          <a:lnTo>
                            <a:pt x="484" y="133"/>
                          </a:lnTo>
                          <a:lnTo>
                            <a:pt x="427" y="124"/>
                          </a:lnTo>
                          <a:lnTo>
                            <a:pt x="389" y="122"/>
                          </a:lnTo>
                          <a:lnTo>
                            <a:pt x="338" y="115"/>
                          </a:lnTo>
                          <a:lnTo>
                            <a:pt x="282" y="112"/>
                          </a:lnTo>
                          <a:lnTo>
                            <a:pt x="219" y="100"/>
                          </a:lnTo>
                          <a:lnTo>
                            <a:pt x="172" y="85"/>
                          </a:lnTo>
                          <a:lnTo>
                            <a:pt x="158" y="61"/>
                          </a:lnTo>
                          <a:lnTo>
                            <a:pt x="143" y="46"/>
                          </a:lnTo>
                          <a:lnTo>
                            <a:pt x="149" y="27"/>
                          </a:lnTo>
                          <a:lnTo>
                            <a:pt x="181" y="0"/>
                          </a:lnTo>
                          <a:lnTo>
                            <a:pt x="155" y="6"/>
                          </a:lnTo>
                          <a:lnTo>
                            <a:pt x="137" y="9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64" name="Freeform 1763"/>
                    <p:cNvSpPr>
                      <a:spLocks/>
                    </p:cNvSpPr>
                    <p:nvPr/>
                  </p:nvSpPr>
                  <p:spPr bwMode="auto">
                    <a:xfrm>
                      <a:off x="1730" y="1284"/>
                      <a:ext cx="1" cy="3"/>
                    </a:xfrm>
                    <a:custGeom>
                      <a:avLst/>
                      <a:gdLst>
                        <a:gd name="T0" fmla="*/ 20 w 20"/>
                        <a:gd name="T1" fmla="*/ 0 h 33"/>
                        <a:gd name="T2" fmla="*/ 9 w 20"/>
                        <a:gd name="T3" fmla="*/ 9 h 33"/>
                        <a:gd name="T4" fmla="*/ 8 w 20"/>
                        <a:gd name="T5" fmla="*/ 20 h 33"/>
                        <a:gd name="T6" fmla="*/ 12 w 20"/>
                        <a:gd name="T7" fmla="*/ 33 h 33"/>
                        <a:gd name="T8" fmla="*/ 0 w 20"/>
                        <a:gd name="T9" fmla="*/ 24 h 33"/>
                        <a:gd name="T10" fmla="*/ 3 w 20"/>
                        <a:gd name="T11" fmla="*/ 6 h 33"/>
                        <a:gd name="T12" fmla="*/ 20 w 20"/>
                        <a:gd name="T13" fmla="*/ 0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0" h="33">
                          <a:moveTo>
                            <a:pt x="20" y="0"/>
                          </a:moveTo>
                          <a:lnTo>
                            <a:pt x="9" y="9"/>
                          </a:lnTo>
                          <a:lnTo>
                            <a:pt x="8" y="20"/>
                          </a:lnTo>
                          <a:lnTo>
                            <a:pt x="12" y="33"/>
                          </a:lnTo>
                          <a:lnTo>
                            <a:pt x="0" y="24"/>
                          </a:lnTo>
                          <a:lnTo>
                            <a:pt x="3" y="6"/>
                          </a:lnTo>
                          <a:lnTo>
                            <a:pt x="2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65" name="Freeform 1764"/>
                    <p:cNvSpPr>
                      <a:spLocks/>
                    </p:cNvSpPr>
                    <p:nvPr/>
                  </p:nvSpPr>
                  <p:spPr bwMode="auto">
                    <a:xfrm>
                      <a:off x="1731" y="1292"/>
                      <a:ext cx="1" cy="3"/>
                    </a:xfrm>
                    <a:custGeom>
                      <a:avLst/>
                      <a:gdLst>
                        <a:gd name="T0" fmla="*/ 14 w 14"/>
                        <a:gd name="T1" fmla="*/ 0 h 35"/>
                        <a:gd name="T2" fmla="*/ 8 w 14"/>
                        <a:gd name="T3" fmla="*/ 12 h 35"/>
                        <a:gd name="T4" fmla="*/ 8 w 14"/>
                        <a:gd name="T5" fmla="*/ 35 h 35"/>
                        <a:gd name="T6" fmla="*/ 0 w 14"/>
                        <a:gd name="T7" fmla="*/ 17 h 35"/>
                        <a:gd name="T8" fmla="*/ 14 w 14"/>
                        <a:gd name="T9" fmla="*/ 0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4" h="35">
                          <a:moveTo>
                            <a:pt x="14" y="0"/>
                          </a:moveTo>
                          <a:lnTo>
                            <a:pt x="8" y="12"/>
                          </a:lnTo>
                          <a:lnTo>
                            <a:pt x="8" y="35"/>
                          </a:lnTo>
                          <a:lnTo>
                            <a:pt x="0" y="17"/>
                          </a:lnTo>
                          <a:lnTo>
                            <a:pt x="14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66" name="Freeform 1765"/>
                    <p:cNvSpPr>
                      <a:spLocks/>
                    </p:cNvSpPr>
                    <p:nvPr/>
                  </p:nvSpPr>
                  <p:spPr bwMode="auto">
                    <a:xfrm>
                      <a:off x="1709" y="1298"/>
                      <a:ext cx="12" cy="1"/>
                    </a:xfrm>
                    <a:custGeom>
                      <a:avLst/>
                      <a:gdLst>
                        <a:gd name="T0" fmla="*/ 146 w 146"/>
                        <a:gd name="T1" fmla="*/ 9 h 16"/>
                        <a:gd name="T2" fmla="*/ 107 w 146"/>
                        <a:gd name="T3" fmla="*/ 10 h 16"/>
                        <a:gd name="T4" fmla="*/ 49 w 146"/>
                        <a:gd name="T5" fmla="*/ 0 h 16"/>
                        <a:gd name="T6" fmla="*/ 0 w 146"/>
                        <a:gd name="T7" fmla="*/ 3 h 16"/>
                        <a:gd name="T8" fmla="*/ 59 w 146"/>
                        <a:gd name="T9" fmla="*/ 10 h 16"/>
                        <a:gd name="T10" fmla="*/ 106 w 146"/>
                        <a:gd name="T11" fmla="*/ 16 h 16"/>
                        <a:gd name="T12" fmla="*/ 146 w 146"/>
                        <a:gd name="T13" fmla="*/ 9 h 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46" h="16">
                          <a:moveTo>
                            <a:pt x="146" y="9"/>
                          </a:moveTo>
                          <a:lnTo>
                            <a:pt x="107" y="10"/>
                          </a:lnTo>
                          <a:lnTo>
                            <a:pt x="49" y="0"/>
                          </a:lnTo>
                          <a:lnTo>
                            <a:pt x="0" y="3"/>
                          </a:lnTo>
                          <a:lnTo>
                            <a:pt x="59" y="10"/>
                          </a:lnTo>
                          <a:lnTo>
                            <a:pt x="106" y="16"/>
                          </a:lnTo>
                          <a:lnTo>
                            <a:pt x="146" y="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67" name="Freeform 1766"/>
                    <p:cNvSpPr>
                      <a:spLocks/>
                    </p:cNvSpPr>
                    <p:nvPr/>
                  </p:nvSpPr>
                  <p:spPr bwMode="auto">
                    <a:xfrm>
                      <a:off x="1708" y="1293"/>
                      <a:ext cx="24" cy="4"/>
                    </a:xfrm>
                    <a:custGeom>
                      <a:avLst/>
                      <a:gdLst>
                        <a:gd name="T0" fmla="*/ 296 w 300"/>
                        <a:gd name="T1" fmla="*/ 45 h 45"/>
                        <a:gd name="T2" fmla="*/ 300 w 300"/>
                        <a:gd name="T3" fmla="*/ 33 h 45"/>
                        <a:gd name="T4" fmla="*/ 261 w 300"/>
                        <a:gd name="T5" fmla="*/ 33 h 45"/>
                        <a:gd name="T6" fmla="*/ 220 w 300"/>
                        <a:gd name="T7" fmla="*/ 24 h 45"/>
                        <a:gd name="T8" fmla="*/ 169 w 300"/>
                        <a:gd name="T9" fmla="*/ 23 h 45"/>
                        <a:gd name="T10" fmla="*/ 128 w 300"/>
                        <a:gd name="T11" fmla="*/ 15 h 45"/>
                        <a:gd name="T12" fmla="*/ 68 w 300"/>
                        <a:gd name="T13" fmla="*/ 9 h 45"/>
                        <a:gd name="T14" fmla="*/ 27 w 300"/>
                        <a:gd name="T15" fmla="*/ 0 h 45"/>
                        <a:gd name="T16" fmla="*/ 0 w 300"/>
                        <a:gd name="T17" fmla="*/ 15 h 45"/>
                        <a:gd name="T18" fmla="*/ 43 w 300"/>
                        <a:gd name="T19" fmla="*/ 15 h 45"/>
                        <a:gd name="T20" fmla="*/ 85 w 300"/>
                        <a:gd name="T21" fmla="*/ 14 h 45"/>
                        <a:gd name="T22" fmla="*/ 131 w 300"/>
                        <a:gd name="T23" fmla="*/ 20 h 45"/>
                        <a:gd name="T24" fmla="*/ 155 w 300"/>
                        <a:gd name="T25" fmla="*/ 27 h 45"/>
                        <a:gd name="T26" fmla="*/ 179 w 300"/>
                        <a:gd name="T27" fmla="*/ 30 h 45"/>
                        <a:gd name="T28" fmla="*/ 203 w 300"/>
                        <a:gd name="T29" fmla="*/ 30 h 45"/>
                        <a:gd name="T30" fmla="*/ 221 w 300"/>
                        <a:gd name="T31" fmla="*/ 30 h 45"/>
                        <a:gd name="T32" fmla="*/ 244 w 300"/>
                        <a:gd name="T33" fmla="*/ 35 h 45"/>
                        <a:gd name="T34" fmla="*/ 296 w 300"/>
                        <a:gd name="T35" fmla="*/ 45 h 4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300" h="45">
                          <a:moveTo>
                            <a:pt x="296" y="45"/>
                          </a:moveTo>
                          <a:lnTo>
                            <a:pt x="300" y="33"/>
                          </a:lnTo>
                          <a:lnTo>
                            <a:pt x="261" y="33"/>
                          </a:lnTo>
                          <a:lnTo>
                            <a:pt x="220" y="24"/>
                          </a:lnTo>
                          <a:lnTo>
                            <a:pt x="169" y="23"/>
                          </a:lnTo>
                          <a:lnTo>
                            <a:pt x="128" y="15"/>
                          </a:lnTo>
                          <a:lnTo>
                            <a:pt x="68" y="9"/>
                          </a:lnTo>
                          <a:lnTo>
                            <a:pt x="27" y="0"/>
                          </a:lnTo>
                          <a:lnTo>
                            <a:pt x="0" y="15"/>
                          </a:lnTo>
                          <a:lnTo>
                            <a:pt x="43" y="15"/>
                          </a:lnTo>
                          <a:lnTo>
                            <a:pt x="85" y="14"/>
                          </a:lnTo>
                          <a:lnTo>
                            <a:pt x="131" y="20"/>
                          </a:lnTo>
                          <a:lnTo>
                            <a:pt x="155" y="27"/>
                          </a:lnTo>
                          <a:lnTo>
                            <a:pt x="179" y="30"/>
                          </a:lnTo>
                          <a:lnTo>
                            <a:pt x="203" y="30"/>
                          </a:lnTo>
                          <a:lnTo>
                            <a:pt x="221" y="30"/>
                          </a:lnTo>
                          <a:lnTo>
                            <a:pt x="244" y="35"/>
                          </a:lnTo>
                          <a:lnTo>
                            <a:pt x="296" y="4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68" name="Freeform 1767"/>
                    <p:cNvSpPr>
                      <a:spLocks/>
                    </p:cNvSpPr>
                    <p:nvPr/>
                  </p:nvSpPr>
                  <p:spPr bwMode="auto">
                    <a:xfrm>
                      <a:off x="1706" y="1285"/>
                      <a:ext cx="3" cy="1"/>
                    </a:xfrm>
                    <a:custGeom>
                      <a:avLst/>
                      <a:gdLst>
                        <a:gd name="T0" fmla="*/ 0 w 42"/>
                        <a:gd name="T1" fmla="*/ 0 h 9"/>
                        <a:gd name="T2" fmla="*/ 17 w 42"/>
                        <a:gd name="T3" fmla="*/ 6 h 9"/>
                        <a:gd name="T4" fmla="*/ 42 w 42"/>
                        <a:gd name="T5" fmla="*/ 9 h 9"/>
                        <a:gd name="T6" fmla="*/ 21 w 42"/>
                        <a:gd name="T7" fmla="*/ 2 h 9"/>
                        <a:gd name="T8" fmla="*/ 0 w 42"/>
                        <a:gd name="T9" fmla="*/ 0 h 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2" h="9">
                          <a:moveTo>
                            <a:pt x="0" y="0"/>
                          </a:moveTo>
                          <a:lnTo>
                            <a:pt x="17" y="6"/>
                          </a:lnTo>
                          <a:lnTo>
                            <a:pt x="42" y="9"/>
                          </a:lnTo>
                          <a:lnTo>
                            <a:pt x="21" y="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69" name="Freeform 1768"/>
                    <p:cNvSpPr>
                      <a:spLocks/>
                    </p:cNvSpPr>
                    <p:nvPr/>
                  </p:nvSpPr>
                  <p:spPr bwMode="auto">
                    <a:xfrm>
                      <a:off x="1701" y="1283"/>
                      <a:ext cx="3" cy="15"/>
                    </a:xfrm>
                    <a:custGeom>
                      <a:avLst/>
                      <a:gdLst>
                        <a:gd name="T0" fmla="*/ 19 w 27"/>
                        <a:gd name="T1" fmla="*/ 181 h 181"/>
                        <a:gd name="T2" fmla="*/ 19 w 27"/>
                        <a:gd name="T3" fmla="*/ 156 h 181"/>
                        <a:gd name="T4" fmla="*/ 3 w 27"/>
                        <a:gd name="T5" fmla="*/ 112 h 181"/>
                        <a:gd name="T6" fmla="*/ 4 w 27"/>
                        <a:gd name="T7" fmla="*/ 87 h 181"/>
                        <a:gd name="T8" fmla="*/ 13 w 27"/>
                        <a:gd name="T9" fmla="*/ 66 h 181"/>
                        <a:gd name="T10" fmla="*/ 0 w 27"/>
                        <a:gd name="T11" fmla="*/ 36 h 181"/>
                        <a:gd name="T12" fmla="*/ 9 w 27"/>
                        <a:gd name="T13" fmla="*/ 0 h 181"/>
                        <a:gd name="T14" fmla="*/ 9 w 27"/>
                        <a:gd name="T15" fmla="*/ 20 h 181"/>
                        <a:gd name="T16" fmla="*/ 13 w 27"/>
                        <a:gd name="T17" fmla="*/ 42 h 181"/>
                        <a:gd name="T18" fmla="*/ 21 w 27"/>
                        <a:gd name="T19" fmla="*/ 64 h 181"/>
                        <a:gd name="T20" fmla="*/ 15 w 27"/>
                        <a:gd name="T21" fmla="*/ 73 h 181"/>
                        <a:gd name="T22" fmla="*/ 9 w 27"/>
                        <a:gd name="T23" fmla="*/ 99 h 181"/>
                        <a:gd name="T24" fmla="*/ 15 w 27"/>
                        <a:gd name="T25" fmla="*/ 126 h 181"/>
                        <a:gd name="T26" fmla="*/ 27 w 27"/>
                        <a:gd name="T27" fmla="*/ 136 h 181"/>
                        <a:gd name="T28" fmla="*/ 19 w 27"/>
                        <a:gd name="T29" fmla="*/ 181 h 1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27" h="181">
                          <a:moveTo>
                            <a:pt x="19" y="181"/>
                          </a:moveTo>
                          <a:lnTo>
                            <a:pt x="19" y="156"/>
                          </a:lnTo>
                          <a:lnTo>
                            <a:pt x="3" y="112"/>
                          </a:lnTo>
                          <a:lnTo>
                            <a:pt x="4" y="87"/>
                          </a:lnTo>
                          <a:lnTo>
                            <a:pt x="13" y="66"/>
                          </a:lnTo>
                          <a:lnTo>
                            <a:pt x="0" y="36"/>
                          </a:lnTo>
                          <a:lnTo>
                            <a:pt x="9" y="0"/>
                          </a:lnTo>
                          <a:lnTo>
                            <a:pt x="9" y="20"/>
                          </a:lnTo>
                          <a:lnTo>
                            <a:pt x="13" y="42"/>
                          </a:lnTo>
                          <a:lnTo>
                            <a:pt x="21" y="64"/>
                          </a:lnTo>
                          <a:lnTo>
                            <a:pt x="15" y="73"/>
                          </a:lnTo>
                          <a:lnTo>
                            <a:pt x="9" y="99"/>
                          </a:lnTo>
                          <a:lnTo>
                            <a:pt x="15" y="126"/>
                          </a:lnTo>
                          <a:lnTo>
                            <a:pt x="27" y="136"/>
                          </a:lnTo>
                          <a:lnTo>
                            <a:pt x="19" y="18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70" name="Freeform 1769"/>
                    <p:cNvSpPr>
                      <a:spLocks/>
                    </p:cNvSpPr>
                    <p:nvPr/>
                  </p:nvSpPr>
                  <p:spPr bwMode="auto">
                    <a:xfrm>
                      <a:off x="1722" y="1299"/>
                      <a:ext cx="6" cy="1"/>
                    </a:xfrm>
                    <a:custGeom>
                      <a:avLst/>
                      <a:gdLst>
                        <a:gd name="T0" fmla="*/ 67 w 67"/>
                        <a:gd name="T1" fmla="*/ 5 h 11"/>
                        <a:gd name="T2" fmla="*/ 55 w 67"/>
                        <a:gd name="T3" fmla="*/ 11 h 11"/>
                        <a:gd name="T4" fmla="*/ 34 w 67"/>
                        <a:gd name="T5" fmla="*/ 9 h 11"/>
                        <a:gd name="T6" fmla="*/ 0 w 67"/>
                        <a:gd name="T7" fmla="*/ 5 h 11"/>
                        <a:gd name="T8" fmla="*/ 30 w 67"/>
                        <a:gd name="T9" fmla="*/ 0 h 11"/>
                        <a:gd name="T10" fmla="*/ 67 w 67"/>
                        <a:gd name="T11" fmla="*/ 5 h 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7" h="11">
                          <a:moveTo>
                            <a:pt x="67" y="5"/>
                          </a:moveTo>
                          <a:lnTo>
                            <a:pt x="55" y="11"/>
                          </a:lnTo>
                          <a:lnTo>
                            <a:pt x="34" y="9"/>
                          </a:lnTo>
                          <a:lnTo>
                            <a:pt x="0" y="5"/>
                          </a:lnTo>
                          <a:lnTo>
                            <a:pt x="30" y="0"/>
                          </a:lnTo>
                          <a:lnTo>
                            <a:pt x="67" y="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71" name="Rectangle 177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01" y="1600"/>
                      <a:ext cx="61" cy="166"/>
                    </a:xfrm>
                    <a:prstGeom prst="rect">
                      <a:avLst/>
                    </a:prstGeom>
                    <a:solidFill>
                      <a:srgbClr val="40200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72" name="Freeform 1771"/>
                    <p:cNvSpPr>
                      <a:spLocks/>
                    </p:cNvSpPr>
                    <p:nvPr/>
                  </p:nvSpPr>
                  <p:spPr bwMode="auto">
                    <a:xfrm>
                      <a:off x="1561" y="1592"/>
                      <a:ext cx="27" cy="174"/>
                    </a:xfrm>
                    <a:custGeom>
                      <a:avLst/>
                      <a:gdLst>
                        <a:gd name="T0" fmla="*/ 0 w 313"/>
                        <a:gd name="T1" fmla="*/ 73 h 2078"/>
                        <a:gd name="T2" fmla="*/ 0 w 313"/>
                        <a:gd name="T3" fmla="*/ 2078 h 2078"/>
                        <a:gd name="T4" fmla="*/ 313 w 313"/>
                        <a:gd name="T5" fmla="*/ 1740 h 2078"/>
                        <a:gd name="T6" fmla="*/ 313 w 313"/>
                        <a:gd name="T7" fmla="*/ 0 h 2078"/>
                        <a:gd name="T8" fmla="*/ 0 w 313"/>
                        <a:gd name="T9" fmla="*/ 73 h 20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13" h="2078">
                          <a:moveTo>
                            <a:pt x="0" y="73"/>
                          </a:moveTo>
                          <a:lnTo>
                            <a:pt x="0" y="2078"/>
                          </a:lnTo>
                          <a:lnTo>
                            <a:pt x="313" y="1740"/>
                          </a:lnTo>
                          <a:lnTo>
                            <a:pt x="313" y="0"/>
                          </a:lnTo>
                          <a:lnTo>
                            <a:pt x="0" y="73"/>
                          </a:lnTo>
                          <a:close/>
                        </a:path>
                      </a:pathLst>
                    </a:custGeom>
                    <a:solidFill>
                      <a:srgbClr val="201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73" name="Freeform 1772"/>
                    <p:cNvSpPr>
                      <a:spLocks/>
                    </p:cNvSpPr>
                    <p:nvPr/>
                  </p:nvSpPr>
                  <p:spPr bwMode="auto">
                    <a:xfrm>
                      <a:off x="1258" y="1382"/>
                      <a:ext cx="659" cy="209"/>
                    </a:xfrm>
                    <a:custGeom>
                      <a:avLst/>
                      <a:gdLst>
                        <a:gd name="T0" fmla="*/ 4028 w 7911"/>
                        <a:gd name="T1" fmla="*/ 0 h 2513"/>
                        <a:gd name="T2" fmla="*/ 7911 w 7911"/>
                        <a:gd name="T3" fmla="*/ 0 h 2513"/>
                        <a:gd name="T4" fmla="*/ 5788 w 7911"/>
                        <a:gd name="T5" fmla="*/ 2513 h 2513"/>
                        <a:gd name="T6" fmla="*/ 0 w 7911"/>
                        <a:gd name="T7" fmla="*/ 2513 h 2513"/>
                        <a:gd name="T8" fmla="*/ 4028 w 7911"/>
                        <a:gd name="T9" fmla="*/ 0 h 25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911" h="2513">
                          <a:moveTo>
                            <a:pt x="4028" y="0"/>
                          </a:moveTo>
                          <a:lnTo>
                            <a:pt x="7911" y="0"/>
                          </a:lnTo>
                          <a:lnTo>
                            <a:pt x="5788" y="2513"/>
                          </a:lnTo>
                          <a:lnTo>
                            <a:pt x="0" y="2513"/>
                          </a:lnTo>
                          <a:lnTo>
                            <a:pt x="4028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74" name="Freeform 1773"/>
                    <p:cNvSpPr>
                      <a:spLocks/>
                    </p:cNvSpPr>
                    <p:nvPr/>
                  </p:nvSpPr>
                  <p:spPr bwMode="auto">
                    <a:xfrm>
                      <a:off x="1741" y="1382"/>
                      <a:ext cx="176" cy="229"/>
                    </a:xfrm>
                    <a:custGeom>
                      <a:avLst/>
                      <a:gdLst>
                        <a:gd name="T0" fmla="*/ 0 w 2123"/>
                        <a:gd name="T1" fmla="*/ 2513 h 2743"/>
                        <a:gd name="T2" fmla="*/ 2123 w 2123"/>
                        <a:gd name="T3" fmla="*/ 0 h 2743"/>
                        <a:gd name="T4" fmla="*/ 2123 w 2123"/>
                        <a:gd name="T5" fmla="*/ 121 h 2743"/>
                        <a:gd name="T6" fmla="*/ 0 w 2123"/>
                        <a:gd name="T7" fmla="*/ 2743 h 2743"/>
                        <a:gd name="T8" fmla="*/ 0 w 2123"/>
                        <a:gd name="T9" fmla="*/ 2513 h 27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123" h="2743">
                          <a:moveTo>
                            <a:pt x="0" y="2513"/>
                          </a:moveTo>
                          <a:lnTo>
                            <a:pt x="2123" y="0"/>
                          </a:lnTo>
                          <a:lnTo>
                            <a:pt x="2123" y="121"/>
                          </a:lnTo>
                          <a:lnTo>
                            <a:pt x="0" y="2743"/>
                          </a:lnTo>
                          <a:lnTo>
                            <a:pt x="0" y="2513"/>
                          </a:lnTo>
                          <a:close/>
                        </a:path>
                      </a:pathLst>
                    </a:custGeom>
                    <a:solidFill>
                      <a:srgbClr val="201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75" name="Rectangle 17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58" y="1592"/>
                      <a:ext cx="483" cy="19"/>
                    </a:xfrm>
                    <a:prstGeom prst="rect">
                      <a:avLst/>
                    </a:prstGeom>
                    <a:solidFill>
                      <a:srgbClr val="40200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76" name="Freeform 1775"/>
                    <p:cNvSpPr>
                      <a:spLocks/>
                    </p:cNvSpPr>
                    <p:nvPr/>
                  </p:nvSpPr>
                  <p:spPr bwMode="auto">
                    <a:xfrm>
                      <a:off x="1798" y="1623"/>
                      <a:ext cx="76" cy="39"/>
                    </a:xfrm>
                    <a:custGeom>
                      <a:avLst/>
                      <a:gdLst>
                        <a:gd name="T0" fmla="*/ 538 w 904"/>
                        <a:gd name="T1" fmla="*/ 15 h 465"/>
                        <a:gd name="T2" fmla="*/ 546 w 904"/>
                        <a:gd name="T3" fmla="*/ 136 h 465"/>
                        <a:gd name="T4" fmla="*/ 308 w 904"/>
                        <a:gd name="T5" fmla="*/ 248 h 465"/>
                        <a:gd name="T6" fmla="*/ 110 w 904"/>
                        <a:gd name="T7" fmla="*/ 297 h 465"/>
                        <a:gd name="T8" fmla="*/ 0 w 904"/>
                        <a:gd name="T9" fmla="*/ 345 h 465"/>
                        <a:gd name="T10" fmla="*/ 7 w 904"/>
                        <a:gd name="T11" fmla="*/ 410 h 465"/>
                        <a:gd name="T12" fmla="*/ 149 w 904"/>
                        <a:gd name="T13" fmla="*/ 450 h 465"/>
                        <a:gd name="T14" fmla="*/ 363 w 904"/>
                        <a:gd name="T15" fmla="*/ 465 h 465"/>
                        <a:gd name="T16" fmla="*/ 546 w 904"/>
                        <a:gd name="T17" fmla="*/ 434 h 465"/>
                        <a:gd name="T18" fmla="*/ 657 w 904"/>
                        <a:gd name="T19" fmla="*/ 401 h 465"/>
                        <a:gd name="T20" fmla="*/ 664 w 904"/>
                        <a:gd name="T21" fmla="*/ 438 h 465"/>
                        <a:gd name="T22" fmla="*/ 808 w 904"/>
                        <a:gd name="T23" fmla="*/ 434 h 465"/>
                        <a:gd name="T24" fmla="*/ 895 w 904"/>
                        <a:gd name="T25" fmla="*/ 418 h 465"/>
                        <a:gd name="T26" fmla="*/ 895 w 904"/>
                        <a:gd name="T27" fmla="*/ 353 h 465"/>
                        <a:gd name="T28" fmla="*/ 904 w 904"/>
                        <a:gd name="T29" fmla="*/ 317 h 465"/>
                        <a:gd name="T30" fmla="*/ 904 w 904"/>
                        <a:gd name="T31" fmla="*/ 226 h 465"/>
                        <a:gd name="T32" fmla="*/ 879 w 904"/>
                        <a:gd name="T33" fmla="*/ 176 h 465"/>
                        <a:gd name="T34" fmla="*/ 834 w 904"/>
                        <a:gd name="T35" fmla="*/ 121 h 465"/>
                        <a:gd name="T36" fmla="*/ 824 w 904"/>
                        <a:gd name="T37" fmla="*/ 0 h 465"/>
                        <a:gd name="T38" fmla="*/ 538 w 904"/>
                        <a:gd name="T39" fmla="*/ 15 h 4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904" h="465">
                          <a:moveTo>
                            <a:pt x="538" y="15"/>
                          </a:moveTo>
                          <a:lnTo>
                            <a:pt x="546" y="136"/>
                          </a:lnTo>
                          <a:lnTo>
                            <a:pt x="308" y="248"/>
                          </a:lnTo>
                          <a:lnTo>
                            <a:pt x="110" y="297"/>
                          </a:lnTo>
                          <a:lnTo>
                            <a:pt x="0" y="345"/>
                          </a:lnTo>
                          <a:lnTo>
                            <a:pt x="7" y="410"/>
                          </a:lnTo>
                          <a:lnTo>
                            <a:pt x="149" y="450"/>
                          </a:lnTo>
                          <a:lnTo>
                            <a:pt x="363" y="465"/>
                          </a:lnTo>
                          <a:lnTo>
                            <a:pt x="546" y="434"/>
                          </a:lnTo>
                          <a:lnTo>
                            <a:pt x="657" y="401"/>
                          </a:lnTo>
                          <a:lnTo>
                            <a:pt x="664" y="438"/>
                          </a:lnTo>
                          <a:lnTo>
                            <a:pt x="808" y="434"/>
                          </a:lnTo>
                          <a:lnTo>
                            <a:pt x="895" y="418"/>
                          </a:lnTo>
                          <a:lnTo>
                            <a:pt x="895" y="353"/>
                          </a:lnTo>
                          <a:lnTo>
                            <a:pt x="904" y="317"/>
                          </a:lnTo>
                          <a:lnTo>
                            <a:pt x="904" y="226"/>
                          </a:lnTo>
                          <a:lnTo>
                            <a:pt x="879" y="176"/>
                          </a:lnTo>
                          <a:lnTo>
                            <a:pt x="834" y="121"/>
                          </a:lnTo>
                          <a:lnTo>
                            <a:pt x="824" y="0"/>
                          </a:lnTo>
                          <a:lnTo>
                            <a:pt x="538" y="15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77" name="Freeform 1776"/>
                    <p:cNvSpPr>
                      <a:spLocks/>
                    </p:cNvSpPr>
                    <p:nvPr/>
                  </p:nvSpPr>
                  <p:spPr bwMode="auto">
                    <a:xfrm>
                      <a:off x="1826" y="1637"/>
                      <a:ext cx="22" cy="12"/>
                    </a:xfrm>
                    <a:custGeom>
                      <a:avLst/>
                      <a:gdLst>
                        <a:gd name="T0" fmla="*/ 205 w 274"/>
                        <a:gd name="T1" fmla="*/ 0 h 148"/>
                        <a:gd name="T2" fmla="*/ 274 w 274"/>
                        <a:gd name="T3" fmla="*/ 78 h 148"/>
                        <a:gd name="T4" fmla="*/ 29 w 274"/>
                        <a:gd name="T5" fmla="*/ 148 h 148"/>
                        <a:gd name="T6" fmla="*/ 0 w 274"/>
                        <a:gd name="T7" fmla="*/ 93 h 148"/>
                        <a:gd name="T8" fmla="*/ 205 w 274"/>
                        <a:gd name="T9" fmla="*/ 0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74" h="148">
                          <a:moveTo>
                            <a:pt x="205" y="0"/>
                          </a:moveTo>
                          <a:lnTo>
                            <a:pt x="274" y="78"/>
                          </a:lnTo>
                          <a:lnTo>
                            <a:pt x="29" y="148"/>
                          </a:lnTo>
                          <a:lnTo>
                            <a:pt x="0" y="93"/>
                          </a:lnTo>
                          <a:lnTo>
                            <a:pt x="205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78" name="Freeform 1777"/>
                    <p:cNvSpPr>
                      <a:spLocks/>
                    </p:cNvSpPr>
                    <p:nvPr/>
                  </p:nvSpPr>
                  <p:spPr bwMode="auto">
                    <a:xfrm>
                      <a:off x="1800" y="1645"/>
                      <a:ext cx="26" cy="8"/>
                    </a:xfrm>
                    <a:custGeom>
                      <a:avLst/>
                      <a:gdLst>
                        <a:gd name="T0" fmla="*/ 273 w 309"/>
                        <a:gd name="T1" fmla="*/ 0 h 90"/>
                        <a:gd name="T2" fmla="*/ 309 w 309"/>
                        <a:gd name="T3" fmla="*/ 42 h 90"/>
                        <a:gd name="T4" fmla="*/ 158 w 309"/>
                        <a:gd name="T5" fmla="*/ 81 h 90"/>
                        <a:gd name="T6" fmla="*/ 86 w 309"/>
                        <a:gd name="T7" fmla="*/ 90 h 90"/>
                        <a:gd name="T8" fmla="*/ 0 w 309"/>
                        <a:gd name="T9" fmla="*/ 84 h 90"/>
                        <a:gd name="T10" fmla="*/ 92 w 309"/>
                        <a:gd name="T11" fmla="*/ 39 h 90"/>
                        <a:gd name="T12" fmla="*/ 273 w 309"/>
                        <a:gd name="T13" fmla="*/ 0 h 9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09" h="90">
                          <a:moveTo>
                            <a:pt x="273" y="0"/>
                          </a:moveTo>
                          <a:lnTo>
                            <a:pt x="309" y="42"/>
                          </a:lnTo>
                          <a:lnTo>
                            <a:pt x="158" y="81"/>
                          </a:lnTo>
                          <a:lnTo>
                            <a:pt x="86" y="90"/>
                          </a:lnTo>
                          <a:lnTo>
                            <a:pt x="0" y="84"/>
                          </a:lnTo>
                          <a:lnTo>
                            <a:pt x="92" y="39"/>
                          </a:lnTo>
                          <a:lnTo>
                            <a:pt x="273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79" name="Freeform 1778"/>
                    <p:cNvSpPr>
                      <a:spLocks/>
                    </p:cNvSpPr>
                    <p:nvPr/>
                  </p:nvSpPr>
                  <p:spPr bwMode="auto">
                    <a:xfrm>
                      <a:off x="1800" y="1637"/>
                      <a:ext cx="73" cy="23"/>
                    </a:xfrm>
                    <a:custGeom>
                      <a:avLst/>
                      <a:gdLst>
                        <a:gd name="T0" fmla="*/ 0 w 877"/>
                        <a:gd name="T1" fmla="*/ 235 h 278"/>
                        <a:gd name="T2" fmla="*/ 0 w 877"/>
                        <a:gd name="T3" fmla="*/ 193 h 278"/>
                        <a:gd name="T4" fmla="*/ 113 w 877"/>
                        <a:gd name="T5" fmla="*/ 205 h 278"/>
                        <a:gd name="T6" fmla="*/ 300 w 877"/>
                        <a:gd name="T7" fmla="*/ 178 h 278"/>
                        <a:gd name="T8" fmla="*/ 404 w 877"/>
                        <a:gd name="T9" fmla="*/ 154 h 278"/>
                        <a:gd name="T10" fmla="*/ 607 w 877"/>
                        <a:gd name="T11" fmla="*/ 87 h 278"/>
                        <a:gd name="T12" fmla="*/ 695 w 877"/>
                        <a:gd name="T13" fmla="*/ 78 h 278"/>
                        <a:gd name="T14" fmla="*/ 782 w 877"/>
                        <a:gd name="T15" fmla="*/ 45 h 278"/>
                        <a:gd name="T16" fmla="*/ 826 w 877"/>
                        <a:gd name="T17" fmla="*/ 0 h 278"/>
                        <a:gd name="T18" fmla="*/ 877 w 877"/>
                        <a:gd name="T19" fmla="*/ 57 h 278"/>
                        <a:gd name="T20" fmla="*/ 877 w 877"/>
                        <a:gd name="T21" fmla="*/ 175 h 278"/>
                        <a:gd name="T22" fmla="*/ 812 w 877"/>
                        <a:gd name="T23" fmla="*/ 193 h 278"/>
                        <a:gd name="T24" fmla="*/ 654 w 877"/>
                        <a:gd name="T25" fmla="*/ 214 h 278"/>
                        <a:gd name="T26" fmla="*/ 592 w 877"/>
                        <a:gd name="T27" fmla="*/ 223 h 278"/>
                        <a:gd name="T28" fmla="*/ 487 w 877"/>
                        <a:gd name="T29" fmla="*/ 260 h 278"/>
                        <a:gd name="T30" fmla="*/ 369 w 877"/>
                        <a:gd name="T31" fmla="*/ 278 h 278"/>
                        <a:gd name="T32" fmla="*/ 285 w 877"/>
                        <a:gd name="T33" fmla="*/ 278 h 278"/>
                        <a:gd name="T34" fmla="*/ 151 w 877"/>
                        <a:gd name="T35" fmla="*/ 278 h 278"/>
                        <a:gd name="T36" fmla="*/ 0 w 877"/>
                        <a:gd name="T37" fmla="*/ 235 h 2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877" h="278">
                          <a:moveTo>
                            <a:pt x="0" y="235"/>
                          </a:moveTo>
                          <a:lnTo>
                            <a:pt x="0" y="193"/>
                          </a:lnTo>
                          <a:lnTo>
                            <a:pt x="113" y="205"/>
                          </a:lnTo>
                          <a:lnTo>
                            <a:pt x="300" y="178"/>
                          </a:lnTo>
                          <a:lnTo>
                            <a:pt x="404" y="154"/>
                          </a:lnTo>
                          <a:lnTo>
                            <a:pt x="607" y="87"/>
                          </a:lnTo>
                          <a:lnTo>
                            <a:pt x="695" y="78"/>
                          </a:lnTo>
                          <a:lnTo>
                            <a:pt x="782" y="45"/>
                          </a:lnTo>
                          <a:lnTo>
                            <a:pt x="826" y="0"/>
                          </a:lnTo>
                          <a:lnTo>
                            <a:pt x="877" y="57"/>
                          </a:lnTo>
                          <a:lnTo>
                            <a:pt x="877" y="175"/>
                          </a:lnTo>
                          <a:lnTo>
                            <a:pt x="812" y="193"/>
                          </a:lnTo>
                          <a:lnTo>
                            <a:pt x="654" y="214"/>
                          </a:lnTo>
                          <a:lnTo>
                            <a:pt x="592" y="223"/>
                          </a:lnTo>
                          <a:lnTo>
                            <a:pt x="487" y="260"/>
                          </a:lnTo>
                          <a:lnTo>
                            <a:pt x="369" y="278"/>
                          </a:lnTo>
                          <a:lnTo>
                            <a:pt x="285" y="278"/>
                          </a:lnTo>
                          <a:lnTo>
                            <a:pt x="151" y="278"/>
                          </a:lnTo>
                          <a:lnTo>
                            <a:pt x="0" y="235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80" name="Freeform 1779"/>
                    <p:cNvSpPr>
                      <a:spLocks/>
                    </p:cNvSpPr>
                    <p:nvPr/>
                  </p:nvSpPr>
                  <p:spPr bwMode="auto">
                    <a:xfrm>
                      <a:off x="1844" y="1624"/>
                      <a:ext cx="24" cy="18"/>
                    </a:xfrm>
                    <a:custGeom>
                      <a:avLst/>
                      <a:gdLst>
                        <a:gd name="T0" fmla="*/ 9 w 291"/>
                        <a:gd name="T1" fmla="*/ 15 h 226"/>
                        <a:gd name="T2" fmla="*/ 17 w 291"/>
                        <a:gd name="T3" fmla="*/ 127 h 226"/>
                        <a:gd name="T4" fmla="*/ 0 w 291"/>
                        <a:gd name="T5" fmla="*/ 151 h 226"/>
                        <a:gd name="T6" fmla="*/ 66 w 291"/>
                        <a:gd name="T7" fmla="*/ 226 h 226"/>
                        <a:gd name="T8" fmla="*/ 154 w 291"/>
                        <a:gd name="T9" fmla="*/ 226 h 226"/>
                        <a:gd name="T10" fmla="*/ 256 w 291"/>
                        <a:gd name="T11" fmla="*/ 193 h 226"/>
                        <a:gd name="T12" fmla="*/ 291 w 291"/>
                        <a:gd name="T13" fmla="*/ 148 h 226"/>
                        <a:gd name="T14" fmla="*/ 271 w 291"/>
                        <a:gd name="T15" fmla="*/ 118 h 226"/>
                        <a:gd name="T16" fmla="*/ 265 w 291"/>
                        <a:gd name="T17" fmla="*/ 0 h 226"/>
                        <a:gd name="T18" fmla="*/ 9 w 291"/>
                        <a:gd name="T19" fmla="*/ 15 h 2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91" h="226">
                          <a:moveTo>
                            <a:pt x="9" y="15"/>
                          </a:moveTo>
                          <a:lnTo>
                            <a:pt x="17" y="127"/>
                          </a:lnTo>
                          <a:lnTo>
                            <a:pt x="0" y="151"/>
                          </a:lnTo>
                          <a:lnTo>
                            <a:pt x="66" y="226"/>
                          </a:lnTo>
                          <a:lnTo>
                            <a:pt x="154" y="226"/>
                          </a:lnTo>
                          <a:lnTo>
                            <a:pt x="256" y="193"/>
                          </a:lnTo>
                          <a:lnTo>
                            <a:pt x="291" y="148"/>
                          </a:lnTo>
                          <a:lnTo>
                            <a:pt x="271" y="118"/>
                          </a:lnTo>
                          <a:lnTo>
                            <a:pt x="265" y="0"/>
                          </a:lnTo>
                          <a:lnTo>
                            <a:pt x="9" y="15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81" name="Freeform 1780"/>
                    <p:cNvSpPr>
                      <a:spLocks/>
                    </p:cNvSpPr>
                    <p:nvPr/>
                  </p:nvSpPr>
                  <p:spPr bwMode="auto">
                    <a:xfrm>
                      <a:off x="1841" y="1564"/>
                      <a:ext cx="31" cy="68"/>
                    </a:xfrm>
                    <a:custGeom>
                      <a:avLst/>
                      <a:gdLst>
                        <a:gd name="T0" fmla="*/ 350 w 380"/>
                        <a:gd name="T1" fmla="*/ 18 h 822"/>
                        <a:gd name="T2" fmla="*/ 374 w 380"/>
                        <a:gd name="T3" fmla="*/ 296 h 822"/>
                        <a:gd name="T4" fmla="*/ 368 w 380"/>
                        <a:gd name="T5" fmla="*/ 525 h 822"/>
                        <a:gd name="T6" fmla="*/ 380 w 380"/>
                        <a:gd name="T7" fmla="*/ 785 h 822"/>
                        <a:gd name="T8" fmla="*/ 193 w 380"/>
                        <a:gd name="T9" fmla="*/ 822 h 822"/>
                        <a:gd name="T10" fmla="*/ 12 w 380"/>
                        <a:gd name="T11" fmla="*/ 822 h 822"/>
                        <a:gd name="T12" fmla="*/ 0 w 380"/>
                        <a:gd name="T13" fmla="*/ 0 h 822"/>
                        <a:gd name="T14" fmla="*/ 350 w 380"/>
                        <a:gd name="T15" fmla="*/ 18 h 8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380" h="822">
                          <a:moveTo>
                            <a:pt x="350" y="18"/>
                          </a:moveTo>
                          <a:lnTo>
                            <a:pt x="374" y="296"/>
                          </a:lnTo>
                          <a:lnTo>
                            <a:pt x="368" y="525"/>
                          </a:lnTo>
                          <a:lnTo>
                            <a:pt x="380" y="785"/>
                          </a:lnTo>
                          <a:lnTo>
                            <a:pt x="193" y="822"/>
                          </a:lnTo>
                          <a:lnTo>
                            <a:pt x="12" y="822"/>
                          </a:lnTo>
                          <a:lnTo>
                            <a:pt x="0" y="0"/>
                          </a:lnTo>
                          <a:lnTo>
                            <a:pt x="350" y="18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82" name="Freeform 1781"/>
                    <p:cNvSpPr>
                      <a:spLocks/>
                    </p:cNvSpPr>
                    <p:nvPr/>
                  </p:nvSpPr>
                  <p:spPr bwMode="auto">
                    <a:xfrm>
                      <a:off x="1842" y="1565"/>
                      <a:ext cx="28" cy="66"/>
                    </a:xfrm>
                    <a:custGeom>
                      <a:avLst/>
                      <a:gdLst>
                        <a:gd name="T0" fmla="*/ 302 w 332"/>
                        <a:gd name="T1" fmla="*/ 24 h 791"/>
                        <a:gd name="T2" fmla="*/ 332 w 332"/>
                        <a:gd name="T3" fmla="*/ 260 h 791"/>
                        <a:gd name="T4" fmla="*/ 326 w 332"/>
                        <a:gd name="T5" fmla="*/ 447 h 791"/>
                        <a:gd name="T6" fmla="*/ 326 w 332"/>
                        <a:gd name="T7" fmla="*/ 737 h 791"/>
                        <a:gd name="T8" fmla="*/ 163 w 332"/>
                        <a:gd name="T9" fmla="*/ 791 h 791"/>
                        <a:gd name="T10" fmla="*/ 18 w 332"/>
                        <a:gd name="T11" fmla="*/ 791 h 791"/>
                        <a:gd name="T12" fmla="*/ 0 w 332"/>
                        <a:gd name="T13" fmla="*/ 0 h 791"/>
                        <a:gd name="T14" fmla="*/ 302 w 332"/>
                        <a:gd name="T15" fmla="*/ 24 h 7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332" h="791">
                          <a:moveTo>
                            <a:pt x="302" y="24"/>
                          </a:moveTo>
                          <a:lnTo>
                            <a:pt x="332" y="260"/>
                          </a:lnTo>
                          <a:lnTo>
                            <a:pt x="326" y="447"/>
                          </a:lnTo>
                          <a:lnTo>
                            <a:pt x="326" y="737"/>
                          </a:lnTo>
                          <a:lnTo>
                            <a:pt x="163" y="791"/>
                          </a:lnTo>
                          <a:lnTo>
                            <a:pt x="18" y="791"/>
                          </a:lnTo>
                          <a:lnTo>
                            <a:pt x="0" y="0"/>
                          </a:lnTo>
                          <a:lnTo>
                            <a:pt x="302" y="24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83" name="Freeform 1782"/>
                    <p:cNvSpPr>
                      <a:spLocks/>
                    </p:cNvSpPr>
                    <p:nvPr/>
                  </p:nvSpPr>
                  <p:spPr bwMode="auto">
                    <a:xfrm>
                      <a:off x="1779" y="1634"/>
                      <a:ext cx="77" cy="39"/>
                    </a:xfrm>
                    <a:custGeom>
                      <a:avLst/>
                      <a:gdLst>
                        <a:gd name="T0" fmla="*/ 547 w 919"/>
                        <a:gd name="T1" fmla="*/ 16 h 467"/>
                        <a:gd name="T2" fmla="*/ 555 w 919"/>
                        <a:gd name="T3" fmla="*/ 137 h 467"/>
                        <a:gd name="T4" fmla="*/ 314 w 919"/>
                        <a:gd name="T5" fmla="*/ 249 h 467"/>
                        <a:gd name="T6" fmla="*/ 113 w 919"/>
                        <a:gd name="T7" fmla="*/ 298 h 467"/>
                        <a:gd name="T8" fmla="*/ 0 w 919"/>
                        <a:gd name="T9" fmla="*/ 346 h 467"/>
                        <a:gd name="T10" fmla="*/ 9 w 919"/>
                        <a:gd name="T11" fmla="*/ 410 h 467"/>
                        <a:gd name="T12" fmla="*/ 153 w 919"/>
                        <a:gd name="T13" fmla="*/ 451 h 467"/>
                        <a:gd name="T14" fmla="*/ 370 w 919"/>
                        <a:gd name="T15" fmla="*/ 467 h 467"/>
                        <a:gd name="T16" fmla="*/ 555 w 919"/>
                        <a:gd name="T17" fmla="*/ 435 h 467"/>
                        <a:gd name="T18" fmla="*/ 668 w 919"/>
                        <a:gd name="T19" fmla="*/ 402 h 467"/>
                        <a:gd name="T20" fmla="*/ 675 w 919"/>
                        <a:gd name="T21" fmla="*/ 439 h 467"/>
                        <a:gd name="T22" fmla="*/ 821 w 919"/>
                        <a:gd name="T23" fmla="*/ 435 h 467"/>
                        <a:gd name="T24" fmla="*/ 909 w 919"/>
                        <a:gd name="T25" fmla="*/ 418 h 467"/>
                        <a:gd name="T26" fmla="*/ 909 w 919"/>
                        <a:gd name="T27" fmla="*/ 354 h 467"/>
                        <a:gd name="T28" fmla="*/ 919 w 919"/>
                        <a:gd name="T29" fmla="*/ 318 h 467"/>
                        <a:gd name="T30" fmla="*/ 919 w 919"/>
                        <a:gd name="T31" fmla="*/ 227 h 467"/>
                        <a:gd name="T32" fmla="*/ 893 w 919"/>
                        <a:gd name="T33" fmla="*/ 177 h 467"/>
                        <a:gd name="T34" fmla="*/ 847 w 919"/>
                        <a:gd name="T35" fmla="*/ 121 h 467"/>
                        <a:gd name="T36" fmla="*/ 837 w 919"/>
                        <a:gd name="T37" fmla="*/ 0 h 467"/>
                        <a:gd name="T38" fmla="*/ 547 w 919"/>
                        <a:gd name="T39" fmla="*/ 16 h 4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919" h="467">
                          <a:moveTo>
                            <a:pt x="547" y="16"/>
                          </a:moveTo>
                          <a:lnTo>
                            <a:pt x="555" y="137"/>
                          </a:lnTo>
                          <a:lnTo>
                            <a:pt x="314" y="249"/>
                          </a:lnTo>
                          <a:lnTo>
                            <a:pt x="113" y="298"/>
                          </a:lnTo>
                          <a:lnTo>
                            <a:pt x="0" y="346"/>
                          </a:lnTo>
                          <a:lnTo>
                            <a:pt x="9" y="410"/>
                          </a:lnTo>
                          <a:lnTo>
                            <a:pt x="153" y="451"/>
                          </a:lnTo>
                          <a:lnTo>
                            <a:pt x="370" y="467"/>
                          </a:lnTo>
                          <a:lnTo>
                            <a:pt x="555" y="435"/>
                          </a:lnTo>
                          <a:lnTo>
                            <a:pt x="668" y="402"/>
                          </a:lnTo>
                          <a:lnTo>
                            <a:pt x="675" y="439"/>
                          </a:lnTo>
                          <a:lnTo>
                            <a:pt x="821" y="435"/>
                          </a:lnTo>
                          <a:lnTo>
                            <a:pt x="909" y="418"/>
                          </a:lnTo>
                          <a:lnTo>
                            <a:pt x="909" y="354"/>
                          </a:lnTo>
                          <a:lnTo>
                            <a:pt x="919" y="318"/>
                          </a:lnTo>
                          <a:lnTo>
                            <a:pt x="919" y="227"/>
                          </a:lnTo>
                          <a:lnTo>
                            <a:pt x="893" y="177"/>
                          </a:lnTo>
                          <a:lnTo>
                            <a:pt x="847" y="121"/>
                          </a:lnTo>
                          <a:lnTo>
                            <a:pt x="837" y="0"/>
                          </a:lnTo>
                          <a:lnTo>
                            <a:pt x="547" y="16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84" name="Freeform 1783"/>
                    <p:cNvSpPr>
                      <a:spLocks/>
                    </p:cNvSpPr>
                    <p:nvPr/>
                  </p:nvSpPr>
                  <p:spPr bwMode="auto">
                    <a:xfrm>
                      <a:off x="1807" y="1648"/>
                      <a:ext cx="23" cy="12"/>
                    </a:xfrm>
                    <a:custGeom>
                      <a:avLst/>
                      <a:gdLst>
                        <a:gd name="T0" fmla="*/ 208 w 277"/>
                        <a:gd name="T1" fmla="*/ 0 h 148"/>
                        <a:gd name="T2" fmla="*/ 277 w 277"/>
                        <a:gd name="T3" fmla="*/ 78 h 148"/>
                        <a:gd name="T4" fmla="*/ 30 w 277"/>
                        <a:gd name="T5" fmla="*/ 148 h 148"/>
                        <a:gd name="T6" fmla="*/ 0 w 277"/>
                        <a:gd name="T7" fmla="*/ 93 h 148"/>
                        <a:gd name="T8" fmla="*/ 208 w 277"/>
                        <a:gd name="T9" fmla="*/ 0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77" h="148">
                          <a:moveTo>
                            <a:pt x="208" y="0"/>
                          </a:moveTo>
                          <a:lnTo>
                            <a:pt x="277" y="78"/>
                          </a:lnTo>
                          <a:lnTo>
                            <a:pt x="30" y="148"/>
                          </a:lnTo>
                          <a:lnTo>
                            <a:pt x="0" y="93"/>
                          </a:lnTo>
                          <a:lnTo>
                            <a:pt x="208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85" name="Freeform 1784"/>
                    <p:cNvSpPr>
                      <a:spLocks/>
                    </p:cNvSpPr>
                    <p:nvPr/>
                  </p:nvSpPr>
                  <p:spPr bwMode="auto">
                    <a:xfrm>
                      <a:off x="1781" y="1656"/>
                      <a:ext cx="26" cy="8"/>
                    </a:xfrm>
                    <a:custGeom>
                      <a:avLst/>
                      <a:gdLst>
                        <a:gd name="T0" fmla="*/ 277 w 313"/>
                        <a:gd name="T1" fmla="*/ 0 h 91"/>
                        <a:gd name="T2" fmla="*/ 313 w 313"/>
                        <a:gd name="T3" fmla="*/ 43 h 91"/>
                        <a:gd name="T4" fmla="*/ 159 w 313"/>
                        <a:gd name="T5" fmla="*/ 82 h 91"/>
                        <a:gd name="T6" fmla="*/ 87 w 313"/>
                        <a:gd name="T7" fmla="*/ 91 h 91"/>
                        <a:gd name="T8" fmla="*/ 0 w 313"/>
                        <a:gd name="T9" fmla="*/ 85 h 91"/>
                        <a:gd name="T10" fmla="*/ 93 w 313"/>
                        <a:gd name="T11" fmla="*/ 40 h 91"/>
                        <a:gd name="T12" fmla="*/ 277 w 313"/>
                        <a:gd name="T13" fmla="*/ 0 h 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13" h="91">
                          <a:moveTo>
                            <a:pt x="277" y="0"/>
                          </a:moveTo>
                          <a:lnTo>
                            <a:pt x="313" y="43"/>
                          </a:lnTo>
                          <a:lnTo>
                            <a:pt x="159" y="82"/>
                          </a:lnTo>
                          <a:lnTo>
                            <a:pt x="87" y="91"/>
                          </a:lnTo>
                          <a:lnTo>
                            <a:pt x="0" y="85"/>
                          </a:lnTo>
                          <a:lnTo>
                            <a:pt x="93" y="40"/>
                          </a:lnTo>
                          <a:lnTo>
                            <a:pt x="277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86" name="Freeform 1785"/>
                    <p:cNvSpPr>
                      <a:spLocks/>
                    </p:cNvSpPr>
                    <p:nvPr/>
                  </p:nvSpPr>
                  <p:spPr bwMode="auto">
                    <a:xfrm>
                      <a:off x="1781" y="1648"/>
                      <a:ext cx="74" cy="23"/>
                    </a:xfrm>
                    <a:custGeom>
                      <a:avLst/>
                      <a:gdLst>
                        <a:gd name="T0" fmla="*/ 0 w 889"/>
                        <a:gd name="T1" fmla="*/ 235 h 278"/>
                        <a:gd name="T2" fmla="*/ 0 w 889"/>
                        <a:gd name="T3" fmla="*/ 193 h 278"/>
                        <a:gd name="T4" fmla="*/ 114 w 889"/>
                        <a:gd name="T5" fmla="*/ 205 h 278"/>
                        <a:gd name="T6" fmla="*/ 304 w 889"/>
                        <a:gd name="T7" fmla="*/ 178 h 278"/>
                        <a:gd name="T8" fmla="*/ 410 w 889"/>
                        <a:gd name="T9" fmla="*/ 154 h 278"/>
                        <a:gd name="T10" fmla="*/ 615 w 889"/>
                        <a:gd name="T11" fmla="*/ 87 h 278"/>
                        <a:gd name="T12" fmla="*/ 705 w 889"/>
                        <a:gd name="T13" fmla="*/ 78 h 278"/>
                        <a:gd name="T14" fmla="*/ 792 w 889"/>
                        <a:gd name="T15" fmla="*/ 45 h 278"/>
                        <a:gd name="T16" fmla="*/ 838 w 889"/>
                        <a:gd name="T17" fmla="*/ 0 h 278"/>
                        <a:gd name="T18" fmla="*/ 889 w 889"/>
                        <a:gd name="T19" fmla="*/ 57 h 278"/>
                        <a:gd name="T20" fmla="*/ 889 w 889"/>
                        <a:gd name="T21" fmla="*/ 175 h 278"/>
                        <a:gd name="T22" fmla="*/ 823 w 889"/>
                        <a:gd name="T23" fmla="*/ 193 h 278"/>
                        <a:gd name="T24" fmla="*/ 663 w 889"/>
                        <a:gd name="T25" fmla="*/ 214 h 278"/>
                        <a:gd name="T26" fmla="*/ 600 w 889"/>
                        <a:gd name="T27" fmla="*/ 223 h 278"/>
                        <a:gd name="T28" fmla="*/ 494 w 889"/>
                        <a:gd name="T29" fmla="*/ 260 h 278"/>
                        <a:gd name="T30" fmla="*/ 373 w 889"/>
                        <a:gd name="T31" fmla="*/ 278 h 278"/>
                        <a:gd name="T32" fmla="*/ 289 w 889"/>
                        <a:gd name="T33" fmla="*/ 278 h 278"/>
                        <a:gd name="T34" fmla="*/ 153 w 889"/>
                        <a:gd name="T35" fmla="*/ 278 h 278"/>
                        <a:gd name="T36" fmla="*/ 0 w 889"/>
                        <a:gd name="T37" fmla="*/ 235 h 2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889" h="278">
                          <a:moveTo>
                            <a:pt x="0" y="235"/>
                          </a:moveTo>
                          <a:lnTo>
                            <a:pt x="0" y="193"/>
                          </a:lnTo>
                          <a:lnTo>
                            <a:pt x="114" y="205"/>
                          </a:lnTo>
                          <a:lnTo>
                            <a:pt x="304" y="178"/>
                          </a:lnTo>
                          <a:lnTo>
                            <a:pt x="410" y="154"/>
                          </a:lnTo>
                          <a:lnTo>
                            <a:pt x="615" y="87"/>
                          </a:lnTo>
                          <a:lnTo>
                            <a:pt x="705" y="78"/>
                          </a:lnTo>
                          <a:lnTo>
                            <a:pt x="792" y="45"/>
                          </a:lnTo>
                          <a:lnTo>
                            <a:pt x="838" y="0"/>
                          </a:lnTo>
                          <a:lnTo>
                            <a:pt x="889" y="57"/>
                          </a:lnTo>
                          <a:lnTo>
                            <a:pt x="889" y="175"/>
                          </a:lnTo>
                          <a:lnTo>
                            <a:pt x="823" y="193"/>
                          </a:lnTo>
                          <a:lnTo>
                            <a:pt x="663" y="214"/>
                          </a:lnTo>
                          <a:lnTo>
                            <a:pt x="600" y="223"/>
                          </a:lnTo>
                          <a:lnTo>
                            <a:pt x="494" y="260"/>
                          </a:lnTo>
                          <a:lnTo>
                            <a:pt x="373" y="278"/>
                          </a:lnTo>
                          <a:lnTo>
                            <a:pt x="289" y="278"/>
                          </a:lnTo>
                          <a:lnTo>
                            <a:pt x="153" y="278"/>
                          </a:lnTo>
                          <a:lnTo>
                            <a:pt x="0" y="235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87" name="Freeform 1786"/>
                    <p:cNvSpPr>
                      <a:spLocks/>
                    </p:cNvSpPr>
                    <p:nvPr/>
                  </p:nvSpPr>
                  <p:spPr bwMode="auto">
                    <a:xfrm>
                      <a:off x="1825" y="1635"/>
                      <a:ext cx="25" cy="19"/>
                    </a:xfrm>
                    <a:custGeom>
                      <a:avLst/>
                      <a:gdLst>
                        <a:gd name="T0" fmla="*/ 9 w 296"/>
                        <a:gd name="T1" fmla="*/ 15 h 226"/>
                        <a:gd name="T2" fmla="*/ 18 w 296"/>
                        <a:gd name="T3" fmla="*/ 127 h 226"/>
                        <a:gd name="T4" fmla="*/ 0 w 296"/>
                        <a:gd name="T5" fmla="*/ 151 h 226"/>
                        <a:gd name="T6" fmla="*/ 67 w 296"/>
                        <a:gd name="T7" fmla="*/ 226 h 226"/>
                        <a:gd name="T8" fmla="*/ 157 w 296"/>
                        <a:gd name="T9" fmla="*/ 226 h 226"/>
                        <a:gd name="T10" fmla="*/ 259 w 296"/>
                        <a:gd name="T11" fmla="*/ 193 h 226"/>
                        <a:gd name="T12" fmla="*/ 296 w 296"/>
                        <a:gd name="T13" fmla="*/ 148 h 226"/>
                        <a:gd name="T14" fmla="*/ 275 w 296"/>
                        <a:gd name="T15" fmla="*/ 117 h 226"/>
                        <a:gd name="T16" fmla="*/ 269 w 296"/>
                        <a:gd name="T17" fmla="*/ 0 h 226"/>
                        <a:gd name="T18" fmla="*/ 9 w 296"/>
                        <a:gd name="T19" fmla="*/ 15 h 2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96" h="226">
                          <a:moveTo>
                            <a:pt x="9" y="15"/>
                          </a:moveTo>
                          <a:lnTo>
                            <a:pt x="18" y="127"/>
                          </a:lnTo>
                          <a:lnTo>
                            <a:pt x="0" y="151"/>
                          </a:lnTo>
                          <a:lnTo>
                            <a:pt x="67" y="226"/>
                          </a:lnTo>
                          <a:lnTo>
                            <a:pt x="157" y="226"/>
                          </a:lnTo>
                          <a:lnTo>
                            <a:pt x="259" y="193"/>
                          </a:lnTo>
                          <a:lnTo>
                            <a:pt x="296" y="148"/>
                          </a:lnTo>
                          <a:lnTo>
                            <a:pt x="275" y="117"/>
                          </a:lnTo>
                          <a:lnTo>
                            <a:pt x="269" y="0"/>
                          </a:lnTo>
                          <a:lnTo>
                            <a:pt x="9" y="15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88" name="Oval 178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93" y="1624"/>
                      <a:ext cx="99" cy="49"/>
                    </a:xfrm>
                    <a:prstGeom prst="ellipse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89" name="Rectangle 178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931" y="1566"/>
                      <a:ext cx="25" cy="69"/>
                    </a:xfrm>
                    <a:prstGeom prst="rect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90" name="Freeform 1789"/>
                    <p:cNvSpPr>
                      <a:spLocks/>
                    </p:cNvSpPr>
                    <p:nvPr/>
                  </p:nvSpPr>
                  <p:spPr bwMode="auto">
                    <a:xfrm>
                      <a:off x="1858" y="1533"/>
                      <a:ext cx="148" cy="52"/>
                    </a:xfrm>
                    <a:custGeom>
                      <a:avLst/>
                      <a:gdLst>
                        <a:gd name="T0" fmla="*/ 0 w 1773"/>
                        <a:gd name="T1" fmla="*/ 328 h 628"/>
                        <a:gd name="T2" fmla="*/ 10 w 1773"/>
                        <a:gd name="T3" fmla="*/ 522 h 628"/>
                        <a:gd name="T4" fmla="*/ 595 w 1773"/>
                        <a:gd name="T5" fmla="*/ 628 h 628"/>
                        <a:gd name="T6" fmla="*/ 1238 w 1773"/>
                        <a:gd name="T7" fmla="*/ 628 h 628"/>
                        <a:gd name="T8" fmla="*/ 1744 w 1773"/>
                        <a:gd name="T9" fmla="*/ 469 h 628"/>
                        <a:gd name="T10" fmla="*/ 1773 w 1773"/>
                        <a:gd name="T11" fmla="*/ 18 h 628"/>
                        <a:gd name="T12" fmla="*/ 773 w 1773"/>
                        <a:gd name="T13" fmla="*/ 0 h 628"/>
                        <a:gd name="T14" fmla="*/ 0 w 1773"/>
                        <a:gd name="T15" fmla="*/ 328 h 62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773" h="628">
                          <a:moveTo>
                            <a:pt x="0" y="328"/>
                          </a:moveTo>
                          <a:lnTo>
                            <a:pt x="10" y="522"/>
                          </a:lnTo>
                          <a:lnTo>
                            <a:pt x="595" y="628"/>
                          </a:lnTo>
                          <a:lnTo>
                            <a:pt x="1238" y="628"/>
                          </a:lnTo>
                          <a:lnTo>
                            <a:pt x="1744" y="469"/>
                          </a:lnTo>
                          <a:lnTo>
                            <a:pt x="1773" y="18"/>
                          </a:lnTo>
                          <a:lnTo>
                            <a:pt x="773" y="0"/>
                          </a:lnTo>
                          <a:lnTo>
                            <a:pt x="0" y="328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91" name="Freeform 1790"/>
                    <p:cNvSpPr>
                      <a:spLocks/>
                    </p:cNvSpPr>
                    <p:nvPr/>
                  </p:nvSpPr>
                  <p:spPr bwMode="auto">
                    <a:xfrm>
                      <a:off x="1862" y="1553"/>
                      <a:ext cx="141" cy="30"/>
                    </a:xfrm>
                    <a:custGeom>
                      <a:avLst/>
                      <a:gdLst>
                        <a:gd name="T0" fmla="*/ 0 w 1694"/>
                        <a:gd name="T1" fmla="*/ 124 h 362"/>
                        <a:gd name="T2" fmla="*/ 9 w 1694"/>
                        <a:gd name="T3" fmla="*/ 265 h 362"/>
                        <a:gd name="T4" fmla="*/ 535 w 1694"/>
                        <a:gd name="T5" fmla="*/ 362 h 362"/>
                        <a:gd name="T6" fmla="*/ 1218 w 1694"/>
                        <a:gd name="T7" fmla="*/ 362 h 362"/>
                        <a:gd name="T8" fmla="*/ 1694 w 1694"/>
                        <a:gd name="T9" fmla="*/ 194 h 362"/>
                        <a:gd name="T10" fmla="*/ 1694 w 1694"/>
                        <a:gd name="T11" fmla="*/ 0 h 362"/>
                        <a:gd name="T12" fmla="*/ 1238 w 1694"/>
                        <a:gd name="T13" fmla="*/ 194 h 362"/>
                        <a:gd name="T14" fmla="*/ 545 w 1694"/>
                        <a:gd name="T15" fmla="*/ 203 h 362"/>
                        <a:gd name="T16" fmla="*/ 0 w 1694"/>
                        <a:gd name="T17" fmla="*/ 124 h 3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694" h="362">
                          <a:moveTo>
                            <a:pt x="0" y="124"/>
                          </a:moveTo>
                          <a:lnTo>
                            <a:pt x="9" y="265"/>
                          </a:lnTo>
                          <a:lnTo>
                            <a:pt x="535" y="362"/>
                          </a:lnTo>
                          <a:lnTo>
                            <a:pt x="1218" y="362"/>
                          </a:lnTo>
                          <a:lnTo>
                            <a:pt x="1694" y="194"/>
                          </a:lnTo>
                          <a:lnTo>
                            <a:pt x="1694" y="0"/>
                          </a:lnTo>
                          <a:lnTo>
                            <a:pt x="1238" y="194"/>
                          </a:lnTo>
                          <a:lnTo>
                            <a:pt x="545" y="203"/>
                          </a:lnTo>
                          <a:lnTo>
                            <a:pt x="0" y="124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92" name="Freeform 1791"/>
                    <p:cNvSpPr>
                      <a:spLocks/>
                    </p:cNvSpPr>
                    <p:nvPr/>
                  </p:nvSpPr>
                  <p:spPr bwMode="auto">
                    <a:xfrm>
                      <a:off x="1848" y="1395"/>
                      <a:ext cx="67" cy="34"/>
                    </a:xfrm>
                    <a:custGeom>
                      <a:avLst/>
                      <a:gdLst>
                        <a:gd name="T0" fmla="*/ 727 w 803"/>
                        <a:gd name="T1" fmla="*/ 408 h 408"/>
                        <a:gd name="T2" fmla="*/ 684 w 803"/>
                        <a:gd name="T3" fmla="*/ 398 h 408"/>
                        <a:gd name="T4" fmla="*/ 642 w 803"/>
                        <a:gd name="T5" fmla="*/ 379 h 408"/>
                        <a:gd name="T6" fmla="*/ 604 w 803"/>
                        <a:gd name="T7" fmla="*/ 370 h 408"/>
                        <a:gd name="T8" fmla="*/ 536 w 803"/>
                        <a:gd name="T9" fmla="*/ 380 h 408"/>
                        <a:gd name="T10" fmla="*/ 488 w 803"/>
                        <a:gd name="T11" fmla="*/ 379 h 408"/>
                        <a:gd name="T12" fmla="*/ 454 w 803"/>
                        <a:gd name="T13" fmla="*/ 367 h 408"/>
                        <a:gd name="T14" fmla="*/ 427 w 803"/>
                        <a:gd name="T15" fmla="*/ 357 h 408"/>
                        <a:gd name="T16" fmla="*/ 398 w 803"/>
                        <a:gd name="T17" fmla="*/ 345 h 408"/>
                        <a:gd name="T18" fmla="*/ 370 w 803"/>
                        <a:gd name="T19" fmla="*/ 318 h 408"/>
                        <a:gd name="T20" fmla="*/ 345 w 803"/>
                        <a:gd name="T21" fmla="*/ 294 h 408"/>
                        <a:gd name="T22" fmla="*/ 308 w 803"/>
                        <a:gd name="T23" fmla="*/ 265 h 408"/>
                        <a:gd name="T24" fmla="*/ 271 w 803"/>
                        <a:gd name="T25" fmla="*/ 264 h 408"/>
                        <a:gd name="T26" fmla="*/ 236 w 803"/>
                        <a:gd name="T27" fmla="*/ 258 h 408"/>
                        <a:gd name="T28" fmla="*/ 222 w 803"/>
                        <a:gd name="T29" fmla="*/ 248 h 408"/>
                        <a:gd name="T30" fmla="*/ 203 w 803"/>
                        <a:gd name="T31" fmla="*/ 235 h 408"/>
                        <a:gd name="T32" fmla="*/ 189 w 803"/>
                        <a:gd name="T33" fmla="*/ 213 h 408"/>
                        <a:gd name="T34" fmla="*/ 189 w 803"/>
                        <a:gd name="T35" fmla="*/ 198 h 408"/>
                        <a:gd name="T36" fmla="*/ 203 w 803"/>
                        <a:gd name="T37" fmla="*/ 179 h 408"/>
                        <a:gd name="T38" fmla="*/ 218 w 803"/>
                        <a:gd name="T39" fmla="*/ 171 h 408"/>
                        <a:gd name="T40" fmla="*/ 262 w 803"/>
                        <a:gd name="T41" fmla="*/ 181 h 408"/>
                        <a:gd name="T42" fmla="*/ 316 w 803"/>
                        <a:gd name="T43" fmla="*/ 184 h 408"/>
                        <a:gd name="T44" fmla="*/ 274 w 803"/>
                        <a:gd name="T45" fmla="*/ 151 h 408"/>
                        <a:gd name="T46" fmla="*/ 224 w 803"/>
                        <a:gd name="T47" fmla="*/ 132 h 408"/>
                        <a:gd name="T48" fmla="*/ 179 w 803"/>
                        <a:gd name="T49" fmla="*/ 135 h 408"/>
                        <a:gd name="T50" fmla="*/ 130 w 803"/>
                        <a:gd name="T51" fmla="*/ 132 h 408"/>
                        <a:gd name="T52" fmla="*/ 100 w 803"/>
                        <a:gd name="T53" fmla="*/ 141 h 408"/>
                        <a:gd name="T54" fmla="*/ 58 w 803"/>
                        <a:gd name="T55" fmla="*/ 143 h 408"/>
                        <a:gd name="T56" fmla="*/ 45 w 803"/>
                        <a:gd name="T57" fmla="*/ 132 h 408"/>
                        <a:gd name="T58" fmla="*/ 42 w 803"/>
                        <a:gd name="T59" fmla="*/ 114 h 408"/>
                        <a:gd name="T60" fmla="*/ 20 w 803"/>
                        <a:gd name="T61" fmla="*/ 115 h 408"/>
                        <a:gd name="T62" fmla="*/ 7 w 803"/>
                        <a:gd name="T63" fmla="*/ 112 h 408"/>
                        <a:gd name="T64" fmla="*/ 0 w 803"/>
                        <a:gd name="T65" fmla="*/ 95 h 408"/>
                        <a:gd name="T66" fmla="*/ 5 w 803"/>
                        <a:gd name="T67" fmla="*/ 81 h 408"/>
                        <a:gd name="T68" fmla="*/ 17 w 803"/>
                        <a:gd name="T69" fmla="*/ 75 h 408"/>
                        <a:gd name="T70" fmla="*/ 39 w 803"/>
                        <a:gd name="T71" fmla="*/ 63 h 408"/>
                        <a:gd name="T72" fmla="*/ 56 w 803"/>
                        <a:gd name="T73" fmla="*/ 49 h 408"/>
                        <a:gd name="T74" fmla="*/ 76 w 803"/>
                        <a:gd name="T75" fmla="*/ 37 h 408"/>
                        <a:gd name="T76" fmla="*/ 100 w 803"/>
                        <a:gd name="T77" fmla="*/ 31 h 408"/>
                        <a:gd name="T78" fmla="*/ 120 w 803"/>
                        <a:gd name="T79" fmla="*/ 31 h 408"/>
                        <a:gd name="T80" fmla="*/ 217 w 803"/>
                        <a:gd name="T81" fmla="*/ 10 h 408"/>
                        <a:gd name="T82" fmla="*/ 238 w 803"/>
                        <a:gd name="T83" fmla="*/ 4 h 408"/>
                        <a:gd name="T84" fmla="*/ 261 w 803"/>
                        <a:gd name="T85" fmla="*/ 0 h 408"/>
                        <a:gd name="T86" fmla="*/ 285 w 803"/>
                        <a:gd name="T87" fmla="*/ 4 h 408"/>
                        <a:gd name="T88" fmla="*/ 315 w 803"/>
                        <a:gd name="T89" fmla="*/ 14 h 408"/>
                        <a:gd name="T90" fmla="*/ 398 w 803"/>
                        <a:gd name="T91" fmla="*/ 63 h 408"/>
                        <a:gd name="T92" fmla="*/ 439 w 803"/>
                        <a:gd name="T93" fmla="*/ 70 h 408"/>
                        <a:gd name="T94" fmla="*/ 474 w 803"/>
                        <a:gd name="T95" fmla="*/ 78 h 408"/>
                        <a:gd name="T96" fmla="*/ 501 w 803"/>
                        <a:gd name="T97" fmla="*/ 95 h 408"/>
                        <a:gd name="T98" fmla="*/ 518 w 803"/>
                        <a:gd name="T99" fmla="*/ 117 h 408"/>
                        <a:gd name="T100" fmla="*/ 587 w 803"/>
                        <a:gd name="T101" fmla="*/ 166 h 408"/>
                        <a:gd name="T102" fmla="*/ 619 w 803"/>
                        <a:gd name="T103" fmla="*/ 187 h 408"/>
                        <a:gd name="T104" fmla="*/ 660 w 803"/>
                        <a:gd name="T105" fmla="*/ 232 h 408"/>
                        <a:gd name="T106" fmla="*/ 686 w 803"/>
                        <a:gd name="T107" fmla="*/ 245 h 408"/>
                        <a:gd name="T108" fmla="*/ 803 w 803"/>
                        <a:gd name="T109" fmla="*/ 250 h 408"/>
                        <a:gd name="T110" fmla="*/ 727 w 803"/>
                        <a:gd name="T111" fmla="*/ 408 h 4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803" h="408">
                          <a:moveTo>
                            <a:pt x="727" y="408"/>
                          </a:moveTo>
                          <a:lnTo>
                            <a:pt x="684" y="398"/>
                          </a:lnTo>
                          <a:lnTo>
                            <a:pt x="642" y="379"/>
                          </a:lnTo>
                          <a:lnTo>
                            <a:pt x="604" y="370"/>
                          </a:lnTo>
                          <a:lnTo>
                            <a:pt x="536" y="380"/>
                          </a:lnTo>
                          <a:lnTo>
                            <a:pt x="488" y="379"/>
                          </a:lnTo>
                          <a:lnTo>
                            <a:pt x="454" y="367"/>
                          </a:lnTo>
                          <a:lnTo>
                            <a:pt x="427" y="357"/>
                          </a:lnTo>
                          <a:lnTo>
                            <a:pt x="398" y="345"/>
                          </a:lnTo>
                          <a:lnTo>
                            <a:pt x="370" y="318"/>
                          </a:lnTo>
                          <a:lnTo>
                            <a:pt x="345" y="294"/>
                          </a:lnTo>
                          <a:lnTo>
                            <a:pt x="308" y="265"/>
                          </a:lnTo>
                          <a:lnTo>
                            <a:pt x="271" y="264"/>
                          </a:lnTo>
                          <a:lnTo>
                            <a:pt x="236" y="258"/>
                          </a:lnTo>
                          <a:lnTo>
                            <a:pt x="222" y="248"/>
                          </a:lnTo>
                          <a:lnTo>
                            <a:pt x="203" y="235"/>
                          </a:lnTo>
                          <a:lnTo>
                            <a:pt x="189" y="213"/>
                          </a:lnTo>
                          <a:lnTo>
                            <a:pt x="189" y="198"/>
                          </a:lnTo>
                          <a:lnTo>
                            <a:pt x="203" y="179"/>
                          </a:lnTo>
                          <a:lnTo>
                            <a:pt x="218" y="171"/>
                          </a:lnTo>
                          <a:lnTo>
                            <a:pt x="262" y="181"/>
                          </a:lnTo>
                          <a:lnTo>
                            <a:pt x="316" y="184"/>
                          </a:lnTo>
                          <a:lnTo>
                            <a:pt x="274" y="151"/>
                          </a:lnTo>
                          <a:lnTo>
                            <a:pt x="224" y="132"/>
                          </a:lnTo>
                          <a:lnTo>
                            <a:pt x="179" y="135"/>
                          </a:lnTo>
                          <a:lnTo>
                            <a:pt x="130" y="132"/>
                          </a:lnTo>
                          <a:lnTo>
                            <a:pt x="100" y="141"/>
                          </a:lnTo>
                          <a:lnTo>
                            <a:pt x="58" y="143"/>
                          </a:lnTo>
                          <a:lnTo>
                            <a:pt x="45" y="132"/>
                          </a:lnTo>
                          <a:lnTo>
                            <a:pt x="42" y="114"/>
                          </a:lnTo>
                          <a:lnTo>
                            <a:pt x="20" y="115"/>
                          </a:lnTo>
                          <a:lnTo>
                            <a:pt x="7" y="112"/>
                          </a:lnTo>
                          <a:lnTo>
                            <a:pt x="0" y="95"/>
                          </a:lnTo>
                          <a:lnTo>
                            <a:pt x="5" y="81"/>
                          </a:lnTo>
                          <a:lnTo>
                            <a:pt x="17" y="75"/>
                          </a:lnTo>
                          <a:lnTo>
                            <a:pt x="39" y="63"/>
                          </a:lnTo>
                          <a:lnTo>
                            <a:pt x="56" y="49"/>
                          </a:lnTo>
                          <a:lnTo>
                            <a:pt x="76" y="37"/>
                          </a:lnTo>
                          <a:lnTo>
                            <a:pt x="100" y="31"/>
                          </a:lnTo>
                          <a:lnTo>
                            <a:pt x="120" y="31"/>
                          </a:lnTo>
                          <a:lnTo>
                            <a:pt x="217" y="10"/>
                          </a:lnTo>
                          <a:lnTo>
                            <a:pt x="238" y="4"/>
                          </a:lnTo>
                          <a:lnTo>
                            <a:pt x="261" y="0"/>
                          </a:lnTo>
                          <a:lnTo>
                            <a:pt x="285" y="4"/>
                          </a:lnTo>
                          <a:lnTo>
                            <a:pt x="315" y="14"/>
                          </a:lnTo>
                          <a:lnTo>
                            <a:pt x="398" y="63"/>
                          </a:lnTo>
                          <a:lnTo>
                            <a:pt x="439" y="70"/>
                          </a:lnTo>
                          <a:lnTo>
                            <a:pt x="474" y="78"/>
                          </a:lnTo>
                          <a:lnTo>
                            <a:pt x="501" y="95"/>
                          </a:lnTo>
                          <a:lnTo>
                            <a:pt x="518" y="117"/>
                          </a:lnTo>
                          <a:lnTo>
                            <a:pt x="587" y="166"/>
                          </a:lnTo>
                          <a:lnTo>
                            <a:pt x="619" y="187"/>
                          </a:lnTo>
                          <a:lnTo>
                            <a:pt x="660" y="232"/>
                          </a:lnTo>
                          <a:lnTo>
                            <a:pt x="686" y="245"/>
                          </a:lnTo>
                          <a:lnTo>
                            <a:pt x="803" y="250"/>
                          </a:lnTo>
                          <a:lnTo>
                            <a:pt x="727" y="408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93" name="Freeform 1792"/>
                    <p:cNvSpPr>
                      <a:spLocks/>
                    </p:cNvSpPr>
                    <p:nvPr/>
                  </p:nvSpPr>
                  <p:spPr bwMode="auto">
                    <a:xfrm>
                      <a:off x="1874" y="1410"/>
                      <a:ext cx="16" cy="4"/>
                    </a:xfrm>
                    <a:custGeom>
                      <a:avLst/>
                      <a:gdLst>
                        <a:gd name="T0" fmla="*/ 0 w 193"/>
                        <a:gd name="T1" fmla="*/ 0 h 49"/>
                        <a:gd name="T2" fmla="*/ 6 w 193"/>
                        <a:gd name="T3" fmla="*/ 12 h 49"/>
                        <a:gd name="T4" fmla="*/ 40 w 193"/>
                        <a:gd name="T5" fmla="*/ 11 h 49"/>
                        <a:gd name="T6" fmla="*/ 54 w 193"/>
                        <a:gd name="T7" fmla="*/ 19 h 49"/>
                        <a:gd name="T8" fmla="*/ 81 w 193"/>
                        <a:gd name="T9" fmla="*/ 34 h 49"/>
                        <a:gd name="T10" fmla="*/ 121 w 193"/>
                        <a:gd name="T11" fmla="*/ 42 h 49"/>
                        <a:gd name="T12" fmla="*/ 162 w 193"/>
                        <a:gd name="T13" fmla="*/ 43 h 49"/>
                        <a:gd name="T14" fmla="*/ 193 w 193"/>
                        <a:gd name="T15" fmla="*/ 49 h 49"/>
                        <a:gd name="T16" fmla="*/ 168 w 193"/>
                        <a:gd name="T17" fmla="*/ 39 h 49"/>
                        <a:gd name="T18" fmla="*/ 135 w 193"/>
                        <a:gd name="T19" fmla="*/ 34 h 49"/>
                        <a:gd name="T20" fmla="*/ 113 w 193"/>
                        <a:gd name="T21" fmla="*/ 34 h 49"/>
                        <a:gd name="T22" fmla="*/ 81 w 193"/>
                        <a:gd name="T23" fmla="*/ 25 h 49"/>
                        <a:gd name="T24" fmla="*/ 57 w 193"/>
                        <a:gd name="T25" fmla="*/ 8 h 49"/>
                        <a:gd name="T26" fmla="*/ 45 w 193"/>
                        <a:gd name="T27" fmla="*/ 2 h 49"/>
                        <a:gd name="T28" fmla="*/ 0 w 193"/>
                        <a:gd name="T29" fmla="*/ 0 h 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93" h="49">
                          <a:moveTo>
                            <a:pt x="0" y="0"/>
                          </a:moveTo>
                          <a:lnTo>
                            <a:pt x="6" y="12"/>
                          </a:lnTo>
                          <a:lnTo>
                            <a:pt x="40" y="11"/>
                          </a:lnTo>
                          <a:lnTo>
                            <a:pt x="54" y="19"/>
                          </a:lnTo>
                          <a:lnTo>
                            <a:pt x="81" y="34"/>
                          </a:lnTo>
                          <a:lnTo>
                            <a:pt x="121" y="42"/>
                          </a:lnTo>
                          <a:lnTo>
                            <a:pt x="162" y="43"/>
                          </a:lnTo>
                          <a:lnTo>
                            <a:pt x="193" y="49"/>
                          </a:lnTo>
                          <a:lnTo>
                            <a:pt x="168" y="39"/>
                          </a:lnTo>
                          <a:lnTo>
                            <a:pt x="135" y="34"/>
                          </a:lnTo>
                          <a:lnTo>
                            <a:pt x="113" y="34"/>
                          </a:lnTo>
                          <a:lnTo>
                            <a:pt x="81" y="25"/>
                          </a:lnTo>
                          <a:lnTo>
                            <a:pt x="57" y="8"/>
                          </a:lnTo>
                          <a:lnTo>
                            <a:pt x="45" y="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94" name="Freeform 1793"/>
                    <p:cNvSpPr>
                      <a:spLocks/>
                    </p:cNvSpPr>
                    <p:nvPr/>
                  </p:nvSpPr>
                  <p:spPr bwMode="auto">
                    <a:xfrm>
                      <a:off x="1851" y="1400"/>
                      <a:ext cx="9" cy="5"/>
                    </a:xfrm>
                    <a:custGeom>
                      <a:avLst/>
                      <a:gdLst>
                        <a:gd name="T0" fmla="*/ 0 w 113"/>
                        <a:gd name="T1" fmla="*/ 49 h 52"/>
                        <a:gd name="T2" fmla="*/ 12 w 113"/>
                        <a:gd name="T3" fmla="*/ 52 h 52"/>
                        <a:gd name="T4" fmla="*/ 28 w 113"/>
                        <a:gd name="T5" fmla="*/ 36 h 52"/>
                        <a:gd name="T6" fmla="*/ 51 w 113"/>
                        <a:gd name="T7" fmla="*/ 27 h 52"/>
                        <a:gd name="T8" fmla="*/ 62 w 113"/>
                        <a:gd name="T9" fmla="*/ 15 h 52"/>
                        <a:gd name="T10" fmla="*/ 72 w 113"/>
                        <a:gd name="T11" fmla="*/ 8 h 52"/>
                        <a:gd name="T12" fmla="*/ 98 w 113"/>
                        <a:gd name="T13" fmla="*/ 4 h 52"/>
                        <a:gd name="T14" fmla="*/ 113 w 113"/>
                        <a:gd name="T15" fmla="*/ 1 h 52"/>
                        <a:gd name="T16" fmla="*/ 92 w 113"/>
                        <a:gd name="T17" fmla="*/ 0 h 52"/>
                        <a:gd name="T18" fmla="*/ 64 w 113"/>
                        <a:gd name="T19" fmla="*/ 4 h 52"/>
                        <a:gd name="T20" fmla="*/ 54 w 113"/>
                        <a:gd name="T21" fmla="*/ 12 h 52"/>
                        <a:gd name="T22" fmla="*/ 41 w 113"/>
                        <a:gd name="T23" fmla="*/ 21 h 52"/>
                        <a:gd name="T24" fmla="*/ 0 w 113"/>
                        <a:gd name="T25" fmla="*/ 49 h 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113" h="52">
                          <a:moveTo>
                            <a:pt x="0" y="49"/>
                          </a:moveTo>
                          <a:lnTo>
                            <a:pt x="12" y="52"/>
                          </a:lnTo>
                          <a:lnTo>
                            <a:pt x="28" y="36"/>
                          </a:lnTo>
                          <a:lnTo>
                            <a:pt x="51" y="27"/>
                          </a:lnTo>
                          <a:lnTo>
                            <a:pt x="62" y="15"/>
                          </a:lnTo>
                          <a:lnTo>
                            <a:pt x="72" y="8"/>
                          </a:lnTo>
                          <a:lnTo>
                            <a:pt x="98" y="4"/>
                          </a:lnTo>
                          <a:lnTo>
                            <a:pt x="113" y="1"/>
                          </a:lnTo>
                          <a:lnTo>
                            <a:pt x="92" y="0"/>
                          </a:lnTo>
                          <a:lnTo>
                            <a:pt x="64" y="4"/>
                          </a:lnTo>
                          <a:lnTo>
                            <a:pt x="54" y="12"/>
                          </a:lnTo>
                          <a:lnTo>
                            <a:pt x="41" y="21"/>
                          </a:lnTo>
                          <a:lnTo>
                            <a:pt x="0" y="4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95" name="Freeform 1794"/>
                    <p:cNvSpPr>
                      <a:spLocks/>
                    </p:cNvSpPr>
                    <p:nvPr/>
                  </p:nvSpPr>
                  <p:spPr bwMode="auto">
                    <a:xfrm>
                      <a:off x="1865" y="1398"/>
                      <a:ext cx="15" cy="4"/>
                    </a:xfrm>
                    <a:custGeom>
                      <a:avLst/>
                      <a:gdLst>
                        <a:gd name="T0" fmla="*/ 0 w 178"/>
                        <a:gd name="T1" fmla="*/ 13 h 48"/>
                        <a:gd name="T2" fmla="*/ 37 w 178"/>
                        <a:gd name="T3" fmla="*/ 7 h 48"/>
                        <a:gd name="T4" fmla="*/ 59 w 178"/>
                        <a:gd name="T5" fmla="*/ 0 h 48"/>
                        <a:gd name="T6" fmla="*/ 68 w 178"/>
                        <a:gd name="T7" fmla="*/ 0 h 48"/>
                        <a:gd name="T8" fmla="*/ 91 w 178"/>
                        <a:gd name="T9" fmla="*/ 6 h 48"/>
                        <a:gd name="T10" fmla="*/ 101 w 178"/>
                        <a:gd name="T11" fmla="*/ 17 h 48"/>
                        <a:gd name="T12" fmla="*/ 118 w 178"/>
                        <a:gd name="T13" fmla="*/ 27 h 48"/>
                        <a:gd name="T14" fmla="*/ 153 w 178"/>
                        <a:gd name="T15" fmla="*/ 41 h 48"/>
                        <a:gd name="T16" fmla="*/ 178 w 178"/>
                        <a:gd name="T17" fmla="*/ 41 h 48"/>
                        <a:gd name="T18" fmla="*/ 152 w 178"/>
                        <a:gd name="T19" fmla="*/ 48 h 48"/>
                        <a:gd name="T20" fmla="*/ 136 w 178"/>
                        <a:gd name="T21" fmla="*/ 44 h 48"/>
                        <a:gd name="T22" fmla="*/ 97 w 178"/>
                        <a:gd name="T23" fmla="*/ 26 h 48"/>
                        <a:gd name="T24" fmla="*/ 84 w 178"/>
                        <a:gd name="T25" fmla="*/ 13 h 48"/>
                        <a:gd name="T26" fmla="*/ 59 w 178"/>
                        <a:gd name="T27" fmla="*/ 9 h 48"/>
                        <a:gd name="T28" fmla="*/ 37 w 178"/>
                        <a:gd name="T29" fmla="*/ 13 h 48"/>
                        <a:gd name="T30" fmla="*/ 0 w 178"/>
                        <a:gd name="T31" fmla="*/ 13 h 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178" h="48">
                          <a:moveTo>
                            <a:pt x="0" y="13"/>
                          </a:moveTo>
                          <a:lnTo>
                            <a:pt x="37" y="7"/>
                          </a:lnTo>
                          <a:lnTo>
                            <a:pt x="59" y="0"/>
                          </a:lnTo>
                          <a:lnTo>
                            <a:pt x="68" y="0"/>
                          </a:lnTo>
                          <a:lnTo>
                            <a:pt x="91" y="6"/>
                          </a:lnTo>
                          <a:lnTo>
                            <a:pt x="101" y="17"/>
                          </a:lnTo>
                          <a:lnTo>
                            <a:pt x="118" y="27"/>
                          </a:lnTo>
                          <a:lnTo>
                            <a:pt x="153" y="41"/>
                          </a:lnTo>
                          <a:lnTo>
                            <a:pt x="178" y="41"/>
                          </a:lnTo>
                          <a:lnTo>
                            <a:pt x="152" y="48"/>
                          </a:lnTo>
                          <a:lnTo>
                            <a:pt x="136" y="44"/>
                          </a:lnTo>
                          <a:lnTo>
                            <a:pt x="97" y="26"/>
                          </a:lnTo>
                          <a:lnTo>
                            <a:pt x="84" y="13"/>
                          </a:lnTo>
                          <a:lnTo>
                            <a:pt x="59" y="9"/>
                          </a:lnTo>
                          <a:lnTo>
                            <a:pt x="37" y="13"/>
                          </a:lnTo>
                          <a:lnTo>
                            <a:pt x="0" y="1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96" name="Freeform 1795"/>
                    <p:cNvSpPr>
                      <a:spLocks/>
                    </p:cNvSpPr>
                    <p:nvPr/>
                  </p:nvSpPr>
                  <p:spPr bwMode="auto">
                    <a:xfrm>
                      <a:off x="1887" y="1404"/>
                      <a:ext cx="4" cy="4"/>
                    </a:xfrm>
                    <a:custGeom>
                      <a:avLst/>
                      <a:gdLst>
                        <a:gd name="T0" fmla="*/ 0 w 42"/>
                        <a:gd name="T1" fmla="*/ 0 h 47"/>
                        <a:gd name="T2" fmla="*/ 9 w 42"/>
                        <a:gd name="T3" fmla="*/ 24 h 47"/>
                        <a:gd name="T4" fmla="*/ 26 w 42"/>
                        <a:gd name="T5" fmla="*/ 44 h 47"/>
                        <a:gd name="T6" fmla="*/ 42 w 42"/>
                        <a:gd name="T7" fmla="*/ 47 h 47"/>
                        <a:gd name="T8" fmla="*/ 0 w 42"/>
                        <a:gd name="T9" fmla="*/ 0 h 4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2" h="47">
                          <a:moveTo>
                            <a:pt x="0" y="0"/>
                          </a:moveTo>
                          <a:lnTo>
                            <a:pt x="9" y="24"/>
                          </a:lnTo>
                          <a:lnTo>
                            <a:pt x="26" y="44"/>
                          </a:lnTo>
                          <a:lnTo>
                            <a:pt x="42" y="4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97" name="Freeform 1796"/>
                    <p:cNvSpPr>
                      <a:spLocks/>
                    </p:cNvSpPr>
                    <p:nvPr/>
                  </p:nvSpPr>
                  <p:spPr bwMode="auto">
                    <a:xfrm>
                      <a:off x="1865" y="1412"/>
                      <a:ext cx="5" cy="2"/>
                    </a:xfrm>
                    <a:custGeom>
                      <a:avLst/>
                      <a:gdLst>
                        <a:gd name="T0" fmla="*/ 0 w 56"/>
                        <a:gd name="T1" fmla="*/ 0 h 29"/>
                        <a:gd name="T2" fmla="*/ 16 w 56"/>
                        <a:gd name="T3" fmla="*/ 19 h 29"/>
                        <a:gd name="T4" fmla="*/ 36 w 56"/>
                        <a:gd name="T5" fmla="*/ 23 h 29"/>
                        <a:gd name="T6" fmla="*/ 56 w 56"/>
                        <a:gd name="T7" fmla="*/ 4 h 29"/>
                        <a:gd name="T8" fmla="*/ 42 w 56"/>
                        <a:gd name="T9" fmla="*/ 29 h 29"/>
                        <a:gd name="T10" fmla="*/ 13 w 56"/>
                        <a:gd name="T11" fmla="*/ 27 h 29"/>
                        <a:gd name="T12" fmla="*/ 0 w 56"/>
                        <a:gd name="T13" fmla="*/ 0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6" h="29">
                          <a:moveTo>
                            <a:pt x="0" y="0"/>
                          </a:moveTo>
                          <a:lnTo>
                            <a:pt x="16" y="19"/>
                          </a:lnTo>
                          <a:lnTo>
                            <a:pt x="36" y="23"/>
                          </a:lnTo>
                          <a:lnTo>
                            <a:pt x="56" y="4"/>
                          </a:lnTo>
                          <a:lnTo>
                            <a:pt x="42" y="29"/>
                          </a:lnTo>
                          <a:lnTo>
                            <a:pt x="13" y="2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98" name="Freeform 1797"/>
                    <p:cNvSpPr>
                      <a:spLocks/>
                    </p:cNvSpPr>
                    <p:nvPr/>
                  </p:nvSpPr>
                  <p:spPr bwMode="auto">
                    <a:xfrm>
                      <a:off x="1852" y="1404"/>
                      <a:ext cx="5" cy="1"/>
                    </a:xfrm>
                    <a:custGeom>
                      <a:avLst/>
                      <a:gdLst>
                        <a:gd name="T0" fmla="*/ 0 w 56"/>
                        <a:gd name="T1" fmla="*/ 17 h 20"/>
                        <a:gd name="T2" fmla="*/ 22 w 56"/>
                        <a:gd name="T3" fmla="*/ 15 h 20"/>
                        <a:gd name="T4" fmla="*/ 56 w 56"/>
                        <a:gd name="T5" fmla="*/ 0 h 20"/>
                        <a:gd name="T6" fmla="*/ 28 w 56"/>
                        <a:gd name="T7" fmla="*/ 20 h 20"/>
                        <a:gd name="T8" fmla="*/ 0 w 56"/>
                        <a:gd name="T9" fmla="*/ 17 h 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56" h="20">
                          <a:moveTo>
                            <a:pt x="0" y="17"/>
                          </a:moveTo>
                          <a:lnTo>
                            <a:pt x="22" y="15"/>
                          </a:lnTo>
                          <a:lnTo>
                            <a:pt x="56" y="0"/>
                          </a:lnTo>
                          <a:lnTo>
                            <a:pt x="28" y="20"/>
                          </a:lnTo>
                          <a:lnTo>
                            <a:pt x="0" y="17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99" name="Freeform 1798"/>
                    <p:cNvSpPr>
                      <a:spLocks/>
                    </p:cNvSpPr>
                    <p:nvPr/>
                  </p:nvSpPr>
                  <p:spPr bwMode="auto">
                    <a:xfrm>
                      <a:off x="1849" y="1401"/>
                      <a:ext cx="3" cy="2"/>
                    </a:xfrm>
                    <a:custGeom>
                      <a:avLst/>
                      <a:gdLst>
                        <a:gd name="T0" fmla="*/ 0 w 37"/>
                        <a:gd name="T1" fmla="*/ 16 h 16"/>
                        <a:gd name="T2" fmla="*/ 20 w 37"/>
                        <a:gd name="T3" fmla="*/ 11 h 16"/>
                        <a:gd name="T4" fmla="*/ 37 w 37"/>
                        <a:gd name="T5" fmla="*/ 0 h 16"/>
                        <a:gd name="T6" fmla="*/ 34 w 37"/>
                        <a:gd name="T7" fmla="*/ 11 h 16"/>
                        <a:gd name="T8" fmla="*/ 18 w 37"/>
                        <a:gd name="T9" fmla="*/ 16 h 16"/>
                        <a:gd name="T10" fmla="*/ 0 w 37"/>
                        <a:gd name="T11" fmla="*/ 16 h 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37" h="16">
                          <a:moveTo>
                            <a:pt x="0" y="16"/>
                          </a:moveTo>
                          <a:lnTo>
                            <a:pt x="20" y="11"/>
                          </a:lnTo>
                          <a:lnTo>
                            <a:pt x="37" y="0"/>
                          </a:lnTo>
                          <a:lnTo>
                            <a:pt x="34" y="11"/>
                          </a:lnTo>
                          <a:lnTo>
                            <a:pt x="18" y="16"/>
                          </a:lnTo>
                          <a:lnTo>
                            <a:pt x="0" y="16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00" name="Freeform 1799"/>
                    <p:cNvSpPr>
                      <a:spLocks/>
                    </p:cNvSpPr>
                    <p:nvPr/>
                  </p:nvSpPr>
                  <p:spPr bwMode="auto">
                    <a:xfrm>
                      <a:off x="1810" y="1430"/>
                      <a:ext cx="62" cy="25"/>
                    </a:xfrm>
                    <a:custGeom>
                      <a:avLst/>
                      <a:gdLst>
                        <a:gd name="T0" fmla="*/ 738 w 738"/>
                        <a:gd name="T1" fmla="*/ 116 h 298"/>
                        <a:gd name="T2" fmla="*/ 669 w 738"/>
                        <a:gd name="T3" fmla="*/ 110 h 298"/>
                        <a:gd name="T4" fmla="*/ 620 w 738"/>
                        <a:gd name="T5" fmla="*/ 81 h 298"/>
                        <a:gd name="T6" fmla="*/ 508 w 738"/>
                        <a:gd name="T7" fmla="*/ 37 h 298"/>
                        <a:gd name="T8" fmla="*/ 460 w 738"/>
                        <a:gd name="T9" fmla="*/ 8 h 298"/>
                        <a:gd name="T10" fmla="*/ 427 w 738"/>
                        <a:gd name="T11" fmla="*/ 0 h 298"/>
                        <a:gd name="T12" fmla="*/ 398 w 738"/>
                        <a:gd name="T13" fmla="*/ 10 h 298"/>
                        <a:gd name="T14" fmla="*/ 303 w 738"/>
                        <a:gd name="T15" fmla="*/ 18 h 298"/>
                        <a:gd name="T16" fmla="*/ 255 w 738"/>
                        <a:gd name="T17" fmla="*/ 17 h 298"/>
                        <a:gd name="T18" fmla="*/ 214 w 738"/>
                        <a:gd name="T19" fmla="*/ 26 h 298"/>
                        <a:gd name="T20" fmla="*/ 187 w 738"/>
                        <a:gd name="T21" fmla="*/ 43 h 298"/>
                        <a:gd name="T22" fmla="*/ 139 w 738"/>
                        <a:gd name="T23" fmla="*/ 59 h 298"/>
                        <a:gd name="T24" fmla="*/ 81 w 738"/>
                        <a:gd name="T25" fmla="*/ 73 h 298"/>
                        <a:gd name="T26" fmla="*/ 62 w 738"/>
                        <a:gd name="T27" fmla="*/ 84 h 298"/>
                        <a:gd name="T28" fmla="*/ 47 w 738"/>
                        <a:gd name="T29" fmla="*/ 100 h 298"/>
                        <a:gd name="T30" fmla="*/ 10 w 738"/>
                        <a:gd name="T31" fmla="*/ 113 h 298"/>
                        <a:gd name="T32" fmla="*/ 0 w 738"/>
                        <a:gd name="T33" fmla="*/ 129 h 298"/>
                        <a:gd name="T34" fmla="*/ 2 w 738"/>
                        <a:gd name="T35" fmla="*/ 147 h 298"/>
                        <a:gd name="T36" fmla="*/ 18 w 738"/>
                        <a:gd name="T37" fmla="*/ 160 h 298"/>
                        <a:gd name="T38" fmla="*/ 21 w 738"/>
                        <a:gd name="T39" fmla="*/ 182 h 298"/>
                        <a:gd name="T40" fmla="*/ 42 w 738"/>
                        <a:gd name="T41" fmla="*/ 195 h 298"/>
                        <a:gd name="T42" fmla="*/ 83 w 738"/>
                        <a:gd name="T43" fmla="*/ 195 h 298"/>
                        <a:gd name="T44" fmla="*/ 102 w 738"/>
                        <a:gd name="T45" fmla="*/ 208 h 298"/>
                        <a:gd name="T46" fmla="*/ 134 w 738"/>
                        <a:gd name="T47" fmla="*/ 217 h 298"/>
                        <a:gd name="T48" fmla="*/ 236 w 738"/>
                        <a:gd name="T49" fmla="*/ 202 h 298"/>
                        <a:gd name="T50" fmla="*/ 316 w 738"/>
                        <a:gd name="T51" fmla="*/ 206 h 298"/>
                        <a:gd name="T52" fmla="*/ 367 w 738"/>
                        <a:gd name="T53" fmla="*/ 236 h 298"/>
                        <a:gd name="T54" fmla="*/ 414 w 738"/>
                        <a:gd name="T55" fmla="*/ 252 h 298"/>
                        <a:gd name="T56" fmla="*/ 465 w 738"/>
                        <a:gd name="T57" fmla="*/ 275 h 298"/>
                        <a:gd name="T58" fmla="*/ 509 w 738"/>
                        <a:gd name="T59" fmla="*/ 289 h 298"/>
                        <a:gd name="T60" fmla="*/ 554 w 738"/>
                        <a:gd name="T61" fmla="*/ 293 h 298"/>
                        <a:gd name="T62" fmla="*/ 635 w 738"/>
                        <a:gd name="T63" fmla="*/ 285 h 298"/>
                        <a:gd name="T64" fmla="*/ 689 w 738"/>
                        <a:gd name="T65" fmla="*/ 298 h 298"/>
                        <a:gd name="T66" fmla="*/ 738 w 738"/>
                        <a:gd name="T67" fmla="*/ 116 h 29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738" h="298">
                          <a:moveTo>
                            <a:pt x="738" y="116"/>
                          </a:moveTo>
                          <a:lnTo>
                            <a:pt x="669" y="110"/>
                          </a:lnTo>
                          <a:lnTo>
                            <a:pt x="620" y="81"/>
                          </a:lnTo>
                          <a:lnTo>
                            <a:pt x="508" y="37"/>
                          </a:lnTo>
                          <a:lnTo>
                            <a:pt x="460" y="8"/>
                          </a:lnTo>
                          <a:lnTo>
                            <a:pt x="427" y="0"/>
                          </a:lnTo>
                          <a:lnTo>
                            <a:pt x="398" y="10"/>
                          </a:lnTo>
                          <a:lnTo>
                            <a:pt x="303" y="18"/>
                          </a:lnTo>
                          <a:lnTo>
                            <a:pt x="255" y="17"/>
                          </a:lnTo>
                          <a:lnTo>
                            <a:pt x="214" y="26"/>
                          </a:lnTo>
                          <a:lnTo>
                            <a:pt x="187" y="43"/>
                          </a:lnTo>
                          <a:lnTo>
                            <a:pt x="139" y="59"/>
                          </a:lnTo>
                          <a:lnTo>
                            <a:pt x="81" y="73"/>
                          </a:lnTo>
                          <a:lnTo>
                            <a:pt x="62" y="84"/>
                          </a:lnTo>
                          <a:lnTo>
                            <a:pt x="47" y="100"/>
                          </a:lnTo>
                          <a:lnTo>
                            <a:pt x="10" y="113"/>
                          </a:lnTo>
                          <a:lnTo>
                            <a:pt x="0" y="129"/>
                          </a:lnTo>
                          <a:lnTo>
                            <a:pt x="2" y="147"/>
                          </a:lnTo>
                          <a:lnTo>
                            <a:pt x="18" y="160"/>
                          </a:lnTo>
                          <a:lnTo>
                            <a:pt x="21" y="182"/>
                          </a:lnTo>
                          <a:lnTo>
                            <a:pt x="42" y="195"/>
                          </a:lnTo>
                          <a:lnTo>
                            <a:pt x="83" y="195"/>
                          </a:lnTo>
                          <a:lnTo>
                            <a:pt x="102" y="208"/>
                          </a:lnTo>
                          <a:lnTo>
                            <a:pt x="134" y="217"/>
                          </a:lnTo>
                          <a:lnTo>
                            <a:pt x="236" y="202"/>
                          </a:lnTo>
                          <a:lnTo>
                            <a:pt x="316" y="206"/>
                          </a:lnTo>
                          <a:lnTo>
                            <a:pt x="367" y="236"/>
                          </a:lnTo>
                          <a:lnTo>
                            <a:pt x="414" y="252"/>
                          </a:lnTo>
                          <a:lnTo>
                            <a:pt x="465" y="275"/>
                          </a:lnTo>
                          <a:lnTo>
                            <a:pt x="509" y="289"/>
                          </a:lnTo>
                          <a:lnTo>
                            <a:pt x="554" y="293"/>
                          </a:lnTo>
                          <a:lnTo>
                            <a:pt x="635" y="285"/>
                          </a:lnTo>
                          <a:lnTo>
                            <a:pt x="689" y="298"/>
                          </a:lnTo>
                          <a:lnTo>
                            <a:pt x="738" y="116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01" name="Freeform 1800"/>
                    <p:cNvSpPr>
                      <a:spLocks/>
                    </p:cNvSpPr>
                    <p:nvPr/>
                  </p:nvSpPr>
                  <p:spPr bwMode="auto">
                    <a:xfrm>
                      <a:off x="1818" y="1441"/>
                      <a:ext cx="13" cy="4"/>
                    </a:xfrm>
                    <a:custGeom>
                      <a:avLst/>
                      <a:gdLst>
                        <a:gd name="T0" fmla="*/ 0 w 149"/>
                        <a:gd name="T1" fmla="*/ 42 h 42"/>
                        <a:gd name="T2" fmla="*/ 39 w 149"/>
                        <a:gd name="T3" fmla="*/ 29 h 42"/>
                        <a:gd name="T4" fmla="*/ 85 w 149"/>
                        <a:gd name="T5" fmla="*/ 23 h 42"/>
                        <a:gd name="T6" fmla="*/ 149 w 149"/>
                        <a:gd name="T7" fmla="*/ 1 h 42"/>
                        <a:gd name="T8" fmla="*/ 131 w 149"/>
                        <a:gd name="T9" fmla="*/ 0 h 42"/>
                        <a:gd name="T10" fmla="*/ 76 w 149"/>
                        <a:gd name="T11" fmla="*/ 19 h 42"/>
                        <a:gd name="T12" fmla="*/ 40 w 149"/>
                        <a:gd name="T13" fmla="*/ 19 h 42"/>
                        <a:gd name="T14" fmla="*/ 19 w 149"/>
                        <a:gd name="T15" fmla="*/ 33 h 42"/>
                        <a:gd name="T16" fmla="*/ 0 w 149"/>
                        <a:gd name="T17" fmla="*/ 42 h 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49" h="42">
                          <a:moveTo>
                            <a:pt x="0" y="42"/>
                          </a:moveTo>
                          <a:lnTo>
                            <a:pt x="39" y="29"/>
                          </a:lnTo>
                          <a:lnTo>
                            <a:pt x="85" y="23"/>
                          </a:lnTo>
                          <a:lnTo>
                            <a:pt x="149" y="1"/>
                          </a:lnTo>
                          <a:lnTo>
                            <a:pt x="131" y="0"/>
                          </a:lnTo>
                          <a:lnTo>
                            <a:pt x="76" y="19"/>
                          </a:lnTo>
                          <a:lnTo>
                            <a:pt x="40" y="19"/>
                          </a:lnTo>
                          <a:lnTo>
                            <a:pt x="19" y="33"/>
                          </a:lnTo>
                          <a:lnTo>
                            <a:pt x="0" y="4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02" name="Freeform 1801"/>
                    <p:cNvSpPr>
                      <a:spLocks/>
                    </p:cNvSpPr>
                    <p:nvPr/>
                  </p:nvSpPr>
                  <p:spPr bwMode="auto">
                    <a:xfrm>
                      <a:off x="1835" y="1441"/>
                      <a:ext cx="6" cy="1"/>
                    </a:xfrm>
                    <a:custGeom>
                      <a:avLst/>
                      <a:gdLst>
                        <a:gd name="T0" fmla="*/ 0 w 71"/>
                        <a:gd name="T1" fmla="*/ 3 h 13"/>
                        <a:gd name="T2" fmla="*/ 45 w 71"/>
                        <a:gd name="T3" fmla="*/ 13 h 13"/>
                        <a:gd name="T4" fmla="*/ 71 w 71"/>
                        <a:gd name="T5" fmla="*/ 6 h 13"/>
                        <a:gd name="T6" fmla="*/ 48 w 71"/>
                        <a:gd name="T7" fmla="*/ 0 h 13"/>
                        <a:gd name="T8" fmla="*/ 0 w 71"/>
                        <a:gd name="T9" fmla="*/ 3 h 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1" h="13">
                          <a:moveTo>
                            <a:pt x="0" y="3"/>
                          </a:moveTo>
                          <a:lnTo>
                            <a:pt x="45" y="13"/>
                          </a:lnTo>
                          <a:lnTo>
                            <a:pt x="71" y="6"/>
                          </a:lnTo>
                          <a:lnTo>
                            <a:pt x="48" y="0"/>
                          </a:lnTo>
                          <a:lnTo>
                            <a:pt x="0" y="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03" name="Freeform 1802"/>
                    <p:cNvSpPr>
                      <a:spLocks/>
                    </p:cNvSpPr>
                    <p:nvPr/>
                  </p:nvSpPr>
                  <p:spPr bwMode="auto">
                    <a:xfrm>
                      <a:off x="1813" y="1436"/>
                      <a:ext cx="22" cy="7"/>
                    </a:xfrm>
                    <a:custGeom>
                      <a:avLst/>
                      <a:gdLst>
                        <a:gd name="T0" fmla="*/ 0 w 264"/>
                        <a:gd name="T1" fmla="*/ 80 h 80"/>
                        <a:gd name="T2" fmla="*/ 36 w 264"/>
                        <a:gd name="T3" fmla="*/ 64 h 80"/>
                        <a:gd name="T4" fmla="*/ 66 w 264"/>
                        <a:gd name="T5" fmla="*/ 46 h 80"/>
                        <a:gd name="T6" fmla="*/ 109 w 264"/>
                        <a:gd name="T7" fmla="*/ 36 h 80"/>
                        <a:gd name="T8" fmla="*/ 165 w 264"/>
                        <a:gd name="T9" fmla="*/ 23 h 80"/>
                        <a:gd name="T10" fmla="*/ 221 w 264"/>
                        <a:gd name="T11" fmla="*/ 8 h 80"/>
                        <a:gd name="T12" fmla="*/ 264 w 264"/>
                        <a:gd name="T13" fmla="*/ 8 h 80"/>
                        <a:gd name="T14" fmla="*/ 218 w 264"/>
                        <a:gd name="T15" fmla="*/ 0 h 80"/>
                        <a:gd name="T16" fmla="*/ 188 w 264"/>
                        <a:gd name="T17" fmla="*/ 7 h 80"/>
                        <a:gd name="T18" fmla="*/ 154 w 264"/>
                        <a:gd name="T19" fmla="*/ 18 h 80"/>
                        <a:gd name="T20" fmla="*/ 105 w 264"/>
                        <a:gd name="T21" fmla="*/ 31 h 80"/>
                        <a:gd name="T22" fmla="*/ 62 w 264"/>
                        <a:gd name="T23" fmla="*/ 37 h 80"/>
                        <a:gd name="T24" fmla="*/ 42 w 264"/>
                        <a:gd name="T25" fmla="*/ 54 h 80"/>
                        <a:gd name="T26" fmla="*/ 0 w 264"/>
                        <a:gd name="T27" fmla="*/ 80 h 8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264" h="80">
                          <a:moveTo>
                            <a:pt x="0" y="80"/>
                          </a:moveTo>
                          <a:lnTo>
                            <a:pt x="36" y="64"/>
                          </a:lnTo>
                          <a:lnTo>
                            <a:pt x="66" y="46"/>
                          </a:lnTo>
                          <a:lnTo>
                            <a:pt x="109" y="36"/>
                          </a:lnTo>
                          <a:lnTo>
                            <a:pt x="165" y="23"/>
                          </a:lnTo>
                          <a:lnTo>
                            <a:pt x="221" y="8"/>
                          </a:lnTo>
                          <a:lnTo>
                            <a:pt x="264" y="8"/>
                          </a:lnTo>
                          <a:lnTo>
                            <a:pt x="218" y="0"/>
                          </a:lnTo>
                          <a:lnTo>
                            <a:pt x="188" y="7"/>
                          </a:lnTo>
                          <a:lnTo>
                            <a:pt x="154" y="18"/>
                          </a:lnTo>
                          <a:lnTo>
                            <a:pt x="105" y="31"/>
                          </a:lnTo>
                          <a:lnTo>
                            <a:pt x="62" y="37"/>
                          </a:lnTo>
                          <a:lnTo>
                            <a:pt x="42" y="54"/>
                          </a:lnTo>
                          <a:lnTo>
                            <a:pt x="0" y="8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04" name="Freeform 1803"/>
                    <p:cNvSpPr>
                      <a:spLocks/>
                    </p:cNvSpPr>
                    <p:nvPr/>
                  </p:nvSpPr>
                  <p:spPr bwMode="auto">
                    <a:xfrm>
                      <a:off x="1837" y="1435"/>
                      <a:ext cx="5" cy="2"/>
                    </a:xfrm>
                    <a:custGeom>
                      <a:avLst/>
                      <a:gdLst>
                        <a:gd name="T0" fmla="*/ 70 w 70"/>
                        <a:gd name="T1" fmla="*/ 0 h 27"/>
                        <a:gd name="T2" fmla="*/ 44 w 70"/>
                        <a:gd name="T3" fmla="*/ 17 h 27"/>
                        <a:gd name="T4" fmla="*/ 0 w 70"/>
                        <a:gd name="T5" fmla="*/ 27 h 27"/>
                        <a:gd name="T6" fmla="*/ 33 w 70"/>
                        <a:gd name="T7" fmla="*/ 14 h 27"/>
                        <a:gd name="T8" fmla="*/ 70 w 70"/>
                        <a:gd name="T9" fmla="*/ 0 h 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0" h="27">
                          <a:moveTo>
                            <a:pt x="70" y="0"/>
                          </a:moveTo>
                          <a:lnTo>
                            <a:pt x="44" y="17"/>
                          </a:lnTo>
                          <a:lnTo>
                            <a:pt x="0" y="27"/>
                          </a:lnTo>
                          <a:lnTo>
                            <a:pt x="33" y="14"/>
                          </a:lnTo>
                          <a:lnTo>
                            <a:pt x="7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05" name="Freeform 1804"/>
                    <p:cNvSpPr>
                      <a:spLocks/>
                    </p:cNvSpPr>
                    <p:nvPr/>
                  </p:nvSpPr>
                  <p:spPr bwMode="auto">
                    <a:xfrm>
                      <a:off x="1814" y="1435"/>
                      <a:ext cx="12" cy="4"/>
                    </a:xfrm>
                    <a:custGeom>
                      <a:avLst/>
                      <a:gdLst>
                        <a:gd name="T0" fmla="*/ 12 w 141"/>
                        <a:gd name="T1" fmla="*/ 34 h 47"/>
                        <a:gd name="T2" fmla="*/ 0 w 141"/>
                        <a:gd name="T3" fmla="*/ 47 h 47"/>
                        <a:gd name="T4" fmla="*/ 48 w 141"/>
                        <a:gd name="T5" fmla="*/ 27 h 47"/>
                        <a:gd name="T6" fmla="*/ 88 w 141"/>
                        <a:gd name="T7" fmla="*/ 18 h 47"/>
                        <a:gd name="T8" fmla="*/ 120 w 141"/>
                        <a:gd name="T9" fmla="*/ 8 h 47"/>
                        <a:gd name="T10" fmla="*/ 141 w 141"/>
                        <a:gd name="T11" fmla="*/ 0 h 47"/>
                        <a:gd name="T12" fmla="*/ 92 w 141"/>
                        <a:gd name="T13" fmla="*/ 11 h 47"/>
                        <a:gd name="T14" fmla="*/ 51 w 141"/>
                        <a:gd name="T15" fmla="*/ 23 h 47"/>
                        <a:gd name="T16" fmla="*/ 12 w 141"/>
                        <a:gd name="T17" fmla="*/ 34 h 4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41" h="47">
                          <a:moveTo>
                            <a:pt x="12" y="34"/>
                          </a:moveTo>
                          <a:lnTo>
                            <a:pt x="0" y="47"/>
                          </a:lnTo>
                          <a:lnTo>
                            <a:pt x="48" y="27"/>
                          </a:lnTo>
                          <a:lnTo>
                            <a:pt x="88" y="18"/>
                          </a:lnTo>
                          <a:lnTo>
                            <a:pt x="120" y="8"/>
                          </a:lnTo>
                          <a:lnTo>
                            <a:pt x="141" y="0"/>
                          </a:lnTo>
                          <a:lnTo>
                            <a:pt x="92" y="11"/>
                          </a:lnTo>
                          <a:lnTo>
                            <a:pt x="51" y="23"/>
                          </a:lnTo>
                          <a:lnTo>
                            <a:pt x="12" y="3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06" name="Freeform 1805"/>
                    <p:cNvSpPr>
                      <a:spLocks/>
                    </p:cNvSpPr>
                    <p:nvPr/>
                  </p:nvSpPr>
                  <p:spPr bwMode="auto">
                    <a:xfrm>
                      <a:off x="1831" y="1433"/>
                      <a:ext cx="10" cy="1"/>
                    </a:xfrm>
                    <a:custGeom>
                      <a:avLst/>
                      <a:gdLst>
                        <a:gd name="T0" fmla="*/ 0 w 128"/>
                        <a:gd name="T1" fmla="*/ 8 h 8"/>
                        <a:gd name="T2" fmla="*/ 30 w 128"/>
                        <a:gd name="T3" fmla="*/ 8 h 8"/>
                        <a:gd name="T4" fmla="*/ 78 w 128"/>
                        <a:gd name="T5" fmla="*/ 8 h 8"/>
                        <a:gd name="T6" fmla="*/ 128 w 128"/>
                        <a:gd name="T7" fmla="*/ 0 h 8"/>
                        <a:gd name="T8" fmla="*/ 71 w 128"/>
                        <a:gd name="T9" fmla="*/ 0 h 8"/>
                        <a:gd name="T10" fmla="*/ 0 w 128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28" h="8">
                          <a:moveTo>
                            <a:pt x="0" y="8"/>
                          </a:moveTo>
                          <a:lnTo>
                            <a:pt x="30" y="8"/>
                          </a:lnTo>
                          <a:lnTo>
                            <a:pt x="78" y="8"/>
                          </a:lnTo>
                          <a:lnTo>
                            <a:pt x="128" y="0"/>
                          </a:lnTo>
                          <a:lnTo>
                            <a:pt x="71" y="0"/>
                          </a:lnTo>
                          <a:lnTo>
                            <a:pt x="0" y="8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07" name="Freeform 1806"/>
                    <p:cNvSpPr>
                      <a:spLocks/>
                    </p:cNvSpPr>
                    <p:nvPr/>
                  </p:nvSpPr>
                  <p:spPr bwMode="auto">
                    <a:xfrm>
                      <a:off x="1815" y="1442"/>
                      <a:ext cx="3" cy="3"/>
                    </a:xfrm>
                    <a:custGeom>
                      <a:avLst/>
                      <a:gdLst>
                        <a:gd name="T0" fmla="*/ 20 w 29"/>
                        <a:gd name="T1" fmla="*/ 0 h 40"/>
                        <a:gd name="T2" fmla="*/ 29 w 29"/>
                        <a:gd name="T3" fmla="*/ 13 h 40"/>
                        <a:gd name="T4" fmla="*/ 9 w 29"/>
                        <a:gd name="T5" fmla="*/ 37 h 40"/>
                        <a:gd name="T6" fmla="*/ 0 w 29"/>
                        <a:gd name="T7" fmla="*/ 40 h 40"/>
                        <a:gd name="T8" fmla="*/ 13 w 29"/>
                        <a:gd name="T9" fmla="*/ 26 h 40"/>
                        <a:gd name="T10" fmla="*/ 20 w 29"/>
                        <a:gd name="T11" fmla="*/ 0 h 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9" h="40">
                          <a:moveTo>
                            <a:pt x="20" y="0"/>
                          </a:moveTo>
                          <a:lnTo>
                            <a:pt x="29" y="13"/>
                          </a:lnTo>
                          <a:lnTo>
                            <a:pt x="9" y="37"/>
                          </a:lnTo>
                          <a:lnTo>
                            <a:pt x="0" y="40"/>
                          </a:lnTo>
                          <a:lnTo>
                            <a:pt x="13" y="26"/>
                          </a:lnTo>
                          <a:lnTo>
                            <a:pt x="2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08" name="Freeform 1807"/>
                    <p:cNvSpPr>
                      <a:spLocks/>
                    </p:cNvSpPr>
                    <p:nvPr/>
                  </p:nvSpPr>
                  <p:spPr bwMode="auto">
                    <a:xfrm>
                      <a:off x="1813" y="1440"/>
                      <a:ext cx="2" cy="2"/>
                    </a:xfrm>
                    <a:custGeom>
                      <a:avLst/>
                      <a:gdLst>
                        <a:gd name="T0" fmla="*/ 28 w 28"/>
                        <a:gd name="T1" fmla="*/ 0 h 34"/>
                        <a:gd name="T2" fmla="*/ 27 w 28"/>
                        <a:gd name="T3" fmla="*/ 16 h 34"/>
                        <a:gd name="T4" fmla="*/ 17 w 28"/>
                        <a:gd name="T5" fmla="*/ 27 h 34"/>
                        <a:gd name="T6" fmla="*/ 0 w 28"/>
                        <a:gd name="T7" fmla="*/ 34 h 34"/>
                        <a:gd name="T8" fmla="*/ 15 w 28"/>
                        <a:gd name="T9" fmla="*/ 20 h 34"/>
                        <a:gd name="T10" fmla="*/ 28 w 28"/>
                        <a:gd name="T11" fmla="*/ 0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8" h="34">
                          <a:moveTo>
                            <a:pt x="28" y="0"/>
                          </a:moveTo>
                          <a:lnTo>
                            <a:pt x="27" y="16"/>
                          </a:lnTo>
                          <a:lnTo>
                            <a:pt x="17" y="27"/>
                          </a:lnTo>
                          <a:lnTo>
                            <a:pt x="0" y="34"/>
                          </a:lnTo>
                          <a:lnTo>
                            <a:pt x="15" y="20"/>
                          </a:lnTo>
                          <a:lnTo>
                            <a:pt x="28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09" name="Freeform 1808"/>
                    <p:cNvSpPr>
                      <a:spLocks/>
                    </p:cNvSpPr>
                    <p:nvPr/>
                  </p:nvSpPr>
                  <p:spPr bwMode="auto">
                    <a:xfrm>
                      <a:off x="1848" y="1444"/>
                      <a:ext cx="15" cy="3"/>
                    </a:xfrm>
                    <a:custGeom>
                      <a:avLst/>
                      <a:gdLst>
                        <a:gd name="T0" fmla="*/ 0 w 181"/>
                        <a:gd name="T1" fmla="*/ 0 h 32"/>
                        <a:gd name="T2" fmla="*/ 82 w 181"/>
                        <a:gd name="T3" fmla="*/ 17 h 32"/>
                        <a:gd name="T4" fmla="*/ 181 w 181"/>
                        <a:gd name="T5" fmla="*/ 32 h 32"/>
                        <a:gd name="T6" fmla="*/ 105 w 181"/>
                        <a:gd name="T7" fmla="*/ 30 h 32"/>
                        <a:gd name="T8" fmla="*/ 0 w 181"/>
                        <a:gd name="T9" fmla="*/ 0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81" h="32">
                          <a:moveTo>
                            <a:pt x="0" y="0"/>
                          </a:moveTo>
                          <a:lnTo>
                            <a:pt x="82" y="17"/>
                          </a:lnTo>
                          <a:lnTo>
                            <a:pt x="181" y="32"/>
                          </a:lnTo>
                          <a:lnTo>
                            <a:pt x="105" y="3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10" name="Freeform 1809"/>
                    <p:cNvSpPr>
                      <a:spLocks/>
                    </p:cNvSpPr>
                    <p:nvPr/>
                  </p:nvSpPr>
                  <p:spPr bwMode="auto">
                    <a:xfrm>
                      <a:off x="1852" y="1437"/>
                      <a:ext cx="11" cy="6"/>
                    </a:xfrm>
                    <a:custGeom>
                      <a:avLst/>
                      <a:gdLst>
                        <a:gd name="T0" fmla="*/ 0 w 136"/>
                        <a:gd name="T1" fmla="*/ 0 h 62"/>
                        <a:gd name="T2" fmla="*/ 76 w 136"/>
                        <a:gd name="T3" fmla="*/ 43 h 62"/>
                        <a:gd name="T4" fmla="*/ 136 w 136"/>
                        <a:gd name="T5" fmla="*/ 62 h 62"/>
                        <a:gd name="T6" fmla="*/ 80 w 136"/>
                        <a:gd name="T7" fmla="*/ 37 h 62"/>
                        <a:gd name="T8" fmla="*/ 0 w 136"/>
                        <a:gd name="T9" fmla="*/ 0 h 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36" h="62">
                          <a:moveTo>
                            <a:pt x="0" y="0"/>
                          </a:moveTo>
                          <a:lnTo>
                            <a:pt x="76" y="43"/>
                          </a:lnTo>
                          <a:lnTo>
                            <a:pt x="136" y="62"/>
                          </a:lnTo>
                          <a:lnTo>
                            <a:pt x="80" y="3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11" name="Freeform 1810"/>
                    <p:cNvSpPr>
                      <a:spLocks/>
                    </p:cNvSpPr>
                    <p:nvPr/>
                  </p:nvSpPr>
                  <p:spPr bwMode="auto">
                    <a:xfrm>
                      <a:off x="1814" y="1486"/>
                      <a:ext cx="189" cy="155"/>
                    </a:xfrm>
                    <a:custGeom>
                      <a:avLst/>
                      <a:gdLst>
                        <a:gd name="T0" fmla="*/ 443 w 2258"/>
                        <a:gd name="T1" fmla="*/ 1241 h 1865"/>
                        <a:gd name="T2" fmla="*/ 461 w 2258"/>
                        <a:gd name="T3" fmla="*/ 1823 h 1865"/>
                        <a:gd name="T4" fmla="*/ 304 w 2258"/>
                        <a:gd name="T5" fmla="*/ 1865 h 1865"/>
                        <a:gd name="T6" fmla="*/ 189 w 2258"/>
                        <a:gd name="T7" fmla="*/ 1859 h 1865"/>
                        <a:gd name="T8" fmla="*/ 87 w 2258"/>
                        <a:gd name="T9" fmla="*/ 1829 h 1865"/>
                        <a:gd name="T10" fmla="*/ 33 w 2258"/>
                        <a:gd name="T11" fmla="*/ 1297 h 1865"/>
                        <a:gd name="T12" fmla="*/ 25 w 2258"/>
                        <a:gd name="T13" fmla="*/ 971 h 1865"/>
                        <a:gd name="T14" fmla="*/ 26 w 2258"/>
                        <a:gd name="T15" fmla="*/ 844 h 1865"/>
                        <a:gd name="T16" fmla="*/ 0 w 2258"/>
                        <a:gd name="T17" fmla="*/ 738 h 1865"/>
                        <a:gd name="T18" fmla="*/ 0 w 2258"/>
                        <a:gd name="T19" fmla="*/ 652 h 1865"/>
                        <a:gd name="T20" fmla="*/ 29 w 2258"/>
                        <a:gd name="T21" fmla="*/ 575 h 1865"/>
                        <a:gd name="T22" fmla="*/ 126 w 2258"/>
                        <a:gd name="T23" fmla="*/ 474 h 1865"/>
                        <a:gd name="T24" fmla="*/ 244 w 2258"/>
                        <a:gd name="T25" fmla="*/ 415 h 1865"/>
                        <a:gd name="T26" fmla="*/ 512 w 2258"/>
                        <a:gd name="T27" fmla="*/ 318 h 1865"/>
                        <a:gd name="T28" fmla="*/ 905 w 2258"/>
                        <a:gd name="T29" fmla="*/ 222 h 1865"/>
                        <a:gd name="T30" fmla="*/ 982 w 2258"/>
                        <a:gd name="T31" fmla="*/ 216 h 1865"/>
                        <a:gd name="T32" fmla="*/ 1034 w 2258"/>
                        <a:gd name="T33" fmla="*/ 222 h 1865"/>
                        <a:gd name="T34" fmla="*/ 1048 w 2258"/>
                        <a:gd name="T35" fmla="*/ 203 h 1865"/>
                        <a:gd name="T36" fmla="*/ 1068 w 2258"/>
                        <a:gd name="T37" fmla="*/ 182 h 1865"/>
                        <a:gd name="T38" fmla="*/ 1094 w 2258"/>
                        <a:gd name="T39" fmla="*/ 186 h 1865"/>
                        <a:gd name="T40" fmla="*/ 1128 w 2258"/>
                        <a:gd name="T41" fmla="*/ 189 h 1865"/>
                        <a:gd name="T42" fmla="*/ 1142 w 2258"/>
                        <a:gd name="T43" fmla="*/ 149 h 1865"/>
                        <a:gd name="T44" fmla="*/ 1172 w 2258"/>
                        <a:gd name="T45" fmla="*/ 127 h 1865"/>
                        <a:gd name="T46" fmla="*/ 1202 w 2258"/>
                        <a:gd name="T47" fmla="*/ 121 h 1865"/>
                        <a:gd name="T48" fmla="*/ 1244 w 2258"/>
                        <a:gd name="T49" fmla="*/ 121 h 1865"/>
                        <a:gd name="T50" fmla="*/ 1237 w 2258"/>
                        <a:gd name="T51" fmla="*/ 88 h 1865"/>
                        <a:gd name="T52" fmla="*/ 1284 w 2258"/>
                        <a:gd name="T53" fmla="*/ 0 h 1865"/>
                        <a:gd name="T54" fmla="*/ 2202 w 2258"/>
                        <a:gd name="T55" fmla="*/ 24 h 1865"/>
                        <a:gd name="T56" fmla="*/ 2199 w 2258"/>
                        <a:gd name="T57" fmla="*/ 117 h 1865"/>
                        <a:gd name="T58" fmla="*/ 2215 w 2258"/>
                        <a:gd name="T59" fmla="*/ 203 h 1865"/>
                        <a:gd name="T60" fmla="*/ 2230 w 2258"/>
                        <a:gd name="T61" fmla="*/ 262 h 1865"/>
                        <a:gd name="T62" fmla="*/ 2246 w 2258"/>
                        <a:gd name="T63" fmla="*/ 337 h 1865"/>
                        <a:gd name="T64" fmla="*/ 2258 w 2258"/>
                        <a:gd name="T65" fmla="*/ 459 h 1865"/>
                        <a:gd name="T66" fmla="*/ 2243 w 2258"/>
                        <a:gd name="T67" fmla="*/ 530 h 1865"/>
                        <a:gd name="T68" fmla="*/ 2215 w 2258"/>
                        <a:gd name="T69" fmla="*/ 598 h 1865"/>
                        <a:gd name="T70" fmla="*/ 2183 w 2258"/>
                        <a:gd name="T71" fmla="*/ 654 h 1865"/>
                        <a:gd name="T72" fmla="*/ 2140 w 2258"/>
                        <a:gd name="T73" fmla="*/ 675 h 1865"/>
                        <a:gd name="T74" fmla="*/ 2075 w 2258"/>
                        <a:gd name="T75" fmla="*/ 695 h 1865"/>
                        <a:gd name="T76" fmla="*/ 1986 w 2258"/>
                        <a:gd name="T77" fmla="*/ 722 h 1865"/>
                        <a:gd name="T78" fmla="*/ 1946 w 2258"/>
                        <a:gd name="T79" fmla="*/ 770 h 1865"/>
                        <a:gd name="T80" fmla="*/ 1899 w 2258"/>
                        <a:gd name="T81" fmla="*/ 810 h 1865"/>
                        <a:gd name="T82" fmla="*/ 1825 w 2258"/>
                        <a:gd name="T83" fmla="*/ 844 h 1865"/>
                        <a:gd name="T84" fmla="*/ 1737 w 2258"/>
                        <a:gd name="T85" fmla="*/ 871 h 1865"/>
                        <a:gd name="T86" fmla="*/ 1597 w 2258"/>
                        <a:gd name="T87" fmla="*/ 888 h 1865"/>
                        <a:gd name="T88" fmla="*/ 1478 w 2258"/>
                        <a:gd name="T89" fmla="*/ 888 h 1865"/>
                        <a:gd name="T90" fmla="*/ 1387 w 2258"/>
                        <a:gd name="T91" fmla="*/ 879 h 1865"/>
                        <a:gd name="T92" fmla="*/ 1305 w 2258"/>
                        <a:gd name="T93" fmla="*/ 871 h 1865"/>
                        <a:gd name="T94" fmla="*/ 1244 w 2258"/>
                        <a:gd name="T95" fmla="*/ 905 h 1865"/>
                        <a:gd name="T96" fmla="*/ 1123 w 2258"/>
                        <a:gd name="T97" fmla="*/ 898 h 1865"/>
                        <a:gd name="T98" fmla="*/ 634 w 2258"/>
                        <a:gd name="T99" fmla="*/ 943 h 1865"/>
                        <a:gd name="T100" fmla="*/ 522 w 2258"/>
                        <a:gd name="T101" fmla="*/ 966 h 1865"/>
                        <a:gd name="T102" fmla="*/ 505 w 2258"/>
                        <a:gd name="T103" fmla="*/ 989 h 1865"/>
                        <a:gd name="T104" fmla="*/ 434 w 2258"/>
                        <a:gd name="T105" fmla="*/ 999 h 1865"/>
                        <a:gd name="T106" fmla="*/ 462 w 2258"/>
                        <a:gd name="T107" fmla="*/ 1046 h 1865"/>
                        <a:gd name="T108" fmla="*/ 439 w 2258"/>
                        <a:gd name="T109" fmla="*/ 1102 h 1865"/>
                        <a:gd name="T110" fmla="*/ 443 w 2258"/>
                        <a:gd name="T111" fmla="*/ 1241 h 18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2258" h="1865">
                          <a:moveTo>
                            <a:pt x="443" y="1241"/>
                          </a:moveTo>
                          <a:lnTo>
                            <a:pt x="461" y="1823"/>
                          </a:lnTo>
                          <a:lnTo>
                            <a:pt x="304" y="1865"/>
                          </a:lnTo>
                          <a:lnTo>
                            <a:pt x="189" y="1859"/>
                          </a:lnTo>
                          <a:lnTo>
                            <a:pt x="87" y="1829"/>
                          </a:lnTo>
                          <a:lnTo>
                            <a:pt x="33" y="1297"/>
                          </a:lnTo>
                          <a:lnTo>
                            <a:pt x="25" y="971"/>
                          </a:lnTo>
                          <a:lnTo>
                            <a:pt x="26" y="844"/>
                          </a:lnTo>
                          <a:lnTo>
                            <a:pt x="0" y="738"/>
                          </a:lnTo>
                          <a:lnTo>
                            <a:pt x="0" y="652"/>
                          </a:lnTo>
                          <a:lnTo>
                            <a:pt x="29" y="575"/>
                          </a:lnTo>
                          <a:lnTo>
                            <a:pt x="126" y="474"/>
                          </a:lnTo>
                          <a:lnTo>
                            <a:pt x="244" y="415"/>
                          </a:lnTo>
                          <a:lnTo>
                            <a:pt x="512" y="318"/>
                          </a:lnTo>
                          <a:lnTo>
                            <a:pt x="905" y="222"/>
                          </a:lnTo>
                          <a:lnTo>
                            <a:pt x="982" y="216"/>
                          </a:lnTo>
                          <a:lnTo>
                            <a:pt x="1034" y="222"/>
                          </a:lnTo>
                          <a:lnTo>
                            <a:pt x="1048" y="203"/>
                          </a:lnTo>
                          <a:lnTo>
                            <a:pt x="1068" y="182"/>
                          </a:lnTo>
                          <a:lnTo>
                            <a:pt x="1094" y="186"/>
                          </a:lnTo>
                          <a:lnTo>
                            <a:pt x="1128" y="189"/>
                          </a:lnTo>
                          <a:lnTo>
                            <a:pt x="1142" y="149"/>
                          </a:lnTo>
                          <a:lnTo>
                            <a:pt x="1172" y="127"/>
                          </a:lnTo>
                          <a:lnTo>
                            <a:pt x="1202" y="121"/>
                          </a:lnTo>
                          <a:lnTo>
                            <a:pt x="1244" y="121"/>
                          </a:lnTo>
                          <a:lnTo>
                            <a:pt x="1237" y="88"/>
                          </a:lnTo>
                          <a:lnTo>
                            <a:pt x="1284" y="0"/>
                          </a:lnTo>
                          <a:lnTo>
                            <a:pt x="2202" y="24"/>
                          </a:lnTo>
                          <a:lnTo>
                            <a:pt x="2199" y="117"/>
                          </a:lnTo>
                          <a:lnTo>
                            <a:pt x="2215" y="203"/>
                          </a:lnTo>
                          <a:lnTo>
                            <a:pt x="2230" y="262"/>
                          </a:lnTo>
                          <a:lnTo>
                            <a:pt x="2246" y="337"/>
                          </a:lnTo>
                          <a:lnTo>
                            <a:pt x="2258" y="459"/>
                          </a:lnTo>
                          <a:lnTo>
                            <a:pt x="2243" y="530"/>
                          </a:lnTo>
                          <a:lnTo>
                            <a:pt x="2215" y="598"/>
                          </a:lnTo>
                          <a:lnTo>
                            <a:pt x="2183" y="654"/>
                          </a:lnTo>
                          <a:lnTo>
                            <a:pt x="2140" y="675"/>
                          </a:lnTo>
                          <a:lnTo>
                            <a:pt x="2075" y="695"/>
                          </a:lnTo>
                          <a:lnTo>
                            <a:pt x="1986" y="722"/>
                          </a:lnTo>
                          <a:lnTo>
                            <a:pt x="1946" y="770"/>
                          </a:lnTo>
                          <a:lnTo>
                            <a:pt x="1899" y="810"/>
                          </a:lnTo>
                          <a:lnTo>
                            <a:pt x="1825" y="844"/>
                          </a:lnTo>
                          <a:lnTo>
                            <a:pt x="1737" y="871"/>
                          </a:lnTo>
                          <a:lnTo>
                            <a:pt x="1597" y="888"/>
                          </a:lnTo>
                          <a:lnTo>
                            <a:pt x="1478" y="888"/>
                          </a:lnTo>
                          <a:lnTo>
                            <a:pt x="1387" y="879"/>
                          </a:lnTo>
                          <a:lnTo>
                            <a:pt x="1305" y="871"/>
                          </a:lnTo>
                          <a:lnTo>
                            <a:pt x="1244" y="905"/>
                          </a:lnTo>
                          <a:lnTo>
                            <a:pt x="1123" y="898"/>
                          </a:lnTo>
                          <a:lnTo>
                            <a:pt x="634" y="943"/>
                          </a:lnTo>
                          <a:lnTo>
                            <a:pt x="522" y="966"/>
                          </a:lnTo>
                          <a:lnTo>
                            <a:pt x="505" y="989"/>
                          </a:lnTo>
                          <a:lnTo>
                            <a:pt x="434" y="999"/>
                          </a:lnTo>
                          <a:lnTo>
                            <a:pt x="462" y="1046"/>
                          </a:lnTo>
                          <a:lnTo>
                            <a:pt x="439" y="1102"/>
                          </a:lnTo>
                          <a:lnTo>
                            <a:pt x="443" y="1241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12" name="Freeform 1811"/>
                    <p:cNvSpPr>
                      <a:spLocks/>
                    </p:cNvSpPr>
                    <p:nvPr/>
                  </p:nvSpPr>
                  <p:spPr bwMode="auto">
                    <a:xfrm>
                      <a:off x="1816" y="1493"/>
                      <a:ext cx="184" cy="146"/>
                    </a:xfrm>
                    <a:custGeom>
                      <a:avLst/>
                      <a:gdLst>
                        <a:gd name="T0" fmla="*/ 2145 w 2214"/>
                        <a:gd name="T1" fmla="*/ 97 h 1752"/>
                        <a:gd name="T2" fmla="*/ 2199 w 2214"/>
                        <a:gd name="T3" fmla="*/ 214 h 1752"/>
                        <a:gd name="T4" fmla="*/ 2155 w 2214"/>
                        <a:gd name="T5" fmla="*/ 551 h 1752"/>
                        <a:gd name="T6" fmla="*/ 2034 w 2214"/>
                        <a:gd name="T7" fmla="*/ 551 h 1752"/>
                        <a:gd name="T8" fmla="*/ 1898 w 2214"/>
                        <a:gd name="T9" fmla="*/ 672 h 1752"/>
                        <a:gd name="T10" fmla="*/ 1581 w 2214"/>
                        <a:gd name="T11" fmla="*/ 755 h 1752"/>
                        <a:gd name="T12" fmla="*/ 1284 w 2214"/>
                        <a:gd name="T13" fmla="*/ 755 h 1752"/>
                        <a:gd name="T14" fmla="*/ 1397 w 2214"/>
                        <a:gd name="T15" fmla="*/ 633 h 1752"/>
                        <a:gd name="T16" fmla="*/ 1255 w 2214"/>
                        <a:gd name="T17" fmla="*/ 750 h 1752"/>
                        <a:gd name="T18" fmla="*/ 1108 w 2214"/>
                        <a:gd name="T19" fmla="*/ 779 h 1752"/>
                        <a:gd name="T20" fmla="*/ 1207 w 2214"/>
                        <a:gd name="T21" fmla="*/ 702 h 1752"/>
                        <a:gd name="T22" fmla="*/ 1050 w 2214"/>
                        <a:gd name="T23" fmla="*/ 790 h 1752"/>
                        <a:gd name="T24" fmla="*/ 544 w 2214"/>
                        <a:gd name="T25" fmla="*/ 858 h 1752"/>
                        <a:gd name="T26" fmla="*/ 407 w 2214"/>
                        <a:gd name="T27" fmla="*/ 900 h 1752"/>
                        <a:gd name="T28" fmla="*/ 278 w 2214"/>
                        <a:gd name="T29" fmla="*/ 871 h 1752"/>
                        <a:gd name="T30" fmla="*/ 397 w 2214"/>
                        <a:gd name="T31" fmla="*/ 923 h 1752"/>
                        <a:gd name="T32" fmla="*/ 404 w 2214"/>
                        <a:gd name="T33" fmla="*/ 1010 h 1752"/>
                        <a:gd name="T34" fmla="*/ 270 w 2214"/>
                        <a:gd name="T35" fmla="*/ 1752 h 1752"/>
                        <a:gd name="T36" fmla="*/ 30 w 2214"/>
                        <a:gd name="T37" fmla="*/ 1146 h 1752"/>
                        <a:gd name="T38" fmla="*/ 0 w 2214"/>
                        <a:gd name="T39" fmla="*/ 659 h 1752"/>
                        <a:gd name="T40" fmla="*/ 62 w 2214"/>
                        <a:gd name="T41" fmla="*/ 468 h 1752"/>
                        <a:gd name="T42" fmla="*/ 320 w 2214"/>
                        <a:gd name="T43" fmla="*/ 317 h 1752"/>
                        <a:gd name="T44" fmla="*/ 871 w 2214"/>
                        <a:gd name="T45" fmla="*/ 155 h 1752"/>
                        <a:gd name="T46" fmla="*/ 1056 w 2214"/>
                        <a:gd name="T47" fmla="*/ 224 h 1752"/>
                        <a:gd name="T48" fmla="*/ 1133 w 2214"/>
                        <a:gd name="T49" fmla="*/ 234 h 1752"/>
                        <a:gd name="T50" fmla="*/ 1040 w 2214"/>
                        <a:gd name="T51" fmla="*/ 141 h 1752"/>
                        <a:gd name="T52" fmla="*/ 1099 w 2214"/>
                        <a:gd name="T53" fmla="*/ 117 h 1752"/>
                        <a:gd name="T54" fmla="*/ 1157 w 2214"/>
                        <a:gd name="T55" fmla="*/ 175 h 1752"/>
                        <a:gd name="T56" fmla="*/ 1162 w 2214"/>
                        <a:gd name="T57" fmla="*/ 145 h 1752"/>
                        <a:gd name="T58" fmla="*/ 1152 w 2214"/>
                        <a:gd name="T59" fmla="*/ 73 h 1752"/>
                        <a:gd name="T60" fmla="*/ 1289 w 2214"/>
                        <a:gd name="T61" fmla="*/ 121 h 1752"/>
                        <a:gd name="T62" fmla="*/ 1275 w 2214"/>
                        <a:gd name="T63" fmla="*/ 69 h 1752"/>
                        <a:gd name="T64" fmla="*/ 1245 w 2214"/>
                        <a:gd name="T65" fmla="*/ 0 h 1752"/>
                        <a:gd name="T66" fmla="*/ 1386 w 2214"/>
                        <a:gd name="T67" fmla="*/ 59 h 1752"/>
                        <a:gd name="T68" fmla="*/ 1640 w 2214"/>
                        <a:gd name="T69" fmla="*/ 113 h 1752"/>
                        <a:gd name="T70" fmla="*/ 1698 w 2214"/>
                        <a:gd name="T71" fmla="*/ 38 h 1752"/>
                        <a:gd name="T72" fmla="*/ 1761 w 2214"/>
                        <a:gd name="T73" fmla="*/ 121 h 1752"/>
                        <a:gd name="T74" fmla="*/ 1888 w 2214"/>
                        <a:gd name="T75" fmla="*/ 69 h 1752"/>
                        <a:gd name="T76" fmla="*/ 1941 w 2214"/>
                        <a:gd name="T77" fmla="*/ 141 h 1752"/>
                        <a:gd name="T78" fmla="*/ 2102 w 2214"/>
                        <a:gd name="T79" fmla="*/ 117 h 1752"/>
                        <a:gd name="T80" fmla="*/ 2141 w 2214"/>
                        <a:gd name="T81" fmla="*/ 34 h 17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</a:cxnLst>
                      <a:rect l="0" t="0" r="r" b="b"/>
                      <a:pathLst>
                        <a:path w="2214" h="1752">
                          <a:moveTo>
                            <a:pt x="2141" y="34"/>
                          </a:moveTo>
                          <a:lnTo>
                            <a:pt x="2145" y="97"/>
                          </a:lnTo>
                          <a:lnTo>
                            <a:pt x="2170" y="73"/>
                          </a:lnTo>
                          <a:lnTo>
                            <a:pt x="2199" y="214"/>
                          </a:lnTo>
                          <a:lnTo>
                            <a:pt x="2214" y="380"/>
                          </a:lnTo>
                          <a:lnTo>
                            <a:pt x="2155" y="551"/>
                          </a:lnTo>
                          <a:lnTo>
                            <a:pt x="2020" y="589"/>
                          </a:lnTo>
                          <a:lnTo>
                            <a:pt x="2034" y="551"/>
                          </a:lnTo>
                          <a:lnTo>
                            <a:pt x="1961" y="609"/>
                          </a:lnTo>
                          <a:lnTo>
                            <a:pt x="1898" y="672"/>
                          </a:lnTo>
                          <a:lnTo>
                            <a:pt x="1756" y="740"/>
                          </a:lnTo>
                          <a:lnTo>
                            <a:pt x="1581" y="755"/>
                          </a:lnTo>
                          <a:lnTo>
                            <a:pt x="1371" y="764"/>
                          </a:lnTo>
                          <a:lnTo>
                            <a:pt x="1284" y="755"/>
                          </a:lnTo>
                          <a:lnTo>
                            <a:pt x="1362" y="721"/>
                          </a:lnTo>
                          <a:lnTo>
                            <a:pt x="1397" y="633"/>
                          </a:lnTo>
                          <a:lnTo>
                            <a:pt x="1333" y="706"/>
                          </a:lnTo>
                          <a:lnTo>
                            <a:pt x="1255" y="750"/>
                          </a:lnTo>
                          <a:lnTo>
                            <a:pt x="1182" y="790"/>
                          </a:lnTo>
                          <a:lnTo>
                            <a:pt x="1108" y="779"/>
                          </a:lnTo>
                          <a:lnTo>
                            <a:pt x="1157" y="745"/>
                          </a:lnTo>
                          <a:lnTo>
                            <a:pt x="1207" y="702"/>
                          </a:lnTo>
                          <a:lnTo>
                            <a:pt x="1128" y="730"/>
                          </a:lnTo>
                          <a:lnTo>
                            <a:pt x="1050" y="790"/>
                          </a:lnTo>
                          <a:lnTo>
                            <a:pt x="797" y="819"/>
                          </a:lnTo>
                          <a:lnTo>
                            <a:pt x="544" y="858"/>
                          </a:lnTo>
                          <a:lnTo>
                            <a:pt x="437" y="887"/>
                          </a:lnTo>
                          <a:lnTo>
                            <a:pt x="407" y="900"/>
                          </a:lnTo>
                          <a:lnTo>
                            <a:pt x="360" y="881"/>
                          </a:lnTo>
                          <a:lnTo>
                            <a:pt x="278" y="871"/>
                          </a:lnTo>
                          <a:lnTo>
                            <a:pt x="324" y="897"/>
                          </a:lnTo>
                          <a:lnTo>
                            <a:pt x="397" y="923"/>
                          </a:lnTo>
                          <a:lnTo>
                            <a:pt x="427" y="944"/>
                          </a:lnTo>
                          <a:lnTo>
                            <a:pt x="404" y="1010"/>
                          </a:lnTo>
                          <a:lnTo>
                            <a:pt x="409" y="1704"/>
                          </a:lnTo>
                          <a:lnTo>
                            <a:pt x="270" y="1752"/>
                          </a:lnTo>
                          <a:lnTo>
                            <a:pt x="89" y="1734"/>
                          </a:lnTo>
                          <a:lnTo>
                            <a:pt x="30" y="1146"/>
                          </a:lnTo>
                          <a:lnTo>
                            <a:pt x="36" y="835"/>
                          </a:lnTo>
                          <a:lnTo>
                            <a:pt x="0" y="659"/>
                          </a:lnTo>
                          <a:lnTo>
                            <a:pt x="7" y="546"/>
                          </a:lnTo>
                          <a:lnTo>
                            <a:pt x="62" y="468"/>
                          </a:lnTo>
                          <a:lnTo>
                            <a:pt x="132" y="397"/>
                          </a:lnTo>
                          <a:lnTo>
                            <a:pt x="320" y="317"/>
                          </a:lnTo>
                          <a:lnTo>
                            <a:pt x="545" y="239"/>
                          </a:lnTo>
                          <a:lnTo>
                            <a:pt x="871" y="155"/>
                          </a:lnTo>
                          <a:lnTo>
                            <a:pt x="1002" y="145"/>
                          </a:lnTo>
                          <a:lnTo>
                            <a:pt x="1056" y="224"/>
                          </a:lnTo>
                          <a:lnTo>
                            <a:pt x="1221" y="306"/>
                          </a:lnTo>
                          <a:lnTo>
                            <a:pt x="1133" y="234"/>
                          </a:lnTo>
                          <a:lnTo>
                            <a:pt x="1066" y="195"/>
                          </a:lnTo>
                          <a:lnTo>
                            <a:pt x="1040" y="141"/>
                          </a:lnTo>
                          <a:lnTo>
                            <a:pt x="1050" y="117"/>
                          </a:lnTo>
                          <a:lnTo>
                            <a:pt x="1099" y="117"/>
                          </a:lnTo>
                          <a:lnTo>
                            <a:pt x="1128" y="145"/>
                          </a:lnTo>
                          <a:lnTo>
                            <a:pt x="1157" y="175"/>
                          </a:lnTo>
                          <a:lnTo>
                            <a:pt x="1231" y="205"/>
                          </a:lnTo>
                          <a:lnTo>
                            <a:pt x="1162" y="145"/>
                          </a:lnTo>
                          <a:lnTo>
                            <a:pt x="1133" y="103"/>
                          </a:lnTo>
                          <a:lnTo>
                            <a:pt x="1152" y="73"/>
                          </a:lnTo>
                          <a:lnTo>
                            <a:pt x="1211" y="54"/>
                          </a:lnTo>
                          <a:lnTo>
                            <a:pt x="1289" y="121"/>
                          </a:lnTo>
                          <a:lnTo>
                            <a:pt x="1362" y="165"/>
                          </a:lnTo>
                          <a:lnTo>
                            <a:pt x="1275" y="69"/>
                          </a:lnTo>
                          <a:lnTo>
                            <a:pt x="1245" y="28"/>
                          </a:lnTo>
                          <a:lnTo>
                            <a:pt x="1245" y="0"/>
                          </a:lnTo>
                          <a:lnTo>
                            <a:pt x="1318" y="10"/>
                          </a:lnTo>
                          <a:lnTo>
                            <a:pt x="1386" y="59"/>
                          </a:lnTo>
                          <a:lnTo>
                            <a:pt x="1431" y="93"/>
                          </a:lnTo>
                          <a:lnTo>
                            <a:pt x="1640" y="113"/>
                          </a:lnTo>
                          <a:lnTo>
                            <a:pt x="1634" y="59"/>
                          </a:lnTo>
                          <a:lnTo>
                            <a:pt x="1698" y="38"/>
                          </a:lnTo>
                          <a:lnTo>
                            <a:pt x="1698" y="107"/>
                          </a:lnTo>
                          <a:lnTo>
                            <a:pt x="1761" y="121"/>
                          </a:lnTo>
                          <a:lnTo>
                            <a:pt x="1898" y="141"/>
                          </a:lnTo>
                          <a:lnTo>
                            <a:pt x="1888" y="69"/>
                          </a:lnTo>
                          <a:lnTo>
                            <a:pt x="1936" y="69"/>
                          </a:lnTo>
                          <a:lnTo>
                            <a:pt x="1941" y="141"/>
                          </a:lnTo>
                          <a:lnTo>
                            <a:pt x="2020" y="137"/>
                          </a:lnTo>
                          <a:lnTo>
                            <a:pt x="2102" y="117"/>
                          </a:lnTo>
                          <a:lnTo>
                            <a:pt x="2107" y="59"/>
                          </a:lnTo>
                          <a:lnTo>
                            <a:pt x="2141" y="34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13" name="Freeform 1812"/>
                    <p:cNvSpPr>
                      <a:spLocks/>
                    </p:cNvSpPr>
                    <p:nvPr/>
                  </p:nvSpPr>
                  <p:spPr bwMode="auto">
                    <a:xfrm>
                      <a:off x="1836" y="1538"/>
                      <a:ext cx="76" cy="20"/>
                    </a:xfrm>
                    <a:custGeom>
                      <a:avLst/>
                      <a:gdLst>
                        <a:gd name="T0" fmla="*/ 914 w 914"/>
                        <a:gd name="T1" fmla="*/ 0 h 229"/>
                        <a:gd name="T2" fmla="*/ 680 w 914"/>
                        <a:gd name="T3" fmla="*/ 10 h 229"/>
                        <a:gd name="T4" fmla="*/ 442 w 914"/>
                        <a:gd name="T5" fmla="*/ 68 h 229"/>
                        <a:gd name="T6" fmla="*/ 267 w 914"/>
                        <a:gd name="T7" fmla="*/ 78 h 229"/>
                        <a:gd name="T8" fmla="*/ 120 w 914"/>
                        <a:gd name="T9" fmla="*/ 109 h 229"/>
                        <a:gd name="T10" fmla="*/ 68 w 914"/>
                        <a:gd name="T11" fmla="*/ 185 h 229"/>
                        <a:gd name="T12" fmla="*/ 0 w 914"/>
                        <a:gd name="T13" fmla="*/ 229 h 229"/>
                        <a:gd name="T14" fmla="*/ 68 w 914"/>
                        <a:gd name="T15" fmla="*/ 215 h 229"/>
                        <a:gd name="T16" fmla="*/ 130 w 914"/>
                        <a:gd name="T17" fmla="*/ 127 h 229"/>
                        <a:gd name="T18" fmla="*/ 325 w 914"/>
                        <a:gd name="T19" fmla="*/ 88 h 229"/>
                        <a:gd name="T20" fmla="*/ 442 w 914"/>
                        <a:gd name="T21" fmla="*/ 88 h 229"/>
                        <a:gd name="T22" fmla="*/ 534 w 914"/>
                        <a:gd name="T23" fmla="*/ 68 h 229"/>
                        <a:gd name="T24" fmla="*/ 696 w 914"/>
                        <a:gd name="T25" fmla="*/ 24 h 229"/>
                        <a:gd name="T26" fmla="*/ 914 w 914"/>
                        <a:gd name="T27" fmla="*/ 0 h 2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914" h="229">
                          <a:moveTo>
                            <a:pt x="914" y="0"/>
                          </a:moveTo>
                          <a:lnTo>
                            <a:pt x="680" y="10"/>
                          </a:lnTo>
                          <a:lnTo>
                            <a:pt x="442" y="68"/>
                          </a:lnTo>
                          <a:lnTo>
                            <a:pt x="267" y="78"/>
                          </a:lnTo>
                          <a:lnTo>
                            <a:pt x="120" y="109"/>
                          </a:lnTo>
                          <a:lnTo>
                            <a:pt x="68" y="185"/>
                          </a:lnTo>
                          <a:lnTo>
                            <a:pt x="0" y="229"/>
                          </a:lnTo>
                          <a:lnTo>
                            <a:pt x="68" y="215"/>
                          </a:lnTo>
                          <a:lnTo>
                            <a:pt x="130" y="127"/>
                          </a:lnTo>
                          <a:lnTo>
                            <a:pt x="325" y="88"/>
                          </a:lnTo>
                          <a:lnTo>
                            <a:pt x="442" y="88"/>
                          </a:lnTo>
                          <a:lnTo>
                            <a:pt x="534" y="68"/>
                          </a:lnTo>
                          <a:lnTo>
                            <a:pt x="696" y="24"/>
                          </a:lnTo>
                          <a:lnTo>
                            <a:pt x="914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14" name="Freeform 1813"/>
                    <p:cNvSpPr>
                      <a:spLocks/>
                    </p:cNvSpPr>
                    <p:nvPr/>
                  </p:nvSpPr>
                  <p:spPr bwMode="auto">
                    <a:xfrm>
                      <a:off x="1832" y="1560"/>
                      <a:ext cx="5" cy="77"/>
                    </a:xfrm>
                    <a:custGeom>
                      <a:avLst/>
                      <a:gdLst>
                        <a:gd name="T0" fmla="*/ 20 w 60"/>
                        <a:gd name="T1" fmla="*/ 0 h 923"/>
                        <a:gd name="T2" fmla="*/ 0 w 60"/>
                        <a:gd name="T3" fmla="*/ 46 h 923"/>
                        <a:gd name="T4" fmla="*/ 23 w 60"/>
                        <a:gd name="T5" fmla="*/ 82 h 923"/>
                        <a:gd name="T6" fmla="*/ 40 w 60"/>
                        <a:gd name="T7" fmla="*/ 159 h 923"/>
                        <a:gd name="T8" fmla="*/ 17 w 60"/>
                        <a:gd name="T9" fmla="*/ 231 h 923"/>
                        <a:gd name="T10" fmla="*/ 30 w 60"/>
                        <a:gd name="T11" fmla="*/ 645 h 923"/>
                        <a:gd name="T12" fmla="*/ 30 w 60"/>
                        <a:gd name="T13" fmla="*/ 911 h 923"/>
                        <a:gd name="T14" fmla="*/ 60 w 60"/>
                        <a:gd name="T15" fmla="*/ 923 h 923"/>
                        <a:gd name="T16" fmla="*/ 56 w 60"/>
                        <a:gd name="T17" fmla="*/ 374 h 923"/>
                        <a:gd name="T18" fmla="*/ 30 w 60"/>
                        <a:gd name="T19" fmla="*/ 241 h 923"/>
                        <a:gd name="T20" fmla="*/ 46 w 60"/>
                        <a:gd name="T21" fmla="*/ 179 h 923"/>
                        <a:gd name="T22" fmla="*/ 53 w 60"/>
                        <a:gd name="T23" fmla="*/ 156 h 923"/>
                        <a:gd name="T24" fmla="*/ 43 w 60"/>
                        <a:gd name="T25" fmla="*/ 89 h 923"/>
                        <a:gd name="T26" fmla="*/ 23 w 60"/>
                        <a:gd name="T27" fmla="*/ 53 h 923"/>
                        <a:gd name="T28" fmla="*/ 20 w 60"/>
                        <a:gd name="T29" fmla="*/ 0 h 9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60" h="923">
                          <a:moveTo>
                            <a:pt x="20" y="0"/>
                          </a:moveTo>
                          <a:lnTo>
                            <a:pt x="0" y="46"/>
                          </a:lnTo>
                          <a:lnTo>
                            <a:pt x="23" y="82"/>
                          </a:lnTo>
                          <a:lnTo>
                            <a:pt x="40" y="159"/>
                          </a:lnTo>
                          <a:lnTo>
                            <a:pt x="17" y="231"/>
                          </a:lnTo>
                          <a:lnTo>
                            <a:pt x="30" y="645"/>
                          </a:lnTo>
                          <a:lnTo>
                            <a:pt x="30" y="911"/>
                          </a:lnTo>
                          <a:lnTo>
                            <a:pt x="60" y="923"/>
                          </a:lnTo>
                          <a:lnTo>
                            <a:pt x="56" y="374"/>
                          </a:lnTo>
                          <a:lnTo>
                            <a:pt x="30" y="241"/>
                          </a:lnTo>
                          <a:lnTo>
                            <a:pt x="46" y="179"/>
                          </a:lnTo>
                          <a:lnTo>
                            <a:pt x="53" y="156"/>
                          </a:lnTo>
                          <a:lnTo>
                            <a:pt x="43" y="89"/>
                          </a:lnTo>
                          <a:lnTo>
                            <a:pt x="23" y="53"/>
                          </a:lnTo>
                          <a:lnTo>
                            <a:pt x="2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15" name="Freeform 1814"/>
                    <p:cNvSpPr>
                      <a:spLocks/>
                    </p:cNvSpPr>
                    <p:nvPr/>
                  </p:nvSpPr>
                  <p:spPr bwMode="auto">
                    <a:xfrm>
                      <a:off x="1844" y="1561"/>
                      <a:ext cx="13" cy="4"/>
                    </a:xfrm>
                    <a:custGeom>
                      <a:avLst/>
                      <a:gdLst>
                        <a:gd name="T0" fmla="*/ 0 w 149"/>
                        <a:gd name="T1" fmla="*/ 0 h 49"/>
                        <a:gd name="T2" fmla="*/ 73 w 149"/>
                        <a:gd name="T3" fmla="*/ 36 h 49"/>
                        <a:gd name="T4" fmla="*/ 136 w 149"/>
                        <a:gd name="T5" fmla="*/ 49 h 49"/>
                        <a:gd name="T6" fmla="*/ 149 w 149"/>
                        <a:gd name="T7" fmla="*/ 49 h 49"/>
                        <a:gd name="T8" fmla="*/ 110 w 149"/>
                        <a:gd name="T9" fmla="*/ 16 h 49"/>
                        <a:gd name="T10" fmla="*/ 0 w 149"/>
                        <a:gd name="T11" fmla="*/ 0 h 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49" h="49">
                          <a:moveTo>
                            <a:pt x="0" y="0"/>
                          </a:moveTo>
                          <a:lnTo>
                            <a:pt x="73" y="36"/>
                          </a:lnTo>
                          <a:lnTo>
                            <a:pt x="136" y="49"/>
                          </a:lnTo>
                          <a:lnTo>
                            <a:pt x="149" y="49"/>
                          </a:lnTo>
                          <a:lnTo>
                            <a:pt x="110" y="1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16" name="Freeform 1815"/>
                    <p:cNvSpPr>
                      <a:spLocks/>
                    </p:cNvSpPr>
                    <p:nvPr/>
                  </p:nvSpPr>
                  <p:spPr bwMode="auto">
                    <a:xfrm>
                      <a:off x="1950" y="1520"/>
                      <a:ext cx="25" cy="5"/>
                    </a:xfrm>
                    <a:custGeom>
                      <a:avLst/>
                      <a:gdLst>
                        <a:gd name="T0" fmla="*/ 301 w 301"/>
                        <a:gd name="T1" fmla="*/ 0 h 54"/>
                        <a:gd name="T2" fmla="*/ 160 w 301"/>
                        <a:gd name="T3" fmla="*/ 54 h 54"/>
                        <a:gd name="T4" fmla="*/ 0 w 301"/>
                        <a:gd name="T5" fmla="*/ 40 h 54"/>
                        <a:gd name="T6" fmla="*/ 301 w 301"/>
                        <a:gd name="T7" fmla="*/ 0 h 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301" h="54">
                          <a:moveTo>
                            <a:pt x="301" y="0"/>
                          </a:moveTo>
                          <a:lnTo>
                            <a:pt x="160" y="54"/>
                          </a:lnTo>
                          <a:lnTo>
                            <a:pt x="0" y="40"/>
                          </a:lnTo>
                          <a:lnTo>
                            <a:pt x="301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17" name="Freeform 1816"/>
                    <p:cNvSpPr>
                      <a:spLocks/>
                    </p:cNvSpPr>
                    <p:nvPr/>
                  </p:nvSpPr>
                  <p:spPr bwMode="auto">
                    <a:xfrm>
                      <a:off x="1984" y="1513"/>
                      <a:ext cx="15" cy="6"/>
                    </a:xfrm>
                    <a:custGeom>
                      <a:avLst/>
                      <a:gdLst>
                        <a:gd name="T0" fmla="*/ 183 w 183"/>
                        <a:gd name="T1" fmla="*/ 0 h 62"/>
                        <a:gd name="T2" fmla="*/ 135 w 183"/>
                        <a:gd name="T3" fmla="*/ 38 h 62"/>
                        <a:gd name="T4" fmla="*/ 0 w 183"/>
                        <a:gd name="T5" fmla="*/ 58 h 62"/>
                        <a:gd name="T6" fmla="*/ 141 w 183"/>
                        <a:gd name="T7" fmla="*/ 62 h 62"/>
                        <a:gd name="T8" fmla="*/ 183 w 183"/>
                        <a:gd name="T9" fmla="*/ 0 h 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83" h="62">
                          <a:moveTo>
                            <a:pt x="183" y="0"/>
                          </a:moveTo>
                          <a:lnTo>
                            <a:pt x="135" y="38"/>
                          </a:lnTo>
                          <a:lnTo>
                            <a:pt x="0" y="58"/>
                          </a:lnTo>
                          <a:lnTo>
                            <a:pt x="141" y="62"/>
                          </a:lnTo>
                          <a:lnTo>
                            <a:pt x="183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18" name="Freeform 1817"/>
                    <p:cNvSpPr>
                      <a:spLocks/>
                    </p:cNvSpPr>
                    <p:nvPr/>
                  </p:nvSpPr>
                  <p:spPr bwMode="auto">
                    <a:xfrm>
                      <a:off x="1912" y="1509"/>
                      <a:ext cx="24" cy="13"/>
                    </a:xfrm>
                    <a:custGeom>
                      <a:avLst/>
                      <a:gdLst>
                        <a:gd name="T0" fmla="*/ 283 w 283"/>
                        <a:gd name="T1" fmla="*/ 0 h 156"/>
                        <a:gd name="T2" fmla="*/ 156 w 283"/>
                        <a:gd name="T3" fmla="*/ 15 h 156"/>
                        <a:gd name="T4" fmla="*/ 132 w 283"/>
                        <a:gd name="T5" fmla="*/ 34 h 156"/>
                        <a:gd name="T6" fmla="*/ 132 w 283"/>
                        <a:gd name="T7" fmla="*/ 83 h 156"/>
                        <a:gd name="T8" fmla="*/ 122 w 283"/>
                        <a:gd name="T9" fmla="*/ 136 h 156"/>
                        <a:gd name="T10" fmla="*/ 0 w 283"/>
                        <a:gd name="T11" fmla="*/ 156 h 156"/>
                        <a:gd name="T12" fmla="*/ 146 w 283"/>
                        <a:gd name="T13" fmla="*/ 151 h 156"/>
                        <a:gd name="T14" fmla="*/ 171 w 283"/>
                        <a:gd name="T15" fmla="*/ 53 h 156"/>
                        <a:gd name="T16" fmla="*/ 283 w 283"/>
                        <a:gd name="T17" fmla="*/ 0 h 1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83" h="156">
                          <a:moveTo>
                            <a:pt x="283" y="0"/>
                          </a:moveTo>
                          <a:lnTo>
                            <a:pt x="156" y="15"/>
                          </a:lnTo>
                          <a:lnTo>
                            <a:pt x="132" y="34"/>
                          </a:lnTo>
                          <a:lnTo>
                            <a:pt x="132" y="83"/>
                          </a:lnTo>
                          <a:lnTo>
                            <a:pt x="122" y="136"/>
                          </a:lnTo>
                          <a:lnTo>
                            <a:pt x="0" y="156"/>
                          </a:lnTo>
                          <a:lnTo>
                            <a:pt x="146" y="151"/>
                          </a:lnTo>
                          <a:lnTo>
                            <a:pt x="171" y="53"/>
                          </a:lnTo>
                          <a:lnTo>
                            <a:pt x="283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19" name="Freeform 1818"/>
                    <p:cNvSpPr>
                      <a:spLocks/>
                    </p:cNvSpPr>
                    <p:nvPr/>
                  </p:nvSpPr>
                  <p:spPr bwMode="auto">
                    <a:xfrm>
                      <a:off x="1922" y="1280"/>
                      <a:ext cx="66" cy="75"/>
                    </a:xfrm>
                    <a:custGeom>
                      <a:avLst/>
                      <a:gdLst>
                        <a:gd name="T0" fmla="*/ 259 w 793"/>
                        <a:gd name="T1" fmla="*/ 68 h 907"/>
                        <a:gd name="T2" fmla="*/ 209 w 793"/>
                        <a:gd name="T3" fmla="*/ 95 h 907"/>
                        <a:gd name="T4" fmla="*/ 179 w 793"/>
                        <a:gd name="T5" fmla="*/ 129 h 907"/>
                        <a:gd name="T6" fmla="*/ 154 w 793"/>
                        <a:gd name="T7" fmla="*/ 181 h 907"/>
                        <a:gd name="T8" fmla="*/ 120 w 793"/>
                        <a:gd name="T9" fmla="*/ 247 h 907"/>
                        <a:gd name="T10" fmla="*/ 98 w 793"/>
                        <a:gd name="T11" fmla="*/ 282 h 907"/>
                        <a:gd name="T12" fmla="*/ 98 w 793"/>
                        <a:gd name="T13" fmla="*/ 319 h 907"/>
                        <a:gd name="T14" fmla="*/ 117 w 793"/>
                        <a:gd name="T15" fmla="*/ 363 h 907"/>
                        <a:gd name="T16" fmla="*/ 82 w 793"/>
                        <a:gd name="T17" fmla="*/ 397 h 907"/>
                        <a:gd name="T18" fmla="*/ 28 w 793"/>
                        <a:gd name="T19" fmla="*/ 491 h 907"/>
                        <a:gd name="T20" fmla="*/ 0 w 793"/>
                        <a:gd name="T21" fmla="*/ 541 h 907"/>
                        <a:gd name="T22" fmla="*/ 0 w 793"/>
                        <a:gd name="T23" fmla="*/ 558 h 907"/>
                        <a:gd name="T24" fmla="*/ 7 w 793"/>
                        <a:gd name="T25" fmla="*/ 575 h 907"/>
                        <a:gd name="T26" fmla="*/ 30 w 793"/>
                        <a:gd name="T27" fmla="*/ 581 h 907"/>
                        <a:gd name="T28" fmla="*/ 64 w 793"/>
                        <a:gd name="T29" fmla="*/ 582 h 907"/>
                        <a:gd name="T30" fmla="*/ 84 w 793"/>
                        <a:gd name="T31" fmla="*/ 588 h 907"/>
                        <a:gd name="T32" fmla="*/ 82 w 793"/>
                        <a:gd name="T33" fmla="*/ 626 h 907"/>
                        <a:gd name="T34" fmla="*/ 72 w 793"/>
                        <a:gd name="T35" fmla="*/ 670 h 907"/>
                        <a:gd name="T36" fmla="*/ 91 w 793"/>
                        <a:gd name="T37" fmla="*/ 695 h 907"/>
                        <a:gd name="T38" fmla="*/ 85 w 793"/>
                        <a:gd name="T39" fmla="*/ 726 h 907"/>
                        <a:gd name="T40" fmla="*/ 101 w 793"/>
                        <a:gd name="T41" fmla="*/ 747 h 907"/>
                        <a:gd name="T42" fmla="*/ 118 w 793"/>
                        <a:gd name="T43" fmla="*/ 804 h 907"/>
                        <a:gd name="T44" fmla="*/ 143 w 793"/>
                        <a:gd name="T45" fmla="*/ 822 h 907"/>
                        <a:gd name="T46" fmla="*/ 179 w 793"/>
                        <a:gd name="T47" fmla="*/ 822 h 907"/>
                        <a:gd name="T48" fmla="*/ 232 w 793"/>
                        <a:gd name="T49" fmla="*/ 814 h 907"/>
                        <a:gd name="T50" fmla="*/ 287 w 793"/>
                        <a:gd name="T51" fmla="*/ 804 h 907"/>
                        <a:gd name="T52" fmla="*/ 281 w 793"/>
                        <a:gd name="T53" fmla="*/ 907 h 907"/>
                        <a:gd name="T54" fmla="*/ 703 w 793"/>
                        <a:gd name="T55" fmla="*/ 770 h 907"/>
                        <a:gd name="T56" fmla="*/ 669 w 793"/>
                        <a:gd name="T57" fmla="*/ 690 h 907"/>
                        <a:gd name="T58" fmla="*/ 678 w 793"/>
                        <a:gd name="T59" fmla="*/ 629 h 907"/>
                        <a:gd name="T60" fmla="*/ 793 w 793"/>
                        <a:gd name="T61" fmla="*/ 514 h 907"/>
                        <a:gd name="T62" fmla="*/ 793 w 793"/>
                        <a:gd name="T63" fmla="*/ 206 h 907"/>
                        <a:gd name="T64" fmla="*/ 714 w 793"/>
                        <a:gd name="T65" fmla="*/ 123 h 907"/>
                        <a:gd name="T66" fmla="*/ 618 w 793"/>
                        <a:gd name="T67" fmla="*/ 78 h 907"/>
                        <a:gd name="T68" fmla="*/ 553 w 793"/>
                        <a:gd name="T69" fmla="*/ 7 h 907"/>
                        <a:gd name="T70" fmla="*/ 479 w 793"/>
                        <a:gd name="T71" fmla="*/ 0 h 907"/>
                        <a:gd name="T72" fmla="*/ 387 w 793"/>
                        <a:gd name="T73" fmla="*/ 20 h 907"/>
                        <a:gd name="T74" fmla="*/ 314 w 793"/>
                        <a:gd name="T75" fmla="*/ 36 h 907"/>
                        <a:gd name="T76" fmla="*/ 259 w 793"/>
                        <a:gd name="T77" fmla="*/ 68 h 9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793" h="907">
                          <a:moveTo>
                            <a:pt x="259" y="68"/>
                          </a:moveTo>
                          <a:lnTo>
                            <a:pt x="209" y="95"/>
                          </a:lnTo>
                          <a:lnTo>
                            <a:pt x="179" y="129"/>
                          </a:lnTo>
                          <a:lnTo>
                            <a:pt x="154" y="181"/>
                          </a:lnTo>
                          <a:lnTo>
                            <a:pt x="120" y="247"/>
                          </a:lnTo>
                          <a:lnTo>
                            <a:pt x="98" y="282"/>
                          </a:lnTo>
                          <a:lnTo>
                            <a:pt x="98" y="319"/>
                          </a:lnTo>
                          <a:lnTo>
                            <a:pt x="117" y="363"/>
                          </a:lnTo>
                          <a:lnTo>
                            <a:pt x="82" y="397"/>
                          </a:lnTo>
                          <a:lnTo>
                            <a:pt x="28" y="491"/>
                          </a:lnTo>
                          <a:lnTo>
                            <a:pt x="0" y="541"/>
                          </a:lnTo>
                          <a:lnTo>
                            <a:pt x="0" y="558"/>
                          </a:lnTo>
                          <a:lnTo>
                            <a:pt x="7" y="575"/>
                          </a:lnTo>
                          <a:lnTo>
                            <a:pt x="30" y="581"/>
                          </a:lnTo>
                          <a:lnTo>
                            <a:pt x="64" y="582"/>
                          </a:lnTo>
                          <a:lnTo>
                            <a:pt x="84" y="588"/>
                          </a:lnTo>
                          <a:lnTo>
                            <a:pt x="82" y="626"/>
                          </a:lnTo>
                          <a:lnTo>
                            <a:pt x="72" y="670"/>
                          </a:lnTo>
                          <a:lnTo>
                            <a:pt x="91" y="695"/>
                          </a:lnTo>
                          <a:lnTo>
                            <a:pt x="85" y="726"/>
                          </a:lnTo>
                          <a:lnTo>
                            <a:pt x="101" y="747"/>
                          </a:lnTo>
                          <a:lnTo>
                            <a:pt x="118" y="804"/>
                          </a:lnTo>
                          <a:lnTo>
                            <a:pt x="143" y="822"/>
                          </a:lnTo>
                          <a:lnTo>
                            <a:pt x="179" y="822"/>
                          </a:lnTo>
                          <a:lnTo>
                            <a:pt x="232" y="814"/>
                          </a:lnTo>
                          <a:lnTo>
                            <a:pt x="287" y="804"/>
                          </a:lnTo>
                          <a:lnTo>
                            <a:pt x="281" y="907"/>
                          </a:lnTo>
                          <a:lnTo>
                            <a:pt x="703" y="770"/>
                          </a:lnTo>
                          <a:lnTo>
                            <a:pt x="669" y="690"/>
                          </a:lnTo>
                          <a:lnTo>
                            <a:pt x="678" y="629"/>
                          </a:lnTo>
                          <a:lnTo>
                            <a:pt x="793" y="514"/>
                          </a:lnTo>
                          <a:lnTo>
                            <a:pt x="793" y="206"/>
                          </a:lnTo>
                          <a:lnTo>
                            <a:pt x="714" y="123"/>
                          </a:lnTo>
                          <a:lnTo>
                            <a:pt x="618" y="78"/>
                          </a:lnTo>
                          <a:lnTo>
                            <a:pt x="553" y="7"/>
                          </a:lnTo>
                          <a:lnTo>
                            <a:pt x="479" y="0"/>
                          </a:lnTo>
                          <a:lnTo>
                            <a:pt x="387" y="20"/>
                          </a:lnTo>
                          <a:lnTo>
                            <a:pt x="314" y="36"/>
                          </a:lnTo>
                          <a:lnTo>
                            <a:pt x="259" y="68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20" name="Freeform 1819"/>
                    <p:cNvSpPr>
                      <a:spLocks/>
                    </p:cNvSpPr>
                    <p:nvPr/>
                  </p:nvSpPr>
                  <p:spPr bwMode="auto">
                    <a:xfrm>
                      <a:off x="1926" y="1326"/>
                      <a:ext cx="4" cy="1"/>
                    </a:xfrm>
                    <a:custGeom>
                      <a:avLst/>
                      <a:gdLst>
                        <a:gd name="T0" fmla="*/ 0 w 47"/>
                        <a:gd name="T1" fmla="*/ 5 h 12"/>
                        <a:gd name="T2" fmla="*/ 10 w 47"/>
                        <a:gd name="T3" fmla="*/ 11 h 12"/>
                        <a:gd name="T4" fmla="*/ 34 w 47"/>
                        <a:gd name="T5" fmla="*/ 8 h 12"/>
                        <a:gd name="T6" fmla="*/ 44 w 47"/>
                        <a:gd name="T7" fmla="*/ 12 h 12"/>
                        <a:gd name="T8" fmla="*/ 47 w 47"/>
                        <a:gd name="T9" fmla="*/ 4 h 12"/>
                        <a:gd name="T10" fmla="*/ 33 w 47"/>
                        <a:gd name="T11" fmla="*/ 0 h 12"/>
                        <a:gd name="T12" fmla="*/ 0 w 47"/>
                        <a:gd name="T13" fmla="*/ 5 h 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47" h="12">
                          <a:moveTo>
                            <a:pt x="0" y="5"/>
                          </a:moveTo>
                          <a:lnTo>
                            <a:pt x="10" y="11"/>
                          </a:lnTo>
                          <a:lnTo>
                            <a:pt x="34" y="8"/>
                          </a:lnTo>
                          <a:lnTo>
                            <a:pt x="44" y="12"/>
                          </a:lnTo>
                          <a:lnTo>
                            <a:pt x="47" y="4"/>
                          </a:lnTo>
                          <a:lnTo>
                            <a:pt x="33" y="0"/>
                          </a:lnTo>
                          <a:lnTo>
                            <a:pt x="0" y="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21" name="Freeform 1820"/>
                    <p:cNvSpPr>
                      <a:spLocks/>
                    </p:cNvSpPr>
                    <p:nvPr/>
                  </p:nvSpPr>
                  <p:spPr bwMode="auto">
                    <a:xfrm>
                      <a:off x="1930" y="1324"/>
                      <a:ext cx="1" cy="3"/>
                    </a:xfrm>
                    <a:custGeom>
                      <a:avLst/>
                      <a:gdLst>
                        <a:gd name="T0" fmla="*/ 0 w 21"/>
                        <a:gd name="T1" fmla="*/ 0 h 36"/>
                        <a:gd name="T2" fmla="*/ 13 w 21"/>
                        <a:gd name="T3" fmla="*/ 8 h 36"/>
                        <a:gd name="T4" fmla="*/ 13 w 21"/>
                        <a:gd name="T5" fmla="*/ 20 h 36"/>
                        <a:gd name="T6" fmla="*/ 16 w 21"/>
                        <a:gd name="T7" fmla="*/ 36 h 36"/>
                        <a:gd name="T8" fmla="*/ 21 w 21"/>
                        <a:gd name="T9" fmla="*/ 15 h 36"/>
                        <a:gd name="T10" fmla="*/ 21 w 21"/>
                        <a:gd name="T11" fmla="*/ 1 h 36"/>
                        <a:gd name="T12" fmla="*/ 0 w 21"/>
                        <a:gd name="T13" fmla="*/ 0 h 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" h="36">
                          <a:moveTo>
                            <a:pt x="0" y="0"/>
                          </a:moveTo>
                          <a:lnTo>
                            <a:pt x="13" y="8"/>
                          </a:lnTo>
                          <a:lnTo>
                            <a:pt x="13" y="20"/>
                          </a:lnTo>
                          <a:lnTo>
                            <a:pt x="16" y="36"/>
                          </a:lnTo>
                          <a:lnTo>
                            <a:pt x="21" y="15"/>
                          </a:lnTo>
                          <a:lnTo>
                            <a:pt x="21" y="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22" name="Freeform 1821"/>
                    <p:cNvSpPr>
                      <a:spLocks/>
                    </p:cNvSpPr>
                    <p:nvPr/>
                  </p:nvSpPr>
                  <p:spPr bwMode="auto">
                    <a:xfrm>
                      <a:off x="1932" y="1315"/>
                      <a:ext cx="2" cy="5"/>
                    </a:xfrm>
                    <a:custGeom>
                      <a:avLst/>
                      <a:gdLst>
                        <a:gd name="T0" fmla="*/ 23 w 23"/>
                        <a:gd name="T1" fmla="*/ 0 h 66"/>
                        <a:gd name="T2" fmla="*/ 6 w 23"/>
                        <a:gd name="T3" fmla="*/ 37 h 66"/>
                        <a:gd name="T4" fmla="*/ 0 w 23"/>
                        <a:gd name="T5" fmla="*/ 66 h 66"/>
                        <a:gd name="T6" fmla="*/ 11 w 23"/>
                        <a:gd name="T7" fmla="*/ 47 h 66"/>
                        <a:gd name="T8" fmla="*/ 23 w 23"/>
                        <a:gd name="T9" fmla="*/ 0 h 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3" h="66">
                          <a:moveTo>
                            <a:pt x="23" y="0"/>
                          </a:moveTo>
                          <a:lnTo>
                            <a:pt x="6" y="37"/>
                          </a:lnTo>
                          <a:lnTo>
                            <a:pt x="0" y="66"/>
                          </a:lnTo>
                          <a:lnTo>
                            <a:pt x="11" y="47"/>
                          </a:lnTo>
                          <a:lnTo>
                            <a:pt x="23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23" name="Freeform 1822"/>
                    <p:cNvSpPr>
                      <a:spLocks/>
                    </p:cNvSpPr>
                    <p:nvPr/>
                  </p:nvSpPr>
                  <p:spPr bwMode="auto">
                    <a:xfrm>
                      <a:off x="1933" y="1310"/>
                      <a:ext cx="8" cy="4"/>
                    </a:xfrm>
                    <a:custGeom>
                      <a:avLst/>
                      <a:gdLst>
                        <a:gd name="T0" fmla="*/ 0 w 87"/>
                        <a:gd name="T1" fmla="*/ 0 h 56"/>
                        <a:gd name="T2" fmla="*/ 11 w 87"/>
                        <a:gd name="T3" fmla="*/ 7 h 56"/>
                        <a:gd name="T4" fmla="*/ 18 w 87"/>
                        <a:gd name="T5" fmla="*/ 30 h 56"/>
                        <a:gd name="T6" fmla="*/ 14 w 87"/>
                        <a:gd name="T7" fmla="*/ 38 h 56"/>
                        <a:gd name="T8" fmla="*/ 14 w 87"/>
                        <a:gd name="T9" fmla="*/ 45 h 56"/>
                        <a:gd name="T10" fmla="*/ 10 w 87"/>
                        <a:gd name="T11" fmla="*/ 56 h 56"/>
                        <a:gd name="T12" fmla="*/ 21 w 87"/>
                        <a:gd name="T13" fmla="*/ 37 h 56"/>
                        <a:gd name="T14" fmla="*/ 38 w 87"/>
                        <a:gd name="T15" fmla="*/ 37 h 56"/>
                        <a:gd name="T16" fmla="*/ 56 w 87"/>
                        <a:gd name="T17" fmla="*/ 30 h 56"/>
                        <a:gd name="T18" fmla="*/ 87 w 87"/>
                        <a:gd name="T19" fmla="*/ 28 h 56"/>
                        <a:gd name="T20" fmla="*/ 56 w 87"/>
                        <a:gd name="T21" fmla="*/ 9 h 56"/>
                        <a:gd name="T22" fmla="*/ 0 w 87"/>
                        <a:gd name="T23" fmla="*/ 0 h 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87" h="56">
                          <a:moveTo>
                            <a:pt x="0" y="0"/>
                          </a:moveTo>
                          <a:lnTo>
                            <a:pt x="11" y="7"/>
                          </a:lnTo>
                          <a:lnTo>
                            <a:pt x="18" y="30"/>
                          </a:lnTo>
                          <a:lnTo>
                            <a:pt x="14" y="38"/>
                          </a:lnTo>
                          <a:lnTo>
                            <a:pt x="14" y="45"/>
                          </a:lnTo>
                          <a:lnTo>
                            <a:pt x="10" y="56"/>
                          </a:lnTo>
                          <a:lnTo>
                            <a:pt x="21" y="37"/>
                          </a:lnTo>
                          <a:lnTo>
                            <a:pt x="38" y="37"/>
                          </a:lnTo>
                          <a:lnTo>
                            <a:pt x="56" y="30"/>
                          </a:lnTo>
                          <a:lnTo>
                            <a:pt x="87" y="28"/>
                          </a:lnTo>
                          <a:lnTo>
                            <a:pt x="56" y="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24" name="Freeform 1823"/>
                    <p:cNvSpPr>
                      <a:spLocks/>
                    </p:cNvSpPr>
                    <p:nvPr/>
                  </p:nvSpPr>
                  <p:spPr bwMode="auto">
                    <a:xfrm>
                      <a:off x="1932" y="1303"/>
                      <a:ext cx="12" cy="4"/>
                    </a:xfrm>
                    <a:custGeom>
                      <a:avLst/>
                      <a:gdLst>
                        <a:gd name="T0" fmla="*/ 0 w 146"/>
                        <a:gd name="T1" fmla="*/ 28 h 54"/>
                        <a:gd name="T2" fmla="*/ 7 w 146"/>
                        <a:gd name="T3" fmla="*/ 48 h 54"/>
                        <a:gd name="T4" fmla="*/ 22 w 146"/>
                        <a:gd name="T5" fmla="*/ 54 h 54"/>
                        <a:gd name="T6" fmla="*/ 46 w 146"/>
                        <a:gd name="T7" fmla="*/ 38 h 54"/>
                        <a:gd name="T8" fmla="*/ 75 w 146"/>
                        <a:gd name="T9" fmla="*/ 28 h 54"/>
                        <a:gd name="T10" fmla="*/ 123 w 146"/>
                        <a:gd name="T11" fmla="*/ 27 h 54"/>
                        <a:gd name="T12" fmla="*/ 146 w 146"/>
                        <a:gd name="T13" fmla="*/ 30 h 54"/>
                        <a:gd name="T14" fmla="*/ 109 w 146"/>
                        <a:gd name="T15" fmla="*/ 14 h 54"/>
                        <a:gd name="T16" fmla="*/ 83 w 146"/>
                        <a:gd name="T17" fmla="*/ 7 h 54"/>
                        <a:gd name="T18" fmla="*/ 87 w 146"/>
                        <a:gd name="T19" fmla="*/ 0 h 54"/>
                        <a:gd name="T20" fmla="*/ 63 w 146"/>
                        <a:gd name="T21" fmla="*/ 10 h 54"/>
                        <a:gd name="T22" fmla="*/ 65 w 146"/>
                        <a:gd name="T23" fmla="*/ 4 h 54"/>
                        <a:gd name="T24" fmla="*/ 44 w 146"/>
                        <a:gd name="T25" fmla="*/ 14 h 54"/>
                        <a:gd name="T26" fmla="*/ 25 w 146"/>
                        <a:gd name="T27" fmla="*/ 14 h 54"/>
                        <a:gd name="T28" fmla="*/ 0 w 146"/>
                        <a:gd name="T29" fmla="*/ 28 h 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46" h="54">
                          <a:moveTo>
                            <a:pt x="0" y="28"/>
                          </a:moveTo>
                          <a:lnTo>
                            <a:pt x="7" y="48"/>
                          </a:lnTo>
                          <a:lnTo>
                            <a:pt x="22" y="54"/>
                          </a:lnTo>
                          <a:lnTo>
                            <a:pt x="46" y="38"/>
                          </a:lnTo>
                          <a:lnTo>
                            <a:pt x="75" y="28"/>
                          </a:lnTo>
                          <a:lnTo>
                            <a:pt x="123" y="27"/>
                          </a:lnTo>
                          <a:lnTo>
                            <a:pt x="146" y="30"/>
                          </a:lnTo>
                          <a:lnTo>
                            <a:pt x="109" y="14"/>
                          </a:lnTo>
                          <a:lnTo>
                            <a:pt x="83" y="7"/>
                          </a:lnTo>
                          <a:lnTo>
                            <a:pt x="87" y="0"/>
                          </a:lnTo>
                          <a:lnTo>
                            <a:pt x="63" y="10"/>
                          </a:lnTo>
                          <a:lnTo>
                            <a:pt x="65" y="4"/>
                          </a:lnTo>
                          <a:lnTo>
                            <a:pt x="44" y="14"/>
                          </a:lnTo>
                          <a:lnTo>
                            <a:pt x="25" y="1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25" name="Freeform 1824"/>
                    <p:cNvSpPr>
                      <a:spLocks/>
                    </p:cNvSpPr>
                    <p:nvPr/>
                  </p:nvSpPr>
                  <p:spPr bwMode="auto">
                    <a:xfrm>
                      <a:off x="1959" y="1309"/>
                      <a:ext cx="7" cy="14"/>
                    </a:xfrm>
                    <a:custGeom>
                      <a:avLst/>
                      <a:gdLst>
                        <a:gd name="T0" fmla="*/ 0 w 85"/>
                        <a:gd name="T1" fmla="*/ 31 h 172"/>
                        <a:gd name="T2" fmla="*/ 26 w 85"/>
                        <a:gd name="T3" fmla="*/ 11 h 172"/>
                        <a:gd name="T4" fmla="*/ 57 w 85"/>
                        <a:gd name="T5" fmla="*/ 16 h 172"/>
                        <a:gd name="T6" fmla="*/ 74 w 85"/>
                        <a:gd name="T7" fmla="*/ 45 h 172"/>
                        <a:gd name="T8" fmla="*/ 77 w 85"/>
                        <a:gd name="T9" fmla="*/ 84 h 172"/>
                        <a:gd name="T10" fmla="*/ 74 w 85"/>
                        <a:gd name="T11" fmla="*/ 114 h 172"/>
                        <a:gd name="T12" fmla="*/ 63 w 85"/>
                        <a:gd name="T13" fmla="*/ 139 h 172"/>
                        <a:gd name="T14" fmla="*/ 48 w 85"/>
                        <a:gd name="T15" fmla="*/ 100 h 172"/>
                        <a:gd name="T16" fmla="*/ 34 w 85"/>
                        <a:gd name="T17" fmla="*/ 80 h 172"/>
                        <a:gd name="T18" fmla="*/ 5 w 85"/>
                        <a:gd name="T19" fmla="*/ 65 h 172"/>
                        <a:gd name="T20" fmla="*/ 27 w 85"/>
                        <a:gd name="T21" fmla="*/ 96 h 172"/>
                        <a:gd name="T22" fmla="*/ 51 w 85"/>
                        <a:gd name="T23" fmla="*/ 120 h 172"/>
                        <a:gd name="T24" fmla="*/ 53 w 85"/>
                        <a:gd name="T25" fmla="*/ 145 h 172"/>
                        <a:gd name="T26" fmla="*/ 43 w 85"/>
                        <a:gd name="T27" fmla="*/ 168 h 172"/>
                        <a:gd name="T28" fmla="*/ 30 w 85"/>
                        <a:gd name="T29" fmla="*/ 172 h 172"/>
                        <a:gd name="T30" fmla="*/ 66 w 85"/>
                        <a:gd name="T31" fmla="*/ 164 h 172"/>
                        <a:gd name="T32" fmla="*/ 84 w 85"/>
                        <a:gd name="T33" fmla="*/ 127 h 172"/>
                        <a:gd name="T34" fmla="*/ 85 w 85"/>
                        <a:gd name="T35" fmla="*/ 80 h 172"/>
                        <a:gd name="T36" fmla="*/ 84 w 85"/>
                        <a:gd name="T37" fmla="*/ 35 h 172"/>
                        <a:gd name="T38" fmla="*/ 63 w 85"/>
                        <a:gd name="T39" fmla="*/ 7 h 172"/>
                        <a:gd name="T40" fmla="*/ 37 w 85"/>
                        <a:gd name="T41" fmla="*/ 0 h 172"/>
                        <a:gd name="T42" fmla="*/ 11 w 85"/>
                        <a:gd name="T43" fmla="*/ 4 h 172"/>
                        <a:gd name="T44" fmla="*/ 0 w 85"/>
                        <a:gd name="T45" fmla="*/ 31 h 1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85" h="172">
                          <a:moveTo>
                            <a:pt x="0" y="31"/>
                          </a:moveTo>
                          <a:lnTo>
                            <a:pt x="26" y="11"/>
                          </a:lnTo>
                          <a:lnTo>
                            <a:pt x="57" y="16"/>
                          </a:lnTo>
                          <a:lnTo>
                            <a:pt x="74" y="45"/>
                          </a:lnTo>
                          <a:lnTo>
                            <a:pt x="77" y="84"/>
                          </a:lnTo>
                          <a:lnTo>
                            <a:pt x="74" y="114"/>
                          </a:lnTo>
                          <a:lnTo>
                            <a:pt x="63" y="139"/>
                          </a:lnTo>
                          <a:lnTo>
                            <a:pt x="48" y="100"/>
                          </a:lnTo>
                          <a:lnTo>
                            <a:pt x="34" y="80"/>
                          </a:lnTo>
                          <a:lnTo>
                            <a:pt x="5" y="65"/>
                          </a:lnTo>
                          <a:lnTo>
                            <a:pt x="27" y="96"/>
                          </a:lnTo>
                          <a:lnTo>
                            <a:pt x="51" y="120"/>
                          </a:lnTo>
                          <a:lnTo>
                            <a:pt x="53" y="145"/>
                          </a:lnTo>
                          <a:lnTo>
                            <a:pt x="43" y="168"/>
                          </a:lnTo>
                          <a:lnTo>
                            <a:pt x="30" y="172"/>
                          </a:lnTo>
                          <a:lnTo>
                            <a:pt x="66" y="164"/>
                          </a:lnTo>
                          <a:lnTo>
                            <a:pt x="84" y="127"/>
                          </a:lnTo>
                          <a:lnTo>
                            <a:pt x="85" y="80"/>
                          </a:lnTo>
                          <a:lnTo>
                            <a:pt x="84" y="35"/>
                          </a:lnTo>
                          <a:lnTo>
                            <a:pt x="63" y="7"/>
                          </a:lnTo>
                          <a:lnTo>
                            <a:pt x="37" y="0"/>
                          </a:lnTo>
                          <a:lnTo>
                            <a:pt x="11" y="4"/>
                          </a:lnTo>
                          <a:lnTo>
                            <a:pt x="0" y="3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26" name="Freeform 1825"/>
                    <p:cNvSpPr>
                      <a:spLocks/>
                    </p:cNvSpPr>
                    <p:nvPr/>
                  </p:nvSpPr>
                  <p:spPr bwMode="auto">
                    <a:xfrm>
                      <a:off x="1957" y="1306"/>
                      <a:ext cx="11" cy="20"/>
                    </a:xfrm>
                    <a:custGeom>
                      <a:avLst/>
                      <a:gdLst>
                        <a:gd name="T0" fmla="*/ 0 w 141"/>
                        <a:gd name="T1" fmla="*/ 56 h 236"/>
                        <a:gd name="T2" fmla="*/ 21 w 141"/>
                        <a:gd name="T3" fmla="*/ 20 h 236"/>
                        <a:gd name="T4" fmla="*/ 59 w 141"/>
                        <a:gd name="T5" fmla="*/ 10 h 236"/>
                        <a:gd name="T6" fmla="*/ 102 w 141"/>
                        <a:gd name="T7" fmla="*/ 17 h 236"/>
                        <a:gd name="T8" fmla="*/ 120 w 141"/>
                        <a:gd name="T9" fmla="*/ 38 h 236"/>
                        <a:gd name="T10" fmla="*/ 131 w 141"/>
                        <a:gd name="T11" fmla="*/ 73 h 236"/>
                        <a:gd name="T12" fmla="*/ 131 w 141"/>
                        <a:gd name="T13" fmla="*/ 101 h 236"/>
                        <a:gd name="T14" fmla="*/ 124 w 141"/>
                        <a:gd name="T15" fmla="*/ 121 h 236"/>
                        <a:gd name="T16" fmla="*/ 124 w 141"/>
                        <a:gd name="T17" fmla="*/ 148 h 236"/>
                        <a:gd name="T18" fmla="*/ 118 w 141"/>
                        <a:gd name="T19" fmla="*/ 182 h 236"/>
                        <a:gd name="T20" fmla="*/ 86 w 141"/>
                        <a:gd name="T21" fmla="*/ 214 h 236"/>
                        <a:gd name="T22" fmla="*/ 50 w 141"/>
                        <a:gd name="T23" fmla="*/ 212 h 236"/>
                        <a:gd name="T24" fmla="*/ 21 w 141"/>
                        <a:gd name="T25" fmla="*/ 201 h 236"/>
                        <a:gd name="T26" fmla="*/ 20 w 141"/>
                        <a:gd name="T27" fmla="*/ 221 h 236"/>
                        <a:gd name="T28" fmla="*/ 50 w 141"/>
                        <a:gd name="T29" fmla="*/ 236 h 236"/>
                        <a:gd name="T30" fmla="*/ 83 w 141"/>
                        <a:gd name="T31" fmla="*/ 229 h 236"/>
                        <a:gd name="T32" fmla="*/ 110 w 141"/>
                        <a:gd name="T33" fmla="*/ 217 h 236"/>
                        <a:gd name="T34" fmla="*/ 132 w 141"/>
                        <a:gd name="T35" fmla="*/ 185 h 236"/>
                        <a:gd name="T36" fmla="*/ 134 w 141"/>
                        <a:gd name="T37" fmla="*/ 131 h 236"/>
                        <a:gd name="T38" fmla="*/ 141 w 141"/>
                        <a:gd name="T39" fmla="*/ 94 h 236"/>
                        <a:gd name="T40" fmla="*/ 141 w 141"/>
                        <a:gd name="T41" fmla="*/ 63 h 236"/>
                        <a:gd name="T42" fmla="*/ 128 w 141"/>
                        <a:gd name="T43" fmla="*/ 34 h 236"/>
                        <a:gd name="T44" fmla="*/ 113 w 141"/>
                        <a:gd name="T45" fmla="*/ 10 h 236"/>
                        <a:gd name="T46" fmla="*/ 75 w 141"/>
                        <a:gd name="T47" fmla="*/ 0 h 236"/>
                        <a:gd name="T48" fmla="*/ 21 w 141"/>
                        <a:gd name="T49" fmla="*/ 7 h 236"/>
                        <a:gd name="T50" fmla="*/ 4 w 141"/>
                        <a:gd name="T51" fmla="*/ 20 h 236"/>
                        <a:gd name="T52" fmla="*/ 0 w 141"/>
                        <a:gd name="T53" fmla="*/ 56 h 2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141" h="236">
                          <a:moveTo>
                            <a:pt x="0" y="56"/>
                          </a:moveTo>
                          <a:lnTo>
                            <a:pt x="21" y="20"/>
                          </a:lnTo>
                          <a:lnTo>
                            <a:pt x="59" y="10"/>
                          </a:lnTo>
                          <a:lnTo>
                            <a:pt x="102" y="17"/>
                          </a:lnTo>
                          <a:lnTo>
                            <a:pt x="120" y="38"/>
                          </a:lnTo>
                          <a:lnTo>
                            <a:pt x="131" y="73"/>
                          </a:lnTo>
                          <a:lnTo>
                            <a:pt x="131" y="101"/>
                          </a:lnTo>
                          <a:lnTo>
                            <a:pt x="124" y="121"/>
                          </a:lnTo>
                          <a:lnTo>
                            <a:pt x="124" y="148"/>
                          </a:lnTo>
                          <a:lnTo>
                            <a:pt x="118" y="182"/>
                          </a:lnTo>
                          <a:lnTo>
                            <a:pt x="86" y="214"/>
                          </a:lnTo>
                          <a:lnTo>
                            <a:pt x="50" y="212"/>
                          </a:lnTo>
                          <a:lnTo>
                            <a:pt x="21" y="201"/>
                          </a:lnTo>
                          <a:lnTo>
                            <a:pt x="20" y="221"/>
                          </a:lnTo>
                          <a:lnTo>
                            <a:pt x="50" y="236"/>
                          </a:lnTo>
                          <a:lnTo>
                            <a:pt x="83" y="229"/>
                          </a:lnTo>
                          <a:lnTo>
                            <a:pt x="110" y="217"/>
                          </a:lnTo>
                          <a:lnTo>
                            <a:pt x="132" y="185"/>
                          </a:lnTo>
                          <a:lnTo>
                            <a:pt x="134" y="131"/>
                          </a:lnTo>
                          <a:lnTo>
                            <a:pt x="141" y="94"/>
                          </a:lnTo>
                          <a:lnTo>
                            <a:pt x="141" y="63"/>
                          </a:lnTo>
                          <a:lnTo>
                            <a:pt x="128" y="34"/>
                          </a:lnTo>
                          <a:lnTo>
                            <a:pt x="113" y="10"/>
                          </a:lnTo>
                          <a:lnTo>
                            <a:pt x="75" y="0"/>
                          </a:lnTo>
                          <a:lnTo>
                            <a:pt x="21" y="7"/>
                          </a:lnTo>
                          <a:lnTo>
                            <a:pt x="4" y="20"/>
                          </a:lnTo>
                          <a:lnTo>
                            <a:pt x="0" y="56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27" name="Freeform 1826"/>
                    <p:cNvSpPr>
                      <a:spLocks/>
                    </p:cNvSpPr>
                    <p:nvPr/>
                  </p:nvSpPr>
                  <p:spPr bwMode="auto">
                    <a:xfrm>
                      <a:off x="1951" y="1327"/>
                      <a:ext cx="11" cy="16"/>
                    </a:xfrm>
                    <a:custGeom>
                      <a:avLst/>
                      <a:gdLst>
                        <a:gd name="T0" fmla="*/ 128 w 128"/>
                        <a:gd name="T1" fmla="*/ 0 h 194"/>
                        <a:gd name="T2" fmla="*/ 111 w 128"/>
                        <a:gd name="T3" fmla="*/ 41 h 194"/>
                        <a:gd name="T4" fmla="*/ 84 w 128"/>
                        <a:gd name="T5" fmla="*/ 86 h 194"/>
                        <a:gd name="T6" fmla="*/ 56 w 128"/>
                        <a:gd name="T7" fmla="*/ 126 h 194"/>
                        <a:gd name="T8" fmla="*/ 18 w 128"/>
                        <a:gd name="T9" fmla="*/ 177 h 194"/>
                        <a:gd name="T10" fmla="*/ 0 w 128"/>
                        <a:gd name="T11" fmla="*/ 194 h 194"/>
                        <a:gd name="T12" fmla="*/ 43 w 128"/>
                        <a:gd name="T13" fmla="*/ 172 h 194"/>
                        <a:gd name="T14" fmla="*/ 76 w 128"/>
                        <a:gd name="T15" fmla="*/ 125 h 194"/>
                        <a:gd name="T16" fmla="*/ 108 w 128"/>
                        <a:gd name="T17" fmla="*/ 72 h 194"/>
                        <a:gd name="T18" fmla="*/ 128 w 128"/>
                        <a:gd name="T19" fmla="*/ 0 h 1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28" h="194">
                          <a:moveTo>
                            <a:pt x="128" y="0"/>
                          </a:moveTo>
                          <a:lnTo>
                            <a:pt x="111" y="41"/>
                          </a:lnTo>
                          <a:lnTo>
                            <a:pt x="84" y="86"/>
                          </a:lnTo>
                          <a:lnTo>
                            <a:pt x="56" y="126"/>
                          </a:lnTo>
                          <a:lnTo>
                            <a:pt x="18" y="177"/>
                          </a:lnTo>
                          <a:lnTo>
                            <a:pt x="0" y="194"/>
                          </a:lnTo>
                          <a:lnTo>
                            <a:pt x="43" y="172"/>
                          </a:lnTo>
                          <a:lnTo>
                            <a:pt x="76" y="125"/>
                          </a:lnTo>
                          <a:lnTo>
                            <a:pt x="108" y="72"/>
                          </a:lnTo>
                          <a:lnTo>
                            <a:pt x="128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28" name="Freeform 1827"/>
                    <p:cNvSpPr>
                      <a:spLocks/>
                    </p:cNvSpPr>
                    <p:nvPr/>
                  </p:nvSpPr>
                  <p:spPr bwMode="auto">
                    <a:xfrm>
                      <a:off x="1938" y="1277"/>
                      <a:ext cx="55" cy="56"/>
                    </a:xfrm>
                    <a:custGeom>
                      <a:avLst/>
                      <a:gdLst>
                        <a:gd name="T0" fmla="*/ 88 w 661"/>
                        <a:gd name="T1" fmla="*/ 131 h 668"/>
                        <a:gd name="T2" fmla="*/ 125 w 661"/>
                        <a:gd name="T3" fmla="*/ 145 h 668"/>
                        <a:gd name="T4" fmla="*/ 188 w 661"/>
                        <a:gd name="T5" fmla="*/ 149 h 668"/>
                        <a:gd name="T6" fmla="*/ 232 w 661"/>
                        <a:gd name="T7" fmla="*/ 199 h 668"/>
                        <a:gd name="T8" fmla="*/ 205 w 661"/>
                        <a:gd name="T9" fmla="*/ 259 h 668"/>
                        <a:gd name="T10" fmla="*/ 171 w 661"/>
                        <a:gd name="T11" fmla="*/ 283 h 668"/>
                        <a:gd name="T12" fmla="*/ 161 w 661"/>
                        <a:gd name="T13" fmla="*/ 341 h 668"/>
                        <a:gd name="T14" fmla="*/ 182 w 661"/>
                        <a:gd name="T15" fmla="*/ 379 h 668"/>
                        <a:gd name="T16" fmla="*/ 164 w 661"/>
                        <a:gd name="T17" fmla="*/ 436 h 668"/>
                        <a:gd name="T18" fmla="*/ 208 w 661"/>
                        <a:gd name="T19" fmla="*/ 436 h 668"/>
                        <a:gd name="T20" fmla="*/ 221 w 661"/>
                        <a:gd name="T21" fmla="*/ 371 h 668"/>
                        <a:gd name="T22" fmla="*/ 248 w 661"/>
                        <a:gd name="T23" fmla="*/ 341 h 668"/>
                        <a:gd name="T24" fmla="*/ 301 w 661"/>
                        <a:gd name="T25" fmla="*/ 341 h 668"/>
                        <a:gd name="T26" fmla="*/ 354 w 661"/>
                        <a:gd name="T27" fmla="*/ 355 h 668"/>
                        <a:gd name="T28" fmla="*/ 370 w 661"/>
                        <a:gd name="T29" fmla="*/ 398 h 668"/>
                        <a:gd name="T30" fmla="*/ 377 w 661"/>
                        <a:gd name="T31" fmla="*/ 459 h 668"/>
                        <a:gd name="T32" fmla="*/ 370 w 661"/>
                        <a:gd name="T33" fmla="*/ 504 h 668"/>
                        <a:gd name="T34" fmla="*/ 370 w 661"/>
                        <a:gd name="T35" fmla="*/ 536 h 668"/>
                        <a:gd name="T36" fmla="*/ 373 w 661"/>
                        <a:gd name="T37" fmla="*/ 573 h 668"/>
                        <a:gd name="T38" fmla="*/ 407 w 661"/>
                        <a:gd name="T39" fmla="*/ 608 h 668"/>
                        <a:gd name="T40" fmla="*/ 432 w 661"/>
                        <a:gd name="T41" fmla="*/ 627 h 668"/>
                        <a:gd name="T42" fmla="*/ 495 w 661"/>
                        <a:gd name="T43" fmla="*/ 668 h 668"/>
                        <a:gd name="T44" fmla="*/ 613 w 661"/>
                        <a:gd name="T45" fmla="*/ 547 h 668"/>
                        <a:gd name="T46" fmla="*/ 647 w 661"/>
                        <a:gd name="T47" fmla="*/ 449 h 668"/>
                        <a:gd name="T48" fmla="*/ 661 w 661"/>
                        <a:gd name="T49" fmla="*/ 291 h 668"/>
                        <a:gd name="T50" fmla="*/ 651 w 661"/>
                        <a:gd name="T51" fmla="*/ 188 h 668"/>
                        <a:gd name="T52" fmla="*/ 611 w 661"/>
                        <a:gd name="T53" fmla="*/ 88 h 668"/>
                        <a:gd name="T54" fmla="*/ 578 w 661"/>
                        <a:gd name="T55" fmla="*/ 55 h 668"/>
                        <a:gd name="T56" fmla="*/ 525 w 661"/>
                        <a:gd name="T57" fmla="*/ 29 h 668"/>
                        <a:gd name="T58" fmla="*/ 459 w 661"/>
                        <a:gd name="T59" fmla="*/ 16 h 668"/>
                        <a:gd name="T60" fmla="*/ 387 w 661"/>
                        <a:gd name="T61" fmla="*/ 0 h 668"/>
                        <a:gd name="T62" fmla="*/ 280 w 661"/>
                        <a:gd name="T63" fmla="*/ 3 h 668"/>
                        <a:gd name="T64" fmla="*/ 188 w 661"/>
                        <a:gd name="T65" fmla="*/ 16 h 668"/>
                        <a:gd name="T66" fmla="*/ 88 w 661"/>
                        <a:gd name="T67" fmla="*/ 49 h 668"/>
                        <a:gd name="T68" fmla="*/ 23 w 661"/>
                        <a:gd name="T69" fmla="*/ 105 h 668"/>
                        <a:gd name="T70" fmla="*/ 0 w 661"/>
                        <a:gd name="T71" fmla="*/ 142 h 668"/>
                        <a:gd name="T72" fmla="*/ 88 w 661"/>
                        <a:gd name="T73" fmla="*/ 131 h 6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661" h="668">
                          <a:moveTo>
                            <a:pt x="88" y="131"/>
                          </a:moveTo>
                          <a:lnTo>
                            <a:pt x="125" y="145"/>
                          </a:lnTo>
                          <a:lnTo>
                            <a:pt x="188" y="149"/>
                          </a:lnTo>
                          <a:lnTo>
                            <a:pt x="232" y="199"/>
                          </a:lnTo>
                          <a:lnTo>
                            <a:pt x="205" y="259"/>
                          </a:lnTo>
                          <a:lnTo>
                            <a:pt x="171" y="283"/>
                          </a:lnTo>
                          <a:lnTo>
                            <a:pt x="161" y="341"/>
                          </a:lnTo>
                          <a:lnTo>
                            <a:pt x="182" y="379"/>
                          </a:lnTo>
                          <a:lnTo>
                            <a:pt x="164" y="436"/>
                          </a:lnTo>
                          <a:lnTo>
                            <a:pt x="208" y="436"/>
                          </a:lnTo>
                          <a:lnTo>
                            <a:pt x="221" y="371"/>
                          </a:lnTo>
                          <a:lnTo>
                            <a:pt x="248" y="341"/>
                          </a:lnTo>
                          <a:lnTo>
                            <a:pt x="301" y="341"/>
                          </a:lnTo>
                          <a:lnTo>
                            <a:pt x="354" y="355"/>
                          </a:lnTo>
                          <a:lnTo>
                            <a:pt x="370" y="398"/>
                          </a:lnTo>
                          <a:lnTo>
                            <a:pt x="377" y="459"/>
                          </a:lnTo>
                          <a:lnTo>
                            <a:pt x="370" y="504"/>
                          </a:lnTo>
                          <a:lnTo>
                            <a:pt x="370" y="536"/>
                          </a:lnTo>
                          <a:lnTo>
                            <a:pt x="373" y="573"/>
                          </a:lnTo>
                          <a:lnTo>
                            <a:pt x="407" y="608"/>
                          </a:lnTo>
                          <a:lnTo>
                            <a:pt x="432" y="627"/>
                          </a:lnTo>
                          <a:lnTo>
                            <a:pt x="495" y="668"/>
                          </a:lnTo>
                          <a:lnTo>
                            <a:pt x="613" y="547"/>
                          </a:lnTo>
                          <a:lnTo>
                            <a:pt x="647" y="449"/>
                          </a:lnTo>
                          <a:lnTo>
                            <a:pt x="661" y="291"/>
                          </a:lnTo>
                          <a:lnTo>
                            <a:pt x="651" y="188"/>
                          </a:lnTo>
                          <a:lnTo>
                            <a:pt x="611" y="88"/>
                          </a:lnTo>
                          <a:lnTo>
                            <a:pt x="578" y="55"/>
                          </a:lnTo>
                          <a:lnTo>
                            <a:pt x="525" y="29"/>
                          </a:lnTo>
                          <a:lnTo>
                            <a:pt x="459" y="16"/>
                          </a:lnTo>
                          <a:lnTo>
                            <a:pt x="387" y="0"/>
                          </a:lnTo>
                          <a:lnTo>
                            <a:pt x="280" y="3"/>
                          </a:lnTo>
                          <a:lnTo>
                            <a:pt x="188" y="16"/>
                          </a:lnTo>
                          <a:lnTo>
                            <a:pt x="88" y="49"/>
                          </a:lnTo>
                          <a:lnTo>
                            <a:pt x="23" y="105"/>
                          </a:lnTo>
                          <a:lnTo>
                            <a:pt x="0" y="142"/>
                          </a:lnTo>
                          <a:lnTo>
                            <a:pt x="88" y="131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29" name="Freeform 1828"/>
                    <p:cNvSpPr>
                      <a:spLocks/>
                    </p:cNvSpPr>
                    <p:nvPr/>
                  </p:nvSpPr>
                  <p:spPr bwMode="auto">
                    <a:xfrm>
                      <a:off x="1941" y="1279"/>
                      <a:ext cx="50" cy="52"/>
                    </a:xfrm>
                    <a:custGeom>
                      <a:avLst/>
                      <a:gdLst>
                        <a:gd name="T0" fmla="*/ 0 w 599"/>
                        <a:gd name="T1" fmla="*/ 99 h 629"/>
                        <a:gd name="T2" fmla="*/ 135 w 599"/>
                        <a:gd name="T3" fmla="*/ 88 h 629"/>
                        <a:gd name="T4" fmla="*/ 237 w 599"/>
                        <a:gd name="T5" fmla="*/ 71 h 629"/>
                        <a:gd name="T6" fmla="*/ 213 w 599"/>
                        <a:gd name="T7" fmla="*/ 85 h 629"/>
                        <a:gd name="T8" fmla="*/ 143 w 599"/>
                        <a:gd name="T9" fmla="*/ 105 h 629"/>
                        <a:gd name="T10" fmla="*/ 156 w 599"/>
                        <a:gd name="T11" fmla="*/ 120 h 629"/>
                        <a:gd name="T12" fmla="*/ 200 w 599"/>
                        <a:gd name="T13" fmla="*/ 120 h 629"/>
                        <a:gd name="T14" fmla="*/ 274 w 599"/>
                        <a:gd name="T15" fmla="*/ 102 h 629"/>
                        <a:gd name="T16" fmla="*/ 240 w 599"/>
                        <a:gd name="T17" fmla="*/ 123 h 629"/>
                        <a:gd name="T18" fmla="*/ 183 w 599"/>
                        <a:gd name="T19" fmla="*/ 154 h 629"/>
                        <a:gd name="T20" fmla="*/ 240 w 599"/>
                        <a:gd name="T21" fmla="*/ 157 h 629"/>
                        <a:gd name="T22" fmla="*/ 213 w 599"/>
                        <a:gd name="T23" fmla="*/ 180 h 629"/>
                        <a:gd name="T24" fmla="*/ 187 w 599"/>
                        <a:gd name="T25" fmla="*/ 223 h 629"/>
                        <a:gd name="T26" fmla="*/ 213 w 599"/>
                        <a:gd name="T27" fmla="*/ 219 h 629"/>
                        <a:gd name="T28" fmla="*/ 301 w 599"/>
                        <a:gd name="T29" fmla="*/ 211 h 629"/>
                        <a:gd name="T30" fmla="*/ 169 w 599"/>
                        <a:gd name="T31" fmla="*/ 253 h 629"/>
                        <a:gd name="T32" fmla="*/ 132 w 599"/>
                        <a:gd name="T33" fmla="*/ 298 h 629"/>
                        <a:gd name="T34" fmla="*/ 227 w 599"/>
                        <a:gd name="T35" fmla="*/ 260 h 629"/>
                        <a:gd name="T36" fmla="*/ 193 w 599"/>
                        <a:gd name="T37" fmla="*/ 282 h 629"/>
                        <a:gd name="T38" fmla="*/ 129 w 599"/>
                        <a:gd name="T39" fmla="*/ 319 h 629"/>
                        <a:gd name="T40" fmla="*/ 172 w 599"/>
                        <a:gd name="T41" fmla="*/ 322 h 629"/>
                        <a:gd name="T42" fmla="*/ 277 w 599"/>
                        <a:gd name="T43" fmla="*/ 305 h 629"/>
                        <a:gd name="T44" fmla="*/ 372 w 599"/>
                        <a:gd name="T45" fmla="*/ 311 h 629"/>
                        <a:gd name="T46" fmla="*/ 403 w 599"/>
                        <a:gd name="T47" fmla="*/ 319 h 629"/>
                        <a:gd name="T48" fmla="*/ 338 w 599"/>
                        <a:gd name="T49" fmla="*/ 360 h 629"/>
                        <a:gd name="T50" fmla="*/ 453 w 599"/>
                        <a:gd name="T51" fmla="*/ 326 h 629"/>
                        <a:gd name="T52" fmla="*/ 419 w 599"/>
                        <a:gd name="T53" fmla="*/ 360 h 629"/>
                        <a:gd name="T54" fmla="*/ 338 w 599"/>
                        <a:gd name="T55" fmla="*/ 385 h 629"/>
                        <a:gd name="T56" fmla="*/ 396 w 599"/>
                        <a:gd name="T57" fmla="*/ 403 h 629"/>
                        <a:gd name="T58" fmla="*/ 413 w 599"/>
                        <a:gd name="T59" fmla="*/ 411 h 629"/>
                        <a:gd name="T60" fmla="*/ 341 w 599"/>
                        <a:gd name="T61" fmla="*/ 426 h 629"/>
                        <a:gd name="T62" fmla="*/ 393 w 599"/>
                        <a:gd name="T63" fmla="*/ 467 h 629"/>
                        <a:gd name="T64" fmla="*/ 390 w 599"/>
                        <a:gd name="T65" fmla="*/ 485 h 629"/>
                        <a:gd name="T66" fmla="*/ 338 w 599"/>
                        <a:gd name="T67" fmla="*/ 535 h 629"/>
                        <a:gd name="T68" fmla="*/ 396 w 599"/>
                        <a:gd name="T69" fmla="*/ 532 h 629"/>
                        <a:gd name="T70" fmla="*/ 459 w 599"/>
                        <a:gd name="T71" fmla="*/ 444 h 629"/>
                        <a:gd name="T72" fmla="*/ 413 w 599"/>
                        <a:gd name="T73" fmla="*/ 535 h 629"/>
                        <a:gd name="T74" fmla="*/ 403 w 599"/>
                        <a:gd name="T75" fmla="*/ 613 h 629"/>
                        <a:gd name="T76" fmla="*/ 477 w 599"/>
                        <a:gd name="T77" fmla="*/ 532 h 629"/>
                        <a:gd name="T78" fmla="*/ 481 w 599"/>
                        <a:gd name="T79" fmla="*/ 554 h 629"/>
                        <a:gd name="T80" fmla="*/ 425 w 599"/>
                        <a:gd name="T81" fmla="*/ 616 h 629"/>
                        <a:gd name="T82" fmla="*/ 507 w 599"/>
                        <a:gd name="T83" fmla="*/ 582 h 629"/>
                        <a:gd name="T84" fmla="*/ 578 w 599"/>
                        <a:gd name="T85" fmla="*/ 451 h 629"/>
                        <a:gd name="T86" fmla="*/ 599 w 599"/>
                        <a:gd name="T87" fmla="*/ 279 h 629"/>
                        <a:gd name="T88" fmla="*/ 551 w 599"/>
                        <a:gd name="T89" fmla="*/ 211 h 629"/>
                        <a:gd name="T90" fmla="*/ 390 w 599"/>
                        <a:gd name="T91" fmla="*/ 257 h 629"/>
                        <a:gd name="T92" fmla="*/ 510 w 599"/>
                        <a:gd name="T93" fmla="*/ 204 h 629"/>
                        <a:gd name="T94" fmla="*/ 576 w 599"/>
                        <a:gd name="T95" fmla="*/ 130 h 629"/>
                        <a:gd name="T96" fmla="*/ 468 w 599"/>
                        <a:gd name="T97" fmla="*/ 102 h 629"/>
                        <a:gd name="T98" fmla="*/ 462 w 599"/>
                        <a:gd name="T99" fmla="*/ 88 h 629"/>
                        <a:gd name="T100" fmla="*/ 479 w 599"/>
                        <a:gd name="T101" fmla="*/ 33 h 629"/>
                        <a:gd name="T102" fmla="*/ 397 w 599"/>
                        <a:gd name="T103" fmla="*/ 10 h 629"/>
                        <a:gd name="T104" fmla="*/ 143 w 599"/>
                        <a:gd name="T105" fmla="*/ 27 h 6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</a:cxnLst>
                      <a:rect l="0" t="0" r="r" b="b"/>
                      <a:pathLst>
                        <a:path w="599" h="629">
                          <a:moveTo>
                            <a:pt x="56" y="53"/>
                          </a:moveTo>
                          <a:lnTo>
                            <a:pt x="0" y="99"/>
                          </a:lnTo>
                          <a:lnTo>
                            <a:pt x="99" y="105"/>
                          </a:lnTo>
                          <a:lnTo>
                            <a:pt x="135" y="88"/>
                          </a:lnTo>
                          <a:lnTo>
                            <a:pt x="190" y="75"/>
                          </a:lnTo>
                          <a:lnTo>
                            <a:pt x="237" y="71"/>
                          </a:lnTo>
                          <a:lnTo>
                            <a:pt x="293" y="75"/>
                          </a:lnTo>
                          <a:lnTo>
                            <a:pt x="213" y="85"/>
                          </a:lnTo>
                          <a:lnTo>
                            <a:pt x="172" y="95"/>
                          </a:lnTo>
                          <a:lnTo>
                            <a:pt x="143" y="105"/>
                          </a:lnTo>
                          <a:lnTo>
                            <a:pt x="135" y="109"/>
                          </a:lnTo>
                          <a:lnTo>
                            <a:pt x="156" y="120"/>
                          </a:lnTo>
                          <a:lnTo>
                            <a:pt x="172" y="136"/>
                          </a:lnTo>
                          <a:lnTo>
                            <a:pt x="200" y="120"/>
                          </a:lnTo>
                          <a:lnTo>
                            <a:pt x="224" y="112"/>
                          </a:lnTo>
                          <a:lnTo>
                            <a:pt x="274" y="102"/>
                          </a:lnTo>
                          <a:lnTo>
                            <a:pt x="290" y="102"/>
                          </a:lnTo>
                          <a:lnTo>
                            <a:pt x="240" y="123"/>
                          </a:lnTo>
                          <a:lnTo>
                            <a:pt x="203" y="139"/>
                          </a:lnTo>
                          <a:lnTo>
                            <a:pt x="183" y="154"/>
                          </a:lnTo>
                          <a:lnTo>
                            <a:pt x="200" y="170"/>
                          </a:lnTo>
                          <a:lnTo>
                            <a:pt x="240" y="157"/>
                          </a:lnTo>
                          <a:lnTo>
                            <a:pt x="274" y="150"/>
                          </a:lnTo>
                          <a:lnTo>
                            <a:pt x="213" y="180"/>
                          </a:lnTo>
                          <a:lnTo>
                            <a:pt x="193" y="194"/>
                          </a:lnTo>
                          <a:lnTo>
                            <a:pt x="187" y="223"/>
                          </a:lnTo>
                          <a:lnTo>
                            <a:pt x="176" y="238"/>
                          </a:lnTo>
                          <a:lnTo>
                            <a:pt x="213" y="219"/>
                          </a:lnTo>
                          <a:lnTo>
                            <a:pt x="246" y="213"/>
                          </a:lnTo>
                          <a:lnTo>
                            <a:pt x="301" y="211"/>
                          </a:lnTo>
                          <a:lnTo>
                            <a:pt x="219" y="235"/>
                          </a:lnTo>
                          <a:lnTo>
                            <a:pt x="169" y="253"/>
                          </a:lnTo>
                          <a:lnTo>
                            <a:pt x="135" y="272"/>
                          </a:lnTo>
                          <a:lnTo>
                            <a:pt x="132" y="298"/>
                          </a:lnTo>
                          <a:lnTo>
                            <a:pt x="172" y="279"/>
                          </a:lnTo>
                          <a:lnTo>
                            <a:pt x="227" y="260"/>
                          </a:lnTo>
                          <a:lnTo>
                            <a:pt x="253" y="260"/>
                          </a:lnTo>
                          <a:lnTo>
                            <a:pt x="193" y="282"/>
                          </a:lnTo>
                          <a:lnTo>
                            <a:pt x="146" y="302"/>
                          </a:lnTo>
                          <a:lnTo>
                            <a:pt x="129" y="319"/>
                          </a:lnTo>
                          <a:lnTo>
                            <a:pt x="135" y="336"/>
                          </a:lnTo>
                          <a:lnTo>
                            <a:pt x="172" y="322"/>
                          </a:lnTo>
                          <a:lnTo>
                            <a:pt x="206" y="308"/>
                          </a:lnTo>
                          <a:lnTo>
                            <a:pt x="277" y="305"/>
                          </a:lnTo>
                          <a:lnTo>
                            <a:pt x="306" y="308"/>
                          </a:lnTo>
                          <a:lnTo>
                            <a:pt x="372" y="311"/>
                          </a:lnTo>
                          <a:lnTo>
                            <a:pt x="450" y="302"/>
                          </a:lnTo>
                          <a:lnTo>
                            <a:pt x="403" y="319"/>
                          </a:lnTo>
                          <a:lnTo>
                            <a:pt x="322" y="332"/>
                          </a:lnTo>
                          <a:lnTo>
                            <a:pt x="338" y="360"/>
                          </a:lnTo>
                          <a:lnTo>
                            <a:pt x="396" y="345"/>
                          </a:lnTo>
                          <a:lnTo>
                            <a:pt x="453" y="326"/>
                          </a:lnTo>
                          <a:lnTo>
                            <a:pt x="489" y="308"/>
                          </a:lnTo>
                          <a:lnTo>
                            <a:pt x="419" y="360"/>
                          </a:lnTo>
                          <a:lnTo>
                            <a:pt x="375" y="373"/>
                          </a:lnTo>
                          <a:lnTo>
                            <a:pt x="338" y="385"/>
                          </a:lnTo>
                          <a:lnTo>
                            <a:pt x="341" y="413"/>
                          </a:lnTo>
                          <a:lnTo>
                            <a:pt x="396" y="403"/>
                          </a:lnTo>
                          <a:lnTo>
                            <a:pt x="440" y="391"/>
                          </a:lnTo>
                          <a:lnTo>
                            <a:pt x="413" y="411"/>
                          </a:lnTo>
                          <a:lnTo>
                            <a:pt x="365" y="423"/>
                          </a:lnTo>
                          <a:lnTo>
                            <a:pt x="341" y="426"/>
                          </a:lnTo>
                          <a:lnTo>
                            <a:pt x="341" y="488"/>
                          </a:lnTo>
                          <a:lnTo>
                            <a:pt x="393" y="467"/>
                          </a:lnTo>
                          <a:lnTo>
                            <a:pt x="433" y="451"/>
                          </a:lnTo>
                          <a:lnTo>
                            <a:pt x="390" y="485"/>
                          </a:lnTo>
                          <a:lnTo>
                            <a:pt x="335" y="508"/>
                          </a:lnTo>
                          <a:lnTo>
                            <a:pt x="338" y="535"/>
                          </a:lnTo>
                          <a:lnTo>
                            <a:pt x="369" y="568"/>
                          </a:lnTo>
                          <a:lnTo>
                            <a:pt x="396" y="532"/>
                          </a:lnTo>
                          <a:lnTo>
                            <a:pt x="433" y="488"/>
                          </a:lnTo>
                          <a:lnTo>
                            <a:pt x="459" y="444"/>
                          </a:lnTo>
                          <a:lnTo>
                            <a:pt x="433" y="511"/>
                          </a:lnTo>
                          <a:lnTo>
                            <a:pt x="413" y="535"/>
                          </a:lnTo>
                          <a:lnTo>
                            <a:pt x="375" y="582"/>
                          </a:lnTo>
                          <a:lnTo>
                            <a:pt x="403" y="613"/>
                          </a:lnTo>
                          <a:lnTo>
                            <a:pt x="447" y="577"/>
                          </a:lnTo>
                          <a:lnTo>
                            <a:pt x="477" y="532"/>
                          </a:lnTo>
                          <a:lnTo>
                            <a:pt x="507" y="485"/>
                          </a:lnTo>
                          <a:lnTo>
                            <a:pt x="481" y="554"/>
                          </a:lnTo>
                          <a:lnTo>
                            <a:pt x="453" y="585"/>
                          </a:lnTo>
                          <a:lnTo>
                            <a:pt x="425" y="616"/>
                          </a:lnTo>
                          <a:lnTo>
                            <a:pt x="450" y="629"/>
                          </a:lnTo>
                          <a:lnTo>
                            <a:pt x="507" y="582"/>
                          </a:lnTo>
                          <a:lnTo>
                            <a:pt x="558" y="508"/>
                          </a:lnTo>
                          <a:lnTo>
                            <a:pt x="578" y="451"/>
                          </a:lnTo>
                          <a:lnTo>
                            <a:pt x="591" y="352"/>
                          </a:lnTo>
                          <a:lnTo>
                            <a:pt x="599" y="279"/>
                          </a:lnTo>
                          <a:lnTo>
                            <a:pt x="596" y="208"/>
                          </a:lnTo>
                          <a:lnTo>
                            <a:pt x="551" y="211"/>
                          </a:lnTo>
                          <a:lnTo>
                            <a:pt x="486" y="235"/>
                          </a:lnTo>
                          <a:lnTo>
                            <a:pt x="390" y="257"/>
                          </a:lnTo>
                          <a:lnTo>
                            <a:pt x="477" y="223"/>
                          </a:lnTo>
                          <a:lnTo>
                            <a:pt x="510" y="204"/>
                          </a:lnTo>
                          <a:lnTo>
                            <a:pt x="589" y="176"/>
                          </a:lnTo>
                          <a:lnTo>
                            <a:pt x="576" y="130"/>
                          </a:lnTo>
                          <a:lnTo>
                            <a:pt x="553" y="79"/>
                          </a:lnTo>
                          <a:lnTo>
                            <a:pt x="468" y="102"/>
                          </a:lnTo>
                          <a:lnTo>
                            <a:pt x="406" y="133"/>
                          </a:lnTo>
                          <a:lnTo>
                            <a:pt x="462" y="88"/>
                          </a:lnTo>
                          <a:lnTo>
                            <a:pt x="540" y="63"/>
                          </a:lnTo>
                          <a:lnTo>
                            <a:pt x="479" y="33"/>
                          </a:lnTo>
                          <a:lnTo>
                            <a:pt x="443" y="20"/>
                          </a:lnTo>
                          <a:lnTo>
                            <a:pt x="397" y="10"/>
                          </a:lnTo>
                          <a:lnTo>
                            <a:pt x="258" y="0"/>
                          </a:lnTo>
                          <a:lnTo>
                            <a:pt x="143" y="27"/>
                          </a:lnTo>
                          <a:lnTo>
                            <a:pt x="56" y="53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30" name="Freeform 1829"/>
                    <p:cNvSpPr>
                      <a:spLocks/>
                    </p:cNvSpPr>
                    <p:nvPr/>
                  </p:nvSpPr>
                  <p:spPr bwMode="auto">
                    <a:xfrm>
                      <a:off x="1929" y="1335"/>
                      <a:ext cx="5" cy="3"/>
                    </a:xfrm>
                    <a:custGeom>
                      <a:avLst/>
                      <a:gdLst>
                        <a:gd name="T0" fmla="*/ 0 w 61"/>
                        <a:gd name="T1" fmla="*/ 0 h 35"/>
                        <a:gd name="T2" fmla="*/ 17 w 61"/>
                        <a:gd name="T3" fmla="*/ 12 h 35"/>
                        <a:gd name="T4" fmla="*/ 33 w 61"/>
                        <a:gd name="T5" fmla="*/ 18 h 35"/>
                        <a:gd name="T6" fmla="*/ 50 w 61"/>
                        <a:gd name="T7" fmla="*/ 25 h 35"/>
                        <a:gd name="T8" fmla="*/ 61 w 61"/>
                        <a:gd name="T9" fmla="*/ 35 h 35"/>
                        <a:gd name="T10" fmla="*/ 43 w 61"/>
                        <a:gd name="T11" fmla="*/ 32 h 35"/>
                        <a:gd name="T12" fmla="*/ 17 w 61"/>
                        <a:gd name="T13" fmla="*/ 29 h 35"/>
                        <a:gd name="T14" fmla="*/ 0 w 61"/>
                        <a:gd name="T15" fmla="*/ 0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61" h="35">
                          <a:moveTo>
                            <a:pt x="0" y="0"/>
                          </a:moveTo>
                          <a:lnTo>
                            <a:pt x="17" y="12"/>
                          </a:lnTo>
                          <a:lnTo>
                            <a:pt x="33" y="18"/>
                          </a:lnTo>
                          <a:lnTo>
                            <a:pt x="50" y="25"/>
                          </a:lnTo>
                          <a:lnTo>
                            <a:pt x="61" y="35"/>
                          </a:lnTo>
                          <a:lnTo>
                            <a:pt x="43" y="32"/>
                          </a:lnTo>
                          <a:lnTo>
                            <a:pt x="17" y="2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31" name="Freeform 1830"/>
                    <p:cNvSpPr>
                      <a:spLocks/>
                    </p:cNvSpPr>
                    <p:nvPr/>
                  </p:nvSpPr>
                  <p:spPr bwMode="auto">
                    <a:xfrm>
                      <a:off x="1935" y="1314"/>
                      <a:ext cx="5" cy="2"/>
                    </a:xfrm>
                    <a:custGeom>
                      <a:avLst/>
                      <a:gdLst>
                        <a:gd name="T0" fmla="*/ 0 w 59"/>
                        <a:gd name="T1" fmla="*/ 0 h 24"/>
                        <a:gd name="T2" fmla="*/ 13 w 59"/>
                        <a:gd name="T3" fmla="*/ 10 h 24"/>
                        <a:gd name="T4" fmla="*/ 43 w 59"/>
                        <a:gd name="T5" fmla="*/ 20 h 24"/>
                        <a:gd name="T6" fmla="*/ 59 w 59"/>
                        <a:gd name="T7" fmla="*/ 23 h 24"/>
                        <a:gd name="T8" fmla="*/ 35 w 59"/>
                        <a:gd name="T9" fmla="*/ 24 h 24"/>
                        <a:gd name="T10" fmla="*/ 10 w 59"/>
                        <a:gd name="T11" fmla="*/ 15 h 24"/>
                        <a:gd name="T12" fmla="*/ 0 w 59"/>
                        <a:gd name="T13" fmla="*/ 0 h 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9" h="24">
                          <a:moveTo>
                            <a:pt x="0" y="0"/>
                          </a:moveTo>
                          <a:lnTo>
                            <a:pt x="13" y="10"/>
                          </a:lnTo>
                          <a:lnTo>
                            <a:pt x="43" y="20"/>
                          </a:lnTo>
                          <a:lnTo>
                            <a:pt x="59" y="23"/>
                          </a:lnTo>
                          <a:lnTo>
                            <a:pt x="35" y="24"/>
                          </a:lnTo>
                          <a:lnTo>
                            <a:pt x="10" y="1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32" name="Freeform 1831"/>
                    <p:cNvSpPr>
                      <a:spLocks/>
                    </p:cNvSpPr>
                    <p:nvPr/>
                  </p:nvSpPr>
                  <p:spPr bwMode="auto">
                    <a:xfrm>
                      <a:off x="1933" y="1309"/>
                      <a:ext cx="6" cy="1"/>
                    </a:xfrm>
                    <a:custGeom>
                      <a:avLst/>
                      <a:gdLst>
                        <a:gd name="T0" fmla="*/ 0 w 71"/>
                        <a:gd name="T1" fmla="*/ 2 h 16"/>
                        <a:gd name="T2" fmla="*/ 36 w 71"/>
                        <a:gd name="T3" fmla="*/ 0 h 16"/>
                        <a:gd name="T4" fmla="*/ 71 w 71"/>
                        <a:gd name="T5" fmla="*/ 16 h 16"/>
                        <a:gd name="T6" fmla="*/ 32 w 71"/>
                        <a:gd name="T7" fmla="*/ 6 h 16"/>
                        <a:gd name="T8" fmla="*/ 0 w 71"/>
                        <a:gd name="T9" fmla="*/ 2 h 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1" h="16">
                          <a:moveTo>
                            <a:pt x="0" y="2"/>
                          </a:moveTo>
                          <a:lnTo>
                            <a:pt x="36" y="0"/>
                          </a:lnTo>
                          <a:lnTo>
                            <a:pt x="71" y="16"/>
                          </a:lnTo>
                          <a:lnTo>
                            <a:pt x="32" y="6"/>
                          </a:lnTo>
                          <a:lnTo>
                            <a:pt x="0" y="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33" name="Freeform 1832"/>
                    <p:cNvSpPr>
                      <a:spLocks/>
                    </p:cNvSpPr>
                    <p:nvPr/>
                  </p:nvSpPr>
                  <p:spPr bwMode="auto">
                    <a:xfrm>
                      <a:off x="1941" y="1312"/>
                      <a:ext cx="4" cy="2"/>
                    </a:xfrm>
                    <a:custGeom>
                      <a:avLst/>
                      <a:gdLst>
                        <a:gd name="T0" fmla="*/ 0 w 44"/>
                        <a:gd name="T1" fmla="*/ 8 h 26"/>
                        <a:gd name="T2" fmla="*/ 15 w 44"/>
                        <a:gd name="T3" fmla="*/ 21 h 26"/>
                        <a:gd name="T4" fmla="*/ 32 w 44"/>
                        <a:gd name="T5" fmla="*/ 26 h 26"/>
                        <a:gd name="T6" fmla="*/ 12 w 44"/>
                        <a:gd name="T7" fmla="*/ 16 h 26"/>
                        <a:gd name="T8" fmla="*/ 22 w 44"/>
                        <a:gd name="T9" fmla="*/ 13 h 26"/>
                        <a:gd name="T10" fmla="*/ 42 w 44"/>
                        <a:gd name="T11" fmla="*/ 7 h 26"/>
                        <a:gd name="T12" fmla="*/ 12 w 44"/>
                        <a:gd name="T13" fmla="*/ 11 h 26"/>
                        <a:gd name="T14" fmla="*/ 22 w 44"/>
                        <a:gd name="T15" fmla="*/ 5 h 26"/>
                        <a:gd name="T16" fmla="*/ 44 w 44"/>
                        <a:gd name="T17" fmla="*/ 0 h 26"/>
                        <a:gd name="T18" fmla="*/ 0 w 44"/>
                        <a:gd name="T19" fmla="*/ 8 h 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44" h="26">
                          <a:moveTo>
                            <a:pt x="0" y="8"/>
                          </a:moveTo>
                          <a:lnTo>
                            <a:pt x="15" y="21"/>
                          </a:lnTo>
                          <a:lnTo>
                            <a:pt x="32" y="26"/>
                          </a:lnTo>
                          <a:lnTo>
                            <a:pt x="12" y="16"/>
                          </a:lnTo>
                          <a:lnTo>
                            <a:pt x="22" y="13"/>
                          </a:lnTo>
                          <a:lnTo>
                            <a:pt x="42" y="7"/>
                          </a:lnTo>
                          <a:lnTo>
                            <a:pt x="12" y="11"/>
                          </a:lnTo>
                          <a:lnTo>
                            <a:pt x="22" y="5"/>
                          </a:lnTo>
                          <a:lnTo>
                            <a:pt x="44" y="0"/>
                          </a:lnTo>
                          <a:lnTo>
                            <a:pt x="0" y="8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34" name="Freeform 1833"/>
                    <p:cNvSpPr>
                      <a:spLocks/>
                    </p:cNvSpPr>
                    <p:nvPr/>
                  </p:nvSpPr>
                  <p:spPr bwMode="auto">
                    <a:xfrm>
                      <a:off x="1933" y="1326"/>
                      <a:ext cx="2" cy="7"/>
                    </a:xfrm>
                    <a:custGeom>
                      <a:avLst/>
                      <a:gdLst>
                        <a:gd name="T0" fmla="*/ 0 w 33"/>
                        <a:gd name="T1" fmla="*/ 0 h 87"/>
                        <a:gd name="T2" fmla="*/ 24 w 33"/>
                        <a:gd name="T3" fmla="*/ 37 h 87"/>
                        <a:gd name="T4" fmla="*/ 33 w 33"/>
                        <a:gd name="T5" fmla="*/ 87 h 87"/>
                        <a:gd name="T6" fmla="*/ 33 w 33"/>
                        <a:gd name="T7" fmla="*/ 55 h 87"/>
                        <a:gd name="T8" fmla="*/ 31 w 33"/>
                        <a:gd name="T9" fmla="*/ 29 h 87"/>
                        <a:gd name="T10" fmla="*/ 22 w 33"/>
                        <a:gd name="T11" fmla="*/ 21 h 87"/>
                        <a:gd name="T12" fmla="*/ 0 w 33"/>
                        <a:gd name="T13" fmla="*/ 0 h 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3" h="87">
                          <a:moveTo>
                            <a:pt x="0" y="0"/>
                          </a:moveTo>
                          <a:lnTo>
                            <a:pt x="24" y="37"/>
                          </a:lnTo>
                          <a:lnTo>
                            <a:pt x="33" y="87"/>
                          </a:lnTo>
                          <a:lnTo>
                            <a:pt x="33" y="55"/>
                          </a:lnTo>
                          <a:lnTo>
                            <a:pt x="31" y="29"/>
                          </a:lnTo>
                          <a:lnTo>
                            <a:pt x="22" y="2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35" name="Freeform 1834"/>
                    <p:cNvSpPr>
                      <a:spLocks/>
                    </p:cNvSpPr>
                    <p:nvPr/>
                  </p:nvSpPr>
                  <p:spPr bwMode="auto">
                    <a:xfrm>
                      <a:off x="1942" y="1321"/>
                      <a:ext cx="10" cy="9"/>
                    </a:xfrm>
                    <a:custGeom>
                      <a:avLst/>
                      <a:gdLst>
                        <a:gd name="T0" fmla="*/ 111 w 111"/>
                        <a:gd name="T1" fmla="*/ 0 h 108"/>
                        <a:gd name="T2" fmla="*/ 60 w 111"/>
                        <a:gd name="T3" fmla="*/ 34 h 108"/>
                        <a:gd name="T4" fmla="*/ 27 w 111"/>
                        <a:gd name="T5" fmla="*/ 41 h 108"/>
                        <a:gd name="T6" fmla="*/ 25 w 111"/>
                        <a:gd name="T7" fmla="*/ 68 h 108"/>
                        <a:gd name="T8" fmla="*/ 0 w 111"/>
                        <a:gd name="T9" fmla="*/ 108 h 108"/>
                        <a:gd name="T10" fmla="*/ 30 w 111"/>
                        <a:gd name="T11" fmla="*/ 80 h 108"/>
                        <a:gd name="T12" fmla="*/ 34 w 111"/>
                        <a:gd name="T13" fmla="*/ 47 h 108"/>
                        <a:gd name="T14" fmla="*/ 74 w 111"/>
                        <a:gd name="T15" fmla="*/ 41 h 108"/>
                        <a:gd name="T16" fmla="*/ 111 w 111"/>
                        <a:gd name="T17" fmla="*/ 0 h 1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11" h="108">
                          <a:moveTo>
                            <a:pt x="111" y="0"/>
                          </a:moveTo>
                          <a:lnTo>
                            <a:pt x="60" y="34"/>
                          </a:lnTo>
                          <a:lnTo>
                            <a:pt x="27" y="41"/>
                          </a:lnTo>
                          <a:lnTo>
                            <a:pt x="25" y="68"/>
                          </a:lnTo>
                          <a:lnTo>
                            <a:pt x="0" y="108"/>
                          </a:lnTo>
                          <a:lnTo>
                            <a:pt x="30" y="80"/>
                          </a:lnTo>
                          <a:lnTo>
                            <a:pt x="34" y="47"/>
                          </a:lnTo>
                          <a:lnTo>
                            <a:pt x="74" y="41"/>
                          </a:lnTo>
                          <a:lnTo>
                            <a:pt x="111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36" name="Freeform 1835"/>
                    <p:cNvSpPr>
                      <a:spLocks/>
                    </p:cNvSpPr>
                    <p:nvPr/>
                  </p:nvSpPr>
                  <p:spPr bwMode="auto">
                    <a:xfrm>
                      <a:off x="1941" y="1308"/>
                      <a:ext cx="5" cy="2"/>
                    </a:xfrm>
                    <a:custGeom>
                      <a:avLst/>
                      <a:gdLst>
                        <a:gd name="T0" fmla="*/ 0 w 64"/>
                        <a:gd name="T1" fmla="*/ 14 h 18"/>
                        <a:gd name="T2" fmla="*/ 26 w 64"/>
                        <a:gd name="T3" fmla="*/ 11 h 18"/>
                        <a:gd name="T4" fmla="*/ 64 w 64"/>
                        <a:gd name="T5" fmla="*/ 0 h 18"/>
                        <a:gd name="T6" fmla="*/ 36 w 64"/>
                        <a:gd name="T7" fmla="*/ 14 h 18"/>
                        <a:gd name="T8" fmla="*/ 23 w 64"/>
                        <a:gd name="T9" fmla="*/ 18 h 18"/>
                        <a:gd name="T10" fmla="*/ 0 w 64"/>
                        <a:gd name="T11" fmla="*/ 14 h 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4" h="18">
                          <a:moveTo>
                            <a:pt x="0" y="14"/>
                          </a:moveTo>
                          <a:lnTo>
                            <a:pt x="26" y="11"/>
                          </a:lnTo>
                          <a:lnTo>
                            <a:pt x="64" y="0"/>
                          </a:lnTo>
                          <a:lnTo>
                            <a:pt x="36" y="14"/>
                          </a:lnTo>
                          <a:lnTo>
                            <a:pt x="23" y="18"/>
                          </a:lnTo>
                          <a:lnTo>
                            <a:pt x="0" y="1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37" name="Freeform 1836"/>
                    <p:cNvSpPr>
                      <a:spLocks/>
                    </p:cNvSpPr>
                    <p:nvPr/>
                  </p:nvSpPr>
                  <p:spPr bwMode="auto">
                    <a:xfrm>
                      <a:off x="1932" y="1357"/>
                      <a:ext cx="16" cy="32"/>
                    </a:xfrm>
                    <a:custGeom>
                      <a:avLst/>
                      <a:gdLst>
                        <a:gd name="T0" fmla="*/ 149 w 192"/>
                        <a:gd name="T1" fmla="*/ 0 h 392"/>
                        <a:gd name="T2" fmla="*/ 106 w 192"/>
                        <a:gd name="T3" fmla="*/ 47 h 392"/>
                        <a:gd name="T4" fmla="*/ 94 w 192"/>
                        <a:gd name="T5" fmla="*/ 116 h 392"/>
                        <a:gd name="T6" fmla="*/ 34 w 192"/>
                        <a:gd name="T7" fmla="*/ 186 h 392"/>
                        <a:gd name="T8" fmla="*/ 8 w 192"/>
                        <a:gd name="T9" fmla="*/ 260 h 392"/>
                        <a:gd name="T10" fmla="*/ 0 w 192"/>
                        <a:gd name="T11" fmla="*/ 335 h 392"/>
                        <a:gd name="T12" fmla="*/ 11 w 192"/>
                        <a:gd name="T13" fmla="*/ 392 h 392"/>
                        <a:gd name="T14" fmla="*/ 192 w 192"/>
                        <a:gd name="T15" fmla="*/ 157 h 392"/>
                        <a:gd name="T16" fmla="*/ 149 w 192"/>
                        <a:gd name="T17" fmla="*/ 0 h 39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92" h="392">
                          <a:moveTo>
                            <a:pt x="149" y="0"/>
                          </a:moveTo>
                          <a:lnTo>
                            <a:pt x="106" y="47"/>
                          </a:lnTo>
                          <a:lnTo>
                            <a:pt x="94" y="116"/>
                          </a:lnTo>
                          <a:lnTo>
                            <a:pt x="34" y="186"/>
                          </a:lnTo>
                          <a:lnTo>
                            <a:pt x="8" y="260"/>
                          </a:lnTo>
                          <a:lnTo>
                            <a:pt x="0" y="335"/>
                          </a:lnTo>
                          <a:lnTo>
                            <a:pt x="11" y="392"/>
                          </a:lnTo>
                          <a:lnTo>
                            <a:pt x="192" y="157"/>
                          </a:lnTo>
                          <a:lnTo>
                            <a:pt x="149" y="0"/>
                          </a:lnTo>
                          <a:close/>
                        </a:path>
                      </a:pathLst>
                    </a:custGeom>
                    <a:solidFill>
                      <a:srgbClr val="400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38" name="Freeform 1837"/>
                    <p:cNvSpPr>
                      <a:spLocks/>
                    </p:cNvSpPr>
                    <p:nvPr/>
                  </p:nvSpPr>
                  <p:spPr bwMode="auto">
                    <a:xfrm>
                      <a:off x="1944" y="1339"/>
                      <a:ext cx="38" cy="24"/>
                    </a:xfrm>
                    <a:custGeom>
                      <a:avLst/>
                      <a:gdLst>
                        <a:gd name="T0" fmla="*/ 432 w 456"/>
                        <a:gd name="T1" fmla="*/ 0 h 289"/>
                        <a:gd name="T2" fmla="*/ 364 w 456"/>
                        <a:gd name="T3" fmla="*/ 11 h 289"/>
                        <a:gd name="T4" fmla="*/ 270 w 456"/>
                        <a:gd name="T5" fmla="*/ 46 h 289"/>
                        <a:gd name="T6" fmla="*/ 161 w 456"/>
                        <a:gd name="T7" fmla="*/ 96 h 289"/>
                        <a:gd name="T8" fmla="*/ 79 w 456"/>
                        <a:gd name="T9" fmla="*/ 146 h 289"/>
                        <a:gd name="T10" fmla="*/ 16 w 456"/>
                        <a:gd name="T11" fmla="*/ 182 h 289"/>
                        <a:gd name="T12" fmla="*/ 2 w 456"/>
                        <a:gd name="T13" fmla="*/ 219 h 289"/>
                        <a:gd name="T14" fmla="*/ 0 w 456"/>
                        <a:gd name="T15" fmla="*/ 289 h 289"/>
                        <a:gd name="T16" fmla="*/ 456 w 456"/>
                        <a:gd name="T17" fmla="*/ 66 h 289"/>
                        <a:gd name="T18" fmla="*/ 432 w 456"/>
                        <a:gd name="T19" fmla="*/ 0 h 2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456" h="289">
                          <a:moveTo>
                            <a:pt x="432" y="0"/>
                          </a:moveTo>
                          <a:lnTo>
                            <a:pt x="364" y="11"/>
                          </a:lnTo>
                          <a:lnTo>
                            <a:pt x="270" y="46"/>
                          </a:lnTo>
                          <a:lnTo>
                            <a:pt x="161" y="96"/>
                          </a:lnTo>
                          <a:lnTo>
                            <a:pt x="79" y="146"/>
                          </a:lnTo>
                          <a:lnTo>
                            <a:pt x="16" y="182"/>
                          </a:lnTo>
                          <a:lnTo>
                            <a:pt x="2" y="219"/>
                          </a:lnTo>
                          <a:lnTo>
                            <a:pt x="0" y="289"/>
                          </a:lnTo>
                          <a:lnTo>
                            <a:pt x="456" y="66"/>
                          </a:lnTo>
                          <a:lnTo>
                            <a:pt x="432" y="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39" name="Freeform 1838"/>
                    <p:cNvSpPr>
                      <a:spLocks/>
                    </p:cNvSpPr>
                    <p:nvPr/>
                  </p:nvSpPr>
                  <p:spPr bwMode="auto">
                    <a:xfrm>
                      <a:off x="1945" y="1340"/>
                      <a:ext cx="37" cy="24"/>
                    </a:xfrm>
                    <a:custGeom>
                      <a:avLst/>
                      <a:gdLst>
                        <a:gd name="T0" fmla="*/ 0 w 449"/>
                        <a:gd name="T1" fmla="*/ 287 h 287"/>
                        <a:gd name="T2" fmla="*/ 0 w 449"/>
                        <a:gd name="T3" fmla="*/ 212 h 287"/>
                        <a:gd name="T4" fmla="*/ 14 w 449"/>
                        <a:gd name="T5" fmla="*/ 179 h 287"/>
                        <a:gd name="T6" fmla="*/ 109 w 449"/>
                        <a:gd name="T7" fmla="*/ 124 h 287"/>
                        <a:gd name="T8" fmla="*/ 218 w 449"/>
                        <a:gd name="T9" fmla="*/ 64 h 287"/>
                        <a:gd name="T10" fmla="*/ 335 w 449"/>
                        <a:gd name="T11" fmla="*/ 16 h 287"/>
                        <a:gd name="T12" fmla="*/ 416 w 449"/>
                        <a:gd name="T13" fmla="*/ 0 h 287"/>
                        <a:gd name="T14" fmla="*/ 449 w 449"/>
                        <a:gd name="T15" fmla="*/ 87 h 287"/>
                        <a:gd name="T16" fmla="*/ 106 w 449"/>
                        <a:gd name="T17" fmla="*/ 239 h 287"/>
                        <a:gd name="T18" fmla="*/ 0 w 449"/>
                        <a:gd name="T19" fmla="*/ 287 h 2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449" h="287">
                          <a:moveTo>
                            <a:pt x="0" y="287"/>
                          </a:moveTo>
                          <a:lnTo>
                            <a:pt x="0" y="212"/>
                          </a:lnTo>
                          <a:lnTo>
                            <a:pt x="14" y="179"/>
                          </a:lnTo>
                          <a:lnTo>
                            <a:pt x="109" y="124"/>
                          </a:lnTo>
                          <a:lnTo>
                            <a:pt x="218" y="64"/>
                          </a:lnTo>
                          <a:lnTo>
                            <a:pt x="335" y="16"/>
                          </a:lnTo>
                          <a:lnTo>
                            <a:pt x="416" y="0"/>
                          </a:lnTo>
                          <a:lnTo>
                            <a:pt x="449" y="87"/>
                          </a:lnTo>
                          <a:lnTo>
                            <a:pt x="106" y="239"/>
                          </a:lnTo>
                          <a:lnTo>
                            <a:pt x="0" y="287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40" name="Freeform 1839"/>
                    <p:cNvSpPr>
                      <a:spLocks/>
                    </p:cNvSpPr>
                    <p:nvPr/>
                  </p:nvSpPr>
                  <p:spPr bwMode="auto">
                    <a:xfrm>
                      <a:off x="1905" y="1413"/>
                      <a:ext cx="20" cy="24"/>
                    </a:xfrm>
                    <a:custGeom>
                      <a:avLst/>
                      <a:gdLst>
                        <a:gd name="T0" fmla="*/ 81 w 234"/>
                        <a:gd name="T1" fmla="*/ 19 h 286"/>
                        <a:gd name="T2" fmla="*/ 44 w 234"/>
                        <a:gd name="T3" fmla="*/ 60 h 286"/>
                        <a:gd name="T4" fmla="*/ 28 w 234"/>
                        <a:gd name="T5" fmla="*/ 94 h 286"/>
                        <a:gd name="T6" fmla="*/ 11 w 234"/>
                        <a:gd name="T7" fmla="*/ 148 h 286"/>
                        <a:gd name="T8" fmla="*/ 11 w 234"/>
                        <a:gd name="T9" fmla="*/ 179 h 286"/>
                        <a:gd name="T10" fmla="*/ 0 w 234"/>
                        <a:gd name="T11" fmla="*/ 225 h 286"/>
                        <a:gd name="T12" fmla="*/ 190 w 234"/>
                        <a:gd name="T13" fmla="*/ 286 h 286"/>
                        <a:gd name="T14" fmla="*/ 234 w 234"/>
                        <a:gd name="T15" fmla="*/ 0 h 286"/>
                        <a:gd name="T16" fmla="*/ 156 w 234"/>
                        <a:gd name="T17" fmla="*/ 19 h 286"/>
                        <a:gd name="T18" fmla="*/ 81 w 234"/>
                        <a:gd name="T19" fmla="*/ 19 h 28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34" h="286">
                          <a:moveTo>
                            <a:pt x="81" y="19"/>
                          </a:moveTo>
                          <a:lnTo>
                            <a:pt x="44" y="60"/>
                          </a:lnTo>
                          <a:lnTo>
                            <a:pt x="28" y="94"/>
                          </a:lnTo>
                          <a:lnTo>
                            <a:pt x="11" y="148"/>
                          </a:lnTo>
                          <a:lnTo>
                            <a:pt x="11" y="179"/>
                          </a:lnTo>
                          <a:lnTo>
                            <a:pt x="0" y="225"/>
                          </a:lnTo>
                          <a:lnTo>
                            <a:pt x="190" y="286"/>
                          </a:lnTo>
                          <a:lnTo>
                            <a:pt x="234" y="0"/>
                          </a:lnTo>
                          <a:lnTo>
                            <a:pt x="156" y="19"/>
                          </a:lnTo>
                          <a:lnTo>
                            <a:pt x="81" y="19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41" name="Freeform 1840"/>
                    <p:cNvSpPr>
                      <a:spLocks/>
                    </p:cNvSpPr>
                    <p:nvPr/>
                  </p:nvSpPr>
                  <p:spPr bwMode="auto">
                    <a:xfrm>
                      <a:off x="1907" y="1416"/>
                      <a:ext cx="16" cy="19"/>
                    </a:xfrm>
                    <a:custGeom>
                      <a:avLst/>
                      <a:gdLst>
                        <a:gd name="T0" fmla="*/ 75 w 190"/>
                        <a:gd name="T1" fmla="*/ 6 h 236"/>
                        <a:gd name="T2" fmla="*/ 41 w 190"/>
                        <a:gd name="T3" fmla="*/ 43 h 236"/>
                        <a:gd name="T4" fmla="*/ 14 w 190"/>
                        <a:gd name="T5" fmla="*/ 99 h 236"/>
                        <a:gd name="T6" fmla="*/ 7 w 190"/>
                        <a:gd name="T7" fmla="*/ 138 h 236"/>
                        <a:gd name="T8" fmla="*/ 0 w 190"/>
                        <a:gd name="T9" fmla="*/ 184 h 236"/>
                        <a:gd name="T10" fmla="*/ 153 w 190"/>
                        <a:gd name="T11" fmla="*/ 236 h 236"/>
                        <a:gd name="T12" fmla="*/ 190 w 190"/>
                        <a:gd name="T13" fmla="*/ 0 h 236"/>
                        <a:gd name="T14" fmla="*/ 132 w 190"/>
                        <a:gd name="T15" fmla="*/ 9 h 236"/>
                        <a:gd name="T16" fmla="*/ 75 w 190"/>
                        <a:gd name="T17" fmla="*/ 6 h 2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90" h="236">
                          <a:moveTo>
                            <a:pt x="75" y="6"/>
                          </a:moveTo>
                          <a:lnTo>
                            <a:pt x="41" y="43"/>
                          </a:lnTo>
                          <a:lnTo>
                            <a:pt x="14" y="99"/>
                          </a:lnTo>
                          <a:lnTo>
                            <a:pt x="7" y="138"/>
                          </a:lnTo>
                          <a:lnTo>
                            <a:pt x="0" y="184"/>
                          </a:lnTo>
                          <a:lnTo>
                            <a:pt x="153" y="236"/>
                          </a:lnTo>
                          <a:lnTo>
                            <a:pt x="190" y="0"/>
                          </a:lnTo>
                          <a:lnTo>
                            <a:pt x="132" y="9"/>
                          </a:lnTo>
                          <a:lnTo>
                            <a:pt x="75" y="6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42" name="Freeform 1841"/>
                    <p:cNvSpPr>
                      <a:spLocks/>
                    </p:cNvSpPr>
                    <p:nvPr/>
                  </p:nvSpPr>
                  <p:spPr bwMode="auto">
                    <a:xfrm>
                      <a:off x="1911" y="1413"/>
                      <a:ext cx="18" cy="31"/>
                    </a:xfrm>
                    <a:custGeom>
                      <a:avLst/>
                      <a:gdLst>
                        <a:gd name="T0" fmla="*/ 146 w 215"/>
                        <a:gd name="T1" fmla="*/ 0 h 374"/>
                        <a:gd name="T2" fmla="*/ 57 w 215"/>
                        <a:gd name="T3" fmla="*/ 20 h 374"/>
                        <a:gd name="T4" fmla="*/ 20 w 215"/>
                        <a:gd name="T5" fmla="*/ 109 h 374"/>
                        <a:gd name="T6" fmla="*/ 3 w 215"/>
                        <a:gd name="T7" fmla="*/ 218 h 374"/>
                        <a:gd name="T8" fmla="*/ 0 w 215"/>
                        <a:gd name="T9" fmla="*/ 318 h 374"/>
                        <a:gd name="T10" fmla="*/ 205 w 215"/>
                        <a:gd name="T11" fmla="*/ 374 h 374"/>
                        <a:gd name="T12" fmla="*/ 215 w 215"/>
                        <a:gd name="T13" fmla="*/ 7 h 374"/>
                        <a:gd name="T14" fmla="*/ 146 w 215"/>
                        <a:gd name="T15" fmla="*/ 0 h 37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215" h="374">
                          <a:moveTo>
                            <a:pt x="146" y="0"/>
                          </a:moveTo>
                          <a:lnTo>
                            <a:pt x="57" y="20"/>
                          </a:lnTo>
                          <a:lnTo>
                            <a:pt x="20" y="109"/>
                          </a:lnTo>
                          <a:lnTo>
                            <a:pt x="3" y="218"/>
                          </a:lnTo>
                          <a:lnTo>
                            <a:pt x="0" y="318"/>
                          </a:lnTo>
                          <a:lnTo>
                            <a:pt x="205" y="374"/>
                          </a:lnTo>
                          <a:lnTo>
                            <a:pt x="215" y="7"/>
                          </a:lnTo>
                          <a:lnTo>
                            <a:pt x="146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43" name="Freeform 1842"/>
                    <p:cNvSpPr>
                      <a:spLocks/>
                    </p:cNvSpPr>
                    <p:nvPr/>
                  </p:nvSpPr>
                  <p:spPr bwMode="auto">
                    <a:xfrm>
                      <a:off x="1912" y="1414"/>
                      <a:ext cx="16" cy="28"/>
                    </a:xfrm>
                    <a:custGeom>
                      <a:avLst/>
                      <a:gdLst>
                        <a:gd name="T0" fmla="*/ 175 w 185"/>
                        <a:gd name="T1" fmla="*/ 0 h 337"/>
                        <a:gd name="T2" fmla="*/ 56 w 185"/>
                        <a:gd name="T3" fmla="*/ 13 h 337"/>
                        <a:gd name="T4" fmla="*/ 26 w 185"/>
                        <a:gd name="T5" fmla="*/ 112 h 337"/>
                        <a:gd name="T6" fmla="*/ 0 w 185"/>
                        <a:gd name="T7" fmla="*/ 281 h 337"/>
                        <a:gd name="T8" fmla="*/ 185 w 185"/>
                        <a:gd name="T9" fmla="*/ 337 h 337"/>
                        <a:gd name="T10" fmla="*/ 175 w 185"/>
                        <a:gd name="T11" fmla="*/ 0 h 3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85" h="337">
                          <a:moveTo>
                            <a:pt x="175" y="0"/>
                          </a:moveTo>
                          <a:lnTo>
                            <a:pt x="56" y="13"/>
                          </a:lnTo>
                          <a:lnTo>
                            <a:pt x="26" y="112"/>
                          </a:lnTo>
                          <a:lnTo>
                            <a:pt x="0" y="281"/>
                          </a:lnTo>
                          <a:lnTo>
                            <a:pt x="185" y="337"/>
                          </a:lnTo>
                          <a:lnTo>
                            <a:pt x="175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44" name="Freeform 1843"/>
                    <p:cNvSpPr>
                      <a:spLocks/>
                    </p:cNvSpPr>
                    <p:nvPr/>
                  </p:nvSpPr>
                  <p:spPr bwMode="auto">
                    <a:xfrm>
                      <a:off x="1867" y="1439"/>
                      <a:ext cx="20" cy="24"/>
                    </a:xfrm>
                    <a:custGeom>
                      <a:avLst/>
                      <a:gdLst>
                        <a:gd name="T0" fmla="*/ 225 w 238"/>
                        <a:gd name="T1" fmla="*/ 16 h 298"/>
                        <a:gd name="T2" fmla="*/ 125 w 238"/>
                        <a:gd name="T3" fmla="*/ 13 h 298"/>
                        <a:gd name="T4" fmla="*/ 46 w 238"/>
                        <a:gd name="T5" fmla="*/ 0 h 298"/>
                        <a:gd name="T6" fmla="*/ 10 w 238"/>
                        <a:gd name="T7" fmla="*/ 52 h 298"/>
                        <a:gd name="T8" fmla="*/ 0 w 238"/>
                        <a:gd name="T9" fmla="*/ 126 h 298"/>
                        <a:gd name="T10" fmla="*/ 0 w 238"/>
                        <a:gd name="T11" fmla="*/ 185 h 298"/>
                        <a:gd name="T12" fmla="*/ 17 w 238"/>
                        <a:gd name="T13" fmla="*/ 247 h 298"/>
                        <a:gd name="T14" fmla="*/ 238 w 238"/>
                        <a:gd name="T15" fmla="*/ 298 h 298"/>
                        <a:gd name="T16" fmla="*/ 225 w 238"/>
                        <a:gd name="T17" fmla="*/ 16 h 29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38" h="298">
                          <a:moveTo>
                            <a:pt x="225" y="16"/>
                          </a:moveTo>
                          <a:lnTo>
                            <a:pt x="125" y="13"/>
                          </a:lnTo>
                          <a:lnTo>
                            <a:pt x="46" y="0"/>
                          </a:lnTo>
                          <a:lnTo>
                            <a:pt x="10" y="52"/>
                          </a:lnTo>
                          <a:lnTo>
                            <a:pt x="0" y="126"/>
                          </a:lnTo>
                          <a:lnTo>
                            <a:pt x="0" y="185"/>
                          </a:lnTo>
                          <a:lnTo>
                            <a:pt x="17" y="247"/>
                          </a:lnTo>
                          <a:lnTo>
                            <a:pt x="238" y="298"/>
                          </a:lnTo>
                          <a:lnTo>
                            <a:pt x="225" y="16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45" name="Freeform 1844"/>
                    <p:cNvSpPr>
                      <a:spLocks/>
                    </p:cNvSpPr>
                    <p:nvPr/>
                  </p:nvSpPr>
                  <p:spPr bwMode="auto">
                    <a:xfrm>
                      <a:off x="1868" y="1440"/>
                      <a:ext cx="18" cy="22"/>
                    </a:xfrm>
                    <a:custGeom>
                      <a:avLst/>
                      <a:gdLst>
                        <a:gd name="T0" fmla="*/ 204 w 211"/>
                        <a:gd name="T1" fmla="*/ 7 h 265"/>
                        <a:gd name="T2" fmla="*/ 121 w 211"/>
                        <a:gd name="T3" fmla="*/ 13 h 265"/>
                        <a:gd name="T4" fmla="*/ 36 w 211"/>
                        <a:gd name="T5" fmla="*/ 0 h 265"/>
                        <a:gd name="T6" fmla="*/ 13 w 211"/>
                        <a:gd name="T7" fmla="*/ 39 h 265"/>
                        <a:gd name="T8" fmla="*/ 0 w 211"/>
                        <a:gd name="T9" fmla="*/ 116 h 265"/>
                        <a:gd name="T10" fmla="*/ 9 w 211"/>
                        <a:gd name="T11" fmla="*/ 198 h 265"/>
                        <a:gd name="T12" fmla="*/ 9 w 211"/>
                        <a:gd name="T13" fmla="*/ 212 h 265"/>
                        <a:gd name="T14" fmla="*/ 211 w 211"/>
                        <a:gd name="T15" fmla="*/ 265 h 265"/>
                        <a:gd name="T16" fmla="*/ 204 w 211"/>
                        <a:gd name="T17" fmla="*/ 7 h 2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11" h="265">
                          <a:moveTo>
                            <a:pt x="204" y="7"/>
                          </a:moveTo>
                          <a:lnTo>
                            <a:pt x="121" y="13"/>
                          </a:lnTo>
                          <a:lnTo>
                            <a:pt x="36" y="0"/>
                          </a:lnTo>
                          <a:lnTo>
                            <a:pt x="13" y="39"/>
                          </a:lnTo>
                          <a:lnTo>
                            <a:pt x="0" y="116"/>
                          </a:lnTo>
                          <a:lnTo>
                            <a:pt x="9" y="198"/>
                          </a:lnTo>
                          <a:lnTo>
                            <a:pt x="9" y="212"/>
                          </a:lnTo>
                          <a:lnTo>
                            <a:pt x="211" y="265"/>
                          </a:lnTo>
                          <a:lnTo>
                            <a:pt x="204" y="7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46" name="Freeform 1845"/>
                    <p:cNvSpPr>
                      <a:spLocks/>
                    </p:cNvSpPr>
                    <p:nvPr/>
                  </p:nvSpPr>
                  <p:spPr bwMode="auto">
                    <a:xfrm>
                      <a:off x="1945" y="1348"/>
                      <a:ext cx="37" cy="18"/>
                    </a:xfrm>
                    <a:custGeom>
                      <a:avLst/>
                      <a:gdLst>
                        <a:gd name="T0" fmla="*/ 443 w 443"/>
                        <a:gd name="T1" fmla="*/ 0 h 209"/>
                        <a:gd name="T2" fmla="*/ 298 w 443"/>
                        <a:gd name="T3" fmla="*/ 64 h 209"/>
                        <a:gd name="T4" fmla="*/ 156 w 443"/>
                        <a:gd name="T5" fmla="*/ 142 h 209"/>
                        <a:gd name="T6" fmla="*/ 57 w 443"/>
                        <a:gd name="T7" fmla="*/ 190 h 209"/>
                        <a:gd name="T8" fmla="*/ 0 w 443"/>
                        <a:gd name="T9" fmla="*/ 209 h 209"/>
                        <a:gd name="T10" fmla="*/ 107 w 443"/>
                        <a:gd name="T11" fmla="*/ 183 h 209"/>
                        <a:gd name="T12" fmla="*/ 222 w 443"/>
                        <a:gd name="T13" fmla="*/ 126 h 209"/>
                        <a:gd name="T14" fmla="*/ 331 w 443"/>
                        <a:gd name="T15" fmla="*/ 67 h 209"/>
                        <a:gd name="T16" fmla="*/ 443 w 443"/>
                        <a:gd name="T17" fmla="*/ 0 h 20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443" h="209">
                          <a:moveTo>
                            <a:pt x="443" y="0"/>
                          </a:moveTo>
                          <a:lnTo>
                            <a:pt x="298" y="64"/>
                          </a:lnTo>
                          <a:lnTo>
                            <a:pt x="156" y="142"/>
                          </a:lnTo>
                          <a:lnTo>
                            <a:pt x="57" y="190"/>
                          </a:lnTo>
                          <a:lnTo>
                            <a:pt x="0" y="209"/>
                          </a:lnTo>
                          <a:lnTo>
                            <a:pt x="107" y="183"/>
                          </a:lnTo>
                          <a:lnTo>
                            <a:pt x="222" y="126"/>
                          </a:lnTo>
                          <a:lnTo>
                            <a:pt x="331" y="67"/>
                          </a:lnTo>
                          <a:lnTo>
                            <a:pt x="443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47" name="Freeform 1846"/>
                    <p:cNvSpPr>
                      <a:spLocks/>
                    </p:cNvSpPr>
                    <p:nvPr/>
                  </p:nvSpPr>
                  <p:spPr bwMode="auto">
                    <a:xfrm>
                      <a:off x="1881" y="1341"/>
                      <a:ext cx="130" cy="216"/>
                    </a:xfrm>
                    <a:custGeom>
                      <a:avLst/>
                      <a:gdLst>
                        <a:gd name="T0" fmla="*/ 1243 w 1561"/>
                        <a:gd name="T1" fmla="*/ 70 h 2591"/>
                        <a:gd name="T2" fmla="*/ 1196 w 1561"/>
                        <a:gd name="T3" fmla="*/ 0 h 2591"/>
                        <a:gd name="T4" fmla="*/ 1110 w 1561"/>
                        <a:gd name="T5" fmla="*/ 43 h 2591"/>
                        <a:gd name="T6" fmla="*/ 1019 w 1561"/>
                        <a:gd name="T7" fmla="*/ 83 h 2591"/>
                        <a:gd name="T8" fmla="*/ 934 w 1561"/>
                        <a:gd name="T9" fmla="*/ 129 h 2591"/>
                        <a:gd name="T10" fmla="*/ 841 w 1561"/>
                        <a:gd name="T11" fmla="*/ 179 h 2591"/>
                        <a:gd name="T12" fmla="*/ 768 w 1561"/>
                        <a:gd name="T13" fmla="*/ 223 h 2591"/>
                        <a:gd name="T14" fmla="*/ 735 w 1561"/>
                        <a:gd name="T15" fmla="*/ 278 h 2591"/>
                        <a:gd name="T16" fmla="*/ 717 w 1561"/>
                        <a:gd name="T17" fmla="*/ 327 h 2591"/>
                        <a:gd name="T18" fmla="*/ 669 w 1561"/>
                        <a:gd name="T19" fmla="*/ 380 h 2591"/>
                        <a:gd name="T20" fmla="*/ 642 w 1561"/>
                        <a:gd name="T21" fmla="*/ 477 h 2591"/>
                        <a:gd name="T22" fmla="*/ 548 w 1561"/>
                        <a:gd name="T23" fmla="*/ 699 h 2591"/>
                        <a:gd name="T24" fmla="*/ 473 w 1561"/>
                        <a:gd name="T25" fmla="*/ 962 h 2591"/>
                        <a:gd name="T26" fmla="*/ 439 w 1561"/>
                        <a:gd name="T27" fmla="*/ 1138 h 2591"/>
                        <a:gd name="T28" fmla="*/ 102 w 1561"/>
                        <a:gd name="T29" fmla="*/ 1145 h 2591"/>
                        <a:gd name="T30" fmla="*/ 48 w 1561"/>
                        <a:gd name="T31" fmla="*/ 1178 h 2591"/>
                        <a:gd name="T32" fmla="*/ 11 w 1561"/>
                        <a:gd name="T33" fmla="*/ 1290 h 2591"/>
                        <a:gd name="T34" fmla="*/ 0 w 1561"/>
                        <a:gd name="T35" fmla="*/ 1428 h 2591"/>
                        <a:gd name="T36" fmla="*/ 68 w 1561"/>
                        <a:gd name="T37" fmla="*/ 1529 h 2591"/>
                        <a:gd name="T38" fmla="*/ 201 w 1561"/>
                        <a:gd name="T39" fmla="*/ 1563 h 2591"/>
                        <a:gd name="T40" fmla="*/ 302 w 1561"/>
                        <a:gd name="T41" fmla="*/ 1563 h 2591"/>
                        <a:gd name="T42" fmla="*/ 418 w 1561"/>
                        <a:gd name="T43" fmla="*/ 1584 h 2591"/>
                        <a:gd name="T44" fmla="*/ 425 w 1561"/>
                        <a:gd name="T45" fmla="*/ 1632 h 2591"/>
                        <a:gd name="T46" fmla="*/ 417 w 1561"/>
                        <a:gd name="T47" fmla="*/ 1777 h 2591"/>
                        <a:gd name="T48" fmla="*/ 403 w 1561"/>
                        <a:gd name="T49" fmla="*/ 1903 h 2591"/>
                        <a:gd name="T50" fmla="*/ 370 w 1561"/>
                        <a:gd name="T51" fmla="*/ 2049 h 2591"/>
                        <a:gd name="T52" fmla="*/ 265 w 1561"/>
                        <a:gd name="T53" fmla="*/ 2274 h 2591"/>
                        <a:gd name="T54" fmla="*/ 351 w 1561"/>
                        <a:gd name="T55" fmla="*/ 2386 h 2591"/>
                        <a:gd name="T56" fmla="*/ 555 w 1561"/>
                        <a:gd name="T57" fmla="*/ 2512 h 2591"/>
                        <a:gd name="T58" fmla="*/ 886 w 1561"/>
                        <a:gd name="T59" fmla="*/ 2591 h 2591"/>
                        <a:gd name="T60" fmla="*/ 1105 w 1561"/>
                        <a:gd name="T61" fmla="*/ 2565 h 2591"/>
                        <a:gd name="T62" fmla="*/ 1270 w 1561"/>
                        <a:gd name="T63" fmla="*/ 2486 h 2591"/>
                        <a:gd name="T64" fmla="*/ 1296 w 1561"/>
                        <a:gd name="T65" fmla="*/ 2102 h 2591"/>
                        <a:gd name="T66" fmla="*/ 1336 w 1561"/>
                        <a:gd name="T67" fmla="*/ 2433 h 2591"/>
                        <a:gd name="T68" fmla="*/ 1488 w 1561"/>
                        <a:gd name="T69" fmla="*/ 2334 h 2591"/>
                        <a:gd name="T70" fmla="*/ 1514 w 1561"/>
                        <a:gd name="T71" fmla="*/ 2148 h 2591"/>
                        <a:gd name="T72" fmla="*/ 1417 w 1561"/>
                        <a:gd name="T73" fmla="*/ 1766 h 2591"/>
                        <a:gd name="T74" fmla="*/ 1410 w 1561"/>
                        <a:gd name="T75" fmla="*/ 1657 h 2591"/>
                        <a:gd name="T76" fmla="*/ 1445 w 1561"/>
                        <a:gd name="T77" fmla="*/ 1522 h 2591"/>
                        <a:gd name="T78" fmla="*/ 1465 w 1561"/>
                        <a:gd name="T79" fmla="*/ 1347 h 2591"/>
                        <a:gd name="T80" fmla="*/ 1506 w 1561"/>
                        <a:gd name="T81" fmla="*/ 1185 h 2591"/>
                        <a:gd name="T82" fmla="*/ 1561 w 1561"/>
                        <a:gd name="T83" fmla="*/ 942 h 2591"/>
                        <a:gd name="T84" fmla="*/ 1552 w 1561"/>
                        <a:gd name="T85" fmla="*/ 699 h 2591"/>
                        <a:gd name="T86" fmla="*/ 1552 w 1561"/>
                        <a:gd name="T87" fmla="*/ 483 h 2591"/>
                        <a:gd name="T88" fmla="*/ 1540 w 1561"/>
                        <a:gd name="T89" fmla="*/ 333 h 2591"/>
                        <a:gd name="T90" fmla="*/ 1506 w 1561"/>
                        <a:gd name="T91" fmla="*/ 267 h 2591"/>
                        <a:gd name="T92" fmla="*/ 1431 w 1561"/>
                        <a:gd name="T93" fmla="*/ 213 h 2591"/>
                        <a:gd name="T94" fmla="*/ 1342 w 1561"/>
                        <a:gd name="T95" fmla="*/ 124 h 2591"/>
                        <a:gd name="T96" fmla="*/ 1243 w 1561"/>
                        <a:gd name="T97" fmla="*/ 70 h 25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1561" h="2591">
                          <a:moveTo>
                            <a:pt x="1243" y="70"/>
                          </a:moveTo>
                          <a:lnTo>
                            <a:pt x="1196" y="0"/>
                          </a:lnTo>
                          <a:lnTo>
                            <a:pt x="1110" y="43"/>
                          </a:lnTo>
                          <a:lnTo>
                            <a:pt x="1019" y="83"/>
                          </a:lnTo>
                          <a:lnTo>
                            <a:pt x="934" y="129"/>
                          </a:lnTo>
                          <a:lnTo>
                            <a:pt x="841" y="179"/>
                          </a:lnTo>
                          <a:lnTo>
                            <a:pt x="768" y="223"/>
                          </a:lnTo>
                          <a:lnTo>
                            <a:pt x="735" y="278"/>
                          </a:lnTo>
                          <a:lnTo>
                            <a:pt x="717" y="327"/>
                          </a:lnTo>
                          <a:lnTo>
                            <a:pt x="669" y="380"/>
                          </a:lnTo>
                          <a:lnTo>
                            <a:pt x="642" y="477"/>
                          </a:lnTo>
                          <a:lnTo>
                            <a:pt x="548" y="699"/>
                          </a:lnTo>
                          <a:lnTo>
                            <a:pt x="473" y="962"/>
                          </a:lnTo>
                          <a:lnTo>
                            <a:pt x="439" y="1138"/>
                          </a:lnTo>
                          <a:lnTo>
                            <a:pt x="102" y="1145"/>
                          </a:lnTo>
                          <a:lnTo>
                            <a:pt x="48" y="1178"/>
                          </a:lnTo>
                          <a:lnTo>
                            <a:pt x="11" y="1290"/>
                          </a:lnTo>
                          <a:lnTo>
                            <a:pt x="0" y="1428"/>
                          </a:lnTo>
                          <a:lnTo>
                            <a:pt x="68" y="1529"/>
                          </a:lnTo>
                          <a:lnTo>
                            <a:pt x="201" y="1563"/>
                          </a:lnTo>
                          <a:lnTo>
                            <a:pt x="302" y="1563"/>
                          </a:lnTo>
                          <a:lnTo>
                            <a:pt x="418" y="1584"/>
                          </a:lnTo>
                          <a:lnTo>
                            <a:pt x="425" y="1632"/>
                          </a:lnTo>
                          <a:lnTo>
                            <a:pt x="417" y="1777"/>
                          </a:lnTo>
                          <a:lnTo>
                            <a:pt x="403" y="1903"/>
                          </a:lnTo>
                          <a:lnTo>
                            <a:pt x="370" y="2049"/>
                          </a:lnTo>
                          <a:lnTo>
                            <a:pt x="265" y="2274"/>
                          </a:lnTo>
                          <a:lnTo>
                            <a:pt x="351" y="2386"/>
                          </a:lnTo>
                          <a:lnTo>
                            <a:pt x="555" y="2512"/>
                          </a:lnTo>
                          <a:lnTo>
                            <a:pt x="886" y="2591"/>
                          </a:lnTo>
                          <a:lnTo>
                            <a:pt x="1105" y="2565"/>
                          </a:lnTo>
                          <a:lnTo>
                            <a:pt x="1270" y="2486"/>
                          </a:lnTo>
                          <a:lnTo>
                            <a:pt x="1296" y="2102"/>
                          </a:lnTo>
                          <a:lnTo>
                            <a:pt x="1336" y="2433"/>
                          </a:lnTo>
                          <a:lnTo>
                            <a:pt x="1488" y="2334"/>
                          </a:lnTo>
                          <a:lnTo>
                            <a:pt x="1514" y="2148"/>
                          </a:lnTo>
                          <a:lnTo>
                            <a:pt x="1417" y="1766"/>
                          </a:lnTo>
                          <a:lnTo>
                            <a:pt x="1410" y="1657"/>
                          </a:lnTo>
                          <a:lnTo>
                            <a:pt x="1445" y="1522"/>
                          </a:lnTo>
                          <a:lnTo>
                            <a:pt x="1465" y="1347"/>
                          </a:lnTo>
                          <a:lnTo>
                            <a:pt x="1506" y="1185"/>
                          </a:lnTo>
                          <a:lnTo>
                            <a:pt x="1561" y="942"/>
                          </a:lnTo>
                          <a:lnTo>
                            <a:pt x="1552" y="699"/>
                          </a:lnTo>
                          <a:lnTo>
                            <a:pt x="1552" y="483"/>
                          </a:lnTo>
                          <a:lnTo>
                            <a:pt x="1540" y="333"/>
                          </a:lnTo>
                          <a:lnTo>
                            <a:pt x="1506" y="267"/>
                          </a:lnTo>
                          <a:lnTo>
                            <a:pt x="1431" y="213"/>
                          </a:lnTo>
                          <a:lnTo>
                            <a:pt x="1342" y="124"/>
                          </a:lnTo>
                          <a:lnTo>
                            <a:pt x="1243" y="7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48" name="Freeform 1847"/>
                    <p:cNvSpPr>
                      <a:spLocks/>
                    </p:cNvSpPr>
                    <p:nvPr/>
                  </p:nvSpPr>
                  <p:spPr bwMode="auto">
                    <a:xfrm>
                      <a:off x="1905" y="1342"/>
                      <a:ext cx="104" cy="211"/>
                    </a:xfrm>
                    <a:custGeom>
                      <a:avLst/>
                      <a:gdLst>
                        <a:gd name="T0" fmla="*/ 161 w 1248"/>
                        <a:gd name="T1" fmla="*/ 1570 h 2524"/>
                        <a:gd name="T2" fmla="*/ 301 w 1248"/>
                        <a:gd name="T3" fmla="*/ 1548 h 2524"/>
                        <a:gd name="T4" fmla="*/ 423 w 1248"/>
                        <a:gd name="T5" fmla="*/ 1542 h 2524"/>
                        <a:gd name="T6" fmla="*/ 559 w 1248"/>
                        <a:gd name="T7" fmla="*/ 1528 h 2524"/>
                        <a:gd name="T8" fmla="*/ 707 w 1248"/>
                        <a:gd name="T9" fmla="*/ 1508 h 2524"/>
                        <a:gd name="T10" fmla="*/ 776 w 1248"/>
                        <a:gd name="T11" fmla="*/ 1462 h 2524"/>
                        <a:gd name="T12" fmla="*/ 802 w 1248"/>
                        <a:gd name="T13" fmla="*/ 1353 h 2524"/>
                        <a:gd name="T14" fmla="*/ 836 w 1248"/>
                        <a:gd name="T15" fmla="*/ 1191 h 2524"/>
                        <a:gd name="T16" fmla="*/ 903 w 1248"/>
                        <a:gd name="T17" fmla="*/ 1130 h 2524"/>
                        <a:gd name="T18" fmla="*/ 1005 w 1248"/>
                        <a:gd name="T19" fmla="*/ 962 h 2524"/>
                        <a:gd name="T20" fmla="*/ 902 w 1248"/>
                        <a:gd name="T21" fmla="*/ 1098 h 2524"/>
                        <a:gd name="T22" fmla="*/ 843 w 1248"/>
                        <a:gd name="T23" fmla="*/ 1138 h 2524"/>
                        <a:gd name="T24" fmla="*/ 863 w 1248"/>
                        <a:gd name="T25" fmla="*/ 948 h 2524"/>
                        <a:gd name="T26" fmla="*/ 863 w 1248"/>
                        <a:gd name="T27" fmla="*/ 818 h 2524"/>
                        <a:gd name="T28" fmla="*/ 855 w 1248"/>
                        <a:gd name="T29" fmla="*/ 570 h 2524"/>
                        <a:gd name="T30" fmla="*/ 836 w 1248"/>
                        <a:gd name="T31" fmla="*/ 469 h 2524"/>
                        <a:gd name="T32" fmla="*/ 795 w 1248"/>
                        <a:gd name="T33" fmla="*/ 422 h 2524"/>
                        <a:gd name="T34" fmla="*/ 734 w 1248"/>
                        <a:gd name="T35" fmla="*/ 346 h 2524"/>
                        <a:gd name="T36" fmla="*/ 639 w 1248"/>
                        <a:gd name="T37" fmla="*/ 312 h 2524"/>
                        <a:gd name="T38" fmla="*/ 593 w 1248"/>
                        <a:gd name="T39" fmla="*/ 294 h 2524"/>
                        <a:gd name="T40" fmla="*/ 502 w 1248"/>
                        <a:gd name="T41" fmla="*/ 305 h 2524"/>
                        <a:gd name="T42" fmla="*/ 420 w 1248"/>
                        <a:gd name="T43" fmla="*/ 347 h 2524"/>
                        <a:gd name="T44" fmla="*/ 466 w 1248"/>
                        <a:gd name="T45" fmla="*/ 275 h 2524"/>
                        <a:gd name="T46" fmla="*/ 500 w 1248"/>
                        <a:gd name="T47" fmla="*/ 205 h 2524"/>
                        <a:gd name="T48" fmla="*/ 582 w 1248"/>
                        <a:gd name="T49" fmla="*/ 156 h 2524"/>
                        <a:gd name="T50" fmla="*/ 671 w 1248"/>
                        <a:gd name="T51" fmla="*/ 110 h 2524"/>
                        <a:gd name="T52" fmla="*/ 783 w 1248"/>
                        <a:gd name="T53" fmla="*/ 53 h 2524"/>
                        <a:gd name="T54" fmla="*/ 862 w 1248"/>
                        <a:gd name="T55" fmla="*/ 16 h 2524"/>
                        <a:gd name="T56" fmla="*/ 915 w 1248"/>
                        <a:gd name="T57" fmla="*/ 0 h 2524"/>
                        <a:gd name="T58" fmla="*/ 942 w 1248"/>
                        <a:gd name="T59" fmla="*/ 53 h 2524"/>
                        <a:gd name="T60" fmla="*/ 1045 w 1248"/>
                        <a:gd name="T61" fmla="*/ 118 h 2524"/>
                        <a:gd name="T62" fmla="*/ 1091 w 1248"/>
                        <a:gd name="T63" fmla="*/ 164 h 2524"/>
                        <a:gd name="T64" fmla="*/ 1139 w 1248"/>
                        <a:gd name="T65" fmla="*/ 225 h 2524"/>
                        <a:gd name="T66" fmla="*/ 1208 w 1248"/>
                        <a:gd name="T67" fmla="*/ 260 h 2524"/>
                        <a:gd name="T68" fmla="*/ 1221 w 1248"/>
                        <a:gd name="T69" fmla="*/ 321 h 2524"/>
                        <a:gd name="T70" fmla="*/ 1248 w 1248"/>
                        <a:gd name="T71" fmla="*/ 422 h 2524"/>
                        <a:gd name="T72" fmla="*/ 1248 w 1248"/>
                        <a:gd name="T73" fmla="*/ 577 h 2524"/>
                        <a:gd name="T74" fmla="*/ 1242 w 1248"/>
                        <a:gd name="T75" fmla="*/ 738 h 2524"/>
                        <a:gd name="T76" fmla="*/ 1235 w 1248"/>
                        <a:gd name="T77" fmla="*/ 921 h 2524"/>
                        <a:gd name="T78" fmla="*/ 1201 w 1248"/>
                        <a:gd name="T79" fmla="*/ 1110 h 2524"/>
                        <a:gd name="T80" fmla="*/ 1160 w 1248"/>
                        <a:gd name="T81" fmla="*/ 1307 h 2524"/>
                        <a:gd name="T82" fmla="*/ 1139 w 1248"/>
                        <a:gd name="T83" fmla="*/ 1476 h 2524"/>
                        <a:gd name="T84" fmla="*/ 1106 w 1248"/>
                        <a:gd name="T85" fmla="*/ 1596 h 2524"/>
                        <a:gd name="T86" fmla="*/ 1112 w 1248"/>
                        <a:gd name="T87" fmla="*/ 1704 h 2524"/>
                        <a:gd name="T88" fmla="*/ 1110 w 1248"/>
                        <a:gd name="T89" fmla="*/ 1822 h 2524"/>
                        <a:gd name="T90" fmla="*/ 1197 w 1248"/>
                        <a:gd name="T91" fmla="*/ 2100 h 2524"/>
                        <a:gd name="T92" fmla="*/ 1183 w 1248"/>
                        <a:gd name="T93" fmla="*/ 2272 h 2524"/>
                        <a:gd name="T94" fmla="*/ 1090 w 1248"/>
                        <a:gd name="T95" fmla="*/ 2333 h 2524"/>
                        <a:gd name="T96" fmla="*/ 1018 w 1248"/>
                        <a:gd name="T97" fmla="*/ 2015 h 2524"/>
                        <a:gd name="T98" fmla="*/ 946 w 1248"/>
                        <a:gd name="T99" fmla="*/ 2438 h 2524"/>
                        <a:gd name="T100" fmla="*/ 806 w 1248"/>
                        <a:gd name="T101" fmla="*/ 2498 h 2524"/>
                        <a:gd name="T102" fmla="*/ 595 w 1248"/>
                        <a:gd name="T103" fmla="*/ 2524 h 2524"/>
                        <a:gd name="T104" fmla="*/ 277 w 1248"/>
                        <a:gd name="T105" fmla="*/ 2459 h 2524"/>
                        <a:gd name="T106" fmla="*/ 85 w 1248"/>
                        <a:gd name="T107" fmla="*/ 2346 h 2524"/>
                        <a:gd name="T108" fmla="*/ 0 w 1248"/>
                        <a:gd name="T109" fmla="*/ 2246 h 2524"/>
                        <a:gd name="T110" fmla="*/ 66 w 1248"/>
                        <a:gd name="T111" fmla="*/ 2140 h 2524"/>
                        <a:gd name="T112" fmla="*/ 139 w 1248"/>
                        <a:gd name="T113" fmla="*/ 1948 h 2524"/>
                        <a:gd name="T114" fmla="*/ 161 w 1248"/>
                        <a:gd name="T115" fmla="*/ 1704 h 2524"/>
                        <a:gd name="T116" fmla="*/ 161 w 1248"/>
                        <a:gd name="T117" fmla="*/ 1570 h 25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</a:cxnLst>
                      <a:rect l="0" t="0" r="r" b="b"/>
                      <a:pathLst>
                        <a:path w="1248" h="2524">
                          <a:moveTo>
                            <a:pt x="161" y="1570"/>
                          </a:moveTo>
                          <a:lnTo>
                            <a:pt x="301" y="1548"/>
                          </a:lnTo>
                          <a:lnTo>
                            <a:pt x="423" y="1542"/>
                          </a:lnTo>
                          <a:lnTo>
                            <a:pt x="559" y="1528"/>
                          </a:lnTo>
                          <a:lnTo>
                            <a:pt x="707" y="1508"/>
                          </a:lnTo>
                          <a:lnTo>
                            <a:pt x="776" y="1462"/>
                          </a:lnTo>
                          <a:lnTo>
                            <a:pt x="802" y="1353"/>
                          </a:lnTo>
                          <a:lnTo>
                            <a:pt x="836" y="1191"/>
                          </a:lnTo>
                          <a:lnTo>
                            <a:pt x="903" y="1130"/>
                          </a:lnTo>
                          <a:lnTo>
                            <a:pt x="1005" y="962"/>
                          </a:lnTo>
                          <a:lnTo>
                            <a:pt x="902" y="1098"/>
                          </a:lnTo>
                          <a:lnTo>
                            <a:pt x="843" y="1138"/>
                          </a:lnTo>
                          <a:lnTo>
                            <a:pt x="863" y="948"/>
                          </a:lnTo>
                          <a:lnTo>
                            <a:pt x="863" y="818"/>
                          </a:lnTo>
                          <a:lnTo>
                            <a:pt x="855" y="570"/>
                          </a:lnTo>
                          <a:lnTo>
                            <a:pt x="836" y="469"/>
                          </a:lnTo>
                          <a:lnTo>
                            <a:pt x="795" y="422"/>
                          </a:lnTo>
                          <a:lnTo>
                            <a:pt x="734" y="346"/>
                          </a:lnTo>
                          <a:lnTo>
                            <a:pt x="639" y="312"/>
                          </a:lnTo>
                          <a:lnTo>
                            <a:pt x="593" y="294"/>
                          </a:lnTo>
                          <a:lnTo>
                            <a:pt x="502" y="305"/>
                          </a:lnTo>
                          <a:lnTo>
                            <a:pt x="420" y="347"/>
                          </a:lnTo>
                          <a:lnTo>
                            <a:pt x="466" y="275"/>
                          </a:lnTo>
                          <a:lnTo>
                            <a:pt x="500" y="205"/>
                          </a:lnTo>
                          <a:lnTo>
                            <a:pt x="582" y="156"/>
                          </a:lnTo>
                          <a:lnTo>
                            <a:pt x="671" y="110"/>
                          </a:lnTo>
                          <a:lnTo>
                            <a:pt x="783" y="53"/>
                          </a:lnTo>
                          <a:lnTo>
                            <a:pt x="862" y="16"/>
                          </a:lnTo>
                          <a:lnTo>
                            <a:pt x="915" y="0"/>
                          </a:lnTo>
                          <a:lnTo>
                            <a:pt x="942" y="53"/>
                          </a:lnTo>
                          <a:lnTo>
                            <a:pt x="1045" y="118"/>
                          </a:lnTo>
                          <a:lnTo>
                            <a:pt x="1091" y="164"/>
                          </a:lnTo>
                          <a:lnTo>
                            <a:pt x="1139" y="225"/>
                          </a:lnTo>
                          <a:lnTo>
                            <a:pt x="1208" y="260"/>
                          </a:lnTo>
                          <a:lnTo>
                            <a:pt x="1221" y="321"/>
                          </a:lnTo>
                          <a:lnTo>
                            <a:pt x="1248" y="422"/>
                          </a:lnTo>
                          <a:lnTo>
                            <a:pt x="1248" y="577"/>
                          </a:lnTo>
                          <a:lnTo>
                            <a:pt x="1242" y="738"/>
                          </a:lnTo>
                          <a:lnTo>
                            <a:pt x="1235" y="921"/>
                          </a:lnTo>
                          <a:lnTo>
                            <a:pt x="1201" y="1110"/>
                          </a:lnTo>
                          <a:lnTo>
                            <a:pt x="1160" y="1307"/>
                          </a:lnTo>
                          <a:lnTo>
                            <a:pt x="1139" y="1476"/>
                          </a:lnTo>
                          <a:lnTo>
                            <a:pt x="1106" y="1596"/>
                          </a:lnTo>
                          <a:lnTo>
                            <a:pt x="1112" y="1704"/>
                          </a:lnTo>
                          <a:lnTo>
                            <a:pt x="1110" y="1822"/>
                          </a:lnTo>
                          <a:lnTo>
                            <a:pt x="1197" y="2100"/>
                          </a:lnTo>
                          <a:lnTo>
                            <a:pt x="1183" y="2272"/>
                          </a:lnTo>
                          <a:lnTo>
                            <a:pt x="1090" y="2333"/>
                          </a:lnTo>
                          <a:lnTo>
                            <a:pt x="1018" y="2015"/>
                          </a:lnTo>
                          <a:lnTo>
                            <a:pt x="946" y="2438"/>
                          </a:lnTo>
                          <a:lnTo>
                            <a:pt x="806" y="2498"/>
                          </a:lnTo>
                          <a:lnTo>
                            <a:pt x="595" y="2524"/>
                          </a:lnTo>
                          <a:lnTo>
                            <a:pt x="277" y="2459"/>
                          </a:lnTo>
                          <a:lnTo>
                            <a:pt x="85" y="2346"/>
                          </a:lnTo>
                          <a:lnTo>
                            <a:pt x="0" y="2246"/>
                          </a:lnTo>
                          <a:lnTo>
                            <a:pt x="66" y="2140"/>
                          </a:lnTo>
                          <a:lnTo>
                            <a:pt x="139" y="1948"/>
                          </a:lnTo>
                          <a:lnTo>
                            <a:pt x="161" y="1704"/>
                          </a:lnTo>
                          <a:lnTo>
                            <a:pt x="161" y="157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49" name="Freeform 1848"/>
                    <p:cNvSpPr>
                      <a:spLocks/>
                    </p:cNvSpPr>
                    <p:nvPr/>
                  </p:nvSpPr>
                  <p:spPr bwMode="auto">
                    <a:xfrm>
                      <a:off x="1975" y="1422"/>
                      <a:ext cx="27" cy="69"/>
                    </a:xfrm>
                    <a:custGeom>
                      <a:avLst/>
                      <a:gdLst>
                        <a:gd name="T0" fmla="*/ 0 w 319"/>
                        <a:gd name="T1" fmla="*/ 833 h 833"/>
                        <a:gd name="T2" fmla="*/ 55 w 319"/>
                        <a:gd name="T3" fmla="*/ 805 h 833"/>
                        <a:gd name="T4" fmla="*/ 116 w 319"/>
                        <a:gd name="T5" fmla="*/ 739 h 833"/>
                        <a:gd name="T6" fmla="*/ 169 w 319"/>
                        <a:gd name="T7" fmla="*/ 617 h 833"/>
                        <a:gd name="T8" fmla="*/ 197 w 319"/>
                        <a:gd name="T9" fmla="*/ 514 h 833"/>
                        <a:gd name="T10" fmla="*/ 237 w 319"/>
                        <a:gd name="T11" fmla="*/ 400 h 833"/>
                        <a:gd name="T12" fmla="*/ 258 w 319"/>
                        <a:gd name="T13" fmla="*/ 292 h 833"/>
                        <a:gd name="T14" fmla="*/ 291 w 319"/>
                        <a:gd name="T15" fmla="*/ 123 h 833"/>
                        <a:gd name="T16" fmla="*/ 319 w 319"/>
                        <a:gd name="T17" fmla="*/ 0 h 833"/>
                        <a:gd name="T18" fmla="*/ 250 w 319"/>
                        <a:gd name="T19" fmla="*/ 245 h 833"/>
                        <a:gd name="T20" fmla="*/ 197 w 319"/>
                        <a:gd name="T21" fmla="*/ 433 h 833"/>
                        <a:gd name="T22" fmla="*/ 137 w 319"/>
                        <a:gd name="T23" fmla="*/ 561 h 833"/>
                        <a:gd name="T24" fmla="*/ 41 w 319"/>
                        <a:gd name="T25" fmla="*/ 698 h 833"/>
                        <a:gd name="T26" fmla="*/ 0 w 319"/>
                        <a:gd name="T27" fmla="*/ 833 h 8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319" h="833">
                          <a:moveTo>
                            <a:pt x="0" y="833"/>
                          </a:moveTo>
                          <a:lnTo>
                            <a:pt x="55" y="805"/>
                          </a:lnTo>
                          <a:lnTo>
                            <a:pt x="116" y="739"/>
                          </a:lnTo>
                          <a:lnTo>
                            <a:pt x="169" y="617"/>
                          </a:lnTo>
                          <a:lnTo>
                            <a:pt x="197" y="514"/>
                          </a:lnTo>
                          <a:lnTo>
                            <a:pt x="237" y="400"/>
                          </a:lnTo>
                          <a:lnTo>
                            <a:pt x="258" y="292"/>
                          </a:lnTo>
                          <a:lnTo>
                            <a:pt x="291" y="123"/>
                          </a:lnTo>
                          <a:lnTo>
                            <a:pt x="319" y="0"/>
                          </a:lnTo>
                          <a:lnTo>
                            <a:pt x="250" y="245"/>
                          </a:lnTo>
                          <a:lnTo>
                            <a:pt x="197" y="433"/>
                          </a:lnTo>
                          <a:lnTo>
                            <a:pt x="137" y="561"/>
                          </a:lnTo>
                          <a:lnTo>
                            <a:pt x="41" y="698"/>
                          </a:lnTo>
                          <a:lnTo>
                            <a:pt x="0" y="833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50" name="Freeform 1849"/>
                    <p:cNvSpPr>
                      <a:spLocks/>
                    </p:cNvSpPr>
                    <p:nvPr/>
                  </p:nvSpPr>
                  <p:spPr bwMode="auto">
                    <a:xfrm>
                      <a:off x="1883" y="1366"/>
                      <a:ext cx="92" cy="104"/>
                    </a:xfrm>
                    <a:custGeom>
                      <a:avLst/>
                      <a:gdLst>
                        <a:gd name="T0" fmla="*/ 727 w 1105"/>
                        <a:gd name="T1" fmla="*/ 46 h 1248"/>
                        <a:gd name="T2" fmla="*/ 620 w 1105"/>
                        <a:gd name="T3" fmla="*/ 228 h 1248"/>
                        <a:gd name="T4" fmla="*/ 641 w 1105"/>
                        <a:gd name="T5" fmla="*/ 411 h 1248"/>
                        <a:gd name="T6" fmla="*/ 628 w 1105"/>
                        <a:gd name="T7" fmla="*/ 614 h 1248"/>
                        <a:gd name="T8" fmla="*/ 628 w 1105"/>
                        <a:gd name="T9" fmla="*/ 666 h 1248"/>
                        <a:gd name="T10" fmla="*/ 641 w 1105"/>
                        <a:gd name="T11" fmla="*/ 735 h 1248"/>
                        <a:gd name="T12" fmla="*/ 586 w 1105"/>
                        <a:gd name="T13" fmla="*/ 782 h 1248"/>
                        <a:gd name="T14" fmla="*/ 539 w 1105"/>
                        <a:gd name="T15" fmla="*/ 837 h 1248"/>
                        <a:gd name="T16" fmla="*/ 459 w 1105"/>
                        <a:gd name="T17" fmla="*/ 837 h 1248"/>
                        <a:gd name="T18" fmla="*/ 174 w 1105"/>
                        <a:gd name="T19" fmla="*/ 851 h 1248"/>
                        <a:gd name="T20" fmla="*/ 31 w 1105"/>
                        <a:gd name="T21" fmla="*/ 892 h 1248"/>
                        <a:gd name="T22" fmla="*/ 0 w 1105"/>
                        <a:gd name="T23" fmla="*/ 1039 h 1248"/>
                        <a:gd name="T24" fmla="*/ 31 w 1105"/>
                        <a:gd name="T25" fmla="*/ 1148 h 1248"/>
                        <a:gd name="T26" fmla="*/ 195 w 1105"/>
                        <a:gd name="T27" fmla="*/ 1227 h 1248"/>
                        <a:gd name="T28" fmla="*/ 383 w 1105"/>
                        <a:gd name="T29" fmla="*/ 1248 h 1248"/>
                        <a:gd name="T30" fmla="*/ 205 w 1105"/>
                        <a:gd name="T31" fmla="*/ 1119 h 1248"/>
                        <a:gd name="T32" fmla="*/ 160 w 1105"/>
                        <a:gd name="T33" fmla="*/ 1006 h 1248"/>
                        <a:gd name="T34" fmla="*/ 254 w 1105"/>
                        <a:gd name="T35" fmla="*/ 1119 h 1248"/>
                        <a:gd name="T36" fmla="*/ 359 w 1105"/>
                        <a:gd name="T37" fmla="*/ 1205 h 1248"/>
                        <a:gd name="T38" fmla="*/ 499 w 1105"/>
                        <a:gd name="T39" fmla="*/ 1241 h 1248"/>
                        <a:gd name="T40" fmla="*/ 687 w 1105"/>
                        <a:gd name="T41" fmla="*/ 1228 h 1248"/>
                        <a:gd name="T42" fmla="*/ 837 w 1105"/>
                        <a:gd name="T43" fmla="*/ 1221 h 1248"/>
                        <a:gd name="T44" fmla="*/ 741 w 1105"/>
                        <a:gd name="T45" fmla="*/ 1148 h 1248"/>
                        <a:gd name="T46" fmla="*/ 628 w 1105"/>
                        <a:gd name="T47" fmla="*/ 1052 h 1248"/>
                        <a:gd name="T48" fmla="*/ 651 w 1105"/>
                        <a:gd name="T49" fmla="*/ 1027 h 1248"/>
                        <a:gd name="T50" fmla="*/ 713 w 1105"/>
                        <a:gd name="T51" fmla="*/ 1096 h 1248"/>
                        <a:gd name="T52" fmla="*/ 830 w 1105"/>
                        <a:gd name="T53" fmla="*/ 1169 h 1248"/>
                        <a:gd name="T54" fmla="*/ 971 w 1105"/>
                        <a:gd name="T55" fmla="*/ 1180 h 1248"/>
                        <a:gd name="T56" fmla="*/ 1046 w 1105"/>
                        <a:gd name="T57" fmla="*/ 1065 h 1248"/>
                        <a:gd name="T58" fmla="*/ 789 w 1105"/>
                        <a:gd name="T59" fmla="*/ 1027 h 1248"/>
                        <a:gd name="T60" fmla="*/ 634 w 1105"/>
                        <a:gd name="T61" fmla="*/ 931 h 1248"/>
                        <a:gd name="T62" fmla="*/ 607 w 1105"/>
                        <a:gd name="T63" fmla="*/ 851 h 1248"/>
                        <a:gd name="T64" fmla="*/ 668 w 1105"/>
                        <a:gd name="T65" fmla="*/ 892 h 1248"/>
                        <a:gd name="T66" fmla="*/ 844 w 1105"/>
                        <a:gd name="T67" fmla="*/ 1006 h 1248"/>
                        <a:gd name="T68" fmla="*/ 1046 w 1105"/>
                        <a:gd name="T69" fmla="*/ 1065 h 1248"/>
                        <a:gd name="T70" fmla="*/ 1087 w 1105"/>
                        <a:gd name="T71" fmla="*/ 823 h 1248"/>
                        <a:gd name="T72" fmla="*/ 971 w 1105"/>
                        <a:gd name="T73" fmla="*/ 796 h 1248"/>
                        <a:gd name="T74" fmla="*/ 727 w 1105"/>
                        <a:gd name="T75" fmla="*/ 816 h 1248"/>
                        <a:gd name="T76" fmla="*/ 687 w 1105"/>
                        <a:gd name="T77" fmla="*/ 769 h 1248"/>
                        <a:gd name="T78" fmla="*/ 816 w 1105"/>
                        <a:gd name="T79" fmla="*/ 789 h 1248"/>
                        <a:gd name="T80" fmla="*/ 1087 w 1105"/>
                        <a:gd name="T81" fmla="*/ 735 h 1248"/>
                        <a:gd name="T82" fmla="*/ 1100 w 1105"/>
                        <a:gd name="T83" fmla="*/ 519 h 1248"/>
                        <a:gd name="T84" fmla="*/ 1093 w 1105"/>
                        <a:gd name="T85" fmla="*/ 283 h 1248"/>
                        <a:gd name="T86" fmla="*/ 958 w 1105"/>
                        <a:gd name="T87" fmla="*/ 162 h 1248"/>
                        <a:gd name="T88" fmla="*/ 1093 w 1105"/>
                        <a:gd name="T89" fmla="*/ 215 h 1248"/>
                        <a:gd name="T90" fmla="*/ 1019 w 1105"/>
                        <a:gd name="T91" fmla="*/ 72 h 1248"/>
                        <a:gd name="T92" fmla="*/ 877 w 1105"/>
                        <a:gd name="T93" fmla="*/ 0 h 12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</a:cxnLst>
                      <a:rect l="0" t="0" r="r" b="b"/>
                      <a:pathLst>
                        <a:path w="1105" h="1248">
                          <a:moveTo>
                            <a:pt x="877" y="0"/>
                          </a:moveTo>
                          <a:lnTo>
                            <a:pt x="727" y="46"/>
                          </a:lnTo>
                          <a:lnTo>
                            <a:pt x="659" y="107"/>
                          </a:lnTo>
                          <a:lnTo>
                            <a:pt x="620" y="228"/>
                          </a:lnTo>
                          <a:lnTo>
                            <a:pt x="620" y="344"/>
                          </a:lnTo>
                          <a:lnTo>
                            <a:pt x="641" y="411"/>
                          </a:lnTo>
                          <a:lnTo>
                            <a:pt x="628" y="525"/>
                          </a:lnTo>
                          <a:lnTo>
                            <a:pt x="628" y="614"/>
                          </a:lnTo>
                          <a:lnTo>
                            <a:pt x="647" y="634"/>
                          </a:lnTo>
                          <a:lnTo>
                            <a:pt x="628" y="666"/>
                          </a:lnTo>
                          <a:lnTo>
                            <a:pt x="613" y="701"/>
                          </a:lnTo>
                          <a:lnTo>
                            <a:pt x="641" y="735"/>
                          </a:lnTo>
                          <a:lnTo>
                            <a:pt x="641" y="769"/>
                          </a:lnTo>
                          <a:lnTo>
                            <a:pt x="586" y="782"/>
                          </a:lnTo>
                          <a:lnTo>
                            <a:pt x="594" y="816"/>
                          </a:lnTo>
                          <a:lnTo>
                            <a:pt x="539" y="837"/>
                          </a:lnTo>
                          <a:lnTo>
                            <a:pt x="491" y="823"/>
                          </a:lnTo>
                          <a:lnTo>
                            <a:pt x="459" y="837"/>
                          </a:lnTo>
                          <a:lnTo>
                            <a:pt x="309" y="858"/>
                          </a:lnTo>
                          <a:lnTo>
                            <a:pt x="174" y="851"/>
                          </a:lnTo>
                          <a:lnTo>
                            <a:pt x="86" y="858"/>
                          </a:lnTo>
                          <a:lnTo>
                            <a:pt x="31" y="892"/>
                          </a:lnTo>
                          <a:lnTo>
                            <a:pt x="9" y="948"/>
                          </a:lnTo>
                          <a:lnTo>
                            <a:pt x="0" y="1039"/>
                          </a:lnTo>
                          <a:lnTo>
                            <a:pt x="6" y="1107"/>
                          </a:lnTo>
                          <a:lnTo>
                            <a:pt x="31" y="1148"/>
                          </a:lnTo>
                          <a:lnTo>
                            <a:pt x="79" y="1202"/>
                          </a:lnTo>
                          <a:lnTo>
                            <a:pt x="195" y="1227"/>
                          </a:lnTo>
                          <a:lnTo>
                            <a:pt x="281" y="1241"/>
                          </a:lnTo>
                          <a:lnTo>
                            <a:pt x="383" y="1248"/>
                          </a:lnTo>
                          <a:lnTo>
                            <a:pt x="256" y="1175"/>
                          </a:lnTo>
                          <a:lnTo>
                            <a:pt x="205" y="1119"/>
                          </a:lnTo>
                          <a:lnTo>
                            <a:pt x="167" y="1066"/>
                          </a:lnTo>
                          <a:lnTo>
                            <a:pt x="160" y="1006"/>
                          </a:lnTo>
                          <a:lnTo>
                            <a:pt x="205" y="1083"/>
                          </a:lnTo>
                          <a:lnTo>
                            <a:pt x="254" y="1119"/>
                          </a:lnTo>
                          <a:lnTo>
                            <a:pt x="313" y="1166"/>
                          </a:lnTo>
                          <a:lnTo>
                            <a:pt x="359" y="1205"/>
                          </a:lnTo>
                          <a:lnTo>
                            <a:pt x="425" y="1235"/>
                          </a:lnTo>
                          <a:lnTo>
                            <a:pt x="499" y="1241"/>
                          </a:lnTo>
                          <a:lnTo>
                            <a:pt x="613" y="1235"/>
                          </a:lnTo>
                          <a:lnTo>
                            <a:pt x="687" y="1228"/>
                          </a:lnTo>
                          <a:lnTo>
                            <a:pt x="755" y="1221"/>
                          </a:lnTo>
                          <a:lnTo>
                            <a:pt x="837" y="1221"/>
                          </a:lnTo>
                          <a:lnTo>
                            <a:pt x="915" y="1206"/>
                          </a:lnTo>
                          <a:lnTo>
                            <a:pt x="741" y="1148"/>
                          </a:lnTo>
                          <a:lnTo>
                            <a:pt x="675" y="1113"/>
                          </a:lnTo>
                          <a:lnTo>
                            <a:pt x="628" y="1052"/>
                          </a:lnTo>
                          <a:lnTo>
                            <a:pt x="620" y="999"/>
                          </a:lnTo>
                          <a:lnTo>
                            <a:pt x="651" y="1027"/>
                          </a:lnTo>
                          <a:lnTo>
                            <a:pt x="680" y="1069"/>
                          </a:lnTo>
                          <a:lnTo>
                            <a:pt x="713" y="1096"/>
                          </a:lnTo>
                          <a:lnTo>
                            <a:pt x="768" y="1129"/>
                          </a:lnTo>
                          <a:lnTo>
                            <a:pt x="830" y="1169"/>
                          </a:lnTo>
                          <a:lnTo>
                            <a:pt x="909" y="1203"/>
                          </a:lnTo>
                          <a:lnTo>
                            <a:pt x="971" y="1180"/>
                          </a:lnTo>
                          <a:lnTo>
                            <a:pt x="998" y="1148"/>
                          </a:lnTo>
                          <a:lnTo>
                            <a:pt x="1046" y="1065"/>
                          </a:lnTo>
                          <a:lnTo>
                            <a:pt x="958" y="1045"/>
                          </a:lnTo>
                          <a:lnTo>
                            <a:pt x="789" y="1027"/>
                          </a:lnTo>
                          <a:lnTo>
                            <a:pt x="687" y="980"/>
                          </a:lnTo>
                          <a:lnTo>
                            <a:pt x="634" y="931"/>
                          </a:lnTo>
                          <a:lnTo>
                            <a:pt x="613" y="877"/>
                          </a:lnTo>
                          <a:lnTo>
                            <a:pt x="607" y="851"/>
                          </a:lnTo>
                          <a:lnTo>
                            <a:pt x="634" y="851"/>
                          </a:lnTo>
                          <a:lnTo>
                            <a:pt x="668" y="892"/>
                          </a:lnTo>
                          <a:lnTo>
                            <a:pt x="721" y="964"/>
                          </a:lnTo>
                          <a:lnTo>
                            <a:pt x="844" y="1006"/>
                          </a:lnTo>
                          <a:lnTo>
                            <a:pt x="958" y="1041"/>
                          </a:lnTo>
                          <a:lnTo>
                            <a:pt x="1046" y="1065"/>
                          </a:lnTo>
                          <a:lnTo>
                            <a:pt x="1080" y="924"/>
                          </a:lnTo>
                          <a:lnTo>
                            <a:pt x="1087" y="823"/>
                          </a:lnTo>
                          <a:lnTo>
                            <a:pt x="1087" y="734"/>
                          </a:lnTo>
                          <a:lnTo>
                            <a:pt x="971" y="796"/>
                          </a:lnTo>
                          <a:lnTo>
                            <a:pt x="837" y="823"/>
                          </a:lnTo>
                          <a:lnTo>
                            <a:pt x="727" y="816"/>
                          </a:lnTo>
                          <a:lnTo>
                            <a:pt x="700" y="803"/>
                          </a:lnTo>
                          <a:lnTo>
                            <a:pt x="687" y="769"/>
                          </a:lnTo>
                          <a:lnTo>
                            <a:pt x="748" y="769"/>
                          </a:lnTo>
                          <a:lnTo>
                            <a:pt x="816" y="789"/>
                          </a:lnTo>
                          <a:lnTo>
                            <a:pt x="974" y="796"/>
                          </a:lnTo>
                          <a:lnTo>
                            <a:pt x="1087" y="735"/>
                          </a:lnTo>
                          <a:lnTo>
                            <a:pt x="1093" y="607"/>
                          </a:lnTo>
                          <a:lnTo>
                            <a:pt x="1100" y="519"/>
                          </a:lnTo>
                          <a:lnTo>
                            <a:pt x="1105" y="432"/>
                          </a:lnTo>
                          <a:lnTo>
                            <a:pt x="1093" y="283"/>
                          </a:lnTo>
                          <a:lnTo>
                            <a:pt x="1059" y="228"/>
                          </a:lnTo>
                          <a:lnTo>
                            <a:pt x="958" y="162"/>
                          </a:lnTo>
                          <a:lnTo>
                            <a:pt x="990" y="169"/>
                          </a:lnTo>
                          <a:lnTo>
                            <a:pt x="1093" y="215"/>
                          </a:lnTo>
                          <a:lnTo>
                            <a:pt x="1053" y="122"/>
                          </a:lnTo>
                          <a:lnTo>
                            <a:pt x="1019" y="72"/>
                          </a:lnTo>
                          <a:lnTo>
                            <a:pt x="990" y="41"/>
                          </a:lnTo>
                          <a:lnTo>
                            <a:pt x="877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51" name="Freeform 1850"/>
                    <p:cNvSpPr>
                      <a:spLocks/>
                    </p:cNvSpPr>
                    <p:nvPr/>
                  </p:nvSpPr>
                  <p:spPr bwMode="auto">
                    <a:xfrm>
                      <a:off x="1941" y="1405"/>
                      <a:ext cx="27" cy="24"/>
                    </a:xfrm>
                    <a:custGeom>
                      <a:avLst/>
                      <a:gdLst>
                        <a:gd name="T0" fmla="*/ 0 w 319"/>
                        <a:gd name="T1" fmla="*/ 0 h 283"/>
                        <a:gd name="T2" fmla="*/ 0 w 319"/>
                        <a:gd name="T3" fmla="*/ 22 h 283"/>
                        <a:gd name="T4" fmla="*/ 41 w 319"/>
                        <a:gd name="T5" fmla="*/ 77 h 283"/>
                        <a:gd name="T6" fmla="*/ 81 w 319"/>
                        <a:gd name="T7" fmla="*/ 107 h 283"/>
                        <a:gd name="T8" fmla="*/ 166 w 319"/>
                        <a:gd name="T9" fmla="*/ 169 h 283"/>
                        <a:gd name="T10" fmla="*/ 200 w 319"/>
                        <a:gd name="T11" fmla="*/ 196 h 283"/>
                        <a:gd name="T12" fmla="*/ 281 w 319"/>
                        <a:gd name="T13" fmla="*/ 258 h 283"/>
                        <a:gd name="T14" fmla="*/ 193 w 319"/>
                        <a:gd name="T15" fmla="*/ 231 h 283"/>
                        <a:gd name="T16" fmla="*/ 107 w 319"/>
                        <a:gd name="T17" fmla="*/ 201 h 283"/>
                        <a:gd name="T18" fmla="*/ 18 w 319"/>
                        <a:gd name="T19" fmla="*/ 196 h 283"/>
                        <a:gd name="T20" fmla="*/ 24 w 319"/>
                        <a:gd name="T21" fmla="*/ 224 h 283"/>
                        <a:gd name="T22" fmla="*/ 166 w 319"/>
                        <a:gd name="T23" fmla="*/ 249 h 283"/>
                        <a:gd name="T24" fmla="*/ 240 w 319"/>
                        <a:gd name="T25" fmla="*/ 277 h 283"/>
                        <a:gd name="T26" fmla="*/ 281 w 319"/>
                        <a:gd name="T27" fmla="*/ 283 h 283"/>
                        <a:gd name="T28" fmla="*/ 316 w 319"/>
                        <a:gd name="T29" fmla="*/ 272 h 283"/>
                        <a:gd name="T30" fmla="*/ 319 w 319"/>
                        <a:gd name="T31" fmla="*/ 240 h 283"/>
                        <a:gd name="T32" fmla="*/ 291 w 319"/>
                        <a:gd name="T33" fmla="*/ 214 h 283"/>
                        <a:gd name="T34" fmla="*/ 251 w 319"/>
                        <a:gd name="T35" fmla="*/ 174 h 283"/>
                        <a:gd name="T36" fmla="*/ 203 w 319"/>
                        <a:gd name="T37" fmla="*/ 121 h 283"/>
                        <a:gd name="T38" fmla="*/ 157 w 319"/>
                        <a:gd name="T39" fmla="*/ 59 h 283"/>
                        <a:gd name="T40" fmla="*/ 100 w 319"/>
                        <a:gd name="T41" fmla="*/ 18 h 283"/>
                        <a:gd name="T42" fmla="*/ 38 w 319"/>
                        <a:gd name="T43" fmla="*/ 3 h 283"/>
                        <a:gd name="T44" fmla="*/ 0 w 319"/>
                        <a:gd name="T45" fmla="*/ 0 h 2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319" h="283">
                          <a:moveTo>
                            <a:pt x="0" y="0"/>
                          </a:moveTo>
                          <a:lnTo>
                            <a:pt x="0" y="22"/>
                          </a:lnTo>
                          <a:lnTo>
                            <a:pt x="41" y="77"/>
                          </a:lnTo>
                          <a:lnTo>
                            <a:pt x="81" y="107"/>
                          </a:lnTo>
                          <a:lnTo>
                            <a:pt x="166" y="169"/>
                          </a:lnTo>
                          <a:lnTo>
                            <a:pt x="200" y="196"/>
                          </a:lnTo>
                          <a:lnTo>
                            <a:pt x="281" y="258"/>
                          </a:lnTo>
                          <a:lnTo>
                            <a:pt x="193" y="231"/>
                          </a:lnTo>
                          <a:lnTo>
                            <a:pt x="107" y="201"/>
                          </a:lnTo>
                          <a:lnTo>
                            <a:pt x="18" y="196"/>
                          </a:lnTo>
                          <a:lnTo>
                            <a:pt x="24" y="224"/>
                          </a:lnTo>
                          <a:lnTo>
                            <a:pt x="166" y="249"/>
                          </a:lnTo>
                          <a:lnTo>
                            <a:pt x="240" y="277"/>
                          </a:lnTo>
                          <a:lnTo>
                            <a:pt x="281" y="283"/>
                          </a:lnTo>
                          <a:lnTo>
                            <a:pt x="316" y="272"/>
                          </a:lnTo>
                          <a:lnTo>
                            <a:pt x="319" y="240"/>
                          </a:lnTo>
                          <a:lnTo>
                            <a:pt x="291" y="214"/>
                          </a:lnTo>
                          <a:lnTo>
                            <a:pt x="251" y="174"/>
                          </a:lnTo>
                          <a:lnTo>
                            <a:pt x="203" y="121"/>
                          </a:lnTo>
                          <a:lnTo>
                            <a:pt x="157" y="59"/>
                          </a:lnTo>
                          <a:lnTo>
                            <a:pt x="100" y="18"/>
                          </a:lnTo>
                          <a:lnTo>
                            <a:pt x="38" y="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52" name="Freeform 1851"/>
                    <p:cNvSpPr>
                      <a:spLocks/>
                    </p:cNvSpPr>
                    <p:nvPr/>
                  </p:nvSpPr>
                  <p:spPr bwMode="auto">
                    <a:xfrm>
                      <a:off x="1919" y="1388"/>
                      <a:ext cx="15" cy="46"/>
                    </a:xfrm>
                    <a:custGeom>
                      <a:avLst/>
                      <a:gdLst>
                        <a:gd name="T0" fmla="*/ 0 w 175"/>
                        <a:gd name="T1" fmla="*/ 554 h 554"/>
                        <a:gd name="T2" fmla="*/ 87 w 175"/>
                        <a:gd name="T3" fmla="*/ 554 h 554"/>
                        <a:gd name="T4" fmla="*/ 114 w 175"/>
                        <a:gd name="T5" fmla="*/ 547 h 554"/>
                        <a:gd name="T6" fmla="*/ 114 w 175"/>
                        <a:gd name="T7" fmla="*/ 526 h 554"/>
                        <a:gd name="T8" fmla="*/ 134 w 175"/>
                        <a:gd name="T9" fmla="*/ 507 h 554"/>
                        <a:gd name="T10" fmla="*/ 162 w 175"/>
                        <a:gd name="T11" fmla="*/ 486 h 554"/>
                        <a:gd name="T12" fmla="*/ 148 w 175"/>
                        <a:gd name="T13" fmla="*/ 467 h 554"/>
                        <a:gd name="T14" fmla="*/ 148 w 175"/>
                        <a:gd name="T15" fmla="*/ 440 h 554"/>
                        <a:gd name="T16" fmla="*/ 169 w 175"/>
                        <a:gd name="T17" fmla="*/ 405 h 554"/>
                        <a:gd name="T18" fmla="*/ 169 w 175"/>
                        <a:gd name="T19" fmla="*/ 371 h 554"/>
                        <a:gd name="T20" fmla="*/ 156 w 175"/>
                        <a:gd name="T21" fmla="*/ 330 h 554"/>
                        <a:gd name="T22" fmla="*/ 156 w 175"/>
                        <a:gd name="T23" fmla="*/ 242 h 554"/>
                        <a:gd name="T24" fmla="*/ 175 w 175"/>
                        <a:gd name="T25" fmla="*/ 163 h 554"/>
                        <a:gd name="T26" fmla="*/ 169 w 175"/>
                        <a:gd name="T27" fmla="*/ 100 h 554"/>
                        <a:gd name="T28" fmla="*/ 169 w 175"/>
                        <a:gd name="T29" fmla="*/ 0 h 554"/>
                        <a:gd name="T30" fmla="*/ 114 w 175"/>
                        <a:gd name="T31" fmla="*/ 155 h 554"/>
                        <a:gd name="T32" fmla="*/ 67 w 175"/>
                        <a:gd name="T33" fmla="*/ 297 h 554"/>
                        <a:gd name="T34" fmla="*/ 34 w 175"/>
                        <a:gd name="T35" fmla="*/ 452 h 554"/>
                        <a:gd name="T36" fmla="*/ 0 w 175"/>
                        <a:gd name="T37" fmla="*/ 554 h 5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175" h="554">
                          <a:moveTo>
                            <a:pt x="0" y="554"/>
                          </a:moveTo>
                          <a:lnTo>
                            <a:pt x="87" y="554"/>
                          </a:lnTo>
                          <a:lnTo>
                            <a:pt x="114" y="547"/>
                          </a:lnTo>
                          <a:lnTo>
                            <a:pt x="114" y="526"/>
                          </a:lnTo>
                          <a:lnTo>
                            <a:pt x="134" y="507"/>
                          </a:lnTo>
                          <a:lnTo>
                            <a:pt x="162" y="486"/>
                          </a:lnTo>
                          <a:lnTo>
                            <a:pt x="148" y="467"/>
                          </a:lnTo>
                          <a:lnTo>
                            <a:pt x="148" y="440"/>
                          </a:lnTo>
                          <a:lnTo>
                            <a:pt x="169" y="405"/>
                          </a:lnTo>
                          <a:lnTo>
                            <a:pt x="169" y="371"/>
                          </a:lnTo>
                          <a:lnTo>
                            <a:pt x="156" y="330"/>
                          </a:lnTo>
                          <a:lnTo>
                            <a:pt x="156" y="242"/>
                          </a:lnTo>
                          <a:lnTo>
                            <a:pt x="175" y="163"/>
                          </a:lnTo>
                          <a:lnTo>
                            <a:pt x="169" y="100"/>
                          </a:lnTo>
                          <a:lnTo>
                            <a:pt x="169" y="0"/>
                          </a:lnTo>
                          <a:lnTo>
                            <a:pt x="114" y="155"/>
                          </a:lnTo>
                          <a:lnTo>
                            <a:pt x="67" y="297"/>
                          </a:lnTo>
                          <a:lnTo>
                            <a:pt x="34" y="452"/>
                          </a:lnTo>
                          <a:lnTo>
                            <a:pt x="0" y="554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53" name="Freeform 1852"/>
                    <p:cNvSpPr>
                      <a:spLocks/>
                    </p:cNvSpPr>
                    <p:nvPr/>
                  </p:nvSpPr>
                  <p:spPr bwMode="auto">
                    <a:xfrm>
                      <a:off x="1940" y="1437"/>
                      <a:ext cx="26" cy="9"/>
                    </a:xfrm>
                    <a:custGeom>
                      <a:avLst/>
                      <a:gdLst>
                        <a:gd name="T0" fmla="*/ 250 w 313"/>
                        <a:gd name="T1" fmla="*/ 52 h 107"/>
                        <a:gd name="T2" fmla="*/ 181 w 313"/>
                        <a:gd name="T3" fmla="*/ 21 h 107"/>
                        <a:gd name="T4" fmla="*/ 120 w 313"/>
                        <a:gd name="T5" fmla="*/ 5 h 107"/>
                        <a:gd name="T6" fmla="*/ 34 w 313"/>
                        <a:gd name="T7" fmla="*/ 0 h 107"/>
                        <a:gd name="T8" fmla="*/ 0 w 313"/>
                        <a:gd name="T9" fmla="*/ 7 h 107"/>
                        <a:gd name="T10" fmla="*/ 16 w 313"/>
                        <a:gd name="T11" fmla="*/ 41 h 107"/>
                        <a:gd name="T12" fmla="*/ 48 w 313"/>
                        <a:gd name="T13" fmla="*/ 66 h 107"/>
                        <a:gd name="T14" fmla="*/ 123 w 313"/>
                        <a:gd name="T15" fmla="*/ 87 h 107"/>
                        <a:gd name="T16" fmla="*/ 237 w 313"/>
                        <a:gd name="T17" fmla="*/ 107 h 107"/>
                        <a:gd name="T18" fmla="*/ 313 w 313"/>
                        <a:gd name="T19" fmla="*/ 100 h 107"/>
                        <a:gd name="T20" fmla="*/ 250 w 313"/>
                        <a:gd name="T21" fmla="*/ 52 h 1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313" h="107">
                          <a:moveTo>
                            <a:pt x="250" y="52"/>
                          </a:moveTo>
                          <a:lnTo>
                            <a:pt x="181" y="21"/>
                          </a:lnTo>
                          <a:lnTo>
                            <a:pt x="120" y="5"/>
                          </a:lnTo>
                          <a:lnTo>
                            <a:pt x="34" y="0"/>
                          </a:lnTo>
                          <a:lnTo>
                            <a:pt x="0" y="7"/>
                          </a:lnTo>
                          <a:lnTo>
                            <a:pt x="16" y="41"/>
                          </a:lnTo>
                          <a:lnTo>
                            <a:pt x="48" y="66"/>
                          </a:lnTo>
                          <a:lnTo>
                            <a:pt x="123" y="87"/>
                          </a:lnTo>
                          <a:lnTo>
                            <a:pt x="237" y="107"/>
                          </a:lnTo>
                          <a:lnTo>
                            <a:pt x="313" y="100"/>
                          </a:lnTo>
                          <a:lnTo>
                            <a:pt x="250" y="52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54" name="Freeform 1853"/>
                    <p:cNvSpPr>
                      <a:spLocks/>
                    </p:cNvSpPr>
                    <p:nvPr/>
                  </p:nvSpPr>
                  <p:spPr bwMode="auto">
                    <a:xfrm>
                      <a:off x="1923" y="1495"/>
                      <a:ext cx="39" cy="16"/>
                    </a:xfrm>
                    <a:custGeom>
                      <a:avLst/>
                      <a:gdLst>
                        <a:gd name="T0" fmla="*/ 79 w 469"/>
                        <a:gd name="T1" fmla="*/ 0 h 192"/>
                        <a:gd name="T2" fmla="*/ 39 w 469"/>
                        <a:gd name="T3" fmla="*/ 106 h 192"/>
                        <a:gd name="T4" fmla="*/ 225 w 469"/>
                        <a:gd name="T5" fmla="*/ 152 h 192"/>
                        <a:gd name="T6" fmla="*/ 423 w 469"/>
                        <a:gd name="T7" fmla="*/ 172 h 192"/>
                        <a:gd name="T8" fmla="*/ 469 w 469"/>
                        <a:gd name="T9" fmla="*/ 73 h 192"/>
                        <a:gd name="T10" fmla="*/ 443 w 469"/>
                        <a:gd name="T11" fmla="*/ 186 h 192"/>
                        <a:gd name="T12" fmla="*/ 251 w 469"/>
                        <a:gd name="T13" fmla="*/ 192 h 192"/>
                        <a:gd name="T14" fmla="*/ 0 w 469"/>
                        <a:gd name="T15" fmla="*/ 126 h 192"/>
                        <a:gd name="T16" fmla="*/ 79 w 469"/>
                        <a:gd name="T17" fmla="*/ 0 h 19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469" h="192">
                          <a:moveTo>
                            <a:pt x="79" y="0"/>
                          </a:moveTo>
                          <a:lnTo>
                            <a:pt x="39" y="106"/>
                          </a:lnTo>
                          <a:lnTo>
                            <a:pt x="225" y="152"/>
                          </a:lnTo>
                          <a:lnTo>
                            <a:pt x="423" y="172"/>
                          </a:lnTo>
                          <a:lnTo>
                            <a:pt x="469" y="73"/>
                          </a:lnTo>
                          <a:lnTo>
                            <a:pt x="443" y="186"/>
                          </a:lnTo>
                          <a:lnTo>
                            <a:pt x="251" y="192"/>
                          </a:lnTo>
                          <a:lnTo>
                            <a:pt x="0" y="126"/>
                          </a:lnTo>
                          <a:lnTo>
                            <a:pt x="79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55" name="Freeform 1854"/>
                    <p:cNvSpPr>
                      <a:spLocks/>
                    </p:cNvSpPr>
                    <p:nvPr/>
                  </p:nvSpPr>
                  <p:spPr bwMode="auto">
                    <a:xfrm>
                      <a:off x="1925" y="1437"/>
                      <a:ext cx="114" cy="131"/>
                    </a:xfrm>
                    <a:custGeom>
                      <a:avLst/>
                      <a:gdLst>
                        <a:gd name="T0" fmla="*/ 610 w 1369"/>
                        <a:gd name="T1" fmla="*/ 231 h 1580"/>
                        <a:gd name="T2" fmla="*/ 859 w 1369"/>
                        <a:gd name="T3" fmla="*/ 213 h 1580"/>
                        <a:gd name="T4" fmla="*/ 1011 w 1369"/>
                        <a:gd name="T5" fmla="*/ 180 h 1580"/>
                        <a:gd name="T6" fmla="*/ 1058 w 1369"/>
                        <a:gd name="T7" fmla="*/ 120 h 1580"/>
                        <a:gd name="T8" fmla="*/ 1058 w 1369"/>
                        <a:gd name="T9" fmla="*/ 69 h 1580"/>
                        <a:gd name="T10" fmla="*/ 1100 w 1369"/>
                        <a:gd name="T11" fmla="*/ 26 h 1580"/>
                        <a:gd name="T12" fmla="*/ 1239 w 1369"/>
                        <a:gd name="T13" fmla="*/ 0 h 1580"/>
                        <a:gd name="T14" fmla="*/ 1369 w 1369"/>
                        <a:gd name="T15" fmla="*/ 8 h 1580"/>
                        <a:gd name="T16" fmla="*/ 1210 w 1369"/>
                        <a:gd name="T17" fmla="*/ 1230 h 1580"/>
                        <a:gd name="T18" fmla="*/ 1100 w 1369"/>
                        <a:gd name="T19" fmla="*/ 1343 h 1580"/>
                        <a:gd name="T20" fmla="*/ 961 w 1369"/>
                        <a:gd name="T21" fmla="*/ 1452 h 1580"/>
                        <a:gd name="T22" fmla="*/ 762 w 1369"/>
                        <a:gd name="T23" fmla="*/ 1539 h 1580"/>
                        <a:gd name="T24" fmla="*/ 530 w 1369"/>
                        <a:gd name="T25" fmla="*/ 1564 h 1580"/>
                        <a:gd name="T26" fmla="*/ 220 w 1369"/>
                        <a:gd name="T27" fmla="*/ 1580 h 1580"/>
                        <a:gd name="T28" fmla="*/ 40 w 1369"/>
                        <a:gd name="T29" fmla="*/ 1556 h 1580"/>
                        <a:gd name="T30" fmla="*/ 0 w 1369"/>
                        <a:gd name="T31" fmla="*/ 1470 h 1580"/>
                        <a:gd name="T32" fmla="*/ 21 w 1369"/>
                        <a:gd name="T33" fmla="*/ 1358 h 1580"/>
                        <a:gd name="T34" fmla="*/ 152 w 1369"/>
                        <a:gd name="T35" fmla="*/ 1016 h 1580"/>
                        <a:gd name="T36" fmla="*/ 259 w 1369"/>
                        <a:gd name="T37" fmla="*/ 675 h 1580"/>
                        <a:gd name="T38" fmla="*/ 310 w 1369"/>
                        <a:gd name="T39" fmla="*/ 418 h 1580"/>
                        <a:gd name="T40" fmla="*/ 310 w 1369"/>
                        <a:gd name="T41" fmla="*/ 350 h 1580"/>
                        <a:gd name="T42" fmla="*/ 380 w 1369"/>
                        <a:gd name="T43" fmla="*/ 256 h 1580"/>
                        <a:gd name="T44" fmla="*/ 461 w 1369"/>
                        <a:gd name="T45" fmla="*/ 231 h 1580"/>
                        <a:gd name="T46" fmla="*/ 610 w 1369"/>
                        <a:gd name="T47" fmla="*/ 231 h 158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1369" h="1580">
                          <a:moveTo>
                            <a:pt x="610" y="231"/>
                          </a:moveTo>
                          <a:lnTo>
                            <a:pt x="859" y="213"/>
                          </a:lnTo>
                          <a:lnTo>
                            <a:pt x="1011" y="180"/>
                          </a:lnTo>
                          <a:lnTo>
                            <a:pt x="1058" y="120"/>
                          </a:lnTo>
                          <a:lnTo>
                            <a:pt x="1058" y="69"/>
                          </a:lnTo>
                          <a:lnTo>
                            <a:pt x="1100" y="26"/>
                          </a:lnTo>
                          <a:lnTo>
                            <a:pt x="1239" y="0"/>
                          </a:lnTo>
                          <a:lnTo>
                            <a:pt x="1369" y="8"/>
                          </a:lnTo>
                          <a:lnTo>
                            <a:pt x="1210" y="1230"/>
                          </a:lnTo>
                          <a:lnTo>
                            <a:pt x="1100" y="1343"/>
                          </a:lnTo>
                          <a:lnTo>
                            <a:pt x="961" y="1452"/>
                          </a:lnTo>
                          <a:lnTo>
                            <a:pt x="762" y="1539"/>
                          </a:lnTo>
                          <a:lnTo>
                            <a:pt x="530" y="1564"/>
                          </a:lnTo>
                          <a:lnTo>
                            <a:pt x="220" y="1580"/>
                          </a:lnTo>
                          <a:lnTo>
                            <a:pt x="40" y="1556"/>
                          </a:lnTo>
                          <a:lnTo>
                            <a:pt x="0" y="1470"/>
                          </a:lnTo>
                          <a:lnTo>
                            <a:pt x="21" y="1358"/>
                          </a:lnTo>
                          <a:lnTo>
                            <a:pt x="152" y="1016"/>
                          </a:lnTo>
                          <a:lnTo>
                            <a:pt x="259" y="675"/>
                          </a:lnTo>
                          <a:lnTo>
                            <a:pt x="310" y="418"/>
                          </a:lnTo>
                          <a:lnTo>
                            <a:pt x="310" y="350"/>
                          </a:lnTo>
                          <a:lnTo>
                            <a:pt x="380" y="256"/>
                          </a:lnTo>
                          <a:lnTo>
                            <a:pt x="461" y="231"/>
                          </a:lnTo>
                          <a:lnTo>
                            <a:pt x="610" y="231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56" name="Freeform 1855"/>
                    <p:cNvSpPr>
                      <a:spLocks/>
                    </p:cNvSpPr>
                    <p:nvPr/>
                  </p:nvSpPr>
                  <p:spPr bwMode="auto">
                    <a:xfrm>
                      <a:off x="1938" y="1443"/>
                      <a:ext cx="98" cy="121"/>
                    </a:xfrm>
                    <a:custGeom>
                      <a:avLst/>
                      <a:gdLst>
                        <a:gd name="T0" fmla="*/ 408 w 1180"/>
                        <a:gd name="T1" fmla="*/ 290 h 1454"/>
                        <a:gd name="T2" fmla="*/ 630 w 1180"/>
                        <a:gd name="T3" fmla="*/ 281 h 1454"/>
                        <a:gd name="T4" fmla="*/ 860 w 1180"/>
                        <a:gd name="T5" fmla="*/ 247 h 1454"/>
                        <a:gd name="T6" fmla="*/ 999 w 1180"/>
                        <a:gd name="T7" fmla="*/ 187 h 1454"/>
                        <a:gd name="T8" fmla="*/ 1078 w 1180"/>
                        <a:gd name="T9" fmla="*/ 136 h 1454"/>
                        <a:gd name="T10" fmla="*/ 1180 w 1180"/>
                        <a:gd name="T11" fmla="*/ 0 h 1454"/>
                        <a:gd name="T12" fmla="*/ 1030 w 1180"/>
                        <a:gd name="T13" fmla="*/ 1119 h 1454"/>
                        <a:gd name="T14" fmla="*/ 930 w 1180"/>
                        <a:gd name="T15" fmla="*/ 1222 h 1454"/>
                        <a:gd name="T16" fmla="*/ 819 w 1180"/>
                        <a:gd name="T17" fmla="*/ 1316 h 1454"/>
                        <a:gd name="T18" fmla="*/ 679 w 1180"/>
                        <a:gd name="T19" fmla="*/ 1384 h 1454"/>
                        <a:gd name="T20" fmla="*/ 560 w 1180"/>
                        <a:gd name="T21" fmla="*/ 1419 h 1454"/>
                        <a:gd name="T22" fmla="*/ 408 w 1180"/>
                        <a:gd name="T23" fmla="*/ 1436 h 1454"/>
                        <a:gd name="T24" fmla="*/ 269 w 1180"/>
                        <a:gd name="T25" fmla="*/ 1454 h 1454"/>
                        <a:gd name="T26" fmla="*/ 109 w 1180"/>
                        <a:gd name="T27" fmla="*/ 1454 h 1454"/>
                        <a:gd name="T28" fmla="*/ 38 w 1180"/>
                        <a:gd name="T29" fmla="*/ 1436 h 1454"/>
                        <a:gd name="T30" fmla="*/ 0 w 1180"/>
                        <a:gd name="T31" fmla="*/ 1384 h 1454"/>
                        <a:gd name="T32" fmla="*/ 18 w 1180"/>
                        <a:gd name="T33" fmla="*/ 1300 h 1454"/>
                        <a:gd name="T34" fmla="*/ 119 w 1180"/>
                        <a:gd name="T35" fmla="*/ 1102 h 1454"/>
                        <a:gd name="T36" fmla="*/ 290 w 1180"/>
                        <a:gd name="T37" fmla="*/ 436 h 1454"/>
                        <a:gd name="T38" fmla="*/ 320 w 1180"/>
                        <a:gd name="T39" fmla="*/ 341 h 1454"/>
                        <a:gd name="T40" fmla="*/ 408 w 1180"/>
                        <a:gd name="T41" fmla="*/ 290 h 14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180" h="1454">
                          <a:moveTo>
                            <a:pt x="408" y="290"/>
                          </a:moveTo>
                          <a:lnTo>
                            <a:pt x="630" y="281"/>
                          </a:lnTo>
                          <a:lnTo>
                            <a:pt x="860" y="247"/>
                          </a:lnTo>
                          <a:lnTo>
                            <a:pt x="999" y="187"/>
                          </a:lnTo>
                          <a:lnTo>
                            <a:pt x="1078" y="136"/>
                          </a:lnTo>
                          <a:lnTo>
                            <a:pt x="1180" y="0"/>
                          </a:lnTo>
                          <a:lnTo>
                            <a:pt x="1030" y="1119"/>
                          </a:lnTo>
                          <a:lnTo>
                            <a:pt x="930" y="1222"/>
                          </a:lnTo>
                          <a:lnTo>
                            <a:pt x="819" y="1316"/>
                          </a:lnTo>
                          <a:lnTo>
                            <a:pt x="679" y="1384"/>
                          </a:lnTo>
                          <a:lnTo>
                            <a:pt x="560" y="1419"/>
                          </a:lnTo>
                          <a:lnTo>
                            <a:pt x="408" y="1436"/>
                          </a:lnTo>
                          <a:lnTo>
                            <a:pt x="269" y="1454"/>
                          </a:lnTo>
                          <a:lnTo>
                            <a:pt x="109" y="1454"/>
                          </a:lnTo>
                          <a:lnTo>
                            <a:pt x="38" y="1436"/>
                          </a:lnTo>
                          <a:lnTo>
                            <a:pt x="0" y="1384"/>
                          </a:lnTo>
                          <a:lnTo>
                            <a:pt x="18" y="1300"/>
                          </a:lnTo>
                          <a:lnTo>
                            <a:pt x="119" y="1102"/>
                          </a:lnTo>
                          <a:lnTo>
                            <a:pt x="290" y="436"/>
                          </a:lnTo>
                          <a:lnTo>
                            <a:pt x="320" y="341"/>
                          </a:lnTo>
                          <a:lnTo>
                            <a:pt x="408" y="29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57" name="Freeform 1856"/>
                    <p:cNvSpPr>
                      <a:spLocks/>
                    </p:cNvSpPr>
                    <p:nvPr/>
                  </p:nvSpPr>
                  <p:spPr bwMode="auto">
                    <a:xfrm>
                      <a:off x="1765" y="1669"/>
                      <a:ext cx="38" cy="88"/>
                    </a:xfrm>
                    <a:custGeom>
                      <a:avLst/>
                      <a:gdLst>
                        <a:gd name="T0" fmla="*/ 23 w 461"/>
                        <a:gd name="T1" fmla="*/ 0 h 1050"/>
                        <a:gd name="T2" fmla="*/ 57 w 461"/>
                        <a:gd name="T3" fmla="*/ 205 h 1050"/>
                        <a:gd name="T4" fmla="*/ 111 w 461"/>
                        <a:gd name="T5" fmla="*/ 368 h 1050"/>
                        <a:gd name="T6" fmla="*/ 171 w 461"/>
                        <a:gd name="T7" fmla="*/ 531 h 1050"/>
                        <a:gd name="T8" fmla="*/ 208 w 461"/>
                        <a:gd name="T9" fmla="*/ 628 h 1050"/>
                        <a:gd name="T10" fmla="*/ 214 w 461"/>
                        <a:gd name="T11" fmla="*/ 700 h 1050"/>
                        <a:gd name="T12" fmla="*/ 216 w 461"/>
                        <a:gd name="T13" fmla="*/ 766 h 1050"/>
                        <a:gd name="T14" fmla="*/ 123 w 461"/>
                        <a:gd name="T15" fmla="*/ 851 h 1050"/>
                        <a:gd name="T16" fmla="*/ 0 w 461"/>
                        <a:gd name="T17" fmla="*/ 962 h 1050"/>
                        <a:gd name="T18" fmla="*/ 117 w 461"/>
                        <a:gd name="T19" fmla="*/ 1050 h 1050"/>
                        <a:gd name="T20" fmla="*/ 265 w 461"/>
                        <a:gd name="T21" fmla="*/ 977 h 1050"/>
                        <a:gd name="T22" fmla="*/ 395 w 461"/>
                        <a:gd name="T23" fmla="*/ 908 h 1050"/>
                        <a:gd name="T24" fmla="*/ 461 w 461"/>
                        <a:gd name="T25" fmla="*/ 862 h 1050"/>
                        <a:gd name="T26" fmla="*/ 461 w 461"/>
                        <a:gd name="T27" fmla="*/ 772 h 1050"/>
                        <a:gd name="T28" fmla="*/ 417 w 461"/>
                        <a:gd name="T29" fmla="*/ 709 h 1050"/>
                        <a:gd name="T30" fmla="*/ 383 w 461"/>
                        <a:gd name="T31" fmla="*/ 628 h 1050"/>
                        <a:gd name="T32" fmla="*/ 376 w 461"/>
                        <a:gd name="T33" fmla="*/ 508 h 1050"/>
                        <a:gd name="T34" fmla="*/ 370 w 461"/>
                        <a:gd name="T35" fmla="*/ 392 h 1050"/>
                        <a:gd name="T36" fmla="*/ 389 w 461"/>
                        <a:gd name="T37" fmla="*/ 265 h 1050"/>
                        <a:gd name="T38" fmla="*/ 401 w 461"/>
                        <a:gd name="T39" fmla="*/ 186 h 1050"/>
                        <a:gd name="T40" fmla="*/ 401 w 461"/>
                        <a:gd name="T41" fmla="*/ 25 h 1050"/>
                        <a:gd name="T42" fmla="*/ 23 w 461"/>
                        <a:gd name="T43" fmla="*/ 0 h 10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461" h="1050">
                          <a:moveTo>
                            <a:pt x="23" y="0"/>
                          </a:moveTo>
                          <a:lnTo>
                            <a:pt x="57" y="205"/>
                          </a:lnTo>
                          <a:lnTo>
                            <a:pt x="111" y="368"/>
                          </a:lnTo>
                          <a:lnTo>
                            <a:pt x="171" y="531"/>
                          </a:lnTo>
                          <a:lnTo>
                            <a:pt x="208" y="628"/>
                          </a:lnTo>
                          <a:lnTo>
                            <a:pt x="214" y="700"/>
                          </a:lnTo>
                          <a:lnTo>
                            <a:pt x="216" y="766"/>
                          </a:lnTo>
                          <a:lnTo>
                            <a:pt x="123" y="851"/>
                          </a:lnTo>
                          <a:lnTo>
                            <a:pt x="0" y="962"/>
                          </a:lnTo>
                          <a:lnTo>
                            <a:pt x="117" y="1050"/>
                          </a:lnTo>
                          <a:lnTo>
                            <a:pt x="265" y="977"/>
                          </a:lnTo>
                          <a:lnTo>
                            <a:pt x="395" y="908"/>
                          </a:lnTo>
                          <a:lnTo>
                            <a:pt x="461" y="862"/>
                          </a:lnTo>
                          <a:lnTo>
                            <a:pt x="461" y="772"/>
                          </a:lnTo>
                          <a:lnTo>
                            <a:pt x="417" y="709"/>
                          </a:lnTo>
                          <a:lnTo>
                            <a:pt x="383" y="628"/>
                          </a:lnTo>
                          <a:lnTo>
                            <a:pt x="376" y="508"/>
                          </a:lnTo>
                          <a:lnTo>
                            <a:pt x="370" y="392"/>
                          </a:lnTo>
                          <a:lnTo>
                            <a:pt x="389" y="265"/>
                          </a:lnTo>
                          <a:lnTo>
                            <a:pt x="401" y="186"/>
                          </a:lnTo>
                          <a:lnTo>
                            <a:pt x="401" y="25"/>
                          </a:lnTo>
                          <a:lnTo>
                            <a:pt x="23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58" name="Freeform 1857"/>
                    <p:cNvSpPr>
                      <a:spLocks/>
                    </p:cNvSpPr>
                    <p:nvPr/>
                  </p:nvSpPr>
                  <p:spPr bwMode="auto">
                    <a:xfrm>
                      <a:off x="1748" y="1731"/>
                      <a:ext cx="59" cy="31"/>
                    </a:xfrm>
                    <a:custGeom>
                      <a:avLst/>
                      <a:gdLst>
                        <a:gd name="T0" fmla="*/ 199 w 705"/>
                        <a:gd name="T1" fmla="*/ 214 h 371"/>
                        <a:gd name="T2" fmla="*/ 274 w 705"/>
                        <a:gd name="T3" fmla="*/ 253 h 371"/>
                        <a:gd name="T4" fmla="*/ 383 w 705"/>
                        <a:gd name="T5" fmla="*/ 238 h 371"/>
                        <a:gd name="T6" fmla="*/ 509 w 705"/>
                        <a:gd name="T7" fmla="*/ 172 h 371"/>
                        <a:gd name="T8" fmla="*/ 591 w 705"/>
                        <a:gd name="T9" fmla="*/ 105 h 371"/>
                        <a:gd name="T10" fmla="*/ 648 w 705"/>
                        <a:gd name="T11" fmla="*/ 0 h 371"/>
                        <a:gd name="T12" fmla="*/ 669 w 705"/>
                        <a:gd name="T13" fmla="*/ 30 h 371"/>
                        <a:gd name="T14" fmla="*/ 705 w 705"/>
                        <a:gd name="T15" fmla="*/ 114 h 371"/>
                        <a:gd name="T16" fmla="*/ 690 w 705"/>
                        <a:gd name="T17" fmla="*/ 157 h 371"/>
                        <a:gd name="T18" fmla="*/ 588 w 705"/>
                        <a:gd name="T19" fmla="*/ 205 h 371"/>
                        <a:gd name="T20" fmla="*/ 470 w 705"/>
                        <a:gd name="T21" fmla="*/ 250 h 371"/>
                        <a:gd name="T22" fmla="*/ 337 w 705"/>
                        <a:gd name="T23" fmla="*/ 347 h 371"/>
                        <a:gd name="T24" fmla="*/ 199 w 705"/>
                        <a:gd name="T25" fmla="*/ 371 h 371"/>
                        <a:gd name="T26" fmla="*/ 105 w 705"/>
                        <a:gd name="T27" fmla="*/ 368 h 371"/>
                        <a:gd name="T28" fmla="*/ 48 w 705"/>
                        <a:gd name="T29" fmla="*/ 359 h 371"/>
                        <a:gd name="T30" fmla="*/ 0 w 705"/>
                        <a:gd name="T31" fmla="*/ 329 h 371"/>
                        <a:gd name="T32" fmla="*/ 18 w 705"/>
                        <a:gd name="T33" fmla="*/ 293 h 371"/>
                        <a:gd name="T34" fmla="*/ 42 w 705"/>
                        <a:gd name="T35" fmla="*/ 271 h 371"/>
                        <a:gd name="T36" fmla="*/ 199 w 705"/>
                        <a:gd name="T37" fmla="*/ 214 h 3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05" h="371">
                          <a:moveTo>
                            <a:pt x="199" y="214"/>
                          </a:moveTo>
                          <a:lnTo>
                            <a:pt x="274" y="253"/>
                          </a:lnTo>
                          <a:lnTo>
                            <a:pt x="383" y="238"/>
                          </a:lnTo>
                          <a:lnTo>
                            <a:pt x="509" y="172"/>
                          </a:lnTo>
                          <a:lnTo>
                            <a:pt x="591" y="105"/>
                          </a:lnTo>
                          <a:lnTo>
                            <a:pt x="648" y="0"/>
                          </a:lnTo>
                          <a:lnTo>
                            <a:pt x="669" y="30"/>
                          </a:lnTo>
                          <a:lnTo>
                            <a:pt x="705" y="114"/>
                          </a:lnTo>
                          <a:lnTo>
                            <a:pt x="690" y="157"/>
                          </a:lnTo>
                          <a:lnTo>
                            <a:pt x="588" y="205"/>
                          </a:lnTo>
                          <a:lnTo>
                            <a:pt x="470" y="250"/>
                          </a:lnTo>
                          <a:lnTo>
                            <a:pt x="337" y="347"/>
                          </a:lnTo>
                          <a:lnTo>
                            <a:pt x="199" y="371"/>
                          </a:lnTo>
                          <a:lnTo>
                            <a:pt x="105" y="368"/>
                          </a:lnTo>
                          <a:lnTo>
                            <a:pt x="48" y="359"/>
                          </a:lnTo>
                          <a:lnTo>
                            <a:pt x="0" y="329"/>
                          </a:lnTo>
                          <a:lnTo>
                            <a:pt x="18" y="293"/>
                          </a:lnTo>
                          <a:lnTo>
                            <a:pt x="42" y="271"/>
                          </a:lnTo>
                          <a:lnTo>
                            <a:pt x="199" y="214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59" name="Freeform 1858"/>
                    <p:cNvSpPr>
                      <a:spLocks/>
                    </p:cNvSpPr>
                    <p:nvPr/>
                  </p:nvSpPr>
                  <p:spPr bwMode="auto">
                    <a:xfrm>
                      <a:off x="1797" y="1744"/>
                      <a:ext cx="8" cy="12"/>
                    </a:xfrm>
                    <a:custGeom>
                      <a:avLst/>
                      <a:gdLst>
                        <a:gd name="T0" fmla="*/ 0 w 96"/>
                        <a:gd name="T1" fmla="*/ 45 h 142"/>
                        <a:gd name="T2" fmla="*/ 12 w 96"/>
                        <a:gd name="T3" fmla="*/ 139 h 142"/>
                        <a:gd name="T4" fmla="*/ 63 w 96"/>
                        <a:gd name="T5" fmla="*/ 142 h 142"/>
                        <a:gd name="T6" fmla="*/ 96 w 96"/>
                        <a:gd name="T7" fmla="*/ 0 h 142"/>
                        <a:gd name="T8" fmla="*/ 0 w 96"/>
                        <a:gd name="T9" fmla="*/ 45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96" h="142">
                          <a:moveTo>
                            <a:pt x="0" y="45"/>
                          </a:moveTo>
                          <a:lnTo>
                            <a:pt x="12" y="139"/>
                          </a:lnTo>
                          <a:lnTo>
                            <a:pt x="63" y="142"/>
                          </a:lnTo>
                          <a:lnTo>
                            <a:pt x="96" y="0"/>
                          </a:lnTo>
                          <a:lnTo>
                            <a:pt x="0" y="45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60" name="Freeform 1859"/>
                    <p:cNvSpPr>
                      <a:spLocks/>
                    </p:cNvSpPr>
                    <p:nvPr/>
                  </p:nvSpPr>
                  <p:spPr bwMode="auto">
                    <a:xfrm>
                      <a:off x="1761" y="1676"/>
                      <a:ext cx="39" cy="88"/>
                    </a:xfrm>
                    <a:custGeom>
                      <a:avLst/>
                      <a:gdLst>
                        <a:gd name="T0" fmla="*/ 24 w 462"/>
                        <a:gd name="T1" fmla="*/ 0 h 1049"/>
                        <a:gd name="T2" fmla="*/ 58 w 462"/>
                        <a:gd name="T3" fmla="*/ 204 h 1049"/>
                        <a:gd name="T4" fmla="*/ 112 w 462"/>
                        <a:gd name="T5" fmla="*/ 368 h 1049"/>
                        <a:gd name="T6" fmla="*/ 172 w 462"/>
                        <a:gd name="T7" fmla="*/ 531 h 1049"/>
                        <a:gd name="T8" fmla="*/ 208 w 462"/>
                        <a:gd name="T9" fmla="*/ 627 h 1049"/>
                        <a:gd name="T10" fmla="*/ 214 w 462"/>
                        <a:gd name="T11" fmla="*/ 700 h 1049"/>
                        <a:gd name="T12" fmla="*/ 216 w 462"/>
                        <a:gd name="T13" fmla="*/ 765 h 1049"/>
                        <a:gd name="T14" fmla="*/ 124 w 462"/>
                        <a:gd name="T15" fmla="*/ 851 h 1049"/>
                        <a:gd name="T16" fmla="*/ 0 w 462"/>
                        <a:gd name="T17" fmla="*/ 962 h 1049"/>
                        <a:gd name="T18" fmla="*/ 118 w 462"/>
                        <a:gd name="T19" fmla="*/ 1049 h 1049"/>
                        <a:gd name="T20" fmla="*/ 266 w 462"/>
                        <a:gd name="T21" fmla="*/ 977 h 1049"/>
                        <a:gd name="T22" fmla="*/ 395 w 462"/>
                        <a:gd name="T23" fmla="*/ 907 h 1049"/>
                        <a:gd name="T24" fmla="*/ 462 w 462"/>
                        <a:gd name="T25" fmla="*/ 862 h 1049"/>
                        <a:gd name="T26" fmla="*/ 462 w 462"/>
                        <a:gd name="T27" fmla="*/ 771 h 1049"/>
                        <a:gd name="T28" fmla="*/ 417 w 462"/>
                        <a:gd name="T29" fmla="*/ 709 h 1049"/>
                        <a:gd name="T30" fmla="*/ 383 w 462"/>
                        <a:gd name="T31" fmla="*/ 627 h 1049"/>
                        <a:gd name="T32" fmla="*/ 377 w 462"/>
                        <a:gd name="T33" fmla="*/ 508 h 1049"/>
                        <a:gd name="T34" fmla="*/ 371 w 462"/>
                        <a:gd name="T35" fmla="*/ 392 h 1049"/>
                        <a:gd name="T36" fmla="*/ 389 w 462"/>
                        <a:gd name="T37" fmla="*/ 265 h 1049"/>
                        <a:gd name="T38" fmla="*/ 401 w 462"/>
                        <a:gd name="T39" fmla="*/ 185 h 1049"/>
                        <a:gd name="T40" fmla="*/ 401 w 462"/>
                        <a:gd name="T41" fmla="*/ 24 h 1049"/>
                        <a:gd name="T42" fmla="*/ 24 w 462"/>
                        <a:gd name="T43" fmla="*/ 0 h 10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462" h="1049">
                          <a:moveTo>
                            <a:pt x="24" y="0"/>
                          </a:moveTo>
                          <a:lnTo>
                            <a:pt x="58" y="204"/>
                          </a:lnTo>
                          <a:lnTo>
                            <a:pt x="112" y="368"/>
                          </a:lnTo>
                          <a:lnTo>
                            <a:pt x="172" y="531"/>
                          </a:lnTo>
                          <a:lnTo>
                            <a:pt x="208" y="627"/>
                          </a:lnTo>
                          <a:lnTo>
                            <a:pt x="214" y="700"/>
                          </a:lnTo>
                          <a:lnTo>
                            <a:pt x="216" y="765"/>
                          </a:lnTo>
                          <a:lnTo>
                            <a:pt x="124" y="851"/>
                          </a:lnTo>
                          <a:lnTo>
                            <a:pt x="0" y="962"/>
                          </a:lnTo>
                          <a:lnTo>
                            <a:pt x="118" y="1049"/>
                          </a:lnTo>
                          <a:lnTo>
                            <a:pt x="266" y="977"/>
                          </a:lnTo>
                          <a:lnTo>
                            <a:pt x="395" y="907"/>
                          </a:lnTo>
                          <a:lnTo>
                            <a:pt x="462" y="862"/>
                          </a:lnTo>
                          <a:lnTo>
                            <a:pt x="462" y="771"/>
                          </a:lnTo>
                          <a:lnTo>
                            <a:pt x="417" y="709"/>
                          </a:lnTo>
                          <a:lnTo>
                            <a:pt x="383" y="627"/>
                          </a:lnTo>
                          <a:lnTo>
                            <a:pt x="377" y="508"/>
                          </a:lnTo>
                          <a:lnTo>
                            <a:pt x="371" y="392"/>
                          </a:lnTo>
                          <a:lnTo>
                            <a:pt x="389" y="265"/>
                          </a:lnTo>
                          <a:lnTo>
                            <a:pt x="401" y="185"/>
                          </a:lnTo>
                          <a:lnTo>
                            <a:pt x="401" y="24"/>
                          </a:lnTo>
                          <a:lnTo>
                            <a:pt x="24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61" name="Freeform 1860"/>
                    <p:cNvSpPr>
                      <a:spLocks/>
                    </p:cNvSpPr>
                    <p:nvPr/>
                  </p:nvSpPr>
                  <p:spPr bwMode="auto">
                    <a:xfrm>
                      <a:off x="1744" y="1738"/>
                      <a:ext cx="59" cy="31"/>
                    </a:xfrm>
                    <a:custGeom>
                      <a:avLst/>
                      <a:gdLst>
                        <a:gd name="T0" fmla="*/ 199 w 706"/>
                        <a:gd name="T1" fmla="*/ 215 h 372"/>
                        <a:gd name="T2" fmla="*/ 275 w 706"/>
                        <a:gd name="T3" fmla="*/ 254 h 372"/>
                        <a:gd name="T4" fmla="*/ 383 w 706"/>
                        <a:gd name="T5" fmla="*/ 239 h 372"/>
                        <a:gd name="T6" fmla="*/ 510 w 706"/>
                        <a:gd name="T7" fmla="*/ 172 h 372"/>
                        <a:gd name="T8" fmla="*/ 591 w 706"/>
                        <a:gd name="T9" fmla="*/ 106 h 372"/>
                        <a:gd name="T10" fmla="*/ 649 w 706"/>
                        <a:gd name="T11" fmla="*/ 0 h 372"/>
                        <a:gd name="T12" fmla="*/ 670 w 706"/>
                        <a:gd name="T13" fmla="*/ 30 h 372"/>
                        <a:gd name="T14" fmla="*/ 706 w 706"/>
                        <a:gd name="T15" fmla="*/ 115 h 372"/>
                        <a:gd name="T16" fmla="*/ 691 w 706"/>
                        <a:gd name="T17" fmla="*/ 157 h 372"/>
                        <a:gd name="T18" fmla="*/ 588 w 706"/>
                        <a:gd name="T19" fmla="*/ 206 h 372"/>
                        <a:gd name="T20" fmla="*/ 471 w 706"/>
                        <a:gd name="T21" fmla="*/ 251 h 372"/>
                        <a:gd name="T22" fmla="*/ 338 w 706"/>
                        <a:gd name="T23" fmla="*/ 347 h 372"/>
                        <a:gd name="T24" fmla="*/ 199 w 706"/>
                        <a:gd name="T25" fmla="*/ 372 h 372"/>
                        <a:gd name="T26" fmla="*/ 106 w 706"/>
                        <a:gd name="T27" fmla="*/ 369 h 372"/>
                        <a:gd name="T28" fmla="*/ 49 w 706"/>
                        <a:gd name="T29" fmla="*/ 360 h 372"/>
                        <a:gd name="T30" fmla="*/ 0 w 706"/>
                        <a:gd name="T31" fmla="*/ 329 h 372"/>
                        <a:gd name="T32" fmla="*/ 19 w 706"/>
                        <a:gd name="T33" fmla="*/ 293 h 372"/>
                        <a:gd name="T34" fmla="*/ 43 w 706"/>
                        <a:gd name="T35" fmla="*/ 272 h 372"/>
                        <a:gd name="T36" fmla="*/ 199 w 706"/>
                        <a:gd name="T37" fmla="*/ 215 h 3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06" h="372">
                          <a:moveTo>
                            <a:pt x="199" y="215"/>
                          </a:moveTo>
                          <a:lnTo>
                            <a:pt x="275" y="254"/>
                          </a:lnTo>
                          <a:lnTo>
                            <a:pt x="383" y="239"/>
                          </a:lnTo>
                          <a:lnTo>
                            <a:pt x="510" y="172"/>
                          </a:lnTo>
                          <a:lnTo>
                            <a:pt x="591" y="106"/>
                          </a:lnTo>
                          <a:lnTo>
                            <a:pt x="649" y="0"/>
                          </a:lnTo>
                          <a:lnTo>
                            <a:pt x="670" y="30"/>
                          </a:lnTo>
                          <a:lnTo>
                            <a:pt x="706" y="115"/>
                          </a:lnTo>
                          <a:lnTo>
                            <a:pt x="691" y="157"/>
                          </a:lnTo>
                          <a:lnTo>
                            <a:pt x="588" y="206"/>
                          </a:lnTo>
                          <a:lnTo>
                            <a:pt x="471" y="251"/>
                          </a:lnTo>
                          <a:lnTo>
                            <a:pt x="338" y="347"/>
                          </a:lnTo>
                          <a:lnTo>
                            <a:pt x="199" y="372"/>
                          </a:lnTo>
                          <a:lnTo>
                            <a:pt x="106" y="369"/>
                          </a:lnTo>
                          <a:lnTo>
                            <a:pt x="49" y="360"/>
                          </a:lnTo>
                          <a:lnTo>
                            <a:pt x="0" y="329"/>
                          </a:lnTo>
                          <a:lnTo>
                            <a:pt x="19" y="293"/>
                          </a:lnTo>
                          <a:lnTo>
                            <a:pt x="43" y="272"/>
                          </a:lnTo>
                          <a:lnTo>
                            <a:pt x="199" y="215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62" name="Freeform 1861"/>
                    <p:cNvSpPr>
                      <a:spLocks/>
                    </p:cNvSpPr>
                    <p:nvPr/>
                  </p:nvSpPr>
                  <p:spPr bwMode="auto">
                    <a:xfrm>
                      <a:off x="1794" y="1752"/>
                      <a:ext cx="8" cy="11"/>
                    </a:xfrm>
                    <a:custGeom>
                      <a:avLst/>
                      <a:gdLst>
                        <a:gd name="T0" fmla="*/ 0 w 97"/>
                        <a:gd name="T1" fmla="*/ 46 h 142"/>
                        <a:gd name="T2" fmla="*/ 12 w 97"/>
                        <a:gd name="T3" fmla="*/ 139 h 142"/>
                        <a:gd name="T4" fmla="*/ 64 w 97"/>
                        <a:gd name="T5" fmla="*/ 142 h 142"/>
                        <a:gd name="T6" fmla="*/ 97 w 97"/>
                        <a:gd name="T7" fmla="*/ 0 h 142"/>
                        <a:gd name="T8" fmla="*/ 0 w 97"/>
                        <a:gd name="T9" fmla="*/ 46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97" h="142">
                          <a:moveTo>
                            <a:pt x="0" y="46"/>
                          </a:moveTo>
                          <a:lnTo>
                            <a:pt x="12" y="139"/>
                          </a:lnTo>
                          <a:lnTo>
                            <a:pt x="64" y="142"/>
                          </a:lnTo>
                          <a:lnTo>
                            <a:pt x="97" y="0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63" name="Oval 186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31" y="1720"/>
                      <a:ext cx="99" cy="49"/>
                    </a:xfrm>
                    <a:prstGeom prst="ellipse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64" name="Rectangle 186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69" y="1662"/>
                      <a:ext cx="25" cy="69"/>
                    </a:xfrm>
                    <a:prstGeom prst="rect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65" name="Freeform 1864"/>
                    <p:cNvSpPr>
                      <a:spLocks/>
                    </p:cNvSpPr>
                    <p:nvPr/>
                  </p:nvSpPr>
                  <p:spPr bwMode="auto">
                    <a:xfrm>
                      <a:off x="1801" y="1614"/>
                      <a:ext cx="153" cy="54"/>
                    </a:xfrm>
                    <a:custGeom>
                      <a:avLst/>
                      <a:gdLst>
                        <a:gd name="T0" fmla="*/ 0 w 1839"/>
                        <a:gd name="T1" fmla="*/ 335 h 642"/>
                        <a:gd name="T2" fmla="*/ 11 w 1839"/>
                        <a:gd name="T3" fmla="*/ 535 h 642"/>
                        <a:gd name="T4" fmla="*/ 617 w 1839"/>
                        <a:gd name="T5" fmla="*/ 642 h 642"/>
                        <a:gd name="T6" fmla="*/ 1284 w 1839"/>
                        <a:gd name="T7" fmla="*/ 642 h 642"/>
                        <a:gd name="T8" fmla="*/ 1809 w 1839"/>
                        <a:gd name="T9" fmla="*/ 479 h 642"/>
                        <a:gd name="T10" fmla="*/ 1839 w 1839"/>
                        <a:gd name="T11" fmla="*/ 17 h 642"/>
                        <a:gd name="T12" fmla="*/ 802 w 1839"/>
                        <a:gd name="T13" fmla="*/ 0 h 642"/>
                        <a:gd name="T14" fmla="*/ 0 w 1839"/>
                        <a:gd name="T15" fmla="*/ 335 h 6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839" h="642">
                          <a:moveTo>
                            <a:pt x="0" y="335"/>
                          </a:moveTo>
                          <a:lnTo>
                            <a:pt x="11" y="535"/>
                          </a:lnTo>
                          <a:lnTo>
                            <a:pt x="617" y="642"/>
                          </a:lnTo>
                          <a:lnTo>
                            <a:pt x="1284" y="642"/>
                          </a:lnTo>
                          <a:lnTo>
                            <a:pt x="1809" y="479"/>
                          </a:lnTo>
                          <a:lnTo>
                            <a:pt x="1839" y="17"/>
                          </a:lnTo>
                          <a:lnTo>
                            <a:pt x="802" y="0"/>
                          </a:lnTo>
                          <a:lnTo>
                            <a:pt x="0" y="335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66" name="Freeform 1865"/>
                    <p:cNvSpPr>
                      <a:spLocks/>
                    </p:cNvSpPr>
                    <p:nvPr/>
                  </p:nvSpPr>
                  <p:spPr bwMode="auto">
                    <a:xfrm>
                      <a:off x="1804" y="1635"/>
                      <a:ext cx="147" cy="31"/>
                    </a:xfrm>
                    <a:custGeom>
                      <a:avLst/>
                      <a:gdLst>
                        <a:gd name="T0" fmla="*/ 0 w 1757"/>
                        <a:gd name="T1" fmla="*/ 127 h 371"/>
                        <a:gd name="T2" fmla="*/ 9 w 1757"/>
                        <a:gd name="T3" fmla="*/ 271 h 371"/>
                        <a:gd name="T4" fmla="*/ 555 w 1757"/>
                        <a:gd name="T5" fmla="*/ 371 h 371"/>
                        <a:gd name="T6" fmla="*/ 1263 w 1757"/>
                        <a:gd name="T7" fmla="*/ 371 h 371"/>
                        <a:gd name="T8" fmla="*/ 1757 w 1757"/>
                        <a:gd name="T9" fmla="*/ 199 h 371"/>
                        <a:gd name="T10" fmla="*/ 1757 w 1757"/>
                        <a:gd name="T11" fmla="*/ 0 h 371"/>
                        <a:gd name="T12" fmla="*/ 1284 w 1757"/>
                        <a:gd name="T13" fmla="*/ 199 h 371"/>
                        <a:gd name="T14" fmla="*/ 565 w 1757"/>
                        <a:gd name="T15" fmla="*/ 208 h 371"/>
                        <a:gd name="T16" fmla="*/ 0 w 1757"/>
                        <a:gd name="T17" fmla="*/ 127 h 3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757" h="371">
                          <a:moveTo>
                            <a:pt x="0" y="127"/>
                          </a:moveTo>
                          <a:lnTo>
                            <a:pt x="9" y="271"/>
                          </a:lnTo>
                          <a:lnTo>
                            <a:pt x="555" y="371"/>
                          </a:lnTo>
                          <a:lnTo>
                            <a:pt x="1263" y="371"/>
                          </a:lnTo>
                          <a:lnTo>
                            <a:pt x="1757" y="199"/>
                          </a:lnTo>
                          <a:lnTo>
                            <a:pt x="1757" y="0"/>
                          </a:lnTo>
                          <a:lnTo>
                            <a:pt x="1284" y="199"/>
                          </a:lnTo>
                          <a:lnTo>
                            <a:pt x="565" y="208"/>
                          </a:lnTo>
                          <a:lnTo>
                            <a:pt x="0" y="127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67" name="Freeform 1866"/>
                    <p:cNvSpPr>
                      <a:spLocks/>
                    </p:cNvSpPr>
                    <p:nvPr/>
                  </p:nvSpPr>
                  <p:spPr bwMode="auto">
                    <a:xfrm>
                      <a:off x="1851" y="1357"/>
                      <a:ext cx="67" cy="81"/>
                    </a:xfrm>
                    <a:custGeom>
                      <a:avLst/>
                      <a:gdLst>
                        <a:gd name="T0" fmla="*/ 245 w 804"/>
                        <a:gd name="T1" fmla="*/ 29 h 967"/>
                        <a:gd name="T2" fmla="*/ 141 w 804"/>
                        <a:gd name="T3" fmla="*/ 69 h 967"/>
                        <a:gd name="T4" fmla="*/ 103 w 804"/>
                        <a:gd name="T5" fmla="*/ 146 h 967"/>
                        <a:gd name="T6" fmla="*/ 70 w 804"/>
                        <a:gd name="T7" fmla="*/ 256 h 967"/>
                        <a:gd name="T8" fmla="*/ 66 w 804"/>
                        <a:gd name="T9" fmla="*/ 302 h 967"/>
                        <a:gd name="T10" fmla="*/ 70 w 804"/>
                        <a:gd name="T11" fmla="*/ 344 h 967"/>
                        <a:gd name="T12" fmla="*/ 85 w 804"/>
                        <a:gd name="T13" fmla="*/ 375 h 967"/>
                        <a:gd name="T14" fmla="*/ 63 w 804"/>
                        <a:gd name="T15" fmla="*/ 434 h 967"/>
                        <a:gd name="T16" fmla="*/ 36 w 804"/>
                        <a:gd name="T17" fmla="*/ 489 h 967"/>
                        <a:gd name="T18" fmla="*/ 24 w 804"/>
                        <a:gd name="T19" fmla="*/ 509 h 967"/>
                        <a:gd name="T20" fmla="*/ 12 w 804"/>
                        <a:gd name="T21" fmla="*/ 523 h 967"/>
                        <a:gd name="T22" fmla="*/ 4 w 804"/>
                        <a:gd name="T23" fmla="*/ 536 h 967"/>
                        <a:gd name="T24" fmla="*/ 0 w 804"/>
                        <a:gd name="T25" fmla="*/ 553 h 967"/>
                        <a:gd name="T26" fmla="*/ 5 w 804"/>
                        <a:gd name="T27" fmla="*/ 569 h 967"/>
                        <a:gd name="T28" fmla="*/ 15 w 804"/>
                        <a:gd name="T29" fmla="*/ 575 h 967"/>
                        <a:gd name="T30" fmla="*/ 49 w 804"/>
                        <a:gd name="T31" fmla="*/ 584 h 967"/>
                        <a:gd name="T32" fmla="*/ 62 w 804"/>
                        <a:gd name="T33" fmla="*/ 592 h 967"/>
                        <a:gd name="T34" fmla="*/ 67 w 804"/>
                        <a:gd name="T35" fmla="*/ 612 h 967"/>
                        <a:gd name="T36" fmla="*/ 63 w 804"/>
                        <a:gd name="T37" fmla="*/ 636 h 967"/>
                        <a:gd name="T38" fmla="*/ 50 w 804"/>
                        <a:gd name="T39" fmla="*/ 673 h 967"/>
                        <a:gd name="T40" fmla="*/ 57 w 804"/>
                        <a:gd name="T41" fmla="*/ 691 h 967"/>
                        <a:gd name="T42" fmla="*/ 70 w 804"/>
                        <a:gd name="T43" fmla="*/ 706 h 967"/>
                        <a:gd name="T44" fmla="*/ 66 w 804"/>
                        <a:gd name="T45" fmla="*/ 719 h 967"/>
                        <a:gd name="T46" fmla="*/ 63 w 804"/>
                        <a:gd name="T47" fmla="*/ 730 h 967"/>
                        <a:gd name="T48" fmla="*/ 70 w 804"/>
                        <a:gd name="T49" fmla="*/ 744 h 967"/>
                        <a:gd name="T50" fmla="*/ 85 w 804"/>
                        <a:gd name="T51" fmla="*/ 752 h 967"/>
                        <a:gd name="T52" fmla="*/ 94 w 804"/>
                        <a:gd name="T53" fmla="*/ 769 h 967"/>
                        <a:gd name="T54" fmla="*/ 94 w 804"/>
                        <a:gd name="T55" fmla="*/ 800 h 967"/>
                        <a:gd name="T56" fmla="*/ 102 w 804"/>
                        <a:gd name="T57" fmla="*/ 817 h 967"/>
                        <a:gd name="T58" fmla="*/ 114 w 804"/>
                        <a:gd name="T59" fmla="*/ 834 h 967"/>
                        <a:gd name="T60" fmla="*/ 130 w 804"/>
                        <a:gd name="T61" fmla="*/ 844 h 967"/>
                        <a:gd name="T62" fmla="*/ 150 w 804"/>
                        <a:gd name="T63" fmla="*/ 850 h 967"/>
                        <a:gd name="T64" fmla="*/ 176 w 804"/>
                        <a:gd name="T65" fmla="*/ 854 h 967"/>
                        <a:gd name="T66" fmla="*/ 234 w 804"/>
                        <a:gd name="T67" fmla="*/ 850 h 967"/>
                        <a:gd name="T68" fmla="*/ 288 w 804"/>
                        <a:gd name="T69" fmla="*/ 844 h 967"/>
                        <a:gd name="T70" fmla="*/ 368 w 804"/>
                        <a:gd name="T71" fmla="*/ 967 h 967"/>
                        <a:gd name="T72" fmla="*/ 697 w 804"/>
                        <a:gd name="T73" fmla="*/ 816 h 967"/>
                        <a:gd name="T74" fmla="*/ 665 w 804"/>
                        <a:gd name="T75" fmla="*/ 765 h 967"/>
                        <a:gd name="T76" fmla="*/ 648 w 804"/>
                        <a:gd name="T77" fmla="*/ 718 h 967"/>
                        <a:gd name="T78" fmla="*/ 648 w 804"/>
                        <a:gd name="T79" fmla="*/ 652 h 967"/>
                        <a:gd name="T80" fmla="*/ 804 w 804"/>
                        <a:gd name="T81" fmla="*/ 512 h 967"/>
                        <a:gd name="T82" fmla="*/ 804 w 804"/>
                        <a:gd name="T83" fmla="*/ 179 h 967"/>
                        <a:gd name="T84" fmla="*/ 722 w 804"/>
                        <a:gd name="T85" fmla="*/ 88 h 967"/>
                        <a:gd name="T86" fmla="*/ 619 w 804"/>
                        <a:gd name="T87" fmla="*/ 40 h 967"/>
                        <a:gd name="T88" fmla="*/ 513 w 804"/>
                        <a:gd name="T89" fmla="*/ 0 h 967"/>
                        <a:gd name="T90" fmla="*/ 372 w 804"/>
                        <a:gd name="T91" fmla="*/ 19 h 967"/>
                        <a:gd name="T92" fmla="*/ 245 w 804"/>
                        <a:gd name="T93" fmla="*/ 29 h 9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</a:cxnLst>
                      <a:rect l="0" t="0" r="r" b="b"/>
                      <a:pathLst>
                        <a:path w="804" h="967">
                          <a:moveTo>
                            <a:pt x="245" y="29"/>
                          </a:moveTo>
                          <a:lnTo>
                            <a:pt x="141" y="69"/>
                          </a:lnTo>
                          <a:lnTo>
                            <a:pt x="103" y="146"/>
                          </a:lnTo>
                          <a:lnTo>
                            <a:pt x="70" y="256"/>
                          </a:lnTo>
                          <a:lnTo>
                            <a:pt x="66" y="302"/>
                          </a:lnTo>
                          <a:lnTo>
                            <a:pt x="70" y="344"/>
                          </a:lnTo>
                          <a:lnTo>
                            <a:pt x="85" y="375"/>
                          </a:lnTo>
                          <a:lnTo>
                            <a:pt x="63" y="434"/>
                          </a:lnTo>
                          <a:lnTo>
                            <a:pt x="36" y="489"/>
                          </a:lnTo>
                          <a:lnTo>
                            <a:pt x="24" y="509"/>
                          </a:lnTo>
                          <a:lnTo>
                            <a:pt x="12" y="523"/>
                          </a:lnTo>
                          <a:lnTo>
                            <a:pt x="4" y="536"/>
                          </a:lnTo>
                          <a:lnTo>
                            <a:pt x="0" y="553"/>
                          </a:lnTo>
                          <a:lnTo>
                            <a:pt x="5" y="569"/>
                          </a:lnTo>
                          <a:lnTo>
                            <a:pt x="15" y="575"/>
                          </a:lnTo>
                          <a:lnTo>
                            <a:pt x="49" y="584"/>
                          </a:lnTo>
                          <a:lnTo>
                            <a:pt x="62" y="592"/>
                          </a:lnTo>
                          <a:lnTo>
                            <a:pt x="67" y="612"/>
                          </a:lnTo>
                          <a:lnTo>
                            <a:pt x="63" y="636"/>
                          </a:lnTo>
                          <a:lnTo>
                            <a:pt x="50" y="673"/>
                          </a:lnTo>
                          <a:lnTo>
                            <a:pt x="57" y="691"/>
                          </a:lnTo>
                          <a:lnTo>
                            <a:pt x="70" y="706"/>
                          </a:lnTo>
                          <a:lnTo>
                            <a:pt x="66" y="719"/>
                          </a:lnTo>
                          <a:lnTo>
                            <a:pt x="63" y="730"/>
                          </a:lnTo>
                          <a:lnTo>
                            <a:pt x="70" y="744"/>
                          </a:lnTo>
                          <a:lnTo>
                            <a:pt x="85" y="752"/>
                          </a:lnTo>
                          <a:lnTo>
                            <a:pt x="94" y="769"/>
                          </a:lnTo>
                          <a:lnTo>
                            <a:pt x="94" y="800"/>
                          </a:lnTo>
                          <a:lnTo>
                            <a:pt x="102" y="817"/>
                          </a:lnTo>
                          <a:lnTo>
                            <a:pt x="114" y="834"/>
                          </a:lnTo>
                          <a:lnTo>
                            <a:pt x="130" y="844"/>
                          </a:lnTo>
                          <a:lnTo>
                            <a:pt x="150" y="850"/>
                          </a:lnTo>
                          <a:lnTo>
                            <a:pt x="176" y="854"/>
                          </a:lnTo>
                          <a:lnTo>
                            <a:pt x="234" y="850"/>
                          </a:lnTo>
                          <a:lnTo>
                            <a:pt x="288" y="844"/>
                          </a:lnTo>
                          <a:lnTo>
                            <a:pt x="368" y="967"/>
                          </a:lnTo>
                          <a:lnTo>
                            <a:pt x="697" y="816"/>
                          </a:lnTo>
                          <a:lnTo>
                            <a:pt x="665" y="765"/>
                          </a:lnTo>
                          <a:lnTo>
                            <a:pt x="648" y="718"/>
                          </a:lnTo>
                          <a:lnTo>
                            <a:pt x="648" y="652"/>
                          </a:lnTo>
                          <a:lnTo>
                            <a:pt x="804" y="512"/>
                          </a:lnTo>
                          <a:lnTo>
                            <a:pt x="804" y="179"/>
                          </a:lnTo>
                          <a:lnTo>
                            <a:pt x="722" y="88"/>
                          </a:lnTo>
                          <a:lnTo>
                            <a:pt x="619" y="40"/>
                          </a:lnTo>
                          <a:lnTo>
                            <a:pt x="513" y="0"/>
                          </a:lnTo>
                          <a:lnTo>
                            <a:pt x="372" y="19"/>
                          </a:lnTo>
                          <a:lnTo>
                            <a:pt x="245" y="29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68" name="Freeform 1867"/>
                    <p:cNvSpPr>
                      <a:spLocks/>
                    </p:cNvSpPr>
                    <p:nvPr/>
                  </p:nvSpPr>
                  <p:spPr bwMode="auto">
                    <a:xfrm>
                      <a:off x="1882" y="1408"/>
                      <a:ext cx="7" cy="13"/>
                    </a:xfrm>
                    <a:custGeom>
                      <a:avLst/>
                      <a:gdLst>
                        <a:gd name="T0" fmla="*/ 94 w 94"/>
                        <a:gd name="T1" fmla="*/ 0 h 154"/>
                        <a:gd name="T2" fmla="*/ 66 w 94"/>
                        <a:gd name="T3" fmla="*/ 74 h 154"/>
                        <a:gd name="T4" fmla="*/ 43 w 94"/>
                        <a:gd name="T5" fmla="*/ 111 h 154"/>
                        <a:gd name="T6" fmla="*/ 0 w 94"/>
                        <a:gd name="T7" fmla="*/ 154 h 154"/>
                        <a:gd name="T8" fmla="*/ 56 w 94"/>
                        <a:gd name="T9" fmla="*/ 118 h 154"/>
                        <a:gd name="T10" fmla="*/ 84 w 94"/>
                        <a:gd name="T11" fmla="*/ 74 h 154"/>
                        <a:gd name="T12" fmla="*/ 94 w 94"/>
                        <a:gd name="T13" fmla="*/ 0 h 1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94" h="154">
                          <a:moveTo>
                            <a:pt x="94" y="0"/>
                          </a:moveTo>
                          <a:lnTo>
                            <a:pt x="66" y="74"/>
                          </a:lnTo>
                          <a:lnTo>
                            <a:pt x="43" y="111"/>
                          </a:lnTo>
                          <a:lnTo>
                            <a:pt x="0" y="154"/>
                          </a:lnTo>
                          <a:lnTo>
                            <a:pt x="56" y="118"/>
                          </a:lnTo>
                          <a:lnTo>
                            <a:pt x="84" y="74"/>
                          </a:lnTo>
                          <a:lnTo>
                            <a:pt x="94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69" name="Freeform 1868"/>
                    <p:cNvSpPr>
                      <a:spLocks/>
                    </p:cNvSpPr>
                    <p:nvPr/>
                  </p:nvSpPr>
                  <p:spPr bwMode="auto">
                    <a:xfrm>
                      <a:off x="1861" y="1389"/>
                      <a:ext cx="9" cy="5"/>
                    </a:xfrm>
                    <a:custGeom>
                      <a:avLst/>
                      <a:gdLst>
                        <a:gd name="T0" fmla="*/ 11 w 103"/>
                        <a:gd name="T1" fmla="*/ 0 h 62"/>
                        <a:gd name="T2" fmla="*/ 17 w 103"/>
                        <a:gd name="T3" fmla="*/ 7 h 62"/>
                        <a:gd name="T4" fmla="*/ 0 w 103"/>
                        <a:gd name="T5" fmla="*/ 15 h 62"/>
                        <a:gd name="T6" fmla="*/ 23 w 103"/>
                        <a:gd name="T7" fmla="*/ 12 h 62"/>
                        <a:gd name="T8" fmla="*/ 29 w 103"/>
                        <a:gd name="T9" fmla="*/ 32 h 62"/>
                        <a:gd name="T10" fmla="*/ 19 w 103"/>
                        <a:gd name="T11" fmla="*/ 42 h 62"/>
                        <a:gd name="T12" fmla="*/ 28 w 103"/>
                        <a:gd name="T13" fmla="*/ 42 h 62"/>
                        <a:gd name="T14" fmla="*/ 21 w 103"/>
                        <a:gd name="T15" fmla="*/ 62 h 62"/>
                        <a:gd name="T16" fmla="*/ 34 w 103"/>
                        <a:gd name="T17" fmla="*/ 40 h 62"/>
                        <a:gd name="T18" fmla="*/ 54 w 103"/>
                        <a:gd name="T19" fmla="*/ 40 h 62"/>
                        <a:gd name="T20" fmla="*/ 72 w 103"/>
                        <a:gd name="T21" fmla="*/ 32 h 62"/>
                        <a:gd name="T22" fmla="*/ 103 w 103"/>
                        <a:gd name="T23" fmla="*/ 31 h 62"/>
                        <a:gd name="T24" fmla="*/ 72 w 103"/>
                        <a:gd name="T25" fmla="*/ 11 h 62"/>
                        <a:gd name="T26" fmla="*/ 11 w 103"/>
                        <a:gd name="T27" fmla="*/ 0 h 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03" h="62">
                          <a:moveTo>
                            <a:pt x="11" y="0"/>
                          </a:moveTo>
                          <a:lnTo>
                            <a:pt x="17" y="7"/>
                          </a:lnTo>
                          <a:lnTo>
                            <a:pt x="0" y="15"/>
                          </a:lnTo>
                          <a:lnTo>
                            <a:pt x="23" y="12"/>
                          </a:lnTo>
                          <a:lnTo>
                            <a:pt x="29" y="32"/>
                          </a:lnTo>
                          <a:lnTo>
                            <a:pt x="19" y="42"/>
                          </a:lnTo>
                          <a:lnTo>
                            <a:pt x="28" y="42"/>
                          </a:lnTo>
                          <a:lnTo>
                            <a:pt x="21" y="62"/>
                          </a:lnTo>
                          <a:lnTo>
                            <a:pt x="34" y="40"/>
                          </a:lnTo>
                          <a:lnTo>
                            <a:pt x="54" y="40"/>
                          </a:lnTo>
                          <a:lnTo>
                            <a:pt x="72" y="32"/>
                          </a:lnTo>
                          <a:lnTo>
                            <a:pt x="103" y="31"/>
                          </a:lnTo>
                          <a:lnTo>
                            <a:pt x="72" y="11"/>
                          </a:lnTo>
                          <a:lnTo>
                            <a:pt x="11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70" name="Freeform 1869"/>
                    <p:cNvSpPr>
                      <a:spLocks/>
                    </p:cNvSpPr>
                    <p:nvPr/>
                  </p:nvSpPr>
                  <p:spPr bwMode="auto">
                    <a:xfrm>
                      <a:off x="1860" y="1383"/>
                      <a:ext cx="14" cy="4"/>
                    </a:xfrm>
                    <a:custGeom>
                      <a:avLst/>
                      <a:gdLst>
                        <a:gd name="T0" fmla="*/ 0 w 175"/>
                        <a:gd name="T1" fmla="*/ 21 h 43"/>
                        <a:gd name="T2" fmla="*/ 7 w 175"/>
                        <a:gd name="T3" fmla="*/ 39 h 43"/>
                        <a:gd name="T4" fmla="*/ 26 w 175"/>
                        <a:gd name="T5" fmla="*/ 43 h 43"/>
                        <a:gd name="T6" fmla="*/ 54 w 175"/>
                        <a:gd name="T7" fmla="*/ 31 h 43"/>
                        <a:gd name="T8" fmla="*/ 90 w 175"/>
                        <a:gd name="T9" fmla="*/ 21 h 43"/>
                        <a:gd name="T10" fmla="*/ 148 w 175"/>
                        <a:gd name="T11" fmla="*/ 20 h 43"/>
                        <a:gd name="T12" fmla="*/ 175 w 175"/>
                        <a:gd name="T13" fmla="*/ 24 h 43"/>
                        <a:gd name="T14" fmla="*/ 131 w 175"/>
                        <a:gd name="T15" fmla="*/ 10 h 43"/>
                        <a:gd name="T16" fmla="*/ 99 w 175"/>
                        <a:gd name="T17" fmla="*/ 5 h 43"/>
                        <a:gd name="T18" fmla="*/ 103 w 175"/>
                        <a:gd name="T19" fmla="*/ 0 h 43"/>
                        <a:gd name="T20" fmla="*/ 74 w 175"/>
                        <a:gd name="T21" fmla="*/ 7 h 43"/>
                        <a:gd name="T22" fmla="*/ 77 w 175"/>
                        <a:gd name="T23" fmla="*/ 3 h 43"/>
                        <a:gd name="T24" fmla="*/ 53 w 175"/>
                        <a:gd name="T25" fmla="*/ 11 h 43"/>
                        <a:gd name="T26" fmla="*/ 28 w 175"/>
                        <a:gd name="T27" fmla="*/ 11 h 43"/>
                        <a:gd name="T28" fmla="*/ 0 w 175"/>
                        <a:gd name="T29" fmla="*/ 21 h 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75" h="43">
                          <a:moveTo>
                            <a:pt x="0" y="21"/>
                          </a:moveTo>
                          <a:lnTo>
                            <a:pt x="7" y="39"/>
                          </a:lnTo>
                          <a:lnTo>
                            <a:pt x="26" y="43"/>
                          </a:lnTo>
                          <a:lnTo>
                            <a:pt x="54" y="31"/>
                          </a:lnTo>
                          <a:lnTo>
                            <a:pt x="90" y="21"/>
                          </a:lnTo>
                          <a:lnTo>
                            <a:pt x="148" y="20"/>
                          </a:lnTo>
                          <a:lnTo>
                            <a:pt x="175" y="24"/>
                          </a:lnTo>
                          <a:lnTo>
                            <a:pt x="131" y="10"/>
                          </a:lnTo>
                          <a:lnTo>
                            <a:pt x="99" y="5"/>
                          </a:lnTo>
                          <a:lnTo>
                            <a:pt x="103" y="0"/>
                          </a:lnTo>
                          <a:lnTo>
                            <a:pt x="74" y="7"/>
                          </a:lnTo>
                          <a:lnTo>
                            <a:pt x="77" y="3"/>
                          </a:lnTo>
                          <a:lnTo>
                            <a:pt x="53" y="11"/>
                          </a:lnTo>
                          <a:lnTo>
                            <a:pt x="28" y="11"/>
                          </a:lnTo>
                          <a:lnTo>
                            <a:pt x="0" y="21"/>
                          </a:lnTo>
                          <a:close/>
                        </a:path>
                      </a:pathLst>
                    </a:custGeom>
                    <a:solidFill>
                      <a:srgbClr val="201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71" name="Freeform 1870"/>
                    <p:cNvSpPr>
                      <a:spLocks/>
                    </p:cNvSpPr>
                    <p:nvPr/>
                  </p:nvSpPr>
                  <p:spPr bwMode="auto">
                    <a:xfrm>
                      <a:off x="1855" y="1413"/>
                      <a:ext cx="7" cy="5"/>
                    </a:xfrm>
                    <a:custGeom>
                      <a:avLst/>
                      <a:gdLst>
                        <a:gd name="T0" fmla="*/ 0 w 81"/>
                        <a:gd name="T1" fmla="*/ 7 h 65"/>
                        <a:gd name="T2" fmla="*/ 13 w 81"/>
                        <a:gd name="T3" fmla="*/ 3 h 65"/>
                        <a:gd name="T4" fmla="*/ 25 w 81"/>
                        <a:gd name="T5" fmla="*/ 0 h 65"/>
                        <a:gd name="T6" fmla="*/ 34 w 81"/>
                        <a:gd name="T7" fmla="*/ 9 h 65"/>
                        <a:gd name="T8" fmla="*/ 46 w 81"/>
                        <a:gd name="T9" fmla="*/ 17 h 65"/>
                        <a:gd name="T10" fmla="*/ 61 w 81"/>
                        <a:gd name="T11" fmla="*/ 24 h 65"/>
                        <a:gd name="T12" fmla="*/ 72 w 81"/>
                        <a:gd name="T13" fmla="*/ 27 h 65"/>
                        <a:gd name="T14" fmla="*/ 74 w 81"/>
                        <a:gd name="T15" fmla="*/ 20 h 65"/>
                        <a:gd name="T16" fmla="*/ 80 w 81"/>
                        <a:gd name="T17" fmla="*/ 37 h 65"/>
                        <a:gd name="T18" fmla="*/ 81 w 81"/>
                        <a:gd name="T19" fmla="*/ 49 h 65"/>
                        <a:gd name="T20" fmla="*/ 81 w 81"/>
                        <a:gd name="T21" fmla="*/ 58 h 65"/>
                        <a:gd name="T22" fmla="*/ 76 w 81"/>
                        <a:gd name="T23" fmla="*/ 65 h 65"/>
                        <a:gd name="T24" fmla="*/ 78 w 81"/>
                        <a:gd name="T25" fmla="*/ 52 h 65"/>
                        <a:gd name="T26" fmla="*/ 71 w 81"/>
                        <a:gd name="T27" fmla="*/ 37 h 65"/>
                        <a:gd name="T28" fmla="*/ 46 w 81"/>
                        <a:gd name="T29" fmla="*/ 30 h 65"/>
                        <a:gd name="T30" fmla="*/ 33 w 81"/>
                        <a:gd name="T31" fmla="*/ 34 h 65"/>
                        <a:gd name="T32" fmla="*/ 19 w 81"/>
                        <a:gd name="T33" fmla="*/ 37 h 65"/>
                        <a:gd name="T34" fmla="*/ 5 w 81"/>
                        <a:gd name="T35" fmla="*/ 22 h 65"/>
                        <a:gd name="T36" fmla="*/ 0 w 81"/>
                        <a:gd name="T37" fmla="*/ 7 h 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81" h="65">
                          <a:moveTo>
                            <a:pt x="0" y="7"/>
                          </a:moveTo>
                          <a:lnTo>
                            <a:pt x="13" y="3"/>
                          </a:lnTo>
                          <a:lnTo>
                            <a:pt x="25" y="0"/>
                          </a:lnTo>
                          <a:lnTo>
                            <a:pt x="34" y="9"/>
                          </a:lnTo>
                          <a:lnTo>
                            <a:pt x="46" y="17"/>
                          </a:lnTo>
                          <a:lnTo>
                            <a:pt x="61" y="24"/>
                          </a:lnTo>
                          <a:lnTo>
                            <a:pt x="72" y="27"/>
                          </a:lnTo>
                          <a:lnTo>
                            <a:pt x="74" y="20"/>
                          </a:lnTo>
                          <a:lnTo>
                            <a:pt x="80" y="37"/>
                          </a:lnTo>
                          <a:lnTo>
                            <a:pt x="81" y="49"/>
                          </a:lnTo>
                          <a:lnTo>
                            <a:pt x="81" y="58"/>
                          </a:lnTo>
                          <a:lnTo>
                            <a:pt x="76" y="65"/>
                          </a:lnTo>
                          <a:lnTo>
                            <a:pt x="78" y="52"/>
                          </a:lnTo>
                          <a:lnTo>
                            <a:pt x="71" y="37"/>
                          </a:lnTo>
                          <a:lnTo>
                            <a:pt x="46" y="30"/>
                          </a:lnTo>
                          <a:lnTo>
                            <a:pt x="33" y="34"/>
                          </a:lnTo>
                          <a:lnTo>
                            <a:pt x="19" y="37"/>
                          </a:lnTo>
                          <a:lnTo>
                            <a:pt x="5" y="22"/>
                          </a:lnTo>
                          <a:lnTo>
                            <a:pt x="0" y="7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72" name="Freeform 1871"/>
                    <p:cNvSpPr>
                      <a:spLocks/>
                    </p:cNvSpPr>
                    <p:nvPr/>
                  </p:nvSpPr>
                  <p:spPr bwMode="auto">
                    <a:xfrm>
                      <a:off x="1857" y="1418"/>
                      <a:ext cx="2" cy="2"/>
                    </a:xfrm>
                    <a:custGeom>
                      <a:avLst/>
                      <a:gdLst>
                        <a:gd name="T0" fmla="*/ 0 w 32"/>
                        <a:gd name="T1" fmla="*/ 4 h 14"/>
                        <a:gd name="T2" fmla="*/ 18 w 32"/>
                        <a:gd name="T3" fmla="*/ 0 h 14"/>
                        <a:gd name="T4" fmla="*/ 32 w 32"/>
                        <a:gd name="T5" fmla="*/ 5 h 14"/>
                        <a:gd name="T6" fmla="*/ 15 w 32"/>
                        <a:gd name="T7" fmla="*/ 14 h 14"/>
                        <a:gd name="T8" fmla="*/ 0 w 32"/>
                        <a:gd name="T9" fmla="*/ 4 h 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2" h="14">
                          <a:moveTo>
                            <a:pt x="0" y="4"/>
                          </a:moveTo>
                          <a:lnTo>
                            <a:pt x="18" y="0"/>
                          </a:lnTo>
                          <a:lnTo>
                            <a:pt x="32" y="5"/>
                          </a:lnTo>
                          <a:lnTo>
                            <a:pt x="15" y="14"/>
                          </a:lnTo>
                          <a:lnTo>
                            <a:pt x="0" y="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73" name="Freeform 1872"/>
                    <p:cNvSpPr>
                      <a:spLocks/>
                    </p:cNvSpPr>
                    <p:nvPr/>
                  </p:nvSpPr>
                  <p:spPr bwMode="auto">
                    <a:xfrm>
                      <a:off x="1854" y="1404"/>
                      <a:ext cx="3" cy="1"/>
                    </a:xfrm>
                    <a:custGeom>
                      <a:avLst/>
                      <a:gdLst>
                        <a:gd name="T0" fmla="*/ 0 w 35"/>
                        <a:gd name="T1" fmla="*/ 0 h 15"/>
                        <a:gd name="T2" fmla="*/ 18 w 35"/>
                        <a:gd name="T3" fmla="*/ 0 h 15"/>
                        <a:gd name="T4" fmla="*/ 31 w 35"/>
                        <a:gd name="T5" fmla="*/ 6 h 15"/>
                        <a:gd name="T6" fmla="*/ 35 w 35"/>
                        <a:gd name="T7" fmla="*/ 14 h 15"/>
                        <a:gd name="T8" fmla="*/ 27 w 35"/>
                        <a:gd name="T9" fmla="*/ 15 h 15"/>
                        <a:gd name="T10" fmla="*/ 17 w 35"/>
                        <a:gd name="T11" fmla="*/ 12 h 15"/>
                        <a:gd name="T12" fmla="*/ 0 w 35"/>
                        <a:gd name="T13" fmla="*/ 0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5" h="15">
                          <a:moveTo>
                            <a:pt x="0" y="0"/>
                          </a:moveTo>
                          <a:lnTo>
                            <a:pt x="18" y="0"/>
                          </a:lnTo>
                          <a:lnTo>
                            <a:pt x="31" y="6"/>
                          </a:lnTo>
                          <a:lnTo>
                            <a:pt x="35" y="14"/>
                          </a:lnTo>
                          <a:lnTo>
                            <a:pt x="27" y="15"/>
                          </a:lnTo>
                          <a:lnTo>
                            <a:pt x="17" y="1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74" name="Freeform 1873"/>
                    <p:cNvSpPr>
                      <a:spLocks/>
                    </p:cNvSpPr>
                    <p:nvPr/>
                  </p:nvSpPr>
                  <p:spPr bwMode="auto">
                    <a:xfrm>
                      <a:off x="1858" y="1403"/>
                      <a:ext cx="2" cy="3"/>
                    </a:xfrm>
                    <a:custGeom>
                      <a:avLst/>
                      <a:gdLst>
                        <a:gd name="T0" fmla="*/ 10 w 18"/>
                        <a:gd name="T1" fmla="*/ 0 h 34"/>
                        <a:gd name="T2" fmla="*/ 14 w 18"/>
                        <a:gd name="T3" fmla="*/ 12 h 34"/>
                        <a:gd name="T4" fmla="*/ 8 w 18"/>
                        <a:gd name="T5" fmla="*/ 27 h 34"/>
                        <a:gd name="T6" fmla="*/ 0 w 18"/>
                        <a:gd name="T7" fmla="*/ 34 h 34"/>
                        <a:gd name="T8" fmla="*/ 11 w 18"/>
                        <a:gd name="T9" fmla="*/ 28 h 34"/>
                        <a:gd name="T10" fmla="*/ 18 w 18"/>
                        <a:gd name="T11" fmla="*/ 22 h 34"/>
                        <a:gd name="T12" fmla="*/ 18 w 18"/>
                        <a:gd name="T13" fmla="*/ 15 h 34"/>
                        <a:gd name="T14" fmla="*/ 10 w 18"/>
                        <a:gd name="T15" fmla="*/ 0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8" h="34">
                          <a:moveTo>
                            <a:pt x="10" y="0"/>
                          </a:moveTo>
                          <a:lnTo>
                            <a:pt x="14" y="12"/>
                          </a:lnTo>
                          <a:lnTo>
                            <a:pt x="8" y="27"/>
                          </a:lnTo>
                          <a:lnTo>
                            <a:pt x="0" y="34"/>
                          </a:lnTo>
                          <a:lnTo>
                            <a:pt x="11" y="28"/>
                          </a:lnTo>
                          <a:lnTo>
                            <a:pt x="18" y="22"/>
                          </a:lnTo>
                          <a:lnTo>
                            <a:pt x="18" y="15"/>
                          </a:lnTo>
                          <a:lnTo>
                            <a:pt x="1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75" name="Freeform 1874"/>
                    <p:cNvSpPr>
                      <a:spLocks/>
                    </p:cNvSpPr>
                    <p:nvPr/>
                  </p:nvSpPr>
                  <p:spPr bwMode="auto">
                    <a:xfrm>
                      <a:off x="1865" y="1391"/>
                      <a:ext cx="2" cy="1"/>
                    </a:xfrm>
                    <a:custGeom>
                      <a:avLst/>
                      <a:gdLst>
                        <a:gd name="T0" fmla="*/ 0 w 23"/>
                        <a:gd name="T1" fmla="*/ 0 h 13"/>
                        <a:gd name="T2" fmla="*/ 0 w 23"/>
                        <a:gd name="T3" fmla="*/ 13 h 13"/>
                        <a:gd name="T4" fmla="*/ 9 w 23"/>
                        <a:gd name="T5" fmla="*/ 11 h 13"/>
                        <a:gd name="T6" fmla="*/ 17 w 23"/>
                        <a:gd name="T7" fmla="*/ 8 h 13"/>
                        <a:gd name="T8" fmla="*/ 23 w 23"/>
                        <a:gd name="T9" fmla="*/ 8 h 13"/>
                        <a:gd name="T10" fmla="*/ 15 w 23"/>
                        <a:gd name="T11" fmla="*/ 2 h 13"/>
                        <a:gd name="T12" fmla="*/ 0 w 23"/>
                        <a:gd name="T13" fmla="*/ 0 h 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3" h="13">
                          <a:moveTo>
                            <a:pt x="0" y="0"/>
                          </a:moveTo>
                          <a:lnTo>
                            <a:pt x="0" y="13"/>
                          </a:lnTo>
                          <a:lnTo>
                            <a:pt x="9" y="11"/>
                          </a:lnTo>
                          <a:lnTo>
                            <a:pt x="17" y="8"/>
                          </a:lnTo>
                          <a:lnTo>
                            <a:pt x="23" y="8"/>
                          </a:lnTo>
                          <a:lnTo>
                            <a:pt x="15" y="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76" name="Freeform 1875"/>
                    <p:cNvSpPr>
                      <a:spLocks/>
                    </p:cNvSpPr>
                    <p:nvPr/>
                  </p:nvSpPr>
                  <p:spPr bwMode="auto">
                    <a:xfrm>
                      <a:off x="1889" y="1388"/>
                      <a:ext cx="6" cy="13"/>
                    </a:xfrm>
                    <a:custGeom>
                      <a:avLst/>
                      <a:gdLst>
                        <a:gd name="T0" fmla="*/ 0 w 71"/>
                        <a:gd name="T1" fmla="*/ 30 h 155"/>
                        <a:gd name="T2" fmla="*/ 23 w 71"/>
                        <a:gd name="T3" fmla="*/ 12 h 155"/>
                        <a:gd name="T4" fmla="*/ 47 w 71"/>
                        <a:gd name="T5" fmla="*/ 17 h 155"/>
                        <a:gd name="T6" fmla="*/ 61 w 71"/>
                        <a:gd name="T7" fmla="*/ 42 h 155"/>
                        <a:gd name="T8" fmla="*/ 64 w 71"/>
                        <a:gd name="T9" fmla="*/ 76 h 155"/>
                        <a:gd name="T10" fmla="*/ 61 w 71"/>
                        <a:gd name="T11" fmla="*/ 104 h 155"/>
                        <a:gd name="T12" fmla="*/ 53 w 71"/>
                        <a:gd name="T13" fmla="*/ 126 h 155"/>
                        <a:gd name="T14" fmla="*/ 41 w 71"/>
                        <a:gd name="T15" fmla="*/ 92 h 155"/>
                        <a:gd name="T16" fmla="*/ 29 w 71"/>
                        <a:gd name="T17" fmla="*/ 72 h 155"/>
                        <a:gd name="T18" fmla="*/ 4 w 71"/>
                        <a:gd name="T19" fmla="*/ 60 h 155"/>
                        <a:gd name="T20" fmla="*/ 24 w 71"/>
                        <a:gd name="T21" fmla="*/ 86 h 155"/>
                        <a:gd name="T22" fmla="*/ 43 w 71"/>
                        <a:gd name="T23" fmla="*/ 108 h 155"/>
                        <a:gd name="T24" fmla="*/ 45 w 71"/>
                        <a:gd name="T25" fmla="*/ 134 h 155"/>
                        <a:gd name="T26" fmla="*/ 36 w 71"/>
                        <a:gd name="T27" fmla="*/ 152 h 155"/>
                        <a:gd name="T28" fmla="*/ 25 w 71"/>
                        <a:gd name="T29" fmla="*/ 155 h 155"/>
                        <a:gd name="T30" fmla="*/ 56 w 71"/>
                        <a:gd name="T31" fmla="*/ 149 h 155"/>
                        <a:gd name="T32" fmla="*/ 70 w 71"/>
                        <a:gd name="T33" fmla="*/ 114 h 155"/>
                        <a:gd name="T34" fmla="*/ 71 w 71"/>
                        <a:gd name="T35" fmla="*/ 73 h 155"/>
                        <a:gd name="T36" fmla="*/ 70 w 71"/>
                        <a:gd name="T37" fmla="*/ 33 h 155"/>
                        <a:gd name="T38" fmla="*/ 53 w 71"/>
                        <a:gd name="T39" fmla="*/ 10 h 155"/>
                        <a:gd name="T40" fmla="*/ 31 w 71"/>
                        <a:gd name="T41" fmla="*/ 0 h 155"/>
                        <a:gd name="T42" fmla="*/ 9 w 71"/>
                        <a:gd name="T43" fmla="*/ 5 h 155"/>
                        <a:gd name="T44" fmla="*/ 0 w 71"/>
                        <a:gd name="T45" fmla="*/ 30 h 15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71" h="155">
                          <a:moveTo>
                            <a:pt x="0" y="30"/>
                          </a:moveTo>
                          <a:lnTo>
                            <a:pt x="23" y="12"/>
                          </a:lnTo>
                          <a:lnTo>
                            <a:pt x="47" y="17"/>
                          </a:lnTo>
                          <a:lnTo>
                            <a:pt x="61" y="42"/>
                          </a:lnTo>
                          <a:lnTo>
                            <a:pt x="64" y="76"/>
                          </a:lnTo>
                          <a:lnTo>
                            <a:pt x="61" y="104"/>
                          </a:lnTo>
                          <a:lnTo>
                            <a:pt x="53" y="126"/>
                          </a:lnTo>
                          <a:lnTo>
                            <a:pt x="41" y="92"/>
                          </a:lnTo>
                          <a:lnTo>
                            <a:pt x="29" y="72"/>
                          </a:lnTo>
                          <a:lnTo>
                            <a:pt x="4" y="60"/>
                          </a:lnTo>
                          <a:lnTo>
                            <a:pt x="24" y="86"/>
                          </a:lnTo>
                          <a:lnTo>
                            <a:pt x="43" y="108"/>
                          </a:lnTo>
                          <a:lnTo>
                            <a:pt x="45" y="134"/>
                          </a:lnTo>
                          <a:lnTo>
                            <a:pt x="36" y="152"/>
                          </a:lnTo>
                          <a:lnTo>
                            <a:pt x="25" y="155"/>
                          </a:lnTo>
                          <a:lnTo>
                            <a:pt x="56" y="149"/>
                          </a:lnTo>
                          <a:lnTo>
                            <a:pt x="70" y="114"/>
                          </a:lnTo>
                          <a:lnTo>
                            <a:pt x="71" y="73"/>
                          </a:lnTo>
                          <a:lnTo>
                            <a:pt x="70" y="33"/>
                          </a:lnTo>
                          <a:lnTo>
                            <a:pt x="53" y="10"/>
                          </a:lnTo>
                          <a:lnTo>
                            <a:pt x="31" y="0"/>
                          </a:lnTo>
                          <a:lnTo>
                            <a:pt x="9" y="5"/>
                          </a:lnTo>
                          <a:lnTo>
                            <a:pt x="0" y="3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77" name="Freeform 1876"/>
                    <p:cNvSpPr>
                      <a:spLocks/>
                    </p:cNvSpPr>
                    <p:nvPr/>
                  </p:nvSpPr>
                  <p:spPr bwMode="auto">
                    <a:xfrm>
                      <a:off x="1887" y="1386"/>
                      <a:ext cx="10" cy="17"/>
                    </a:xfrm>
                    <a:custGeom>
                      <a:avLst/>
                      <a:gdLst>
                        <a:gd name="T0" fmla="*/ 0 w 115"/>
                        <a:gd name="T1" fmla="*/ 50 h 208"/>
                        <a:gd name="T2" fmla="*/ 18 w 115"/>
                        <a:gd name="T3" fmla="*/ 18 h 208"/>
                        <a:gd name="T4" fmla="*/ 47 w 115"/>
                        <a:gd name="T5" fmla="*/ 9 h 208"/>
                        <a:gd name="T6" fmla="*/ 83 w 115"/>
                        <a:gd name="T7" fmla="*/ 14 h 208"/>
                        <a:gd name="T8" fmla="*/ 97 w 115"/>
                        <a:gd name="T9" fmla="*/ 34 h 208"/>
                        <a:gd name="T10" fmla="*/ 106 w 115"/>
                        <a:gd name="T11" fmla="*/ 65 h 208"/>
                        <a:gd name="T12" fmla="*/ 106 w 115"/>
                        <a:gd name="T13" fmla="*/ 90 h 208"/>
                        <a:gd name="T14" fmla="*/ 101 w 115"/>
                        <a:gd name="T15" fmla="*/ 107 h 208"/>
                        <a:gd name="T16" fmla="*/ 101 w 115"/>
                        <a:gd name="T17" fmla="*/ 133 h 208"/>
                        <a:gd name="T18" fmla="*/ 96 w 115"/>
                        <a:gd name="T19" fmla="*/ 163 h 208"/>
                        <a:gd name="T20" fmla="*/ 71 w 115"/>
                        <a:gd name="T21" fmla="*/ 191 h 208"/>
                        <a:gd name="T22" fmla="*/ 55 w 115"/>
                        <a:gd name="T23" fmla="*/ 191 h 208"/>
                        <a:gd name="T24" fmla="*/ 36 w 115"/>
                        <a:gd name="T25" fmla="*/ 191 h 208"/>
                        <a:gd name="T26" fmla="*/ 36 w 115"/>
                        <a:gd name="T27" fmla="*/ 197 h 208"/>
                        <a:gd name="T28" fmla="*/ 50 w 115"/>
                        <a:gd name="T29" fmla="*/ 208 h 208"/>
                        <a:gd name="T30" fmla="*/ 68 w 115"/>
                        <a:gd name="T31" fmla="*/ 205 h 208"/>
                        <a:gd name="T32" fmla="*/ 90 w 115"/>
                        <a:gd name="T33" fmla="*/ 196 h 208"/>
                        <a:gd name="T34" fmla="*/ 108 w 115"/>
                        <a:gd name="T35" fmla="*/ 165 h 208"/>
                        <a:gd name="T36" fmla="*/ 109 w 115"/>
                        <a:gd name="T37" fmla="*/ 116 h 208"/>
                        <a:gd name="T38" fmla="*/ 115 w 115"/>
                        <a:gd name="T39" fmla="*/ 84 h 208"/>
                        <a:gd name="T40" fmla="*/ 115 w 115"/>
                        <a:gd name="T41" fmla="*/ 57 h 208"/>
                        <a:gd name="T42" fmla="*/ 104 w 115"/>
                        <a:gd name="T43" fmla="*/ 29 h 208"/>
                        <a:gd name="T44" fmla="*/ 92 w 115"/>
                        <a:gd name="T45" fmla="*/ 9 h 208"/>
                        <a:gd name="T46" fmla="*/ 62 w 115"/>
                        <a:gd name="T47" fmla="*/ 0 h 208"/>
                        <a:gd name="T48" fmla="*/ 18 w 115"/>
                        <a:gd name="T49" fmla="*/ 5 h 208"/>
                        <a:gd name="T50" fmla="*/ 3 w 115"/>
                        <a:gd name="T51" fmla="*/ 18 h 208"/>
                        <a:gd name="T52" fmla="*/ 0 w 115"/>
                        <a:gd name="T53" fmla="*/ 50 h 2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115" h="208">
                          <a:moveTo>
                            <a:pt x="0" y="50"/>
                          </a:moveTo>
                          <a:lnTo>
                            <a:pt x="18" y="18"/>
                          </a:lnTo>
                          <a:lnTo>
                            <a:pt x="47" y="9"/>
                          </a:lnTo>
                          <a:lnTo>
                            <a:pt x="83" y="14"/>
                          </a:lnTo>
                          <a:lnTo>
                            <a:pt x="97" y="34"/>
                          </a:lnTo>
                          <a:lnTo>
                            <a:pt x="106" y="65"/>
                          </a:lnTo>
                          <a:lnTo>
                            <a:pt x="106" y="90"/>
                          </a:lnTo>
                          <a:lnTo>
                            <a:pt x="101" y="107"/>
                          </a:lnTo>
                          <a:lnTo>
                            <a:pt x="101" y="133"/>
                          </a:lnTo>
                          <a:lnTo>
                            <a:pt x="96" y="163"/>
                          </a:lnTo>
                          <a:lnTo>
                            <a:pt x="71" y="191"/>
                          </a:lnTo>
                          <a:lnTo>
                            <a:pt x="55" y="191"/>
                          </a:lnTo>
                          <a:lnTo>
                            <a:pt x="36" y="191"/>
                          </a:lnTo>
                          <a:lnTo>
                            <a:pt x="36" y="197"/>
                          </a:lnTo>
                          <a:lnTo>
                            <a:pt x="50" y="208"/>
                          </a:lnTo>
                          <a:lnTo>
                            <a:pt x="68" y="205"/>
                          </a:lnTo>
                          <a:lnTo>
                            <a:pt x="90" y="196"/>
                          </a:lnTo>
                          <a:lnTo>
                            <a:pt x="108" y="165"/>
                          </a:lnTo>
                          <a:lnTo>
                            <a:pt x="109" y="116"/>
                          </a:lnTo>
                          <a:lnTo>
                            <a:pt x="115" y="84"/>
                          </a:lnTo>
                          <a:lnTo>
                            <a:pt x="115" y="57"/>
                          </a:lnTo>
                          <a:lnTo>
                            <a:pt x="104" y="29"/>
                          </a:lnTo>
                          <a:lnTo>
                            <a:pt x="92" y="9"/>
                          </a:lnTo>
                          <a:lnTo>
                            <a:pt x="62" y="0"/>
                          </a:lnTo>
                          <a:lnTo>
                            <a:pt x="18" y="5"/>
                          </a:lnTo>
                          <a:lnTo>
                            <a:pt x="3" y="18"/>
                          </a:lnTo>
                          <a:lnTo>
                            <a:pt x="0" y="5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78" name="Freeform 1877"/>
                    <p:cNvSpPr>
                      <a:spLocks/>
                    </p:cNvSpPr>
                    <p:nvPr/>
                  </p:nvSpPr>
                  <p:spPr bwMode="auto">
                    <a:xfrm>
                      <a:off x="1852" y="1352"/>
                      <a:ext cx="74" cy="72"/>
                    </a:xfrm>
                    <a:custGeom>
                      <a:avLst/>
                      <a:gdLst>
                        <a:gd name="T0" fmla="*/ 52 w 878"/>
                        <a:gd name="T1" fmla="*/ 343 h 873"/>
                        <a:gd name="T2" fmla="*/ 90 w 878"/>
                        <a:gd name="T3" fmla="*/ 321 h 873"/>
                        <a:gd name="T4" fmla="*/ 253 w 878"/>
                        <a:gd name="T5" fmla="*/ 358 h 873"/>
                        <a:gd name="T6" fmla="*/ 144 w 878"/>
                        <a:gd name="T7" fmla="*/ 281 h 873"/>
                        <a:gd name="T8" fmla="*/ 290 w 878"/>
                        <a:gd name="T9" fmla="*/ 358 h 873"/>
                        <a:gd name="T10" fmla="*/ 343 w 878"/>
                        <a:gd name="T11" fmla="*/ 405 h 873"/>
                        <a:gd name="T12" fmla="*/ 353 w 878"/>
                        <a:gd name="T13" fmla="*/ 424 h 873"/>
                        <a:gd name="T14" fmla="*/ 356 w 878"/>
                        <a:gd name="T15" fmla="*/ 436 h 873"/>
                        <a:gd name="T16" fmla="*/ 391 w 878"/>
                        <a:gd name="T17" fmla="*/ 446 h 873"/>
                        <a:gd name="T18" fmla="*/ 296 w 878"/>
                        <a:gd name="T19" fmla="*/ 486 h 873"/>
                        <a:gd name="T20" fmla="*/ 409 w 878"/>
                        <a:gd name="T21" fmla="*/ 479 h 873"/>
                        <a:gd name="T22" fmla="*/ 409 w 878"/>
                        <a:gd name="T23" fmla="*/ 513 h 873"/>
                        <a:gd name="T24" fmla="*/ 394 w 878"/>
                        <a:gd name="T25" fmla="*/ 535 h 873"/>
                        <a:gd name="T26" fmla="*/ 347 w 878"/>
                        <a:gd name="T27" fmla="*/ 550 h 873"/>
                        <a:gd name="T28" fmla="*/ 496 w 878"/>
                        <a:gd name="T29" fmla="*/ 547 h 873"/>
                        <a:gd name="T30" fmla="*/ 506 w 878"/>
                        <a:gd name="T31" fmla="*/ 576 h 873"/>
                        <a:gd name="T32" fmla="*/ 509 w 878"/>
                        <a:gd name="T33" fmla="*/ 625 h 873"/>
                        <a:gd name="T34" fmla="*/ 419 w 878"/>
                        <a:gd name="T35" fmla="*/ 659 h 873"/>
                        <a:gd name="T36" fmla="*/ 527 w 878"/>
                        <a:gd name="T37" fmla="*/ 653 h 873"/>
                        <a:gd name="T38" fmla="*/ 443 w 878"/>
                        <a:gd name="T39" fmla="*/ 705 h 873"/>
                        <a:gd name="T40" fmla="*/ 465 w 878"/>
                        <a:gd name="T41" fmla="*/ 724 h 873"/>
                        <a:gd name="T42" fmla="*/ 503 w 878"/>
                        <a:gd name="T43" fmla="*/ 761 h 873"/>
                        <a:gd name="T44" fmla="*/ 428 w 878"/>
                        <a:gd name="T45" fmla="*/ 798 h 873"/>
                        <a:gd name="T46" fmla="*/ 550 w 878"/>
                        <a:gd name="T47" fmla="*/ 783 h 873"/>
                        <a:gd name="T48" fmla="*/ 527 w 878"/>
                        <a:gd name="T49" fmla="*/ 808 h 873"/>
                        <a:gd name="T50" fmla="*/ 537 w 878"/>
                        <a:gd name="T51" fmla="*/ 820 h 873"/>
                        <a:gd name="T52" fmla="*/ 575 w 878"/>
                        <a:gd name="T53" fmla="*/ 848 h 873"/>
                        <a:gd name="T54" fmla="*/ 594 w 878"/>
                        <a:gd name="T55" fmla="*/ 854 h 873"/>
                        <a:gd name="T56" fmla="*/ 656 w 878"/>
                        <a:gd name="T57" fmla="*/ 808 h 873"/>
                        <a:gd name="T58" fmla="*/ 754 w 878"/>
                        <a:gd name="T59" fmla="*/ 801 h 873"/>
                        <a:gd name="T60" fmla="*/ 706 w 878"/>
                        <a:gd name="T61" fmla="*/ 771 h 873"/>
                        <a:gd name="T62" fmla="*/ 766 w 878"/>
                        <a:gd name="T63" fmla="*/ 674 h 873"/>
                        <a:gd name="T64" fmla="*/ 878 w 878"/>
                        <a:gd name="T65" fmla="*/ 449 h 873"/>
                        <a:gd name="T66" fmla="*/ 844 w 878"/>
                        <a:gd name="T67" fmla="*/ 228 h 873"/>
                        <a:gd name="T68" fmla="*/ 788 w 878"/>
                        <a:gd name="T69" fmla="*/ 139 h 873"/>
                        <a:gd name="T70" fmla="*/ 662 w 878"/>
                        <a:gd name="T71" fmla="*/ 27 h 873"/>
                        <a:gd name="T72" fmla="*/ 443 w 878"/>
                        <a:gd name="T73" fmla="*/ 0 h 873"/>
                        <a:gd name="T74" fmla="*/ 228 w 878"/>
                        <a:gd name="T75" fmla="*/ 33 h 873"/>
                        <a:gd name="T76" fmla="*/ 65 w 878"/>
                        <a:gd name="T77" fmla="*/ 104 h 873"/>
                        <a:gd name="T78" fmla="*/ 0 w 878"/>
                        <a:gd name="T79" fmla="*/ 244 h 87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</a:cxnLst>
                      <a:rect l="0" t="0" r="r" b="b"/>
                      <a:pathLst>
                        <a:path w="878" h="873">
                          <a:moveTo>
                            <a:pt x="0" y="244"/>
                          </a:moveTo>
                          <a:lnTo>
                            <a:pt x="52" y="343"/>
                          </a:lnTo>
                          <a:lnTo>
                            <a:pt x="140" y="361"/>
                          </a:lnTo>
                          <a:lnTo>
                            <a:pt x="90" y="321"/>
                          </a:lnTo>
                          <a:lnTo>
                            <a:pt x="175" y="349"/>
                          </a:lnTo>
                          <a:lnTo>
                            <a:pt x="253" y="358"/>
                          </a:lnTo>
                          <a:lnTo>
                            <a:pt x="172" y="321"/>
                          </a:lnTo>
                          <a:lnTo>
                            <a:pt x="144" y="281"/>
                          </a:lnTo>
                          <a:lnTo>
                            <a:pt x="237" y="340"/>
                          </a:lnTo>
                          <a:lnTo>
                            <a:pt x="290" y="358"/>
                          </a:lnTo>
                          <a:lnTo>
                            <a:pt x="363" y="368"/>
                          </a:lnTo>
                          <a:lnTo>
                            <a:pt x="343" y="405"/>
                          </a:lnTo>
                          <a:lnTo>
                            <a:pt x="296" y="424"/>
                          </a:lnTo>
                          <a:lnTo>
                            <a:pt x="353" y="424"/>
                          </a:lnTo>
                          <a:lnTo>
                            <a:pt x="397" y="411"/>
                          </a:lnTo>
                          <a:lnTo>
                            <a:pt x="356" y="436"/>
                          </a:lnTo>
                          <a:lnTo>
                            <a:pt x="296" y="461"/>
                          </a:lnTo>
                          <a:lnTo>
                            <a:pt x="391" y="446"/>
                          </a:lnTo>
                          <a:lnTo>
                            <a:pt x="340" y="473"/>
                          </a:lnTo>
                          <a:lnTo>
                            <a:pt x="296" y="486"/>
                          </a:lnTo>
                          <a:lnTo>
                            <a:pt x="356" y="486"/>
                          </a:lnTo>
                          <a:lnTo>
                            <a:pt x="409" y="479"/>
                          </a:lnTo>
                          <a:lnTo>
                            <a:pt x="327" y="526"/>
                          </a:lnTo>
                          <a:lnTo>
                            <a:pt x="409" y="513"/>
                          </a:lnTo>
                          <a:lnTo>
                            <a:pt x="428" y="504"/>
                          </a:lnTo>
                          <a:lnTo>
                            <a:pt x="394" y="535"/>
                          </a:lnTo>
                          <a:lnTo>
                            <a:pt x="366" y="541"/>
                          </a:lnTo>
                          <a:lnTo>
                            <a:pt x="347" y="550"/>
                          </a:lnTo>
                          <a:lnTo>
                            <a:pt x="425" y="559"/>
                          </a:lnTo>
                          <a:lnTo>
                            <a:pt x="496" y="547"/>
                          </a:lnTo>
                          <a:lnTo>
                            <a:pt x="534" y="538"/>
                          </a:lnTo>
                          <a:lnTo>
                            <a:pt x="506" y="576"/>
                          </a:lnTo>
                          <a:lnTo>
                            <a:pt x="537" y="588"/>
                          </a:lnTo>
                          <a:lnTo>
                            <a:pt x="509" y="625"/>
                          </a:lnTo>
                          <a:lnTo>
                            <a:pt x="481" y="640"/>
                          </a:lnTo>
                          <a:lnTo>
                            <a:pt x="419" y="659"/>
                          </a:lnTo>
                          <a:lnTo>
                            <a:pt x="471" y="665"/>
                          </a:lnTo>
                          <a:lnTo>
                            <a:pt x="527" y="653"/>
                          </a:lnTo>
                          <a:lnTo>
                            <a:pt x="487" y="683"/>
                          </a:lnTo>
                          <a:lnTo>
                            <a:pt x="443" y="705"/>
                          </a:lnTo>
                          <a:lnTo>
                            <a:pt x="387" y="708"/>
                          </a:lnTo>
                          <a:lnTo>
                            <a:pt x="465" y="724"/>
                          </a:lnTo>
                          <a:lnTo>
                            <a:pt x="524" y="714"/>
                          </a:lnTo>
                          <a:lnTo>
                            <a:pt x="503" y="761"/>
                          </a:lnTo>
                          <a:lnTo>
                            <a:pt x="475" y="786"/>
                          </a:lnTo>
                          <a:lnTo>
                            <a:pt x="428" y="798"/>
                          </a:lnTo>
                          <a:lnTo>
                            <a:pt x="484" y="798"/>
                          </a:lnTo>
                          <a:lnTo>
                            <a:pt x="550" y="783"/>
                          </a:lnTo>
                          <a:lnTo>
                            <a:pt x="581" y="771"/>
                          </a:lnTo>
                          <a:lnTo>
                            <a:pt x="527" y="808"/>
                          </a:lnTo>
                          <a:lnTo>
                            <a:pt x="478" y="820"/>
                          </a:lnTo>
                          <a:lnTo>
                            <a:pt x="537" y="820"/>
                          </a:lnTo>
                          <a:lnTo>
                            <a:pt x="591" y="808"/>
                          </a:lnTo>
                          <a:lnTo>
                            <a:pt x="575" y="848"/>
                          </a:lnTo>
                          <a:lnTo>
                            <a:pt x="537" y="873"/>
                          </a:lnTo>
                          <a:lnTo>
                            <a:pt x="594" y="854"/>
                          </a:lnTo>
                          <a:lnTo>
                            <a:pt x="644" y="808"/>
                          </a:lnTo>
                          <a:lnTo>
                            <a:pt x="656" y="808"/>
                          </a:lnTo>
                          <a:lnTo>
                            <a:pt x="703" y="817"/>
                          </a:lnTo>
                          <a:lnTo>
                            <a:pt x="754" y="801"/>
                          </a:lnTo>
                          <a:lnTo>
                            <a:pt x="709" y="792"/>
                          </a:lnTo>
                          <a:lnTo>
                            <a:pt x="706" y="771"/>
                          </a:lnTo>
                          <a:lnTo>
                            <a:pt x="712" y="718"/>
                          </a:lnTo>
                          <a:lnTo>
                            <a:pt x="766" y="674"/>
                          </a:lnTo>
                          <a:lnTo>
                            <a:pt x="822" y="594"/>
                          </a:lnTo>
                          <a:lnTo>
                            <a:pt x="878" y="449"/>
                          </a:lnTo>
                          <a:lnTo>
                            <a:pt x="866" y="325"/>
                          </a:lnTo>
                          <a:lnTo>
                            <a:pt x="844" y="228"/>
                          </a:lnTo>
                          <a:lnTo>
                            <a:pt x="788" y="173"/>
                          </a:lnTo>
                          <a:lnTo>
                            <a:pt x="788" y="139"/>
                          </a:lnTo>
                          <a:lnTo>
                            <a:pt x="743" y="76"/>
                          </a:lnTo>
                          <a:lnTo>
                            <a:pt x="662" y="27"/>
                          </a:lnTo>
                          <a:lnTo>
                            <a:pt x="566" y="9"/>
                          </a:lnTo>
                          <a:lnTo>
                            <a:pt x="443" y="0"/>
                          </a:lnTo>
                          <a:lnTo>
                            <a:pt x="334" y="9"/>
                          </a:lnTo>
                          <a:lnTo>
                            <a:pt x="228" y="33"/>
                          </a:lnTo>
                          <a:lnTo>
                            <a:pt x="130" y="73"/>
                          </a:lnTo>
                          <a:lnTo>
                            <a:pt x="65" y="104"/>
                          </a:lnTo>
                          <a:lnTo>
                            <a:pt x="12" y="148"/>
                          </a:lnTo>
                          <a:lnTo>
                            <a:pt x="0" y="244"/>
                          </a:lnTo>
                          <a:close/>
                        </a:path>
                      </a:pathLst>
                    </a:custGeom>
                    <a:solidFill>
                      <a:srgbClr val="201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79" name="Freeform 1878"/>
                    <p:cNvSpPr>
                      <a:spLocks/>
                    </p:cNvSpPr>
                    <p:nvPr/>
                  </p:nvSpPr>
                  <p:spPr bwMode="auto">
                    <a:xfrm>
                      <a:off x="1854" y="1353"/>
                      <a:ext cx="70" cy="68"/>
                    </a:xfrm>
                    <a:custGeom>
                      <a:avLst/>
                      <a:gdLst>
                        <a:gd name="T0" fmla="*/ 410 w 841"/>
                        <a:gd name="T1" fmla="*/ 368 h 811"/>
                        <a:gd name="T2" fmla="*/ 428 w 841"/>
                        <a:gd name="T3" fmla="*/ 400 h 811"/>
                        <a:gd name="T4" fmla="*/ 444 w 841"/>
                        <a:gd name="T5" fmla="*/ 428 h 811"/>
                        <a:gd name="T6" fmla="*/ 466 w 841"/>
                        <a:gd name="T7" fmla="*/ 455 h 811"/>
                        <a:gd name="T8" fmla="*/ 531 w 841"/>
                        <a:gd name="T9" fmla="*/ 495 h 811"/>
                        <a:gd name="T10" fmla="*/ 545 w 841"/>
                        <a:gd name="T11" fmla="*/ 538 h 811"/>
                        <a:gd name="T12" fmla="*/ 566 w 841"/>
                        <a:gd name="T13" fmla="*/ 573 h 811"/>
                        <a:gd name="T14" fmla="*/ 538 w 841"/>
                        <a:gd name="T15" fmla="*/ 619 h 811"/>
                        <a:gd name="T16" fmla="*/ 450 w 841"/>
                        <a:gd name="T17" fmla="*/ 687 h 811"/>
                        <a:gd name="T18" fmla="*/ 531 w 841"/>
                        <a:gd name="T19" fmla="*/ 675 h 811"/>
                        <a:gd name="T20" fmla="*/ 491 w 841"/>
                        <a:gd name="T21" fmla="*/ 756 h 811"/>
                        <a:gd name="T22" fmla="*/ 585 w 841"/>
                        <a:gd name="T23" fmla="*/ 722 h 811"/>
                        <a:gd name="T24" fmla="*/ 548 w 841"/>
                        <a:gd name="T25" fmla="*/ 774 h 811"/>
                        <a:gd name="T26" fmla="*/ 582 w 841"/>
                        <a:gd name="T27" fmla="*/ 811 h 811"/>
                        <a:gd name="T28" fmla="*/ 688 w 841"/>
                        <a:gd name="T29" fmla="*/ 783 h 811"/>
                        <a:gd name="T30" fmla="*/ 685 w 841"/>
                        <a:gd name="T31" fmla="*/ 693 h 811"/>
                        <a:gd name="T32" fmla="*/ 801 w 841"/>
                        <a:gd name="T33" fmla="*/ 529 h 811"/>
                        <a:gd name="T34" fmla="*/ 829 w 841"/>
                        <a:gd name="T35" fmla="*/ 316 h 811"/>
                        <a:gd name="T36" fmla="*/ 760 w 841"/>
                        <a:gd name="T37" fmla="*/ 179 h 811"/>
                        <a:gd name="T38" fmla="*/ 751 w 841"/>
                        <a:gd name="T39" fmla="*/ 300 h 811"/>
                        <a:gd name="T40" fmla="*/ 751 w 841"/>
                        <a:gd name="T41" fmla="*/ 179 h 811"/>
                        <a:gd name="T42" fmla="*/ 660 w 841"/>
                        <a:gd name="T43" fmla="*/ 254 h 811"/>
                        <a:gd name="T44" fmla="*/ 745 w 841"/>
                        <a:gd name="T45" fmla="*/ 170 h 811"/>
                        <a:gd name="T46" fmla="*/ 650 w 841"/>
                        <a:gd name="T47" fmla="*/ 127 h 811"/>
                        <a:gd name="T48" fmla="*/ 742 w 841"/>
                        <a:gd name="T49" fmla="*/ 146 h 811"/>
                        <a:gd name="T50" fmla="*/ 672 w 841"/>
                        <a:gd name="T51" fmla="*/ 46 h 811"/>
                        <a:gd name="T52" fmla="*/ 509 w 841"/>
                        <a:gd name="T53" fmla="*/ 0 h 811"/>
                        <a:gd name="T54" fmla="*/ 306 w 841"/>
                        <a:gd name="T55" fmla="*/ 6 h 811"/>
                        <a:gd name="T56" fmla="*/ 112 w 841"/>
                        <a:gd name="T57" fmla="*/ 71 h 811"/>
                        <a:gd name="T58" fmla="*/ 16 w 841"/>
                        <a:gd name="T59" fmla="*/ 136 h 811"/>
                        <a:gd name="T60" fmla="*/ 9 w 841"/>
                        <a:gd name="T61" fmla="*/ 238 h 811"/>
                        <a:gd name="T62" fmla="*/ 47 w 841"/>
                        <a:gd name="T63" fmla="*/ 307 h 811"/>
                        <a:gd name="T64" fmla="*/ 56 w 841"/>
                        <a:gd name="T65" fmla="*/ 288 h 811"/>
                        <a:gd name="T66" fmla="*/ 84 w 841"/>
                        <a:gd name="T67" fmla="*/ 285 h 811"/>
                        <a:gd name="T68" fmla="*/ 109 w 841"/>
                        <a:gd name="T69" fmla="*/ 279 h 811"/>
                        <a:gd name="T70" fmla="*/ 103 w 841"/>
                        <a:gd name="T71" fmla="*/ 229 h 811"/>
                        <a:gd name="T72" fmla="*/ 235 w 841"/>
                        <a:gd name="T73" fmla="*/ 300 h 811"/>
                        <a:gd name="T74" fmla="*/ 366 w 841"/>
                        <a:gd name="T75" fmla="*/ 319 h 811"/>
                        <a:gd name="T76" fmla="*/ 351 w 841"/>
                        <a:gd name="T77" fmla="*/ 377 h 8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841" h="811">
                          <a:moveTo>
                            <a:pt x="351" y="377"/>
                          </a:moveTo>
                          <a:lnTo>
                            <a:pt x="410" y="368"/>
                          </a:lnTo>
                          <a:lnTo>
                            <a:pt x="369" y="412"/>
                          </a:lnTo>
                          <a:lnTo>
                            <a:pt x="428" y="400"/>
                          </a:lnTo>
                          <a:lnTo>
                            <a:pt x="369" y="446"/>
                          </a:lnTo>
                          <a:lnTo>
                            <a:pt x="444" y="428"/>
                          </a:lnTo>
                          <a:lnTo>
                            <a:pt x="385" y="480"/>
                          </a:lnTo>
                          <a:lnTo>
                            <a:pt x="466" y="455"/>
                          </a:lnTo>
                          <a:lnTo>
                            <a:pt x="413" y="508"/>
                          </a:lnTo>
                          <a:lnTo>
                            <a:pt x="531" y="495"/>
                          </a:lnTo>
                          <a:lnTo>
                            <a:pt x="582" y="483"/>
                          </a:lnTo>
                          <a:lnTo>
                            <a:pt x="545" y="538"/>
                          </a:lnTo>
                          <a:lnTo>
                            <a:pt x="576" y="541"/>
                          </a:lnTo>
                          <a:lnTo>
                            <a:pt x="566" y="573"/>
                          </a:lnTo>
                          <a:lnTo>
                            <a:pt x="491" y="616"/>
                          </a:lnTo>
                          <a:lnTo>
                            <a:pt x="538" y="619"/>
                          </a:lnTo>
                          <a:lnTo>
                            <a:pt x="500" y="656"/>
                          </a:lnTo>
                          <a:lnTo>
                            <a:pt x="450" y="687"/>
                          </a:lnTo>
                          <a:lnTo>
                            <a:pt x="509" y="681"/>
                          </a:lnTo>
                          <a:lnTo>
                            <a:pt x="531" y="675"/>
                          </a:lnTo>
                          <a:lnTo>
                            <a:pt x="516" y="719"/>
                          </a:lnTo>
                          <a:lnTo>
                            <a:pt x="491" y="756"/>
                          </a:lnTo>
                          <a:lnTo>
                            <a:pt x="545" y="740"/>
                          </a:lnTo>
                          <a:lnTo>
                            <a:pt x="585" y="722"/>
                          </a:lnTo>
                          <a:lnTo>
                            <a:pt x="570" y="759"/>
                          </a:lnTo>
                          <a:lnTo>
                            <a:pt x="548" y="774"/>
                          </a:lnTo>
                          <a:lnTo>
                            <a:pt x="598" y="759"/>
                          </a:lnTo>
                          <a:lnTo>
                            <a:pt x="582" y="811"/>
                          </a:lnTo>
                          <a:lnTo>
                            <a:pt x="626" y="765"/>
                          </a:lnTo>
                          <a:lnTo>
                            <a:pt x="688" y="783"/>
                          </a:lnTo>
                          <a:lnTo>
                            <a:pt x="675" y="743"/>
                          </a:lnTo>
                          <a:lnTo>
                            <a:pt x="685" y="693"/>
                          </a:lnTo>
                          <a:lnTo>
                            <a:pt x="734" y="638"/>
                          </a:lnTo>
                          <a:lnTo>
                            <a:pt x="801" y="529"/>
                          </a:lnTo>
                          <a:lnTo>
                            <a:pt x="841" y="415"/>
                          </a:lnTo>
                          <a:lnTo>
                            <a:pt x="829" y="316"/>
                          </a:lnTo>
                          <a:lnTo>
                            <a:pt x="810" y="229"/>
                          </a:lnTo>
                          <a:lnTo>
                            <a:pt x="760" y="179"/>
                          </a:lnTo>
                          <a:lnTo>
                            <a:pt x="776" y="229"/>
                          </a:lnTo>
                          <a:lnTo>
                            <a:pt x="751" y="300"/>
                          </a:lnTo>
                          <a:lnTo>
                            <a:pt x="760" y="238"/>
                          </a:lnTo>
                          <a:lnTo>
                            <a:pt x="751" y="179"/>
                          </a:lnTo>
                          <a:lnTo>
                            <a:pt x="710" y="201"/>
                          </a:lnTo>
                          <a:lnTo>
                            <a:pt x="660" y="254"/>
                          </a:lnTo>
                          <a:lnTo>
                            <a:pt x="703" y="186"/>
                          </a:lnTo>
                          <a:lnTo>
                            <a:pt x="745" y="170"/>
                          </a:lnTo>
                          <a:lnTo>
                            <a:pt x="716" y="146"/>
                          </a:lnTo>
                          <a:lnTo>
                            <a:pt x="650" y="127"/>
                          </a:lnTo>
                          <a:lnTo>
                            <a:pt x="710" y="127"/>
                          </a:lnTo>
                          <a:lnTo>
                            <a:pt x="742" y="146"/>
                          </a:lnTo>
                          <a:lnTo>
                            <a:pt x="742" y="102"/>
                          </a:lnTo>
                          <a:lnTo>
                            <a:pt x="672" y="46"/>
                          </a:lnTo>
                          <a:lnTo>
                            <a:pt x="619" y="18"/>
                          </a:lnTo>
                          <a:lnTo>
                            <a:pt x="509" y="0"/>
                          </a:lnTo>
                          <a:lnTo>
                            <a:pt x="394" y="0"/>
                          </a:lnTo>
                          <a:lnTo>
                            <a:pt x="306" y="6"/>
                          </a:lnTo>
                          <a:lnTo>
                            <a:pt x="197" y="34"/>
                          </a:lnTo>
                          <a:lnTo>
                            <a:pt x="112" y="71"/>
                          </a:lnTo>
                          <a:lnTo>
                            <a:pt x="37" y="106"/>
                          </a:lnTo>
                          <a:lnTo>
                            <a:pt x="16" y="136"/>
                          </a:lnTo>
                          <a:lnTo>
                            <a:pt x="0" y="189"/>
                          </a:lnTo>
                          <a:lnTo>
                            <a:pt x="9" y="238"/>
                          </a:lnTo>
                          <a:lnTo>
                            <a:pt x="25" y="279"/>
                          </a:lnTo>
                          <a:lnTo>
                            <a:pt x="47" y="307"/>
                          </a:lnTo>
                          <a:lnTo>
                            <a:pt x="69" y="322"/>
                          </a:lnTo>
                          <a:lnTo>
                            <a:pt x="56" y="288"/>
                          </a:lnTo>
                          <a:lnTo>
                            <a:pt x="50" y="257"/>
                          </a:lnTo>
                          <a:lnTo>
                            <a:pt x="84" y="285"/>
                          </a:lnTo>
                          <a:lnTo>
                            <a:pt x="150" y="313"/>
                          </a:lnTo>
                          <a:lnTo>
                            <a:pt x="109" y="279"/>
                          </a:lnTo>
                          <a:lnTo>
                            <a:pt x="103" y="247"/>
                          </a:lnTo>
                          <a:lnTo>
                            <a:pt x="103" y="229"/>
                          </a:lnTo>
                          <a:lnTo>
                            <a:pt x="163" y="260"/>
                          </a:lnTo>
                          <a:lnTo>
                            <a:pt x="235" y="300"/>
                          </a:lnTo>
                          <a:lnTo>
                            <a:pt x="291" y="322"/>
                          </a:lnTo>
                          <a:lnTo>
                            <a:pt x="366" y="319"/>
                          </a:lnTo>
                          <a:lnTo>
                            <a:pt x="394" y="313"/>
                          </a:lnTo>
                          <a:lnTo>
                            <a:pt x="351" y="377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80" name="Oval 187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89" y="1400"/>
                      <a:ext cx="5" cy="6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404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81" name="Freeform 1880"/>
                    <p:cNvSpPr>
                      <a:spLocks/>
                    </p:cNvSpPr>
                    <p:nvPr/>
                  </p:nvSpPr>
                  <p:spPr bwMode="auto">
                    <a:xfrm>
                      <a:off x="1755" y="1516"/>
                      <a:ext cx="52" cy="29"/>
                    </a:xfrm>
                    <a:custGeom>
                      <a:avLst/>
                      <a:gdLst>
                        <a:gd name="T0" fmla="*/ 629 w 629"/>
                        <a:gd name="T1" fmla="*/ 202 h 340"/>
                        <a:gd name="T2" fmla="*/ 551 w 629"/>
                        <a:gd name="T3" fmla="*/ 187 h 340"/>
                        <a:gd name="T4" fmla="*/ 522 w 629"/>
                        <a:gd name="T5" fmla="*/ 182 h 340"/>
                        <a:gd name="T6" fmla="*/ 506 w 629"/>
                        <a:gd name="T7" fmla="*/ 168 h 340"/>
                        <a:gd name="T8" fmla="*/ 485 w 629"/>
                        <a:gd name="T9" fmla="*/ 145 h 340"/>
                        <a:gd name="T10" fmla="*/ 448 w 629"/>
                        <a:gd name="T11" fmla="*/ 114 h 340"/>
                        <a:gd name="T12" fmla="*/ 380 w 629"/>
                        <a:gd name="T13" fmla="*/ 63 h 340"/>
                        <a:gd name="T14" fmla="*/ 369 w 629"/>
                        <a:gd name="T15" fmla="*/ 46 h 340"/>
                        <a:gd name="T16" fmla="*/ 350 w 629"/>
                        <a:gd name="T17" fmla="*/ 31 h 340"/>
                        <a:gd name="T18" fmla="*/ 313 w 629"/>
                        <a:gd name="T19" fmla="*/ 26 h 340"/>
                        <a:gd name="T20" fmla="*/ 204 w 629"/>
                        <a:gd name="T21" fmla="*/ 8 h 340"/>
                        <a:gd name="T22" fmla="*/ 173 w 629"/>
                        <a:gd name="T23" fmla="*/ 0 h 340"/>
                        <a:gd name="T24" fmla="*/ 147 w 629"/>
                        <a:gd name="T25" fmla="*/ 12 h 340"/>
                        <a:gd name="T26" fmla="*/ 132 w 629"/>
                        <a:gd name="T27" fmla="*/ 21 h 340"/>
                        <a:gd name="T28" fmla="*/ 94 w 629"/>
                        <a:gd name="T29" fmla="*/ 37 h 340"/>
                        <a:gd name="T30" fmla="*/ 73 w 629"/>
                        <a:gd name="T31" fmla="*/ 45 h 340"/>
                        <a:gd name="T32" fmla="*/ 53 w 629"/>
                        <a:gd name="T33" fmla="*/ 51 h 340"/>
                        <a:gd name="T34" fmla="*/ 42 w 629"/>
                        <a:gd name="T35" fmla="*/ 60 h 340"/>
                        <a:gd name="T36" fmla="*/ 30 w 629"/>
                        <a:gd name="T37" fmla="*/ 81 h 340"/>
                        <a:gd name="T38" fmla="*/ 17 w 629"/>
                        <a:gd name="T39" fmla="*/ 95 h 340"/>
                        <a:gd name="T40" fmla="*/ 13 w 629"/>
                        <a:gd name="T41" fmla="*/ 109 h 340"/>
                        <a:gd name="T42" fmla="*/ 10 w 629"/>
                        <a:gd name="T43" fmla="*/ 116 h 340"/>
                        <a:gd name="T44" fmla="*/ 0 w 629"/>
                        <a:gd name="T45" fmla="*/ 133 h 340"/>
                        <a:gd name="T46" fmla="*/ 10 w 629"/>
                        <a:gd name="T47" fmla="*/ 143 h 340"/>
                        <a:gd name="T48" fmla="*/ 20 w 629"/>
                        <a:gd name="T49" fmla="*/ 148 h 340"/>
                        <a:gd name="T50" fmla="*/ 40 w 629"/>
                        <a:gd name="T51" fmla="*/ 145 h 340"/>
                        <a:gd name="T52" fmla="*/ 58 w 629"/>
                        <a:gd name="T53" fmla="*/ 140 h 340"/>
                        <a:gd name="T54" fmla="*/ 74 w 629"/>
                        <a:gd name="T55" fmla="*/ 131 h 340"/>
                        <a:gd name="T56" fmla="*/ 91 w 629"/>
                        <a:gd name="T57" fmla="*/ 131 h 340"/>
                        <a:gd name="T58" fmla="*/ 110 w 629"/>
                        <a:gd name="T59" fmla="*/ 127 h 340"/>
                        <a:gd name="T60" fmla="*/ 130 w 629"/>
                        <a:gd name="T61" fmla="*/ 120 h 340"/>
                        <a:gd name="T62" fmla="*/ 157 w 629"/>
                        <a:gd name="T63" fmla="*/ 125 h 340"/>
                        <a:gd name="T64" fmla="*/ 178 w 629"/>
                        <a:gd name="T65" fmla="*/ 133 h 340"/>
                        <a:gd name="T66" fmla="*/ 130 w 629"/>
                        <a:gd name="T67" fmla="*/ 143 h 340"/>
                        <a:gd name="T68" fmla="*/ 95 w 629"/>
                        <a:gd name="T69" fmla="*/ 153 h 340"/>
                        <a:gd name="T70" fmla="*/ 54 w 629"/>
                        <a:gd name="T71" fmla="*/ 168 h 340"/>
                        <a:gd name="T72" fmla="*/ 43 w 629"/>
                        <a:gd name="T73" fmla="*/ 177 h 340"/>
                        <a:gd name="T74" fmla="*/ 41 w 629"/>
                        <a:gd name="T75" fmla="*/ 188 h 340"/>
                        <a:gd name="T76" fmla="*/ 49 w 629"/>
                        <a:gd name="T77" fmla="*/ 194 h 340"/>
                        <a:gd name="T78" fmla="*/ 63 w 629"/>
                        <a:gd name="T79" fmla="*/ 201 h 340"/>
                        <a:gd name="T80" fmla="*/ 78 w 629"/>
                        <a:gd name="T81" fmla="*/ 200 h 340"/>
                        <a:gd name="T82" fmla="*/ 134 w 629"/>
                        <a:gd name="T83" fmla="*/ 187 h 340"/>
                        <a:gd name="T84" fmla="*/ 186 w 629"/>
                        <a:gd name="T85" fmla="*/ 184 h 340"/>
                        <a:gd name="T86" fmla="*/ 224 w 629"/>
                        <a:gd name="T87" fmla="*/ 187 h 340"/>
                        <a:gd name="T88" fmla="*/ 246 w 629"/>
                        <a:gd name="T89" fmla="*/ 200 h 340"/>
                        <a:gd name="T90" fmla="*/ 270 w 629"/>
                        <a:gd name="T91" fmla="*/ 218 h 340"/>
                        <a:gd name="T92" fmla="*/ 291 w 629"/>
                        <a:gd name="T93" fmla="*/ 239 h 340"/>
                        <a:gd name="T94" fmla="*/ 311 w 629"/>
                        <a:gd name="T95" fmla="*/ 266 h 340"/>
                        <a:gd name="T96" fmla="*/ 333 w 629"/>
                        <a:gd name="T97" fmla="*/ 287 h 340"/>
                        <a:gd name="T98" fmla="*/ 359 w 629"/>
                        <a:gd name="T99" fmla="*/ 298 h 340"/>
                        <a:gd name="T100" fmla="*/ 386 w 629"/>
                        <a:gd name="T101" fmla="*/ 301 h 340"/>
                        <a:gd name="T102" fmla="*/ 415 w 629"/>
                        <a:gd name="T103" fmla="*/ 303 h 340"/>
                        <a:gd name="T104" fmla="*/ 453 w 629"/>
                        <a:gd name="T105" fmla="*/ 305 h 340"/>
                        <a:gd name="T106" fmla="*/ 493 w 629"/>
                        <a:gd name="T107" fmla="*/ 308 h 340"/>
                        <a:gd name="T108" fmla="*/ 525 w 629"/>
                        <a:gd name="T109" fmla="*/ 323 h 340"/>
                        <a:gd name="T110" fmla="*/ 629 w 629"/>
                        <a:gd name="T111" fmla="*/ 340 h 340"/>
                        <a:gd name="T112" fmla="*/ 629 w 629"/>
                        <a:gd name="T113" fmla="*/ 202 h 3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</a:cxnLst>
                      <a:rect l="0" t="0" r="r" b="b"/>
                      <a:pathLst>
                        <a:path w="629" h="340">
                          <a:moveTo>
                            <a:pt x="629" y="202"/>
                          </a:moveTo>
                          <a:lnTo>
                            <a:pt x="551" y="187"/>
                          </a:lnTo>
                          <a:lnTo>
                            <a:pt x="522" y="182"/>
                          </a:lnTo>
                          <a:lnTo>
                            <a:pt x="506" y="168"/>
                          </a:lnTo>
                          <a:lnTo>
                            <a:pt x="485" y="145"/>
                          </a:lnTo>
                          <a:lnTo>
                            <a:pt x="448" y="114"/>
                          </a:lnTo>
                          <a:lnTo>
                            <a:pt x="380" y="63"/>
                          </a:lnTo>
                          <a:lnTo>
                            <a:pt x="369" y="46"/>
                          </a:lnTo>
                          <a:lnTo>
                            <a:pt x="350" y="31"/>
                          </a:lnTo>
                          <a:lnTo>
                            <a:pt x="313" y="26"/>
                          </a:lnTo>
                          <a:lnTo>
                            <a:pt x="204" y="8"/>
                          </a:lnTo>
                          <a:lnTo>
                            <a:pt x="173" y="0"/>
                          </a:lnTo>
                          <a:lnTo>
                            <a:pt x="147" y="12"/>
                          </a:lnTo>
                          <a:lnTo>
                            <a:pt x="132" y="21"/>
                          </a:lnTo>
                          <a:lnTo>
                            <a:pt x="94" y="37"/>
                          </a:lnTo>
                          <a:lnTo>
                            <a:pt x="73" y="45"/>
                          </a:lnTo>
                          <a:lnTo>
                            <a:pt x="53" y="51"/>
                          </a:lnTo>
                          <a:lnTo>
                            <a:pt x="42" y="60"/>
                          </a:lnTo>
                          <a:lnTo>
                            <a:pt x="30" y="81"/>
                          </a:lnTo>
                          <a:lnTo>
                            <a:pt x="17" y="95"/>
                          </a:lnTo>
                          <a:lnTo>
                            <a:pt x="13" y="109"/>
                          </a:lnTo>
                          <a:lnTo>
                            <a:pt x="10" y="116"/>
                          </a:lnTo>
                          <a:lnTo>
                            <a:pt x="0" y="133"/>
                          </a:lnTo>
                          <a:lnTo>
                            <a:pt x="10" y="143"/>
                          </a:lnTo>
                          <a:lnTo>
                            <a:pt x="20" y="148"/>
                          </a:lnTo>
                          <a:lnTo>
                            <a:pt x="40" y="145"/>
                          </a:lnTo>
                          <a:lnTo>
                            <a:pt x="58" y="140"/>
                          </a:lnTo>
                          <a:lnTo>
                            <a:pt x="74" y="131"/>
                          </a:lnTo>
                          <a:lnTo>
                            <a:pt x="91" y="131"/>
                          </a:lnTo>
                          <a:lnTo>
                            <a:pt x="110" y="127"/>
                          </a:lnTo>
                          <a:lnTo>
                            <a:pt x="130" y="120"/>
                          </a:lnTo>
                          <a:lnTo>
                            <a:pt x="157" y="125"/>
                          </a:lnTo>
                          <a:lnTo>
                            <a:pt x="178" y="133"/>
                          </a:lnTo>
                          <a:lnTo>
                            <a:pt x="130" y="143"/>
                          </a:lnTo>
                          <a:lnTo>
                            <a:pt x="95" y="153"/>
                          </a:lnTo>
                          <a:lnTo>
                            <a:pt x="54" y="168"/>
                          </a:lnTo>
                          <a:lnTo>
                            <a:pt x="43" y="177"/>
                          </a:lnTo>
                          <a:lnTo>
                            <a:pt x="41" y="188"/>
                          </a:lnTo>
                          <a:lnTo>
                            <a:pt x="49" y="194"/>
                          </a:lnTo>
                          <a:lnTo>
                            <a:pt x="63" y="201"/>
                          </a:lnTo>
                          <a:lnTo>
                            <a:pt x="78" y="200"/>
                          </a:lnTo>
                          <a:lnTo>
                            <a:pt x="134" y="187"/>
                          </a:lnTo>
                          <a:lnTo>
                            <a:pt x="186" y="184"/>
                          </a:lnTo>
                          <a:lnTo>
                            <a:pt x="224" y="187"/>
                          </a:lnTo>
                          <a:lnTo>
                            <a:pt x="246" y="200"/>
                          </a:lnTo>
                          <a:lnTo>
                            <a:pt x="270" y="218"/>
                          </a:lnTo>
                          <a:lnTo>
                            <a:pt x="291" y="239"/>
                          </a:lnTo>
                          <a:lnTo>
                            <a:pt x="311" y="266"/>
                          </a:lnTo>
                          <a:lnTo>
                            <a:pt x="333" y="287"/>
                          </a:lnTo>
                          <a:lnTo>
                            <a:pt x="359" y="298"/>
                          </a:lnTo>
                          <a:lnTo>
                            <a:pt x="386" y="301"/>
                          </a:lnTo>
                          <a:lnTo>
                            <a:pt x="415" y="303"/>
                          </a:lnTo>
                          <a:lnTo>
                            <a:pt x="453" y="305"/>
                          </a:lnTo>
                          <a:lnTo>
                            <a:pt x="493" y="308"/>
                          </a:lnTo>
                          <a:lnTo>
                            <a:pt x="525" y="323"/>
                          </a:lnTo>
                          <a:lnTo>
                            <a:pt x="629" y="340"/>
                          </a:lnTo>
                          <a:lnTo>
                            <a:pt x="629" y="202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82" name="Freeform 1881"/>
                    <p:cNvSpPr>
                      <a:spLocks/>
                    </p:cNvSpPr>
                    <p:nvPr/>
                  </p:nvSpPr>
                  <p:spPr bwMode="auto">
                    <a:xfrm>
                      <a:off x="1757" y="1521"/>
                      <a:ext cx="17" cy="4"/>
                    </a:xfrm>
                    <a:custGeom>
                      <a:avLst/>
                      <a:gdLst>
                        <a:gd name="T0" fmla="*/ 0 w 202"/>
                        <a:gd name="T1" fmla="*/ 43 h 43"/>
                        <a:gd name="T2" fmla="*/ 34 w 202"/>
                        <a:gd name="T3" fmla="*/ 29 h 43"/>
                        <a:gd name="T4" fmla="*/ 62 w 202"/>
                        <a:gd name="T5" fmla="*/ 25 h 43"/>
                        <a:gd name="T6" fmla="*/ 98 w 202"/>
                        <a:gd name="T7" fmla="*/ 15 h 43"/>
                        <a:gd name="T8" fmla="*/ 126 w 202"/>
                        <a:gd name="T9" fmla="*/ 8 h 43"/>
                        <a:gd name="T10" fmla="*/ 171 w 202"/>
                        <a:gd name="T11" fmla="*/ 14 h 43"/>
                        <a:gd name="T12" fmla="*/ 202 w 202"/>
                        <a:gd name="T13" fmla="*/ 15 h 43"/>
                        <a:gd name="T14" fmla="*/ 156 w 202"/>
                        <a:gd name="T15" fmla="*/ 7 h 43"/>
                        <a:gd name="T16" fmla="*/ 114 w 202"/>
                        <a:gd name="T17" fmla="*/ 0 h 43"/>
                        <a:gd name="T18" fmla="*/ 63 w 202"/>
                        <a:gd name="T19" fmla="*/ 20 h 43"/>
                        <a:gd name="T20" fmla="*/ 35 w 202"/>
                        <a:gd name="T21" fmla="*/ 25 h 43"/>
                        <a:gd name="T22" fmla="*/ 2 w 202"/>
                        <a:gd name="T23" fmla="*/ 39 h 43"/>
                        <a:gd name="T24" fmla="*/ 0 w 202"/>
                        <a:gd name="T25" fmla="*/ 43 h 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202" h="43">
                          <a:moveTo>
                            <a:pt x="0" y="43"/>
                          </a:moveTo>
                          <a:lnTo>
                            <a:pt x="34" y="29"/>
                          </a:lnTo>
                          <a:lnTo>
                            <a:pt x="62" y="25"/>
                          </a:lnTo>
                          <a:lnTo>
                            <a:pt x="98" y="15"/>
                          </a:lnTo>
                          <a:lnTo>
                            <a:pt x="126" y="8"/>
                          </a:lnTo>
                          <a:lnTo>
                            <a:pt x="171" y="14"/>
                          </a:lnTo>
                          <a:lnTo>
                            <a:pt x="202" y="15"/>
                          </a:lnTo>
                          <a:lnTo>
                            <a:pt x="156" y="7"/>
                          </a:lnTo>
                          <a:lnTo>
                            <a:pt x="114" y="0"/>
                          </a:lnTo>
                          <a:lnTo>
                            <a:pt x="63" y="20"/>
                          </a:lnTo>
                          <a:lnTo>
                            <a:pt x="35" y="25"/>
                          </a:lnTo>
                          <a:lnTo>
                            <a:pt x="2" y="39"/>
                          </a:lnTo>
                          <a:lnTo>
                            <a:pt x="0" y="4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83" name="Freeform 1882"/>
                    <p:cNvSpPr>
                      <a:spLocks/>
                    </p:cNvSpPr>
                    <p:nvPr/>
                  </p:nvSpPr>
                  <p:spPr bwMode="auto">
                    <a:xfrm>
                      <a:off x="1766" y="1518"/>
                      <a:ext cx="14" cy="2"/>
                    </a:xfrm>
                    <a:custGeom>
                      <a:avLst/>
                      <a:gdLst>
                        <a:gd name="T0" fmla="*/ 48 w 172"/>
                        <a:gd name="T1" fmla="*/ 0 h 30"/>
                        <a:gd name="T2" fmla="*/ 26 w 172"/>
                        <a:gd name="T3" fmla="*/ 0 h 30"/>
                        <a:gd name="T4" fmla="*/ 0 w 172"/>
                        <a:gd name="T5" fmla="*/ 10 h 30"/>
                        <a:gd name="T6" fmla="*/ 18 w 172"/>
                        <a:gd name="T7" fmla="*/ 8 h 30"/>
                        <a:gd name="T8" fmla="*/ 45 w 172"/>
                        <a:gd name="T9" fmla="*/ 3 h 30"/>
                        <a:gd name="T10" fmla="*/ 99 w 172"/>
                        <a:gd name="T11" fmla="*/ 17 h 30"/>
                        <a:gd name="T12" fmla="*/ 131 w 172"/>
                        <a:gd name="T13" fmla="*/ 24 h 30"/>
                        <a:gd name="T14" fmla="*/ 165 w 172"/>
                        <a:gd name="T15" fmla="*/ 30 h 30"/>
                        <a:gd name="T16" fmla="*/ 172 w 172"/>
                        <a:gd name="T17" fmla="*/ 25 h 30"/>
                        <a:gd name="T18" fmla="*/ 134 w 172"/>
                        <a:gd name="T19" fmla="*/ 18 h 30"/>
                        <a:gd name="T20" fmla="*/ 89 w 172"/>
                        <a:gd name="T21" fmla="*/ 10 h 30"/>
                        <a:gd name="T22" fmla="*/ 48 w 172"/>
                        <a:gd name="T23" fmla="*/ 0 h 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72" h="30">
                          <a:moveTo>
                            <a:pt x="48" y="0"/>
                          </a:moveTo>
                          <a:lnTo>
                            <a:pt x="26" y="0"/>
                          </a:lnTo>
                          <a:lnTo>
                            <a:pt x="0" y="10"/>
                          </a:lnTo>
                          <a:lnTo>
                            <a:pt x="18" y="8"/>
                          </a:lnTo>
                          <a:lnTo>
                            <a:pt x="45" y="3"/>
                          </a:lnTo>
                          <a:lnTo>
                            <a:pt x="99" y="17"/>
                          </a:lnTo>
                          <a:lnTo>
                            <a:pt x="131" y="24"/>
                          </a:lnTo>
                          <a:lnTo>
                            <a:pt x="165" y="30"/>
                          </a:lnTo>
                          <a:lnTo>
                            <a:pt x="172" y="25"/>
                          </a:lnTo>
                          <a:lnTo>
                            <a:pt x="134" y="18"/>
                          </a:lnTo>
                          <a:lnTo>
                            <a:pt x="89" y="10"/>
                          </a:lnTo>
                          <a:lnTo>
                            <a:pt x="48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84" name="Freeform 1883"/>
                    <p:cNvSpPr>
                      <a:spLocks/>
                    </p:cNvSpPr>
                    <p:nvPr/>
                  </p:nvSpPr>
                  <p:spPr bwMode="auto">
                    <a:xfrm>
                      <a:off x="1769" y="1526"/>
                      <a:ext cx="6" cy="2"/>
                    </a:xfrm>
                    <a:custGeom>
                      <a:avLst/>
                      <a:gdLst>
                        <a:gd name="T0" fmla="*/ 0 w 70"/>
                        <a:gd name="T1" fmla="*/ 8 h 15"/>
                        <a:gd name="T2" fmla="*/ 8 w 70"/>
                        <a:gd name="T3" fmla="*/ 15 h 15"/>
                        <a:gd name="T4" fmla="*/ 33 w 70"/>
                        <a:gd name="T5" fmla="*/ 11 h 15"/>
                        <a:gd name="T6" fmla="*/ 62 w 70"/>
                        <a:gd name="T7" fmla="*/ 11 h 15"/>
                        <a:gd name="T8" fmla="*/ 70 w 70"/>
                        <a:gd name="T9" fmla="*/ 0 h 15"/>
                        <a:gd name="T10" fmla="*/ 50 w 70"/>
                        <a:gd name="T11" fmla="*/ 3 h 15"/>
                        <a:gd name="T12" fmla="*/ 0 w 70"/>
                        <a:gd name="T13" fmla="*/ 8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0" h="15">
                          <a:moveTo>
                            <a:pt x="0" y="8"/>
                          </a:moveTo>
                          <a:lnTo>
                            <a:pt x="8" y="15"/>
                          </a:lnTo>
                          <a:lnTo>
                            <a:pt x="33" y="11"/>
                          </a:lnTo>
                          <a:lnTo>
                            <a:pt x="62" y="11"/>
                          </a:lnTo>
                          <a:lnTo>
                            <a:pt x="70" y="0"/>
                          </a:lnTo>
                          <a:lnTo>
                            <a:pt x="50" y="3"/>
                          </a:lnTo>
                          <a:lnTo>
                            <a:pt x="0" y="8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85" name="Freeform 1884"/>
                    <p:cNvSpPr>
                      <a:spLocks/>
                    </p:cNvSpPr>
                    <p:nvPr/>
                  </p:nvSpPr>
                  <p:spPr bwMode="auto">
                    <a:xfrm>
                      <a:off x="1780" y="1523"/>
                      <a:ext cx="2" cy="3"/>
                    </a:xfrm>
                    <a:custGeom>
                      <a:avLst/>
                      <a:gdLst>
                        <a:gd name="T0" fmla="*/ 0 w 33"/>
                        <a:gd name="T1" fmla="*/ 0 h 34"/>
                        <a:gd name="T2" fmla="*/ 4 w 33"/>
                        <a:gd name="T3" fmla="*/ 11 h 34"/>
                        <a:gd name="T4" fmla="*/ 4 w 33"/>
                        <a:gd name="T5" fmla="*/ 20 h 34"/>
                        <a:gd name="T6" fmla="*/ 33 w 33"/>
                        <a:gd name="T7" fmla="*/ 34 h 34"/>
                        <a:gd name="T8" fmla="*/ 0 w 33"/>
                        <a:gd name="T9" fmla="*/ 0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3" h="34">
                          <a:moveTo>
                            <a:pt x="0" y="0"/>
                          </a:moveTo>
                          <a:lnTo>
                            <a:pt x="4" y="11"/>
                          </a:lnTo>
                          <a:lnTo>
                            <a:pt x="4" y="20"/>
                          </a:lnTo>
                          <a:lnTo>
                            <a:pt x="33" y="3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86" name="Freeform 1885"/>
                    <p:cNvSpPr>
                      <a:spLocks/>
                    </p:cNvSpPr>
                    <p:nvPr/>
                  </p:nvSpPr>
                  <p:spPr bwMode="auto">
                    <a:xfrm>
                      <a:off x="1757" y="1526"/>
                      <a:ext cx="1" cy="2"/>
                    </a:xfrm>
                    <a:custGeom>
                      <a:avLst/>
                      <a:gdLst>
                        <a:gd name="T0" fmla="*/ 0 w 20"/>
                        <a:gd name="T1" fmla="*/ 22 h 22"/>
                        <a:gd name="T2" fmla="*/ 13 w 20"/>
                        <a:gd name="T3" fmla="*/ 19 h 22"/>
                        <a:gd name="T4" fmla="*/ 18 w 20"/>
                        <a:gd name="T5" fmla="*/ 11 h 22"/>
                        <a:gd name="T6" fmla="*/ 19 w 20"/>
                        <a:gd name="T7" fmla="*/ 0 h 22"/>
                        <a:gd name="T8" fmla="*/ 20 w 20"/>
                        <a:gd name="T9" fmla="*/ 11 h 22"/>
                        <a:gd name="T10" fmla="*/ 17 w 20"/>
                        <a:gd name="T11" fmla="*/ 20 h 22"/>
                        <a:gd name="T12" fmla="*/ 0 w 20"/>
                        <a:gd name="T13" fmla="*/ 22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0" h="22">
                          <a:moveTo>
                            <a:pt x="0" y="22"/>
                          </a:moveTo>
                          <a:lnTo>
                            <a:pt x="13" y="19"/>
                          </a:lnTo>
                          <a:lnTo>
                            <a:pt x="18" y="11"/>
                          </a:lnTo>
                          <a:lnTo>
                            <a:pt x="19" y="0"/>
                          </a:lnTo>
                          <a:lnTo>
                            <a:pt x="20" y="11"/>
                          </a:lnTo>
                          <a:lnTo>
                            <a:pt x="17" y="20"/>
                          </a:lnTo>
                          <a:lnTo>
                            <a:pt x="0" y="2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87" name="Freeform 1886"/>
                    <p:cNvSpPr>
                      <a:spLocks/>
                    </p:cNvSpPr>
                    <p:nvPr/>
                  </p:nvSpPr>
                  <p:spPr bwMode="auto">
                    <a:xfrm>
                      <a:off x="1756" y="1421"/>
                      <a:ext cx="179" cy="267"/>
                    </a:xfrm>
                    <a:custGeom>
                      <a:avLst/>
                      <a:gdLst>
                        <a:gd name="T0" fmla="*/ 1839 w 2150"/>
                        <a:gd name="T1" fmla="*/ 0 h 3206"/>
                        <a:gd name="T2" fmla="*/ 1520 w 2150"/>
                        <a:gd name="T3" fmla="*/ 291 h 3206"/>
                        <a:gd name="T4" fmla="*/ 1414 w 2150"/>
                        <a:gd name="T5" fmla="*/ 504 h 3206"/>
                        <a:gd name="T6" fmla="*/ 1231 w 2150"/>
                        <a:gd name="T7" fmla="*/ 831 h 3206"/>
                        <a:gd name="T8" fmla="*/ 1193 w 2150"/>
                        <a:gd name="T9" fmla="*/ 977 h 3206"/>
                        <a:gd name="T10" fmla="*/ 1209 w 2150"/>
                        <a:gd name="T11" fmla="*/ 1107 h 3206"/>
                        <a:gd name="T12" fmla="*/ 1223 w 2150"/>
                        <a:gd name="T13" fmla="*/ 1228 h 3206"/>
                        <a:gd name="T14" fmla="*/ 693 w 2150"/>
                        <a:gd name="T15" fmla="*/ 1336 h 3206"/>
                        <a:gd name="T16" fmla="*/ 537 w 2150"/>
                        <a:gd name="T17" fmla="*/ 1378 h 3206"/>
                        <a:gd name="T18" fmla="*/ 513 w 2150"/>
                        <a:gd name="T19" fmla="*/ 1495 h 3206"/>
                        <a:gd name="T20" fmla="*/ 814 w 2150"/>
                        <a:gd name="T21" fmla="*/ 1564 h 3206"/>
                        <a:gd name="T22" fmla="*/ 1108 w 2150"/>
                        <a:gd name="T23" fmla="*/ 1583 h 3206"/>
                        <a:gd name="T24" fmla="*/ 1210 w 2150"/>
                        <a:gd name="T25" fmla="*/ 1703 h 3206"/>
                        <a:gd name="T26" fmla="*/ 1228 w 2150"/>
                        <a:gd name="T27" fmla="*/ 1856 h 3206"/>
                        <a:gd name="T28" fmla="*/ 1182 w 2150"/>
                        <a:gd name="T29" fmla="*/ 1915 h 3206"/>
                        <a:gd name="T30" fmla="*/ 1055 w 2150"/>
                        <a:gd name="T31" fmla="*/ 1956 h 3206"/>
                        <a:gd name="T32" fmla="*/ 919 w 2150"/>
                        <a:gd name="T33" fmla="*/ 2022 h 3206"/>
                        <a:gd name="T34" fmla="*/ 345 w 2150"/>
                        <a:gd name="T35" fmla="*/ 2232 h 3206"/>
                        <a:gd name="T36" fmla="*/ 192 w 2150"/>
                        <a:gd name="T37" fmla="*/ 2366 h 3206"/>
                        <a:gd name="T38" fmla="*/ 45 w 2150"/>
                        <a:gd name="T39" fmla="*/ 2754 h 3206"/>
                        <a:gd name="T40" fmla="*/ 209 w 2150"/>
                        <a:gd name="T41" fmla="*/ 3206 h 3206"/>
                        <a:gd name="T42" fmla="*/ 507 w 2150"/>
                        <a:gd name="T43" fmla="*/ 3166 h 3206"/>
                        <a:gd name="T44" fmla="*/ 595 w 2150"/>
                        <a:gd name="T45" fmla="*/ 2964 h 3206"/>
                        <a:gd name="T46" fmla="*/ 539 w 2150"/>
                        <a:gd name="T47" fmla="*/ 2771 h 3206"/>
                        <a:gd name="T48" fmla="*/ 1095 w 2150"/>
                        <a:gd name="T49" fmla="*/ 2680 h 3206"/>
                        <a:gd name="T50" fmla="*/ 1694 w 2150"/>
                        <a:gd name="T51" fmla="*/ 2674 h 3206"/>
                        <a:gd name="T52" fmla="*/ 1970 w 2150"/>
                        <a:gd name="T53" fmla="*/ 2642 h 3206"/>
                        <a:gd name="T54" fmla="*/ 2096 w 2150"/>
                        <a:gd name="T55" fmla="*/ 2540 h 3206"/>
                        <a:gd name="T56" fmla="*/ 2136 w 2150"/>
                        <a:gd name="T57" fmla="*/ 2371 h 3206"/>
                        <a:gd name="T58" fmla="*/ 2070 w 2150"/>
                        <a:gd name="T59" fmla="*/ 2096 h 3206"/>
                        <a:gd name="T60" fmla="*/ 1994 w 2150"/>
                        <a:gd name="T61" fmla="*/ 1853 h 3206"/>
                        <a:gd name="T62" fmla="*/ 2009 w 2150"/>
                        <a:gd name="T63" fmla="*/ 1666 h 3206"/>
                        <a:gd name="T64" fmla="*/ 2001 w 2150"/>
                        <a:gd name="T65" fmla="*/ 1482 h 3206"/>
                        <a:gd name="T66" fmla="*/ 2122 w 2150"/>
                        <a:gd name="T67" fmla="*/ 1066 h 3206"/>
                        <a:gd name="T68" fmla="*/ 2150 w 2150"/>
                        <a:gd name="T69" fmla="*/ 667 h 3206"/>
                        <a:gd name="T70" fmla="*/ 2103 w 2150"/>
                        <a:gd name="T71" fmla="*/ 454 h 3206"/>
                        <a:gd name="T72" fmla="*/ 2019 w 2150"/>
                        <a:gd name="T73" fmla="*/ 261 h 320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2150" h="3206">
                          <a:moveTo>
                            <a:pt x="1884" y="144"/>
                          </a:moveTo>
                          <a:lnTo>
                            <a:pt x="1839" y="0"/>
                          </a:lnTo>
                          <a:lnTo>
                            <a:pt x="1482" y="180"/>
                          </a:lnTo>
                          <a:lnTo>
                            <a:pt x="1520" y="291"/>
                          </a:lnTo>
                          <a:lnTo>
                            <a:pt x="1471" y="401"/>
                          </a:lnTo>
                          <a:lnTo>
                            <a:pt x="1414" y="504"/>
                          </a:lnTo>
                          <a:lnTo>
                            <a:pt x="1335" y="681"/>
                          </a:lnTo>
                          <a:lnTo>
                            <a:pt x="1231" y="831"/>
                          </a:lnTo>
                          <a:lnTo>
                            <a:pt x="1200" y="919"/>
                          </a:lnTo>
                          <a:lnTo>
                            <a:pt x="1193" y="977"/>
                          </a:lnTo>
                          <a:lnTo>
                            <a:pt x="1195" y="1044"/>
                          </a:lnTo>
                          <a:lnTo>
                            <a:pt x="1209" y="1107"/>
                          </a:lnTo>
                          <a:lnTo>
                            <a:pt x="1223" y="1161"/>
                          </a:lnTo>
                          <a:lnTo>
                            <a:pt x="1223" y="1228"/>
                          </a:lnTo>
                          <a:lnTo>
                            <a:pt x="884" y="1314"/>
                          </a:lnTo>
                          <a:lnTo>
                            <a:pt x="693" y="1336"/>
                          </a:lnTo>
                          <a:lnTo>
                            <a:pt x="556" y="1326"/>
                          </a:lnTo>
                          <a:lnTo>
                            <a:pt x="537" y="1378"/>
                          </a:lnTo>
                          <a:lnTo>
                            <a:pt x="523" y="1434"/>
                          </a:lnTo>
                          <a:lnTo>
                            <a:pt x="513" y="1495"/>
                          </a:lnTo>
                          <a:lnTo>
                            <a:pt x="654" y="1544"/>
                          </a:lnTo>
                          <a:lnTo>
                            <a:pt x="814" y="1564"/>
                          </a:lnTo>
                          <a:lnTo>
                            <a:pt x="947" y="1564"/>
                          </a:lnTo>
                          <a:lnTo>
                            <a:pt x="1108" y="1583"/>
                          </a:lnTo>
                          <a:lnTo>
                            <a:pt x="1210" y="1564"/>
                          </a:lnTo>
                          <a:lnTo>
                            <a:pt x="1210" y="1703"/>
                          </a:lnTo>
                          <a:lnTo>
                            <a:pt x="1241" y="1779"/>
                          </a:lnTo>
                          <a:lnTo>
                            <a:pt x="1228" y="1856"/>
                          </a:lnTo>
                          <a:lnTo>
                            <a:pt x="1238" y="1910"/>
                          </a:lnTo>
                          <a:lnTo>
                            <a:pt x="1182" y="1915"/>
                          </a:lnTo>
                          <a:lnTo>
                            <a:pt x="1147" y="1940"/>
                          </a:lnTo>
                          <a:lnTo>
                            <a:pt x="1055" y="1956"/>
                          </a:lnTo>
                          <a:lnTo>
                            <a:pt x="987" y="2003"/>
                          </a:lnTo>
                          <a:lnTo>
                            <a:pt x="919" y="2022"/>
                          </a:lnTo>
                          <a:lnTo>
                            <a:pt x="488" y="2176"/>
                          </a:lnTo>
                          <a:lnTo>
                            <a:pt x="345" y="2232"/>
                          </a:lnTo>
                          <a:lnTo>
                            <a:pt x="253" y="2272"/>
                          </a:lnTo>
                          <a:lnTo>
                            <a:pt x="192" y="2366"/>
                          </a:lnTo>
                          <a:lnTo>
                            <a:pt x="121" y="2512"/>
                          </a:lnTo>
                          <a:lnTo>
                            <a:pt x="45" y="2754"/>
                          </a:lnTo>
                          <a:lnTo>
                            <a:pt x="0" y="3142"/>
                          </a:lnTo>
                          <a:lnTo>
                            <a:pt x="209" y="3206"/>
                          </a:lnTo>
                          <a:lnTo>
                            <a:pt x="378" y="3198"/>
                          </a:lnTo>
                          <a:lnTo>
                            <a:pt x="507" y="3166"/>
                          </a:lnTo>
                          <a:lnTo>
                            <a:pt x="611" y="3126"/>
                          </a:lnTo>
                          <a:lnTo>
                            <a:pt x="595" y="2964"/>
                          </a:lnTo>
                          <a:lnTo>
                            <a:pt x="547" y="2827"/>
                          </a:lnTo>
                          <a:lnTo>
                            <a:pt x="539" y="2771"/>
                          </a:lnTo>
                          <a:lnTo>
                            <a:pt x="836" y="2755"/>
                          </a:lnTo>
                          <a:lnTo>
                            <a:pt x="1095" y="2680"/>
                          </a:lnTo>
                          <a:lnTo>
                            <a:pt x="1463" y="2672"/>
                          </a:lnTo>
                          <a:lnTo>
                            <a:pt x="1694" y="2674"/>
                          </a:lnTo>
                          <a:lnTo>
                            <a:pt x="1823" y="2680"/>
                          </a:lnTo>
                          <a:lnTo>
                            <a:pt x="1970" y="2642"/>
                          </a:lnTo>
                          <a:lnTo>
                            <a:pt x="2021" y="2615"/>
                          </a:lnTo>
                          <a:lnTo>
                            <a:pt x="2096" y="2540"/>
                          </a:lnTo>
                          <a:lnTo>
                            <a:pt x="2113" y="2483"/>
                          </a:lnTo>
                          <a:lnTo>
                            <a:pt x="2136" y="2371"/>
                          </a:lnTo>
                          <a:lnTo>
                            <a:pt x="2121" y="2271"/>
                          </a:lnTo>
                          <a:lnTo>
                            <a:pt x="2070" y="2096"/>
                          </a:lnTo>
                          <a:lnTo>
                            <a:pt x="2005" y="1922"/>
                          </a:lnTo>
                          <a:lnTo>
                            <a:pt x="1994" y="1853"/>
                          </a:lnTo>
                          <a:lnTo>
                            <a:pt x="2015" y="1806"/>
                          </a:lnTo>
                          <a:lnTo>
                            <a:pt x="2009" y="1666"/>
                          </a:lnTo>
                          <a:lnTo>
                            <a:pt x="1987" y="1608"/>
                          </a:lnTo>
                          <a:lnTo>
                            <a:pt x="2001" y="1482"/>
                          </a:lnTo>
                          <a:lnTo>
                            <a:pt x="2049" y="1307"/>
                          </a:lnTo>
                          <a:lnTo>
                            <a:pt x="2122" y="1066"/>
                          </a:lnTo>
                          <a:lnTo>
                            <a:pt x="2150" y="849"/>
                          </a:lnTo>
                          <a:lnTo>
                            <a:pt x="2150" y="667"/>
                          </a:lnTo>
                          <a:lnTo>
                            <a:pt x="2132" y="531"/>
                          </a:lnTo>
                          <a:lnTo>
                            <a:pt x="2103" y="454"/>
                          </a:lnTo>
                          <a:lnTo>
                            <a:pt x="2065" y="360"/>
                          </a:lnTo>
                          <a:lnTo>
                            <a:pt x="2019" y="261"/>
                          </a:lnTo>
                          <a:lnTo>
                            <a:pt x="1884" y="144"/>
                          </a:lnTo>
                          <a:close/>
                        </a:path>
                      </a:pathLst>
                    </a:custGeom>
                    <a:solidFill>
                      <a:srgbClr val="00202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88" name="Freeform 1887"/>
                    <p:cNvSpPr>
                      <a:spLocks/>
                    </p:cNvSpPr>
                    <p:nvPr/>
                  </p:nvSpPr>
                  <p:spPr bwMode="auto">
                    <a:xfrm>
                      <a:off x="1800" y="1442"/>
                      <a:ext cx="115" cy="109"/>
                    </a:xfrm>
                    <a:custGeom>
                      <a:avLst/>
                      <a:gdLst>
                        <a:gd name="T0" fmla="*/ 1247 w 1378"/>
                        <a:gd name="T1" fmla="*/ 0 h 1313"/>
                        <a:gd name="T2" fmla="*/ 1165 w 1378"/>
                        <a:gd name="T3" fmla="*/ 15 h 1313"/>
                        <a:gd name="T4" fmla="*/ 1089 w 1378"/>
                        <a:gd name="T5" fmla="*/ 62 h 1313"/>
                        <a:gd name="T6" fmla="*/ 1054 w 1378"/>
                        <a:gd name="T7" fmla="*/ 136 h 1313"/>
                        <a:gd name="T8" fmla="*/ 1047 w 1378"/>
                        <a:gd name="T9" fmla="*/ 232 h 1313"/>
                        <a:gd name="T10" fmla="*/ 1019 w 1378"/>
                        <a:gd name="T11" fmla="*/ 372 h 1313"/>
                        <a:gd name="T12" fmla="*/ 976 w 1378"/>
                        <a:gd name="T13" fmla="*/ 495 h 1313"/>
                        <a:gd name="T14" fmla="*/ 919 w 1378"/>
                        <a:gd name="T15" fmla="*/ 640 h 1313"/>
                        <a:gd name="T16" fmla="*/ 888 w 1378"/>
                        <a:gd name="T17" fmla="*/ 754 h 1313"/>
                        <a:gd name="T18" fmla="*/ 846 w 1378"/>
                        <a:gd name="T19" fmla="*/ 871 h 1313"/>
                        <a:gd name="T20" fmla="*/ 970 w 1378"/>
                        <a:gd name="T21" fmla="*/ 918 h 1313"/>
                        <a:gd name="T22" fmla="*/ 831 w 1378"/>
                        <a:gd name="T23" fmla="*/ 897 h 1313"/>
                        <a:gd name="T24" fmla="*/ 800 w 1378"/>
                        <a:gd name="T25" fmla="*/ 944 h 1313"/>
                        <a:gd name="T26" fmla="*/ 859 w 1378"/>
                        <a:gd name="T27" fmla="*/ 999 h 1313"/>
                        <a:gd name="T28" fmla="*/ 775 w 1378"/>
                        <a:gd name="T29" fmla="*/ 966 h 1313"/>
                        <a:gd name="T30" fmla="*/ 675 w 1378"/>
                        <a:gd name="T31" fmla="*/ 1003 h 1313"/>
                        <a:gd name="T32" fmla="*/ 545 w 1378"/>
                        <a:gd name="T33" fmla="*/ 1034 h 1313"/>
                        <a:gd name="T34" fmla="*/ 387 w 1378"/>
                        <a:gd name="T35" fmla="*/ 1078 h 1313"/>
                        <a:gd name="T36" fmla="*/ 266 w 1378"/>
                        <a:gd name="T37" fmla="*/ 1090 h 1313"/>
                        <a:gd name="T38" fmla="*/ 125 w 1378"/>
                        <a:gd name="T39" fmla="*/ 1106 h 1313"/>
                        <a:gd name="T40" fmla="*/ 33 w 1378"/>
                        <a:gd name="T41" fmla="*/ 1098 h 1313"/>
                        <a:gd name="T42" fmla="*/ 17 w 1378"/>
                        <a:gd name="T43" fmla="*/ 1129 h 1313"/>
                        <a:gd name="T44" fmla="*/ 0 w 1378"/>
                        <a:gd name="T45" fmla="*/ 1191 h 1313"/>
                        <a:gd name="T46" fmla="*/ 1 w 1378"/>
                        <a:gd name="T47" fmla="*/ 1236 h 1313"/>
                        <a:gd name="T48" fmla="*/ 97 w 1378"/>
                        <a:gd name="T49" fmla="*/ 1277 h 1313"/>
                        <a:gd name="T50" fmla="*/ 114 w 1378"/>
                        <a:gd name="T51" fmla="*/ 1240 h 1313"/>
                        <a:gd name="T52" fmla="*/ 138 w 1378"/>
                        <a:gd name="T53" fmla="*/ 1277 h 1313"/>
                        <a:gd name="T54" fmla="*/ 280 w 1378"/>
                        <a:gd name="T55" fmla="*/ 1291 h 1313"/>
                        <a:gd name="T56" fmla="*/ 548 w 1378"/>
                        <a:gd name="T57" fmla="*/ 1313 h 1313"/>
                        <a:gd name="T58" fmla="*/ 893 w 1378"/>
                        <a:gd name="T59" fmla="*/ 1249 h 1313"/>
                        <a:gd name="T60" fmla="*/ 972 w 1378"/>
                        <a:gd name="T61" fmla="*/ 1228 h 1313"/>
                        <a:gd name="T62" fmla="*/ 1077 w 1378"/>
                        <a:gd name="T63" fmla="*/ 1052 h 1313"/>
                        <a:gd name="T64" fmla="*/ 1226 w 1378"/>
                        <a:gd name="T65" fmla="*/ 746 h 1313"/>
                        <a:gd name="T66" fmla="*/ 1331 w 1378"/>
                        <a:gd name="T67" fmla="*/ 410 h 1313"/>
                        <a:gd name="T68" fmla="*/ 1378 w 1378"/>
                        <a:gd name="T69" fmla="*/ 278 h 1313"/>
                        <a:gd name="T70" fmla="*/ 1363 w 1378"/>
                        <a:gd name="T71" fmla="*/ 140 h 1313"/>
                        <a:gd name="T72" fmla="*/ 1313 w 1378"/>
                        <a:gd name="T73" fmla="*/ 40 h 1313"/>
                        <a:gd name="T74" fmla="*/ 1247 w 1378"/>
                        <a:gd name="T75" fmla="*/ 0 h 13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</a:cxnLst>
                      <a:rect l="0" t="0" r="r" b="b"/>
                      <a:pathLst>
                        <a:path w="1378" h="1313">
                          <a:moveTo>
                            <a:pt x="1247" y="0"/>
                          </a:moveTo>
                          <a:lnTo>
                            <a:pt x="1165" y="15"/>
                          </a:lnTo>
                          <a:lnTo>
                            <a:pt x="1089" y="62"/>
                          </a:lnTo>
                          <a:lnTo>
                            <a:pt x="1054" y="136"/>
                          </a:lnTo>
                          <a:lnTo>
                            <a:pt x="1047" y="232"/>
                          </a:lnTo>
                          <a:lnTo>
                            <a:pt x="1019" y="372"/>
                          </a:lnTo>
                          <a:lnTo>
                            <a:pt x="976" y="495"/>
                          </a:lnTo>
                          <a:lnTo>
                            <a:pt x="919" y="640"/>
                          </a:lnTo>
                          <a:lnTo>
                            <a:pt x="888" y="754"/>
                          </a:lnTo>
                          <a:lnTo>
                            <a:pt x="846" y="871"/>
                          </a:lnTo>
                          <a:lnTo>
                            <a:pt x="970" y="918"/>
                          </a:lnTo>
                          <a:lnTo>
                            <a:pt x="831" y="897"/>
                          </a:lnTo>
                          <a:lnTo>
                            <a:pt x="800" y="944"/>
                          </a:lnTo>
                          <a:lnTo>
                            <a:pt x="859" y="999"/>
                          </a:lnTo>
                          <a:lnTo>
                            <a:pt x="775" y="966"/>
                          </a:lnTo>
                          <a:lnTo>
                            <a:pt x="675" y="1003"/>
                          </a:lnTo>
                          <a:lnTo>
                            <a:pt x="545" y="1034"/>
                          </a:lnTo>
                          <a:lnTo>
                            <a:pt x="387" y="1078"/>
                          </a:lnTo>
                          <a:lnTo>
                            <a:pt x="266" y="1090"/>
                          </a:lnTo>
                          <a:lnTo>
                            <a:pt x="125" y="1106"/>
                          </a:lnTo>
                          <a:lnTo>
                            <a:pt x="33" y="1098"/>
                          </a:lnTo>
                          <a:lnTo>
                            <a:pt x="17" y="1129"/>
                          </a:lnTo>
                          <a:lnTo>
                            <a:pt x="0" y="1191"/>
                          </a:lnTo>
                          <a:lnTo>
                            <a:pt x="1" y="1236"/>
                          </a:lnTo>
                          <a:lnTo>
                            <a:pt x="97" y="1277"/>
                          </a:lnTo>
                          <a:lnTo>
                            <a:pt x="114" y="1240"/>
                          </a:lnTo>
                          <a:lnTo>
                            <a:pt x="138" y="1277"/>
                          </a:lnTo>
                          <a:lnTo>
                            <a:pt x="280" y="1291"/>
                          </a:lnTo>
                          <a:lnTo>
                            <a:pt x="548" y="1313"/>
                          </a:lnTo>
                          <a:lnTo>
                            <a:pt x="893" y="1249"/>
                          </a:lnTo>
                          <a:lnTo>
                            <a:pt x="972" y="1228"/>
                          </a:lnTo>
                          <a:lnTo>
                            <a:pt x="1077" y="1052"/>
                          </a:lnTo>
                          <a:lnTo>
                            <a:pt x="1226" y="746"/>
                          </a:lnTo>
                          <a:lnTo>
                            <a:pt x="1331" y="410"/>
                          </a:lnTo>
                          <a:lnTo>
                            <a:pt x="1378" y="278"/>
                          </a:lnTo>
                          <a:lnTo>
                            <a:pt x="1363" y="140"/>
                          </a:lnTo>
                          <a:lnTo>
                            <a:pt x="1313" y="40"/>
                          </a:lnTo>
                          <a:lnTo>
                            <a:pt x="1247" y="0"/>
                          </a:lnTo>
                          <a:close/>
                        </a:path>
                      </a:pathLst>
                    </a:custGeom>
                    <a:solidFill>
                      <a:srgbClr val="00404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89" name="Freeform 1888"/>
                    <p:cNvSpPr>
                      <a:spLocks/>
                    </p:cNvSpPr>
                    <p:nvPr/>
                  </p:nvSpPr>
                  <p:spPr bwMode="auto">
                    <a:xfrm>
                      <a:off x="1857" y="1438"/>
                      <a:ext cx="44" cy="85"/>
                    </a:xfrm>
                    <a:custGeom>
                      <a:avLst/>
                      <a:gdLst>
                        <a:gd name="T0" fmla="*/ 456 w 527"/>
                        <a:gd name="T1" fmla="*/ 0 h 1019"/>
                        <a:gd name="T2" fmla="*/ 527 w 527"/>
                        <a:gd name="T3" fmla="*/ 55 h 1019"/>
                        <a:gd name="T4" fmla="*/ 491 w 527"/>
                        <a:gd name="T5" fmla="*/ 76 h 1019"/>
                        <a:gd name="T6" fmla="*/ 442 w 527"/>
                        <a:gd name="T7" fmla="*/ 143 h 1019"/>
                        <a:gd name="T8" fmla="*/ 372 w 527"/>
                        <a:gd name="T9" fmla="*/ 197 h 1019"/>
                        <a:gd name="T10" fmla="*/ 326 w 527"/>
                        <a:gd name="T11" fmla="*/ 373 h 1019"/>
                        <a:gd name="T12" fmla="*/ 283 w 527"/>
                        <a:gd name="T13" fmla="*/ 478 h 1019"/>
                        <a:gd name="T14" fmla="*/ 227 w 527"/>
                        <a:gd name="T15" fmla="*/ 562 h 1019"/>
                        <a:gd name="T16" fmla="*/ 178 w 527"/>
                        <a:gd name="T17" fmla="*/ 635 h 1019"/>
                        <a:gd name="T18" fmla="*/ 247 w 527"/>
                        <a:gd name="T19" fmla="*/ 578 h 1019"/>
                        <a:gd name="T20" fmla="*/ 298 w 527"/>
                        <a:gd name="T21" fmla="*/ 489 h 1019"/>
                        <a:gd name="T22" fmla="*/ 247 w 527"/>
                        <a:gd name="T23" fmla="*/ 628 h 1019"/>
                        <a:gd name="T24" fmla="*/ 206 w 527"/>
                        <a:gd name="T25" fmla="*/ 745 h 1019"/>
                        <a:gd name="T26" fmla="*/ 167 w 527"/>
                        <a:gd name="T27" fmla="*/ 866 h 1019"/>
                        <a:gd name="T28" fmla="*/ 143 w 527"/>
                        <a:gd name="T29" fmla="*/ 927 h 1019"/>
                        <a:gd name="T30" fmla="*/ 114 w 527"/>
                        <a:gd name="T31" fmla="*/ 964 h 1019"/>
                        <a:gd name="T32" fmla="*/ 81 w 527"/>
                        <a:gd name="T33" fmla="*/ 996 h 1019"/>
                        <a:gd name="T34" fmla="*/ 27 w 527"/>
                        <a:gd name="T35" fmla="*/ 1019 h 1019"/>
                        <a:gd name="T36" fmla="*/ 24 w 527"/>
                        <a:gd name="T37" fmla="*/ 952 h 1019"/>
                        <a:gd name="T38" fmla="*/ 18 w 527"/>
                        <a:gd name="T39" fmla="*/ 884 h 1019"/>
                        <a:gd name="T40" fmla="*/ 0 w 527"/>
                        <a:gd name="T41" fmla="*/ 810 h 1019"/>
                        <a:gd name="T42" fmla="*/ 0 w 527"/>
                        <a:gd name="T43" fmla="*/ 738 h 1019"/>
                        <a:gd name="T44" fmla="*/ 25 w 527"/>
                        <a:gd name="T45" fmla="*/ 649 h 1019"/>
                        <a:gd name="T46" fmla="*/ 61 w 527"/>
                        <a:gd name="T47" fmla="*/ 585 h 1019"/>
                        <a:gd name="T48" fmla="*/ 104 w 527"/>
                        <a:gd name="T49" fmla="*/ 540 h 1019"/>
                        <a:gd name="T50" fmla="*/ 160 w 527"/>
                        <a:gd name="T51" fmla="*/ 489 h 1019"/>
                        <a:gd name="T52" fmla="*/ 227 w 527"/>
                        <a:gd name="T53" fmla="*/ 401 h 1019"/>
                        <a:gd name="T54" fmla="*/ 287 w 527"/>
                        <a:gd name="T55" fmla="*/ 300 h 1019"/>
                        <a:gd name="T56" fmla="*/ 234 w 527"/>
                        <a:gd name="T57" fmla="*/ 354 h 1019"/>
                        <a:gd name="T58" fmla="*/ 184 w 527"/>
                        <a:gd name="T59" fmla="*/ 431 h 1019"/>
                        <a:gd name="T60" fmla="*/ 122 w 527"/>
                        <a:gd name="T61" fmla="*/ 507 h 1019"/>
                        <a:gd name="T62" fmla="*/ 181 w 527"/>
                        <a:gd name="T63" fmla="*/ 397 h 1019"/>
                        <a:gd name="T64" fmla="*/ 244 w 527"/>
                        <a:gd name="T65" fmla="*/ 259 h 1019"/>
                        <a:gd name="T66" fmla="*/ 319 w 527"/>
                        <a:gd name="T67" fmla="*/ 105 h 1019"/>
                        <a:gd name="T68" fmla="*/ 358 w 527"/>
                        <a:gd name="T69" fmla="*/ 58 h 1019"/>
                        <a:gd name="T70" fmla="*/ 456 w 527"/>
                        <a:gd name="T71" fmla="*/ 0 h 10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</a:cxnLst>
                      <a:rect l="0" t="0" r="r" b="b"/>
                      <a:pathLst>
                        <a:path w="527" h="1019">
                          <a:moveTo>
                            <a:pt x="456" y="0"/>
                          </a:moveTo>
                          <a:lnTo>
                            <a:pt x="527" y="55"/>
                          </a:lnTo>
                          <a:lnTo>
                            <a:pt x="491" y="76"/>
                          </a:lnTo>
                          <a:lnTo>
                            <a:pt x="442" y="143"/>
                          </a:lnTo>
                          <a:lnTo>
                            <a:pt x="372" y="197"/>
                          </a:lnTo>
                          <a:lnTo>
                            <a:pt x="326" y="373"/>
                          </a:lnTo>
                          <a:lnTo>
                            <a:pt x="283" y="478"/>
                          </a:lnTo>
                          <a:lnTo>
                            <a:pt x="227" y="562"/>
                          </a:lnTo>
                          <a:lnTo>
                            <a:pt x="178" y="635"/>
                          </a:lnTo>
                          <a:lnTo>
                            <a:pt x="247" y="578"/>
                          </a:lnTo>
                          <a:lnTo>
                            <a:pt x="298" y="489"/>
                          </a:lnTo>
                          <a:lnTo>
                            <a:pt x="247" y="628"/>
                          </a:lnTo>
                          <a:lnTo>
                            <a:pt x="206" y="745"/>
                          </a:lnTo>
                          <a:lnTo>
                            <a:pt x="167" y="866"/>
                          </a:lnTo>
                          <a:lnTo>
                            <a:pt x="143" y="927"/>
                          </a:lnTo>
                          <a:lnTo>
                            <a:pt x="114" y="964"/>
                          </a:lnTo>
                          <a:lnTo>
                            <a:pt x="81" y="996"/>
                          </a:lnTo>
                          <a:lnTo>
                            <a:pt x="27" y="1019"/>
                          </a:lnTo>
                          <a:lnTo>
                            <a:pt x="24" y="952"/>
                          </a:lnTo>
                          <a:lnTo>
                            <a:pt x="18" y="884"/>
                          </a:lnTo>
                          <a:lnTo>
                            <a:pt x="0" y="810"/>
                          </a:lnTo>
                          <a:lnTo>
                            <a:pt x="0" y="738"/>
                          </a:lnTo>
                          <a:lnTo>
                            <a:pt x="25" y="649"/>
                          </a:lnTo>
                          <a:lnTo>
                            <a:pt x="61" y="585"/>
                          </a:lnTo>
                          <a:lnTo>
                            <a:pt x="104" y="540"/>
                          </a:lnTo>
                          <a:lnTo>
                            <a:pt x="160" y="489"/>
                          </a:lnTo>
                          <a:lnTo>
                            <a:pt x="227" y="401"/>
                          </a:lnTo>
                          <a:lnTo>
                            <a:pt x="287" y="300"/>
                          </a:lnTo>
                          <a:lnTo>
                            <a:pt x="234" y="354"/>
                          </a:lnTo>
                          <a:lnTo>
                            <a:pt x="184" y="431"/>
                          </a:lnTo>
                          <a:lnTo>
                            <a:pt x="122" y="507"/>
                          </a:lnTo>
                          <a:lnTo>
                            <a:pt x="181" y="397"/>
                          </a:lnTo>
                          <a:lnTo>
                            <a:pt x="244" y="259"/>
                          </a:lnTo>
                          <a:lnTo>
                            <a:pt x="319" y="105"/>
                          </a:lnTo>
                          <a:lnTo>
                            <a:pt x="358" y="58"/>
                          </a:lnTo>
                          <a:lnTo>
                            <a:pt x="456" y="0"/>
                          </a:lnTo>
                          <a:close/>
                        </a:path>
                      </a:pathLst>
                    </a:custGeom>
                    <a:solidFill>
                      <a:srgbClr val="00404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90" name="Freeform 1889"/>
                    <p:cNvSpPr>
                      <a:spLocks/>
                    </p:cNvSpPr>
                    <p:nvPr/>
                  </p:nvSpPr>
                  <p:spPr bwMode="auto">
                    <a:xfrm>
                      <a:off x="1758" y="1433"/>
                      <a:ext cx="176" cy="253"/>
                    </a:xfrm>
                    <a:custGeom>
                      <a:avLst/>
                      <a:gdLst>
                        <a:gd name="T0" fmla="*/ 1793 w 2112"/>
                        <a:gd name="T1" fmla="*/ 138 h 3027"/>
                        <a:gd name="T2" fmla="*/ 1880 w 2112"/>
                        <a:gd name="T3" fmla="*/ 369 h 3027"/>
                        <a:gd name="T4" fmla="*/ 1922 w 2112"/>
                        <a:gd name="T5" fmla="*/ 683 h 3027"/>
                        <a:gd name="T6" fmla="*/ 1885 w 2112"/>
                        <a:gd name="T7" fmla="*/ 577 h 3027"/>
                        <a:gd name="T8" fmla="*/ 1804 w 2112"/>
                        <a:gd name="T9" fmla="*/ 744 h 3027"/>
                        <a:gd name="T10" fmla="*/ 1797 w 2112"/>
                        <a:gd name="T11" fmla="*/ 1077 h 3027"/>
                        <a:gd name="T12" fmla="*/ 1776 w 2112"/>
                        <a:gd name="T13" fmla="*/ 961 h 3027"/>
                        <a:gd name="T14" fmla="*/ 1603 w 2112"/>
                        <a:gd name="T15" fmla="*/ 1210 h 3027"/>
                        <a:gd name="T16" fmla="*/ 1345 w 2112"/>
                        <a:gd name="T17" fmla="*/ 1395 h 3027"/>
                        <a:gd name="T18" fmla="*/ 1342 w 2112"/>
                        <a:gd name="T19" fmla="*/ 1493 h 3027"/>
                        <a:gd name="T20" fmla="*/ 1282 w 2112"/>
                        <a:gd name="T21" fmla="*/ 1475 h 3027"/>
                        <a:gd name="T22" fmla="*/ 1239 w 2112"/>
                        <a:gd name="T23" fmla="*/ 1618 h 3027"/>
                        <a:gd name="T24" fmla="*/ 1229 w 2112"/>
                        <a:gd name="T25" fmla="*/ 1709 h 3027"/>
                        <a:gd name="T26" fmla="*/ 1426 w 2112"/>
                        <a:gd name="T27" fmla="*/ 1866 h 3027"/>
                        <a:gd name="T28" fmla="*/ 1148 w 2112"/>
                        <a:gd name="T29" fmla="*/ 1796 h 3027"/>
                        <a:gd name="T30" fmla="*/ 1314 w 2112"/>
                        <a:gd name="T31" fmla="*/ 1936 h 3027"/>
                        <a:gd name="T32" fmla="*/ 1056 w 2112"/>
                        <a:gd name="T33" fmla="*/ 1830 h 3027"/>
                        <a:gd name="T34" fmla="*/ 1066 w 2112"/>
                        <a:gd name="T35" fmla="*/ 1920 h 3027"/>
                        <a:gd name="T36" fmla="*/ 967 w 2112"/>
                        <a:gd name="T37" fmla="*/ 1877 h 3027"/>
                        <a:gd name="T38" fmla="*/ 405 w 2112"/>
                        <a:gd name="T39" fmla="*/ 2077 h 3027"/>
                        <a:gd name="T40" fmla="*/ 120 w 2112"/>
                        <a:gd name="T41" fmla="*/ 2366 h 3027"/>
                        <a:gd name="T42" fmla="*/ 201 w 2112"/>
                        <a:gd name="T43" fmla="*/ 3027 h 3027"/>
                        <a:gd name="T44" fmla="*/ 547 w 2112"/>
                        <a:gd name="T45" fmla="*/ 2825 h 3027"/>
                        <a:gd name="T46" fmla="*/ 853 w 2112"/>
                        <a:gd name="T47" fmla="*/ 2583 h 3027"/>
                        <a:gd name="T48" fmla="*/ 716 w 2112"/>
                        <a:gd name="T49" fmla="*/ 2536 h 3027"/>
                        <a:gd name="T50" fmla="*/ 815 w 2112"/>
                        <a:gd name="T51" fmla="*/ 2509 h 3027"/>
                        <a:gd name="T52" fmla="*/ 1023 w 2112"/>
                        <a:gd name="T53" fmla="*/ 2536 h 3027"/>
                        <a:gd name="T54" fmla="*/ 614 w 2112"/>
                        <a:gd name="T55" fmla="*/ 2330 h 3027"/>
                        <a:gd name="T56" fmla="*/ 1815 w 2112"/>
                        <a:gd name="T57" fmla="*/ 2505 h 3027"/>
                        <a:gd name="T58" fmla="*/ 2066 w 2112"/>
                        <a:gd name="T59" fmla="*/ 2374 h 3027"/>
                        <a:gd name="T60" fmla="*/ 2072 w 2112"/>
                        <a:gd name="T61" fmla="*/ 2094 h 3027"/>
                        <a:gd name="T62" fmla="*/ 1960 w 2112"/>
                        <a:gd name="T63" fmla="*/ 1720 h 3027"/>
                        <a:gd name="T64" fmla="*/ 1691 w 2112"/>
                        <a:gd name="T65" fmla="*/ 1899 h 3027"/>
                        <a:gd name="T66" fmla="*/ 1853 w 2112"/>
                        <a:gd name="T67" fmla="*/ 1618 h 3027"/>
                        <a:gd name="T68" fmla="*/ 1696 w 2112"/>
                        <a:gd name="T69" fmla="*/ 1556 h 3027"/>
                        <a:gd name="T70" fmla="*/ 1776 w 2112"/>
                        <a:gd name="T71" fmla="*/ 1407 h 3027"/>
                        <a:gd name="T72" fmla="*/ 1864 w 2112"/>
                        <a:gd name="T73" fmla="*/ 1468 h 3027"/>
                        <a:gd name="T74" fmla="*/ 2041 w 2112"/>
                        <a:gd name="T75" fmla="*/ 1051 h 3027"/>
                        <a:gd name="T76" fmla="*/ 2048 w 2112"/>
                        <a:gd name="T77" fmla="*/ 643 h 3027"/>
                        <a:gd name="T78" fmla="*/ 2087 w 2112"/>
                        <a:gd name="T79" fmla="*/ 887 h 3027"/>
                        <a:gd name="T80" fmla="*/ 2108 w 2112"/>
                        <a:gd name="T81" fmla="*/ 591 h 3027"/>
                        <a:gd name="T82" fmla="*/ 1978 w 2112"/>
                        <a:gd name="T83" fmla="*/ 306 h 3027"/>
                        <a:gd name="T84" fmla="*/ 2112 w 2112"/>
                        <a:gd name="T85" fmla="*/ 559 h 3027"/>
                        <a:gd name="T86" fmla="*/ 2031 w 2112"/>
                        <a:gd name="T87" fmla="*/ 248 h 3027"/>
                        <a:gd name="T88" fmla="*/ 1843 w 2112"/>
                        <a:gd name="T89" fmla="*/ 0 h 30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</a:cxnLst>
                      <a:rect l="0" t="0" r="r" b="b"/>
                      <a:pathLst>
                        <a:path w="2112" h="3027">
                          <a:moveTo>
                            <a:pt x="1670" y="55"/>
                          </a:moveTo>
                          <a:lnTo>
                            <a:pt x="1731" y="113"/>
                          </a:lnTo>
                          <a:lnTo>
                            <a:pt x="1793" y="138"/>
                          </a:lnTo>
                          <a:lnTo>
                            <a:pt x="1864" y="229"/>
                          </a:lnTo>
                          <a:lnTo>
                            <a:pt x="1877" y="288"/>
                          </a:lnTo>
                          <a:lnTo>
                            <a:pt x="1880" y="369"/>
                          </a:lnTo>
                          <a:lnTo>
                            <a:pt x="1881" y="442"/>
                          </a:lnTo>
                          <a:lnTo>
                            <a:pt x="1900" y="559"/>
                          </a:lnTo>
                          <a:lnTo>
                            <a:pt x="1922" y="683"/>
                          </a:lnTo>
                          <a:lnTo>
                            <a:pt x="1932" y="814"/>
                          </a:lnTo>
                          <a:lnTo>
                            <a:pt x="1900" y="676"/>
                          </a:lnTo>
                          <a:lnTo>
                            <a:pt x="1885" y="577"/>
                          </a:lnTo>
                          <a:lnTo>
                            <a:pt x="1871" y="511"/>
                          </a:lnTo>
                          <a:lnTo>
                            <a:pt x="1843" y="624"/>
                          </a:lnTo>
                          <a:lnTo>
                            <a:pt x="1804" y="744"/>
                          </a:lnTo>
                          <a:lnTo>
                            <a:pt x="1787" y="818"/>
                          </a:lnTo>
                          <a:lnTo>
                            <a:pt x="1794" y="939"/>
                          </a:lnTo>
                          <a:lnTo>
                            <a:pt x="1797" y="1077"/>
                          </a:lnTo>
                          <a:lnTo>
                            <a:pt x="1790" y="1210"/>
                          </a:lnTo>
                          <a:lnTo>
                            <a:pt x="1783" y="1063"/>
                          </a:lnTo>
                          <a:lnTo>
                            <a:pt x="1776" y="961"/>
                          </a:lnTo>
                          <a:lnTo>
                            <a:pt x="1759" y="872"/>
                          </a:lnTo>
                          <a:lnTo>
                            <a:pt x="1673" y="1085"/>
                          </a:lnTo>
                          <a:lnTo>
                            <a:pt x="1603" y="1210"/>
                          </a:lnTo>
                          <a:lnTo>
                            <a:pt x="1568" y="1260"/>
                          </a:lnTo>
                          <a:lnTo>
                            <a:pt x="1518" y="1347"/>
                          </a:lnTo>
                          <a:lnTo>
                            <a:pt x="1345" y="1395"/>
                          </a:lnTo>
                          <a:lnTo>
                            <a:pt x="1263" y="1407"/>
                          </a:lnTo>
                          <a:lnTo>
                            <a:pt x="1289" y="1450"/>
                          </a:lnTo>
                          <a:lnTo>
                            <a:pt x="1342" y="1493"/>
                          </a:lnTo>
                          <a:lnTo>
                            <a:pt x="1518" y="1596"/>
                          </a:lnTo>
                          <a:lnTo>
                            <a:pt x="1370" y="1541"/>
                          </a:lnTo>
                          <a:lnTo>
                            <a:pt x="1282" y="1475"/>
                          </a:lnTo>
                          <a:lnTo>
                            <a:pt x="1200" y="1417"/>
                          </a:lnTo>
                          <a:lnTo>
                            <a:pt x="1207" y="1549"/>
                          </a:lnTo>
                          <a:lnTo>
                            <a:pt x="1239" y="1618"/>
                          </a:lnTo>
                          <a:lnTo>
                            <a:pt x="1332" y="1666"/>
                          </a:lnTo>
                          <a:lnTo>
                            <a:pt x="1232" y="1662"/>
                          </a:lnTo>
                          <a:lnTo>
                            <a:pt x="1229" y="1709"/>
                          </a:lnTo>
                          <a:lnTo>
                            <a:pt x="1239" y="1753"/>
                          </a:lnTo>
                          <a:lnTo>
                            <a:pt x="1282" y="1789"/>
                          </a:lnTo>
                          <a:lnTo>
                            <a:pt x="1426" y="1866"/>
                          </a:lnTo>
                          <a:lnTo>
                            <a:pt x="1232" y="1796"/>
                          </a:lnTo>
                          <a:lnTo>
                            <a:pt x="1186" y="1785"/>
                          </a:lnTo>
                          <a:lnTo>
                            <a:pt x="1148" y="1796"/>
                          </a:lnTo>
                          <a:lnTo>
                            <a:pt x="1151" y="1833"/>
                          </a:lnTo>
                          <a:lnTo>
                            <a:pt x="1197" y="1873"/>
                          </a:lnTo>
                          <a:lnTo>
                            <a:pt x="1314" y="1936"/>
                          </a:lnTo>
                          <a:lnTo>
                            <a:pt x="1148" y="1873"/>
                          </a:lnTo>
                          <a:lnTo>
                            <a:pt x="1102" y="1819"/>
                          </a:lnTo>
                          <a:lnTo>
                            <a:pt x="1056" y="1830"/>
                          </a:lnTo>
                          <a:lnTo>
                            <a:pt x="1016" y="1849"/>
                          </a:lnTo>
                          <a:lnTo>
                            <a:pt x="1031" y="1889"/>
                          </a:lnTo>
                          <a:lnTo>
                            <a:pt x="1066" y="1920"/>
                          </a:lnTo>
                          <a:lnTo>
                            <a:pt x="1151" y="1976"/>
                          </a:lnTo>
                          <a:lnTo>
                            <a:pt x="1031" y="1932"/>
                          </a:lnTo>
                          <a:lnTo>
                            <a:pt x="967" y="1877"/>
                          </a:lnTo>
                          <a:lnTo>
                            <a:pt x="887" y="1903"/>
                          </a:lnTo>
                          <a:lnTo>
                            <a:pt x="628" y="1994"/>
                          </a:lnTo>
                          <a:lnTo>
                            <a:pt x="405" y="2077"/>
                          </a:lnTo>
                          <a:lnTo>
                            <a:pt x="243" y="2148"/>
                          </a:lnTo>
                          <a:lnTo>
                            <a:pt x="186" y="2238"/>
                          </a:lnTo>
                          <a:lnTo>
                            <a:pt x="120" y="2366"/>
                          </a:lnTo>
                          <a:lnTo>
                            <a:pt x="41" y="2597"/>
                          </a:lnTo>
                          <a:lnTo>
                            <a:pt x="0" y="2979"/>
                          </a:lnTo>
                          <a:lnTo>
                            <a:pt x="201" y="3027"/>
                          </a:lnTo>
                          <a:lnTo>
                            <a:pt x="370" y="3011"/>
                          </a:lnTo>
                          <a:lnTo>
                            <a:pt x="563" y="2962"/>
                          </a:lnTo>
                          <a:lnTo>
                            <a:pt x="547" y="2825"/>
                          </a:lnTo>
                          <a:lnTo>
                            <a:pt x="475" y="2616"/>
                          </a:lnTo>
                          <a:lnTo>
                            <a:pt x="797" y="2597"/>
                          </a:lnTo>
                          <a:lnTo>
                            <a:pt x="853" y="2583"/>
                          </a:lnTo>
                          <a:lnTo>
                            <a:pt x="664" y="2543"/>
                          </a:lnTo>
                          <a:lnTo>
                            <a:pt x="360" y="2422"/>
                          </a:lnTo>
                          <a:lnTo>
                            <a:pt x="716" y="2536"/>
                          </a:lnTo>
                          <a:lnTo>
                            <a:pt x="879" y="2568"/>
                          </a:lnTo>
                          <a:lnTo>
                            <a:pt x="995" y="2543"/>
                          </a:lnTo>
                          <a:lnTo>
                            <a:pt x="815" y="2509"/>
                          </a:lnTo>
                          <a:lnTo>
                            <a:pt x="441" y="2385"/>
                          </a:lnTo>
                          <a:lnTo>
                            <a:pt x="847" y="2498"/>
                          </a:lnTo>
                          <a:lnTo>
                            <a:pt x="1023" y="2536"/>
                          </a:lnTo>
                          <a:lnTo>
                            <a:pt x="1051" y="2520"/>
                          </a:lnTo>
                          <a:lnTo>
                            <a:pt x="890" y="2462"/>
                          </a:lnTo>
                          <a:lnTo>
                            <a:pt x="614" y="2330"/>
                          </a:lnTo>
                          <a:lnTo>
                            <a:pt x="935" y="2465"/>
                          </a:lnTo>
                          <a:lnTo>
                            <a:pt x="1102" y="2512"/>
                          </a:lnTo>
                          <a:lnTo>
                            <a:pt x="1815" y="2505"/>
                          </a:lnTo>
                          <a:lnTo>
                            <a:pt x="1904" y="2483"/>
                          </a:lnTo>
                          <a:lnTo>
                            <a:pt x="1985" y="2455"/>
                          </a:lnTo>
                          <a:lnTo>
                            <a:pt x="2066" y="2374"/>
                          </a:lnTo>
                          <a:lnTo>
                            <a:pt x="2082" y="2286"/>
                          </a:lnTo>
                          <a:lnTo>
                            <a:pt x="2090" y="2210"/>
                          </a:lnTo>
                          <a:lnTo>
                            <a:pt x="2072" y="2094"/>
                          </a:lnTo>
                          <a:lnTo>
                            <a:pt x="2019" y="1943"/>
                          </a:lnTo>
                          <a:lnTo>
                            <a:pt x="1978" y="1826"/>
                          </a:lnTo>
                          <a:lnTo>
                            <a:pt x="1960" y="1720"/>
                          </a:lnTo>
                          <a:lnTo>
                            <a:pt x="1900" y="1706"/>
                          </a:lnTo>
                          <a:lnTo>
                            <a:pt x="1846" y="1782"/>
                          </a:lnTo>
                          <a:lnTo>
                            <a:pt x="1691" y="1899"/>
                          </a:lnTo>
                          <a:lnTo>
                            <a:pt x="1829" y="1771"/>
                          </a:lnTo>
                          <a:lnTo>
                            <a:pt x="1871" y="1699"/>
                          </a:lnTo>
                          <a:lnTo>
                            <a:pt x="1853" y="1618"/>
                          </a:lnTo>
                          <a:lnTo>
                            <a:pt x="1670" y="1567"/>
                          </a:lnTo>
                          <a:lnTo>
                            <a:pt x="1540" y="1490"/>
                          </a:lnTo>
                          <a:lnTo>
                            <a:pt x="1696" y="1556"/>
                          </a:lnTo>
                          <a:lnTo>
                            <a:pt x="1850" y="1592"/>
                          </a:lnTo>
                          <a:lnTo>
                            <a:pt x="1843" y="1483"/>
                          </a:lnTo>
                          <a:lnTo>
                            <a:pt x="1776" y="1407"/>
                          </a:lnTo>
                          <a:lnTo>
                            <a:pt x="1727" y="1286"/>
                          </a:lnTo>
                          <a:lnTo>
                            <a:pt x="1790" y="1395"/>
                          </a:lnTo>
                          <a:lnTo>
                            <a:pt x="1864" y="1468"/>
                          </a:lnTo>
                          <a:lnTo>
                            <a:pt x="1939" y="1457"/>
                          </a:lnTo>
                          <a:lnTo>
                            <a:pt x="1981" y="1257"/>
                          </a:lnTo>
                          <a:lnTo>
                            <a:pt x="2041" y="1051"/>
                          </a:lnTo>
                          <a:lnTo>
                            <a:pt x="2069" y="918"/>
                          </a:lnTo>
                          <a:lnTo>
                            <a:pt x="2066" y="792"/>
                          </a:lnTo>
                          <a:lnTo>
                            <a:pt x="2048" y="643"/>
                          </a:lnTo>
                          <a:lnTo>
                            <a:pt x="2069" y="723"/>
                          </a:lnTo>
                          <a:lnTo>
                            <a:pt x="2082" y="814"/>
                          </a:lnTo>
                          <a:lnTo>
                            <a:pt x="2087" y="887"/>
                          </a:lnTo>
                          <a:lnTo>
                            <a:pt x="2105" y="759"/>
                          </a:lnTo>
                          <a:lnTo>
                            <a:pt x="2108" y="661"/>
                          </a:lnTo>
                          <a:lnTo>
                            <a:pt x="2108" y="591"/>
                          </a:lnTo>
                          <a:lnTo>
                            <a:pt x="2082" y="490"/>
                          </a:lnTo>
                          <a:lnTo>
                            <a:pt x="2041" y="395"/>
                          </a:lnTo>
                          <a:lnTo>
                            <a:pt x="1978" y="306"/>
                          </a:lnTo>
                          <a:lnTo>
                            <a:pt x="2044" y="379"/>
                          </a:lnTo>
                          <a:lnTo>
                            <a:pt x="2076" y="442"/>
                          </a:lnTo>
                          <a:lnTo>
                            <a:pt x="2112" y="559"/>
                          </a:lnTo>
                          <a:lnTo>
                            <a:pt x="2105" y="475"/>
                          </a:lnTo>
                          <a:lnTo>
                            <a:pt x="2082" y="369"/>
                          </a:lnTo>
                          <a:lnTo>
                            <a:pt x="2031" y="248"/>
                          </a:lnTo>
                          <a:lnTo>
                            <a:pt x="1985" y="127"/>
                          </a:lnTo>
                          <a:lnTo>
                            <a:pt x="1925" y="70"/>
                          </a:lnTo>
                          <a:lnTo>
                            <a:pt x="1843" y="0"/>
                          </a:lnTo>
                          <a:lnTo>
                            <a:pt x="1755" y="10"/>
                          </a:lnTo>
                          <a:lnTo>
                            <a:pt x="1670" y="55"/>
                          </a:lnTo>
                          <a:close/>
                        </a:path>
                      </a:pathLst>
                    </a:custGeom>
                    <a:solidFill>
                      <a:srgbClr val="00404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91" name="Freeform 1890"/>
                    <p:cNvSpPr>
                      <a:spLocks/>
                    </p:cNvSpPr>
                    <p:nvPr/>
                  </p:nvSpPr>
                  <p:spPr bwMode="auto">
                    <a:xfrm>
                      <a:off x="1914" y="1556"/>
                      <a:ext cx="8" cy="19"/>
                    </a:xfrm>
                    <a:custGeom>
                      <a:avLst/>
                      <a:gdLst>
                        <a:gd name="T0" fmla="*/ 82 w 103"/>
                        <a:gd name="T1" fmla="*/ 0 h 228"/>
                        <a:gd name="T2" fmla="*/ 4 w 103"/>
                        <a:gd name="T3" fmla="*/ 12 h 228"/>
                        <a:gd name="T4" fmla="*/ 0 w 103"/>
                        <a:gd name="T5" fmla="*/ 103 h 228"/>
                        <a:gd name="T6" fmla="*/ 10 w 103"/>
                        <a:gd name="T7" fmla="*/ 198 h 228"/>
                        <a:gd name="T8" fmla="*/ 86 w 103"/>
                        <a:gd name="T9" fmla="*/ 228 h 228"/>
                        <a:gd name="T10" fmla="*/ 103 w 103"/>
                        <a:gd name="T11" fmla="*/ 191 h 228"/>
                        <a:gd name="T12" fmla="*/ 103 w 103"/>
                        <a:gd name="T13" fmla="*/ 56 h 228"/>
                        <a:gd name="T14" fmla="*/ 82 w 103"/>
                        <a:gd name="T15" fmla="*/ 0 h 22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03" h="228">
                          <a:moveTo>
                            <a:pt x="82" y="0"/>
                          </a:moveTo>
                          <a:lnTo>
                            <a:pt x="4" y="12"/>
                          </a:lnTo>
                          <a:lnTo>
                            <a:pt x="0" y="103"/>
                          </a:lnTo>
                          <a:lnTo>
                            <a:pt x="10" y="198"/>
                          </a:lnTo>
                          <a:lnTo>
                            <a:pt x="86" y="228"/>
                          </a:lnTo>
                          <a:lnTo>
                            <a:pt x="103" y="191"/>
                          </a:lnTo>
                          <a:lnTo>
                            <a:pt x="103" y="56"/>
                          </a:lnTo>
                          <a:lnTo>
                            <a:pt x="82" y="0"/>
                          </a:lnTo>
                          <a:close/>
                        </a:path>
                      </a:pathLst>
                    </a:custGeom>
                    <a:solidFill>
                      <a:srgbClr val="00404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92" name="Freeform 1891"/>
                    <p:cNvSpPr>
                      <a:spLocks/>
                    </p:cNvSpPr>
                    <p:nvPr/>
                  </p:nvSpPr>
                  <p:spPr bwMode="auto">
                    <a:xfrm>
                      <a:off x="1829" y="1616"/>
                      <a:ext cx="81" cy="11"/>
                    </a:xfrm>
                    <a:custGeom>
                      <a:avLst/>
                      <a:gdLst>
                        <a:gd name="T0" fmla="*/ 0 w 976"/>
                        <a:gd name="T1" fmla="*/ 0 h 131"/>
                        <a:gd name="T2" fmla="*/ 267 w 976"/>
                        <a:gd name="T3" fmla="*/ 63 h 131"/>
                        <a:gd name="T4" fmla="*/ 468 w 976"/>
                        <a:gd name="T5" fmla="*/ 91 h 131"/>
                        <a:gd name="T6" fmla="*/ 672 w 976"/>
                        <a:gd name="T7" fmla="*/ 110 h 131"/>
                        <a:gd name="T8" fmla="*/ 827 w 976"/>
                        <a:gd name="T9" fmla="*/ 117 h 131"/>
                        <a:gd name="T10" fmla="*/ 976 w 976"/>
                        <a:gd name="T11" fmla="*/ 110 h 131"/>
                        <a:gd name="T12" fmla="*/ 835 w 976"/>
                        <a:gd name="T13" fmla="*/ 131 h 131"/>
                        <a:gd name="T14" fmla="*/ 598 w 976"/>
                        <a:gd name="T15" fmla="*/ 131 h 131"/>
                        <a:gd name="T16" fmla="*/ 344 w 976"/>
                        <a:gd name="T17" fmla="*/ 95 h 131"/>
                        <a:gd name="T18" fmla="*/ 213 w 976"/>
                        <a:gd name="T19" fmla="*/ 70 h 131"/>
                        <a:gd name="T20" fmla="*/ 0 w 976"/>
                        <a:gd name="T21" fmla="*/ 0 h 13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976" h="131">
                          <a:moveTo>
                            <a:pt x="0" y="0"/>
                          </a:moveTo>
                          <a:lnTo>
                            <a:pt x="267" y="63"/>
                          </a:lnTo>
                          <a:lnTo>
                            <a:pt x="468" y="91"/>
                          </a:lnTo>
                          <a:lnTo>
                            <a:pt x="672" y="110"/>
                          </a:lnTo>
                          <a:lnTo>
                            <a:pt x="827" y="117"/>
                          </a:lnTo>
                          <a:lnTo>
                            <a:pt x="976" y="110"/>
                          </a:lnTo>
                          <a:lnTo>
                            <a:pt x="835" y="131"/>
                          </a:lnTo>
                          <a:lnTo>
                            <a:pt x="598" y="131"/>
                          </a:lnTo>
                          <a:lnTo>
                            <a:pt x="344" y="95"/>
                          </a:lnTo>
                          <a:lnTo>
                            <a:pt x="213" y="7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202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93" name="Freeform 1892"/>
                    <p:cNvSpPr>
                      <a:spLocks/>
                    </p:cNvSpPr>
                    <p:nvPr/>
                  </p:nvSpPr>
                  <p:spPr bwMode="auto">
                    <a:xfrm>
                      <a:off x="1879" y="1503"/>
                      <a:ext cx="99" cy="147"/>
                    </a:xfrm>
                    <a:custGeom>
                      <a:avLst/>
                      <a:gdLst>
                        <a:gd name="T0" fmla="*/ 530 w 1189"/>
                        <a:gd name="T1" fmla="*/ 256 h 1766"/>
                        <a:gd name="T2" fmla="*/ 747 w 1189"/>
                        <a:gd name="T3" fmla="*/ 238 h 1766"/>
                        <a:gd name="T4" fmla="*/ 879 w 1189"/>
                        <a:gd name="T5" fmla="*/ 199 h 1766"/>
                        <a:gd name="T6" fmla="*/ 923 w 1189"/>
                        <a:gd name="T7" fmla="*/ 133 h 1766"/>
                        <a:gd name="T8" fmla="*/ 923 w 1189"/>
                        <a:gd name="T9" fmla="*/ 75 h 1766"/>
                        <a:gd name="T10" fmla="*/ 956 w 1189"/>
                        <a:gd name="T11" fmla="*/ 26 h 1766"/>
                        <a:gd name="T12" fmla="*/ 1080 w 1189"/>
                        <a:gd name="T13" fmla="*/ 0 h 1766"/>
                        <a:gd name="T14" fmla="*/ 1189 w 1189"/>
                        <a:gd name="T15" fmla="*/ 8 h 1766"/>
                        <a:gd name="T16" fmla="*/ 1054 w 1189"/>
                        <a:gd name="T17" fmla="*/ 1376 h 1766"/>
                        <a:gd name="T18" fmla="*/ 956 w 1189"/>
                        <a:gd name="T19" fmla="*/ 1500 h 1766"/>
                        <a:gd name="T20" fmla="*/ 836 w 1189"/>
                        <a:gd name="T21" fmla="*/ 1624 h 1766"/>
                        <a:gd name="T22" fmla="*/ 663 w 1189"/>
                        <a:gd name="T23" fmla="*/ 1720 h 1766"/>
                        <a:gd name="T24" fmla="*/ 460 w 1189"/>
                        <a:gd name="T25" fmla="*/ 1749 h 1766"/>
                        <a:gd name="T26" fmla="*/ 191 w 1189"/>
                        <a:gd name="T27" fmla="*/ 1766 h 1766"/>
                        <a:gd name="T28" fmla="*/ 34 w 1189"/>
                        <a:gd name="T29" fmla="*/ 1740 h 1766"/>
                        <a:gd name="T30" fmla="*/ 0 w 1189"/>
                        <a:gd name="T31" fmla="*/ 1643 h 1766"/>
                        <a:gd name="T32" fmla="*/ 16 w 1189"/>
                        <a:gd name="T33" fmla="*/ 1519 h 1766"/>
                        <a:gd name="T34" fmla="*/ 129 w 1189"/>
                        <a:gd name="T35" fmla="*/ 1137 h 1766"/>
                        <a:gd name="T36" fmla="*/ 226 w 1189"/>
                        <a:gd name="T37" fmla="*/ 754 h 1766"/>
                        <a:gd name="T38" fmla="*/ 267 w 1189"/>
                        <a:gd name="T39" fmla="*/ 468 h 1766"/>
                        <a:gd name="T40" fmla="*/ 267 w 1189"/>
                        <a:gd name="T41" fmla="*/ 390 h 1766"/>
                        <a:gd name="T42" fmla="*/ 330 w 1189"/>
                        <a:gd name="T43" fmla="*/ 287 h 1766"/>
                        <a:gd name="T44" fmla="*/ 400 w 1189"/>
                        <a:gd name="T45" fmla="*/ 256 h 1766"/>
                        <a:gd name="T46" fmla="*/ 530 w 1189"/>
                        <a:gd name="T47" fmla="*/ 256 h 17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1189" h="1766">
                          <a:moveTo>
                            <a:pt x="530" y="256"/>
                          </a:moveTo>
                          <a:lnTo>
                            <a:pt x="747" y="238"/>
                          </a:lnTo>
                          <a:lnTo>
                            <a:pt x="879" y="199"/>
                          </a:lnTo>
                          <a:lnTo>
                            <a:pt x="923" y="133"/>
                          </a:lnTo>
                          <a:lnTo>
                            <a:pt x="923" y="75"/>
                          </a:lnTo>
                          <a:lnTo>
                            <a:pt x="956" y="26"/>
                          </a:lnTo>
                          <a:lnTo>
                            <a:pt x="1080" y="0"/>
                          </a:lnTo>
                          <a:lnTo>
                            <a:pt x="1189" y="8"/>
                          </a:lnTo>
                          <a:lnTo>
                            <a:pt x="1054" y="1376"/>
                          </a:lnTo>
                          <a:lnTo>
                            <a:pt x="956" y="1500"/>
                          </a:lnTo>
                          <a:lnTo>
                            <a:pt x="836" y="1624"/>
                          </a:lnTo>
                          <a:lnTo>
                            <a:pt x="663" y="1720"/>
                          </a:lnTo>
                          <a:lnTo>
                            <a:pt x="460" y="1749"/>
                          </a:lnTo>
                          <a:lnTo>
                            <a:pt x="191" y="1766"/>
                          </a:lnTo>
                          <a:lnTo>
                            <a:pt x="34" y="1740"/>
                          </a:lnTo>
                          <a:lnTo>
                            <a:pt x="0" y="1643"/>
                          </a:lnTo>
                          <a:lnTo>
                            <a:pt x="16" y="1519"/>
                          </a:lnTo>
                          <a:lnTo>
                            <a:pt x="129" y="1137"/>
                          </a:lnTo>
                          <a:lnTo>
                            <a:pt x="226" y="754"/>
                          </a:lnTo>
                          <a:lnTo>
                            <a:pt x="267" y="468"/>
                          </a:lnTo>
                          <a:lnTo>
                            <a:pt x="267" y="390"/>
                          </a:lnTo>
                          <a:lnTo>
                            <a:pt x="330" y="287"/>
                          </a:lnTo>
                          <a:lnTo>
                            <a:pt x="400" y="256"/>
                          </a:lnTo>
                          <a:lnTo>
                            <a:pt x="530" y="256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94" name="Freeform 1893"/>
                    <p:cNvSpPr>
                      <a:spLocks/>
                    </p:cNvSpPr>
                    <p:nvPr/>
                  </p:nvSpPr>
                  <p:spPr bwMode="auto">
                    <a:xfrm>
                      <a:off x="1890" y="1510"/>
                      <a:ext cx="86" cy="136"/>
                    </a:xfrm>
                    <a:custGeom>
                      <a:avLst/>
                      <a:gdLst>
                        <a:gd name="T0" fmla="*/ 360 w 1029"/>
                        <a:gd name="T1" fmla="*/ 324 h 1624"/>
                        <a:gd name="T2" fmla="*/ 549 w 1029"/>
                        <a:gd name="T3" fmla="*/ 315 h 1624"/>
                        <a:gd name="T4" fmla="*/ 752 w 1029"/>
                        <a:gd name="T5" fmla="*/ 277 h 1624"/>
                        <a:gd name="T6" fmla="*/ 871 w 1029"/>
                        <a:gd name="T7" fmla="*/ 210 h 1624"/>
                        <a:gd name="T8" fmla="*/ 943 w 1029"/>
                        <a:gd name="T9" fmla="*/ 152 h 1624"/>
                        <a:gd name="T10" fmla="*/ 1029 w 1029"/>
                        <a:gd name="T11" fmla="*/ 0 h 1624"/>
                        <a:gd name="T12" fmla="*/ 899 w 1029"/>
                        <a:gd name="T13" fmla="*/ 1252 h 1624"/>
                        <a:gd name="T14" fmla="*/ 812 w 1029"/>
                        <a:gd name="T15" fmla="*/ 1366 h 1624"/>
                        <a:gd name="T16" fmla="*/ 716 w 1029"/>
                        <a:gd name="T17" fmla="*/ 1472 h 1624"/>
                        <a:gd name="T18" fmla="*/ 593 w 1029"/>
                        <a:gd name="T19" fmla="*/ 1547 h 1624"/>
                        <a:gd name="T20" fmla="*/ 489 w 1029"/>
                        <a:gd name="T21" fmla="*/ 1585 h 1624"/>
                        <a:gd name="T22" fmla="*/ 360 w 1029"/>
                        <a:gd name="T23" fmla="*/ 1605 h 1624"/>
                        <a:gd name="T24" fmla="*/ 235 w 1029"/>
                        <a:gd name="T25" fmla="*/ 1624 h 1624"/>
                        <a:gd name="T26" fmla="*/ 96 w 1029"/>
                        <a:gd name="T27" fmla="*/ 1624 h 1624"/>
                        <a:gd name="T28" fmla="*/ 37 w 1029"/>
                        <a:gd name="T29" fmla="*/ 1605 h 1624"/>
                        <a:gd name="T30" fmla="*/ 0 w 1029"/>
                        <a:gd name="T31" fmla="*/ 1547 h 1624"/>
                        <a:gd name="T32" fmla="*/ 16 w 1029"/>
                        <a:gd name="T33" fmla="*/ 1452 h 1624"/>
                        <a:gd name="T34" fmla="*/ 107 w 1029"/>
                        <a:gd name="T35" fmla="*/ 1232 h 1624"/>
                        <a:gd name="T36" fmla="*/ 254 w 1029"/>
                        <a:gd name="T37" fmla="*/ 486 h 1624"/>
                        <a:gd name="T38" fmla="*/ 280 w 1029"/>
                        <a:gd name="T39" fmla="*/ 382 h 1624"/>
                        <a:gd name="T40" fmla="*/ 360 w 1029"/>
                        <a:gd name="T41" fmla="*/ 324 h 16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029" h="1624">
                          <a:moveTo>
                            <a:pt x="360" y="324"/>
                          </a:moveTo>
                          <a:lnTo>
                            <a:pt x="549" y="315"/>
                          </a:lnTo>
                          <a:lnTo>
                            <a:pt x="752" y="277"/>
                          </a:lnTo>
                          <a:lnTo>
                            <a:pt x="871" y="210"/>
                          </a:lnTo>
                          <a:lnTo>
                            <a:pt x="943" y="152"/>
                          </a:lnTo>
                          <a:lnTo>
                            <a:pt x="1029" y="0"/>
                          </a:lnTo>
                          <a:lnTo>
                            <a:pt x="899" y="1252"/>
                          </a:lnTo>
                          <a:lnTo>
                            <a:pt x="812" y="1366"/>
                          </a:lnTo>
                          <a:lnTo>
                            <a:pt x="716" y="1472"/>
                          </a:lnTo>
                          <a:lnTo>
                            <a:pt x="593" y="1547"/>
                          </a:lnTo>
                          <a:lnTo>
                            <a:pt x="489" y="1585"/>
                          </a:lnTo>
                          <a:lnTo>
                            <a:pt x="360" y="1605"/>
                          </a:lnTo>
                          <a:lnTo>
                            <a:pt x="235" y="1624"/>
                          </a:lnTo>
                          <a:lnTo>
                            <a:pt x="96" y="1624"/>
                          </a:lnTo>
                          <a:lnTo>
                            <a:pt x="37" y="1605"/>
                          </a:lnTo>
                          <a:lnTo>
                            <a:pt x="0" y="1547"/>
                          </a:lnTo>
                          <a:lnTo>
                            <a:pt x="16" y="1452"/>
                          </a:lnTo>
                          <a:lnTo>
                            <a:pt x="107" y="1232"/>
                          </a:lnTo>
                          <a:lnTo>
                            <a:pt x="254" y="486"/>
                          </a:lnTo>
                          <a:lnTo>
                            <a:pt x="280" y="382"/>
                          </a:lnTo>
                          <a:lnTo>
                            <a:pt x="360" y="324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95" name="Freeform 1894"/>
                    <p:cNvSpPr>
                      <a:spLocks/>
                    </p:cNvSpPr>
                    <p:nvPr/>
                  </p:nvSpPr>
                  <p:spPr bwMode="auto">
                    <a:xfrm>
                      <a:off x="1437" y="1463"/>
                      <a:ext cx="62" cy="26"/>
                    </a:xfrm>
                    <a:custGeom>
                      <a:avLst/>
                      <a:gdLst>
                        <a:gd name="T0" fmla="*/ 0 w 753"/>
                        <a:gd name="T1" fmla="*/ 121 h 312"/>
                        <a:gd name="T2" fmla="*/ 71 w 753"/>
                        <a:gd name="T3" fmla="*/ 115 h 312"/>
                        <a:gd name="T4" fmla="*/ 121 w 753"/>
                        <a:gd name="T5" fmla="*/ 83 h 312"/>
                        <a:gd name="T6" fmla="*/ 234 w 753"/>
                        <a:gd name="T7" fmla="*/ 39 h 312"/>
                        <a:gd name="T8" fmla="*/ 285 w 753"/>
                        <a:gd name="T9" fmla="*/ 9 h 312"/>
                        <a:gd name="T10" fmla="*/ 318 w 753"/>
                        <a:gd name="T11" fmla="*/ 0 h 312"/>
                        <a:gd name="T12" fmla="*/ 347 w 753"/>
                        <a:gd name="T13" fmla="*/ 11 h 312"/>
                        <a:gd name="T14" fmla="*/ 444 w 753"/>
                        <a:gd name="T15" fmla="*/ 18 h 312"/>
                        <a:gd name="T16" fmla="*/ 494 w 753"/>
                        <a:gd name="T17" fmla="*/ 17 h 312"/>
                        <a:gd name="T18" fmla="*/ 535 w 753"/>
                        <a:gd name="T19" fmla="*/ 27 h 312"/>
                        <a:gd name="T20" fmla="*/ 563 w 753"/>
                        <a:gd name="T21" fmla="*/ 45 h 312"/>
                        <a:gd name="T22" fmla="*/ 612 w 753"/>
                        <a:gd name="T23" fmla="*/ 62 h 312"/>
                        <a:gd name="T24" fmla="*/ 672 w 753"/>
                        <a:gd name="T25" fmla="*/ 76 h 312"/>
                        <a:gd name="T26" fmla="*/ 692 w 753"/>
                        <a:gd name="T27" fmla="*/ 86 h 312"/>
                        <a:gd name="T28" fmla="*/ 707 w 753"/>
                        <a:gd name="T29" fmla="*/ 104 h 312"/>
                        <a:gd name="T30" fmla="*/ 744 w 753"/>
                        <a:gd name="T31" fmla="*/ 118 h 312"/>
                        <a:gd name="T32" fmla="*/ 753 w 753"/>
                        <a:gd name="T33" fmla="*/ 135 h 312"/>
                        <a:gd name="T34" fmla="*/ 752 w 753"/>
                        <a:gd name="T35" fmla="*/ 153 h 312"/>
                        <a:gd name="T36" fmla="*/ 735 w 753"/>
                        <a:gd name="T37" fmla="*/ 167 h 312"/>
                        <a:gd name="T38" fmla="*/ 733 w 753"/>
                        <a:gd name="T39" fmla="*/ 190 h 312"/>
                        <a:gd name="T40" fmla="*/ 712 w 753"/>
                        <a:gd name="T41" fmla="*/ 204 h 312"/>
                        <a:gd name="T42" fmla="*/ 670 w 753"/>
                        <a:gd name="T43" fmla="*/ 204 h 312"/>
                        <a:gd name="T44" fmla="*/ 650 w 753"/>
                        <a:gd name="T45" fmla="*/ 218 h 312"/>
                        <a:gd name="T46" fmla="*/ 617 w 753"/>
                        <a:gd name="T47" fmla="*/ 225 h 312"/>
                        <a:gd name="T48" fmla="*/ 512 w 753"/>
                        <a:gd name="T49" fmla="*/ 211 h 312"/>
                        <a:gd name="T50" fmla="*/ 431 w 753"/>
                        <a:gd name="T51" fmla="*/ 216 h 312"/>
                        <a:gd name="T52" fmla="*/ 379 w 753"/>
                        <a:gd name="T53" fmla="*/ 246 h 312"/>
                        <a:gd name="T54" fmla="*/ 331 w 753"/>
                        <a:gd name="T55" fmla="*/ 263 h 312"/>
                        <a:gd name="T56" fmla="*/ 280 w 753"/>
                        <a:gd name="T57" fmla="*/ 288 h 312"/>
                        <a:gd name="T58" fmla="*/ 233 w 753"/>
                        <a:gd name="T59" fmla="*/ 302 h 312"/>
                        <a:gd name="T60" fmla="*/ 188 w 753"/>
                        <a:gd name="T61" fmla="*/ 306 h 312"/>
                        <a:gd name="T62" fmla="*/ 105 w 753"/>
                        <a:gd name="T63" fmla="*/ 298 h 312"/>
                        <a:gd name="T64" fmla="*/ 50 w 753"/>
                        <a:gd name="T65" fmla="*/ 312 h 312"/>
                        <a:gd name="T66" fmla="*/ 0 w 753"/>
                        <a:gd name="T67" fmla="*/ 121 h 3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753" h="312">
                          <a:moveTo>
                            <a:pt x="0" y="121"/>
                          </a:moveTo>
                          <a:lnTo>
                            <a:pt x="71" y="115"/>
                          </a:lnTo>
                          <a:lnTo>
                            <a:pt x="121" y="83"/>
                          </a:lnTo>
                          <a:lnTo>
                            <a:pt x="234" y="39"/>
                          </a:lnTo>
                          <a:lnTo>
                            <a:pt x="285" y="9"/>
                          </a:lnTo>
                          <a:lnTo>
                            <a:pt x="318" y="0"/>
                          </a:lnTo>
                          <a:lnTo>
                            <a:pt x="347" y="11"/>
                          </a:lnTo>
                          <a:lnTo>
                            <a:pt x="444" y="18"/>
                          </a:lnTo>
                          <a:lnTo>
                            <a:pt x="494" y="17"/>
                          </a:lnTo>
                          <a:lnTo>
                            <a:pt x="535" y="27"/>
                          </a:lnTo>
                          <a:lnTo>
                            <a:pt x="563" y="45"/>
                          </a:lnTo>
                          <a:lnTo>
                            <a:pt x="612" y="62"/>
                          </a:lnTo>
                          <a:lnTo>
                            <a:pt x="672" y="76"/>
                          </a:lnTo>
                          <a:lnTo>
                            <a:pt x="692" y="86"/>
                          </a:lnTo>
                          <a:lnTo>
                            <a:pt x="707" y="104"/>
                          </a:lnTo>
                          <a:lnTo>
                            <a:pt x="744" y="118"/>
                          </a:lnTo>
                          <a:lnTo>
                            <a:pt x="753" y="135"/>
                          </a:lnTo>
                          <a:lnTo>
                            <a:pt x="752" y="153"/>
                          </a:lnTo>
                          <a:lnTo>
                            <a:pt x="735" y="167"/>
                          </a:lnTo>
                          <a:lnTo>
                            <a:pt x="733" y="190"/>
                          </a:lnTo>
                          <a:lnTo>
                            <a:pt x="712" y="204"/>
                          </a:lnTo>
                          <a:lnTo>
                            <a:pt x="670" y="204"/>
                          </a:lnTo>
                          <a:lnTo>
                            <a:pt x="650" y="218"/>
                          </a:lnTo>
                          <a:lnTo>
                            <a:pt x="617" y="225"/>
                          </a:lnTo>
                          <a:lnTo>
                            <a:pt x="512" y="211"/>
                          </a:lnTo>
                          <a:lnTo>
                            <a:pt x="431" y="216"/>
                          </a:lnTo>
                          <a:lnTo>
                            <a:pt x="379" y="246"/>
                          </a:lnTo>
                          <a:lnTo>
                            <a:pt x="331" y="263"/>
                          </a:lnTo>
                          <a:lnTo>
                            <a:pt x="280" y="288"/>
                          </a:lnTo>
                          <a:lnTo>
                            <a:pt x="233" y="302"/>
                          </a:lnTo>
                          <a:lnTo>
                            <a:pt x="188" y="306"/>
                          </a:lnTo>
                          <a:lnTo>
                            <a:pt x="105" y="298"/>
                          </a:lnTo>
                          <a:lnTo>
                            <a:pt x="50" y="312"/>
                          </a:lnTo>
                          <a:lnTo>
                            <a:pt x="0" y="121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96" name="Freeform 1895"/>
                    <p:cNvSpPr>
                      <a:spLocks/>
                    </p:cNvSpPr>
                    <p:nvPr/>
                  </p:nvSpPr>
                  <p:spPr bwMode="auto">
                    <a:xfrm>
                      <a:off x="1478" y="1475"/>
                      <a:ext cx="13" cy="4"/>
                    </a:xfrm>
                    <a:custGeom>
                      <a:avLst/>
                      <a:gdLst>
                        <a:gd name="T0" fmla="*/ 152 w 152"/>
                        <a:gd name="T1" fmla="*/ 44 h 44"/>
                        <a:gd name="T2" fmla="*/ 112 w 152"/>
                        <a:gd name="T3" fmla="*/ 30 h 44"/>
                        <a:gd name="T4" fmla="*/ 65 w 152"/>
                        <a:gd name="T5" fmla="*/ 24 h 44"/>
                        <a:gd name="T6" fmla="*/ 0 w 152"/>
                        <a:gd name="T7" fmla="*/ 1 h 44"/>
                        <a:gd name="T8" fmla="*/ 18 w 152"/>
                        <a:gd name="T9" fmla="*/ 0 h 44"/>
                        <a:gd name="T10" fmla="*/ 74 w 152"/>
                        <a:gd name="T11" fmla="*/ 20 h 44"/>
                        <a:gd name="T12" fmla="*/ 111 w 152"/>
                        <a:gd name="T13" fmla="*/ 20 h 44"/>
                        <a:gd name="T14" fmla="*/ 132 w 152"/>
                        <a:gd name="T15" fmla="*/ 35 h 44"/>
                        <a:gd name="T16" fmla="*/ 152 w 152"/>
                        <a:gd name="T17" fmla="*/ 44 h 4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52" h="44">
                          <a:moveTo>
                            <a:pt x="152" y="44"/>
                          </a:moveTo>
                          <a:lnTo>
                            <a:pt x="112" y="30"/>
                          </a:lnTo>
                          <a:lnTo>
                            <a:pt x="65" y="24"/>
                          </a:lnTo>
                          <a:lnTo>
                            <a:pt x="0" y="1"/>
                          </a:lnTo>
                          <a:lnTo>
                            <a:pt x="18" y="0"/>
                          </a:lnTo>
                          <a:lnTo>
                            <a:pt x="74" y="20"/>
                          </a:lnTo>
                          <a:lnTo>
                            <a:pt x="111" y="20"/>
                          </a:lnTo>
                          <a:lnTo>
                            <a:pt x="132" y="35"/>
                          </a:lnTo>
                          <a:lnTo>
                            <a:pt x="152" y="4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97" name="Freeform 1896"/>
                    <p:cNvSpPr>
                      <a:spLocks/>
                    </p:cNvSpPr>
                    <p:nvPr/>
                  </p:nvSpPr>
                  <p:spPr bwMode="auto">
                    <a:xfrm>
                      <a:off x="1468" y="1475"/>
                      <a:ext cx="6" cy="1"/>
                    </a:xfrm>
                    <a:custGeom>
                      <a:avLst/>
                      <a:gdLst>
                        <a:gd name="T0" fmla="*/ 72 w 72"/>
                        <a:gd name="T1" fmla="*/ 3 h 14"/>
                        <a:gd name="T2" fmla="*/ 26 w 72"/>
                        <a:gd name="T3" fmla="*/ 14 h 14"/>
                        <a:gd name="T4" fmla="*/ 0 w 72"/>
                        <a:gd name="T5" fmla="*/ 6 h 14"/>
                        <a:gd name="T6" fmla="*/ 24 w 72"/>
                        <a:gd name="T7" fmla="*/ 0 h 14"/>
                        <a:gd name="T8" fmla="*/ 72 w 72"/>
                        <a:gd name="T9" fmla="*/ 3 h 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2" h="14">
                          <a:moveTo>
                            <a:pt x="72" y="3"/>
                          </a:moveTo>
                          <a:lnTo>
                            <a:pt x="26" y="14"/>
                          </a:lnTo>
                          <a:lnTo>
                            <a:pt x="0" y="6"/>
                          </a:lnTo>
                          <a:lnTo>
                            <a:pt x="24" y="0"/>
                          </a:lnTo>
                          <a:lnTo>
                            <a:pt x="72" y="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98" name="Freeform 1897"/>
                    <p:cNvSpPr>
                      <a:spLocks/>
                    </p:cNvSpPr>
                    <p:nvPr/>
                  </p:nvSpPr>
                  <p:spPr bwMode="auto">
                    <a:xfrm>
                      <a:off x="1474" y="1469"/>
                      <a:ext cx="22" cy="7"/>
                    </a:xfrm>
                    <a:custGeom>
                      <a:avLst/>
                      <a:gdLst>
                        <a:gd name="T0" fmla="*/ 270 w 270"/>
                        <a:gd name="T1" fmla="*/ 84 h 84"/>
                        <a:gd name="T2" fmla="*/ 234 w 270"/>
                        <a:gd name="T3" fmla="*/ 68 h 84"/>
                        <a:gd name="T4" fmla="*/ 203 w 270"/>
                        <a:gd name="T5" fmla="*/ 49 h 84"/>
                        <a:gd name="T6" fmla="*/ 158 w 270"/>
                        <a:gd name="T7" fmla="*/ 38 h 84"/>
                        <a:gd name="T8" fmla="*/ 102 w 270"/>
                        <a:gd name="T9" fmla="*/ 24 h 84"/>
                        <a:gd name="T10" fmla="*/ 46 w 270"/>
                        <a:gd name="T11" fmla="*/ 8 h 84"/>
                        <a:gd name="T12" fmla="*/ 0 w 270"/>
                        <a:gd name="T13" fmla="*/ 8 h 84"/>
                        <a:gd name="T14" fmla="*/ 48 w 270"/>
                        <a:gd name="T15" fmla="*/ 0 h 84"/>
                        <a:gd name="T16" fmla="*/ 78 w 270"/>
                        <a:gd name="T17" fmla="*/ 8 h 84"/>
                        <a:gd name="T18" fmla="*/ 113 w 270"/>
                        <a:gd name="T19" fmla="*/ 19 h 84"/>
                        <a:gd name="T20" fmla="*/ 163 w 270"/>
                        <a:gd name="T21" fmla="*/ 33 h 84"/>
                        <a:gd name="T22" fmla="*/ 207 w 270"/>
                        <a:gd name="T23" fmla="*/ 40 h 84"/>
                        <a:gd name="T24" fmla="*/ 229 w 270"/>
                        <a:gd name="T25" fmla="*/ 57 h 84"/>
                        <a:gd name="T26" fmla="*/ 270 w 270"/>
                        <a:gd name="T27" fmla="*/ 84 h 8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270" h="84">
                          <a:moveTo>
                            <a:pt x="270" y="84"/>
                          </a:moveTo>
                          <a:lnTo>
                            <a:pt x="234" y="68"/>
                          </a:lnTo>
                          <a:lnTo>
                            <a:pt x="203" y="49"/>
                          </a:lnTo>
                          <a:lnTo>
                            <a:pt x="158" y="38"/>
                          </a:lnTo>
                          <a:lnTo>
                            <a:pt x="102" y="24"/>
                          </a:lnTo>
                          <a:lnTo>
                            <a:pt x="46" y="8"/>
                          </a:lnTo>
                          <a:lnTo>
                            <a:pt x="0" y="8"/>
                          </a:lnTo>
                          <a:lnTo>
                            <a:pt x="48" y="0"/>
                          </a:lnTo>
                          <a:lnTo>
                            <a:pt x="78" y="8"/>
                          </a:lnTo>
                          <a:lnTo>
                            <a:pt x="113" y="19"/>
                          </a:lnTo>
                          <a:lnTo>
                            <a:pt x="163" y="33"/>
                          </a:lnTo>
                          <a:lnTo>
                            <a:pt x="207" y="40"/>
                          </a:lnTo>
                          <a:lnTo>
                            <a:pt x="229" y="57"/>
                          </a:lnTo>
                          <a:lnTo>
                            <a:pt x="270" y="8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99" name="Freeform 1898"/>
                    <p:cNvSpPr>
                      <a:spLocks/>
                    </p:cNvSpPr>
                    <p:nvPr/>
                  </p:nvSpPr>
                  <p:spPr bwMode="auto">
                    <a:xfrm>
                      <a:off x="1467" y="1468"/>
                      <a:ext cx="5" cy="2"/>
                    </a:xfrm>
                    <a:custGeom>
                      <a:avLst/>
                      <a:gdLst>
                        <a:gd name="T0" fmla="*/ 0 w 71"/>
                        <a:gd name="T1" fmla="*/ 0 h 27"/>
                        <a:gd name="T2" fmla="*/ 26 w 71"/>
                        <a:gd name="T3" fmla="*/ 17 h 27"/>
                        <a:gd name="T4" fmla="*/ 71 w 71"/>
                        <a:gd name="T5" fmla="*/ 27 h 27"/>
                        <a:gd name="T6" fmla="*/ 38 w 71"/>
                        <a:gd name="T7" fmla="*/ 14 h 27"/>
                        <a:gd name="T8" fmla="*/ 0 w 71"/>
                        <a:gd name="T9" fmla="*/ 0 h 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1" h="27">
                          <a:moveTo>
                            <a:pt x="0" y="0"/>
                          </a:moveTo>
                          <a:lnTo>
                            <a:pt x="26" y="17"/>
                          </a:lnTo>
                          <a:lnTo>
                            <a:pt x="71" y="27"/>
                          </a:lnTo>
                          <a:lnTo>
                            <a:pt x="38" y="1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00" name="Freeform 1899"/>
                    <p:cNvSpPr>
                      <a:spLocks/>
                    </p:cNvSpPr>
                    <p:nvPr/>
                  </p:nvSpPr>
                  <p:spPr bwMode="auto">
                    <a:xfrm>
                      <a:off x="1483" y="1468"/>
                      <a:ext cx="12" cy="4"/>
                    </a:xfrm>
                    <a:custGeom>
                      <a:avLst/>
                      <a:gdLst>
                        <a:gd name="T0" fmla="*/ 133 w 145"/>
                        <a:gd name="T1" fmla="*/ 35 h 49"/>
                        <a:gd name="T2" fmla="*/ 145 w 145"/>
                        <a:gd name="T3" fmla="*/ 49 h 49"/>
                        <a:gd name="T4" fmla="*/ 95 w 145"/>
                        <a:gd name="T5" fmla="*/ 27 h 49"/>
                        <a:gd name="T6" fmla="*/ 54 w 145"/>
                        <a:gd name="T7" fmla="*/ 19 h 49"/>
                        <a:gd name="T8" fmla="*/ 22 w 145"/>
                        <a:gd name="T9" fmla="*/ 8 h 49"/>
                        <a:gd name="T10" fmla="*/ 0 w 145"/>
                        <a:gd name="T11" fmla="*/ 0 h 49"/>
                        <a:gd name="T12" fmla="*/ 50 w 145"/>
                        <a:gd name="T13" fmla="*/ 11 h 49"/>
                        <a:gd name="T14" fmla="*/ 92 w 145"/>
                        <a:gd name="T15" fmla="*/ 23 h 49"/>
                        <a:gd name="T16" fmla="*/ 133 w 145"/>
                        <a:gd name="T17" fmla="*/ 35 h 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45" h="49">
                          <a:moveTo>
                            <a:pt x="133" y="35"/>
                          </a:moveTo>
                          <a:lnTo>
                            <a:pt x="145" y="49"/>
                          </a:lnTo>
                          <a:lnTo>
                            <a:pt x="95" y="27"/>
                          </a:lnTo>
                          <a:lnTo>
                            <a:pt x="54" y="19"/>
                          </a:lnTo>
                          <a:lnTo>
                            <a:pt x="22" y="8"/>
                          </a:lnTo>
                          <a:lnTo>
                            <a:pt x="0" y="0"/>
                          </a:lnTo>
                          <a:lnTo>
                            <a:pt x="50" y="11"/>
                          </a:lnTo>
                          <a:lnTo>
                            <a:pt x="92" y="23"/>
                          </a:lnTo>
                          <a:lnTo>
                            <a:pt x="133" y="3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01" name="Freeform 1900"/>
                    <p:cNvSpPr>
                      <a:spLocks/>
                    </p:cNvSpPr>
                    <p:nvPr/>
                  </p:nvSpPr>
                  <p:spPr bwMode="auto">
                    <a:xfrm>
                      <a:off x="1468" y="1466"/>
                      <a:ext cx="11" cy="1"/>
                    </a:xfrm>
                    <a:custGeom>
                      <a:avLst/>
                      <a:gdLst>
                        <a:gd name="T0" fmla="*/ 132 w 132"/>
                        <a:gd name="T1" fmla="*/ 9 h 9"/>
                        <a:gd name="T2" fmla="*/ 101 w 132"/>
                        <a:gd name="T3" fmla="*/ 9 h 9"/>
                        <a:gd name="T4" fmla="*/ 51 w 132"/>
                        <a:gd name="T5" fmla="*/ 9 h 9"/>
                        <a:gd name="T6" fmla="*/ 0 w 132"/>
                        <a:gd name="T7" fmla="*/ 0 h 9"/>
                        <a:gd name="T8" fmla="*/ 58 w 132"/>
                        <a:gd name="T9" fmla="*/ 0 h 9"/>
                        <a:gd name="T10" fmla="*/ 132 w 132"/>
                        <a:gd name="T11" fmla="*/ 9 h 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32" h="9">
                          <a:moveTo>
                            <a:pt x="132" y="9"/>
                          </a:moveTo>
                          <a:lnTo>
                            <a:pt x="101" y="9"/>
                          </a:lnTo>
                          <a:lnTo>
                            <a:pt x="51" y="9"/>
                          </a:lnTo>
                          <a:lnTo>
                            <a:pt x="0" y="0"/>
                          </a:lnTo>
                          <a:lnTo>
                            <a:pt x="58" y="0"/>
                          </a:lnTo>
                          <a:lnTo>
                            <a:pt x="132" y="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02" name="Freeform 1901"/>
                    <p:cNvSpPr>
                      <a:spLocks/>
                    </p:cNvSpPr>
                    <p:nvPr/>
                  </p:nvSpPr>
                  <p:spPr bwMode="auto">
                    <a:xfrm>
                      <a:off x="1492" y="1476"/>
                      <a:ext cx="2" cy="3"/>
                    </a:xfrm>
                    <a:custGeom>
                      <a:avLst/>
                      <a:gdLst>
                        <a:gd name="T0" fmla="*/ 9 w 30"/>
                        <a:gd name="T1" fmla="*/ 0 h 41"/>
                        <a:gd name="T2" fmla="*/ 0 w 30"/>
                        <a:gd name="T3" fmla="*/ 13 h 41"/>
                        <a:gd name="T4" fmla="*/ 20 w 30"/>
                        <a:gd name="T5" fmla="*/ 38 h 41"/>
                        <a:gd name="T6" fmla="*/ 30 w 30"/>
                        <a:gd name="T7" fmla="*/ 41 h 41"/>
                        <a:gd name="T8" fmla="*/ 16 w 30"/>
                        <a:gd name="T9" fmla="*/ 27 h 41"/>
                        <a:gd name="T10" fmla="*/ 9 w 30"/>
                        <a:gd name="T11" fmla="*/ 0 h 4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30" h="41">
                          <a:moveTo>
                            <a:pt x="9" y="0"/>
                          </a:moveTo>
                          <a:lnTo>
                            <a:pt x="0" y="13"/>
                          </a:lnTo>
                          <a:lnTo>
                            <a:pt x="20" y="38"/>
                          </a:lnTo>
                          <a:lnTo>
                            <a:pt x="30" y="41"/>
                          </a:lnTo>
                          <a:lnTo>
                            <a:pt x="16" y="27"/>
                          </a:lnTo>
                          <a:lnTo>
                            <a:pt x="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03" name="Freeform 1902"/>
                    <p:cNvSpPr>
                      <a:spLocks/>
                    </p:cNvSpPr>
                    <p:nvPr/>
                  </p:nvSpPr>
                  <p:spPr bwMode="auto">
                    <a:xfrm>
                      <a:off x="1495" y="1473"/>
                      <a:ext cx="2" cy="3"/>
                    </a:xfrm>
                    <a:custGeom>
                      <a:avLst/>
                      <a:gdLst>
                        <a:gd name="T0" fmla="*/ 0 w 27"/>
                        <a:gd name="T1" fmla="*/ 0 h 35"/>
                        <a:gd name="T2" fmla="*/ 0 w 27"/>
                        <a:gd name="T3" fmla="*/ 17 h 35"/>
                        <a:gd name="T4" fmla="*/ 11 w 27"/>
                        <a:gd name="T5" fmla="*/ 28 h 35"/>
                        <a:gd name="T6" fmla="*/ 27 w 27"/>
                        <a:gd name="T7" fmla="*/ 35 h 35"/>
                        <a:gd name="T8" fmla="*/ 13 w 27"/>
                        <a:gd name="T9" fmla="*/ 21 h 35"/>
                        <a:gd name="T10" fmla="*/ 0 w 27"/>
                        <a:gd name="T11" fmla="*/ 0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7" h="35">
                          <a:moveTo>
                            <a:pt x="0" y="0"/>
                          </a:moveTo>
                          <a:lnTo>
                            <a:pt x="0" y="17"/>
                          </a:lnTo>
                          <a:lnTo>
                            <a:pt x="11" y="28"/>
                          </a:lnTo>
                          <a:lnTo>
                            <a:pt x="27" y="35"/>
                          </a:lnTo>
                          <a:lnTo>
                            <a:pt x="13" y="2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04" name="Freeform 1903"/>
                    <p:cNvSpPr>
                      <a:spLocks/>
                    </p:cNvSpPr>
                    <p:nvPr/>
                  </p:nvSpPr>
                  <p:spPr bwMode="auto">
                    <a:xfrm>
                      <a:off x="1445" y="1478"/>
                      <a:ext cx="16" cy="3"/>
                    </a:xfrm>
                    <a:custGeom>
                      <a:avLst/>
                      <a:gdLst>
                        <a:gd name="T0" fmla="*/ 186 w 186"/>
                        <a:gd name="T1" fmla="*/ 0 h 33"/>
                        <a:gd name="T2" fmla="*/ 101 w 186"/>
                        <a:gd name="T3" fmla="*/ 17 h 33"/>
                        <a:gd name="T4" fmla="*/ 0 w 186"/>
                        <a:gd name="T5" fmla="*/ 33 h 33"/>
                        <a:gd name="T6" fmla="*/ 77 w 186"/>
                        <a:gd name="T7" fmla="*/ 31 h 33"/>
                        <a:gd name="T8" fmla="*/ 186 w 186"/>
                        <a:gd name="T9" fmla="*/ 0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86" h="33">
                          <a:moveTo>
                            <a:pt x="186" y="0"/>
                          </a:moveTo>
                          <a:lnTo>
                            <a:pt x="101" y="17"/>
                          </a:lnTo>
                          <a:lnTo>
                            <a:pt x="0" y="33"/>
                          </a:lnTo>
                          <a:lnTo>
                            <a:pt x="77" y="31"/>
                          </a:lnTo>
                          <a:lnTo>
                            <a:pt x="18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05" name="Freeform 1904"/>
                    <p:cNvSpPr>
                      <a:spLocks/>
                    </p:cNvSpPr>
                    <p:nvPr/>
                  </p:nvSpPr>
                  <p:spPr bwMode="auto">
                    <a:xfrm>
                      <a:off x="1445" y="1471"/>
                      <a:ext cx="12" cy="5"/>
                    </a:xfrm>
                    <a:custGeom>
                      <a:avLst/>
                      <a:gdLst>
                        <a:gd name="T0" fmla="*/ 139 w 139"/>
                        <a:gd name="T1" fmla="*/ 0 h 66"/>
                        <a:gd name="T2" fmla="*/ 61 w 139"/>
                        <a:gd name="T3" fmla="*/ 47 h 66"/>
                        <a:gd name="T4" fmla="*/ 0 w 139"/>
                        <a:gd name="T5" fmla="*/ 66 h 66"/>
                        <a:gd name="T6" fmla="*/ 57 w 139"/>
                        <a:gd name="T7" fmla="*/ 40 h 66"/>
                        <a:gd name="T8" fmla="*/ 139 w 139"/>
                        <a:gd name="T9" fmla="*/ 0 h 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39" h="66">
                          <a:moveTo>
                            <a:pt x="139" y="0"/>
                          </a:moveTo>
                          <a:lnTo>
                            <a:pt x="61" y="47"/>
                          </a:lnTo>
                          <a:lnTo>
                            <a:pt x="0" y="66"/>
                          </a:lnTo>
                          <a:lnTo>
                            <a:pt x="57" y="40"/>
                          </a:lnTo>
                          <a:lnTo>
                            <a:pt x="13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06" name="Freeform 1905"/>
                    <p:cNvSpPr>
                      <a:spLocks/>
                    </p:cNvSpPr>
                    <p:nvPr/>
                  </p:nvSpPr>
                  <p:spPr bwMode="auto">
                    <a:xfrm>
                      <a:off x="1421" y="1472"/>
                      <a:ext cx="20" cy="26"/>
                    </a:xfrm>
                    <a:custGeom>
                      <a:avLst/>
                      <a:gdLst>
                        <a:gd name="T0" fmla="*/ 13 w 244"/>
                        <a:gd name="T1" fmla="*/ 18 h 313"/>
                        <a:gd name="T2" fmla="*/ 116 w 244"/>
                        <a:gd name="T3" fmla="*/ 14 h 313"/>
                        <a:gd name="T4" fmla="*/ 196 w 244"/>
                        <a:gd name="T5" fmla="*/ 0 h 313"/>
                        <a:gd name="T6" fmla="*/ 232 w 244"/>
                        <a:gd name="T7" fmla="*/ 55 h 313"/>
                        <a:gd name="T8" fmla="*/ 244 w 244"/>
                        <a:gd name="T9" fmla="*/ 132 h 313"/>
                        <a:gd name="T10" fmla="*/ 244 w 244"/>
                        <a:gd name="T11" fmla="*/ 194 h 313"/>
                        <a:gd name="T12" fmla="*/ 226 w 244"/>
                        <a:gd name="T13" fmla="*/ 259 h 313"/>
                        <a:gd name="T14" fmla="*/ 0 w 244"/>
                        <a:gd name="T15" fmla="*/ 313 h 313"/>
                        <a:gd name="T16" fmla="*/ 13 w 244"/>
                        <a:gd name="T17" fmla="*/ 18 h 3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44" h="313">
                          <a:moveTo>
                            <a:pt x="13" y="18"/>
                          </a:moveTo>
                          <a:lnTo>
                            <a:pt x="116" y="14"/>
                          </a:lnTo>
                          <a:lnTo>
                            <a:pt x="196" y="0"/>
                          </a:lnTo>
                          <a:lnTo>
                            <a:pt x="232" y="55"/>
                          </a:lnTo>
                          <a:lnTo>
                            <a:pt x="244" y="132"/>
                          </a:lnTo>
                          <a:lnTo>
                            <a:pt x="244" y="194"/>
                          </a:lnTo>
                          <a:lnTo>
                            <a:pt x="226" y="259"/>
                          </a:lnTo>
                          <a:lnTo>
                            <a:pt x="0" y="313"/>
                          </a:lnTo>
                          <a:lnTo>
                            <a:pt x="13" y="18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07" name="Freeform 1906"/>
                    <p:cNvSpPr>
                      <a:spLocks/>
                    </p:cNvSpPr>
                    <p:nvPr/>
                  </p:nvSpPr>
                  <p:spPr bwMode="auto">
                    <a:xfrm>
                      <a:off x="1422" y="1473"/>
                      <a:ext cx="18" cy="23"/>
                    </a:xfrm>
                    <a:custGeom>
                      <a:avLst/>
                      <a:gdLst>
                        <a:gd name="T0" fmla="*/ 7 w 216"/>
                        <a:gd name="T1" fmla="*/ 7 h 276"/>
                        <a:gd name="T2" fmla="*/ 92 w 216"/>
                        <a:gd name="T3" fmla="*/ 14 h 276"/>
                        <a:gd name="T4" fmla="*/ 179 w 216"/>
                        <a:gd name="T5" fmla="*/ 0 h 276"/>
                        <a:gd name="T6" fmla="*/ 203 w 216"/>
                        <a:gd name="T7" fmla="*/ 41 h 276"/>
                        <a:gd name="T8" fmla="*/ 216 w 216"/>
                        <a:gd name="T9" fmla="*/ 120 h 276"/>
                        <a:gd name="T10" fmla="*/ 206 w 216"/>
                        <a:gd name="T11" fmla="*/ 207 h 276"/>
                        <a:gd name="T12" fmla="*/ 206 w 216"/>
                        <a:gd name="T13" fmla="*/ 222 h 276"/>
                        <a:gd name="T14" fmla="*/ 0 w 216"/>
                        <a:gd name="T15" fmla="*/ 276 h 276"/>
                        <a:gd name="T16" fmla="*/ 7 w 216"/>
                        <a:gd name="T17" fmla="*/ 7 h 27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16" h="276">
                          <a:moveTo>
                            <a:pt x="7" y="7"/>
                          </a:moveTo>
                          <a:lnTo>
                            <a:pt x="92" y="14"/>
                          </a:lnTo>
                          <a:lnTo>
                            <a:pt x="179" y="0"/>
                          </a:lnTo>
                          <a:lnTo>
                            <a:pt x="203" y="41"/>
                          </a:lnTo>
                          <a:lnTo>
                            <a:pt x="216" y="120"/>
                          </a:lnTo>
                          <a:lnTo>
                            <a:pt x="206" y="207"/>
                          </a:lnTo>
                          <a:lnTo>
                            <a:pt x="206" y="222"/>
                          </a:lnTo>
                          <a:lnTo>
                            <a:pt x="0" y="276"/>
                          </a:lnTo>
                          <a:lnTo>
                            <a:pt x="7" y="7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08" name="Freeform 1907"/>
                    <p:cNvSpPr>
                      <a:spLocks/>
                    </p:cNvSpPr>
                    <p:nvPr/>
                  </p:nvSpPr>
                  <p:spPr bwMode="auto">
                    <a:xfrm>
                      <a:off x="1341" y="1441"/>
                      <a:ext cx="85" cy="61"/>
                    </a:xfrm>
                    <a:custGeom>
                      <a:avLst/>
                      <a:gdLst>
                        <a:gd name="T0" fmla="*/ 985 w 1019"/>
                        <a:gd name="T1" fmla="*/ 363 h 734"/>
                        <a:gd name="T2" fmla="*/ 1019 w 1019"/>
                        <a:gd name="T3" fmla="*/ 448 h 734"/>
                        <a:gd name="T4" fmla="*/ 1019 w 1019"/>
                        <a:gd name="T5" fmla="*/ 541 h 734"/>
                        <a:gd name="T6" fmla="*/ 1003 w 1019"/>
                        <a:gd name="T7" fmla="*/ 617 h 734"/>
                        <a:gd name="T8" fmla="*/ 969 w 1019"/>
                        <a:gd name="T9" fmla="*/ 709 h 734"/>
                        <a:gd name="T10" fmla="*/ 633 w 1019"/>
                        <a:gd name="T11" fmla="*/ 734 h 734"/>
                        <a:gd name="T12" fmla="*/ 336 w 1019"/>
                        <a:gd name="T13" fmla="*/ 709 h 734"/>
                        <a:gd name="T14" fmla="*/ 79 w 1019"/>
                        <a:gd name="T15" fmla="*/ 654 h 734"/>
                        <a:gd name="T16" fmla="*/ 73 w 1019"/>
                        <a:gd name="T17" fmla="*/ 402 h 734"/>
                        <a:gd name="T18" fmla="*/ 42 w 1019"/>
                        <a:gd name="T19" fmla="*/ 235 h 734"/>
                        <a:gd name="T20" fmla="*/ 0 w 1019"/>
                        <a:gd name="T21" fmla="*/ 0 h 734"/>
                        <a:gd name="T22" fmla="*/ 123 w 1019"/>
                        <a:gd name="T23" fmla="*/ 136 h 734"/>
                        <a:gd name="T24" fmla="*/ 180 w 1019"/>
                        <a:gd name="T25" fmla="*/ 179 h 734"/>
                        <a:gd name="T26" fmla="*/ 224 w 1019"/>
                        <a:gd name="T27" fmla="*/ 204 h 734"/>
                        <a:gd name="T28" fmla="*/ 253 w 1019"/>
                        <a:gd name="T29" fmla="*/ 220 h 734"/>
                        <a:gd name="T30" fmla="*/ 278 w 1019"/>
                        <a:gd name="T31" fmla="*/ 248 h 734"/>
                        <a:gd name="T32" fmla="*/ 297 w 1019"/>
                        <a:gd name="T33" fmla="*/ 257 h 734"/>
                        <a:gd name="T34" fmla="*/ 354 w 1019"/>
                        <a:gd name="T35" fmla="*/ 257 h 734"/>
                        <a:gd name="T36" fmla="*/ 396 w 1019"/>
                        <a:gd name="T37" fmla="*/ 268 h 734"/>
                        <a:gd name="T38" fmla="*/ 592 w 1019"/>
                        <a:gd name="T39" fmla="*/ 305 h 734"/>
                        <a:gd name="T40" fmla="*/ 985 w 1019"/>
                        <a:gd name="T41" fmla="*/ 363 h 7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019" h="734">
                          <a:moveTo>
                            <a:pt x="985" y="363"/>
                          </a:moveTo>
                          <a:lnTo>
                            <a:pt x="1019" y="448"/>
                          </a:lnTo>
                          <a:lnTo>
                            <a:pt x="1019" y="541"/>
                          </a:lnTo>
                          <a:lnTo>
                            <a:pt x="1003" y="617"/>
                          </a:lnTo>
                          <a:lnTo>
                            <a:pt x="969" y="709"/>
                          </a:lnTo>
                          <a:lnTo>
                            <a:pt x="633" y="734"/>
                          </a:lnTo>
                          <a:lnTo>
                            <a:pt x="336" y="709"/>
                          </a:lnTo>
                          <a:lnTo>
                            <a:pt x="79" y="654"/>
                          </a:lnTo>
                          <a:lnTo>
                            <a:pt x="73" y="402"/>
                          </a:lnTo>
                          <a:lnTo>
                            <a:pt x="42" y="235"/>
                          </a:lnTo>
                          <a:lnTo>
                            <a:pt x="0" y="0"/>
                          </a:lnTo>
                          <a:lnTo>
                            <a:pt x="123" y="136"/>
                          </a:lnTo>
                          <a:lnTo>
                            <a:pt x="180" y="179"/>
                          </a:lnTo>
                          <a:lnTo>
                            <a:pt x="224" y="204"/>
                          </a:lnTo>
                          <a:lnTo>
                            <a:pt x="253" y="220"/>
                          </a:lnTo>
                          <a:lnTo>
                            <a:pt x="278" y="248"/>
                          </a:lnTo>
                          <a:lnTo>
                            <a:pt x="297" y="257"/>
                          </a:lnTo>
                          <a:lnTo>
                            <a:pt x="354" y="257"/>
                          </a:lnTo>
                          <a:lnTo>
                            <a:pt x="396" y="268"/>
                          </a:lnTo>
                          <a:lnTo>
                            <a:pt x="592" y="305"/>
                          </a:lnTo>
                          <a:lnTo>
                            <a:pt x="985" y="363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09" name="Freeform 1908"/>
                    <p:cNvSpPr>
                      <a:spLocks/>
                    </p:cNvSpPr>
                    <p:nvPr/>
                  </p:nvSpPr>
                  <p:spPr bwMode="auto">
                    <a:xfrm>
                      <a:off x="1293" y="1412"/>
                      <a:ext cx="132" cy="89"/>
                    </a:xfrm>
                    <a:custGeom>
                      <a:avLst/>
                      <a:gdLst>
                        <a:gd name="T0" fmla="*/ 283 w 1578"/>
                        <a:gd name="T1" fmla="*/ 0 h 1062"/>
                        <a:gd name="T2" fmla="*/ 419 w 1578"/>
                        <a:gd name="T3" fmla="*/ 37 h 1062"/>
                        <a:gd name="T4" fmla="*/ 456 w 1578"/>
                        <a:gd name="T5" fmla="*/ 113 h 1062"/>
                        <a:gd name="T6" fmla="*/ 468 w 1578"/>
                        <a:gd name="T7" fmla="*/ 158 h 1062"/>
                        <a:gd name="T8" fmla="*/ 444 w 1578"/>
                        <a:gd name="T9" fmla="*/ 227 h 1062"/>
                        <a:gd name="T10" fmla="*/ 364 w 1578"/>
                        <a:gd name="T11" fmla="*/ 322 h 1062"/>
                        <a:gd name="T12" fmla="*/ 437 w 1578"/>
                        <a:gd name="T13" fmla="*/ 277 h 1062"/>
                        <a:gd name="T14" fmla="*/ 492 w 1578"/>
                        <a:gd name="T15" fmla="*/ 208 h 1062"/>
                        <a:gd name="T16" fmla="*/ 562 w 1578"/>
                        <a:gd name="T17" fmla="*/ 331 h 1062"/>
                        <a:gd name="T18" fmla="*/ 587 w 1578"/>
                        <a:gd name="T19" fmla="*/ 370 h 1062"/>
                        <a:gd name="T20" fmla="*/ 663 w 1578"/>
                        <a:gd name="T21" fmla="*/ 461 h 1062"/>
                        <a:gd name="T22" fmla="*/ 783 w 1578"/>
                        <a:gd name="T23" fmla="*/ 568 h 1062"/>
                        <a:gd name="T24" fmla="*/ 802 w 1578"/>
                        <a:gd name="T25" fmla="*/ 600 h 1062"/>
                        <a:gd name="T26" fmla="*/ 770 w 1578"/>
                        <a:gd name="T27" fmla="*/ 651 h 1062"/>
                        <a:gd name="T28" fmla="*/ 659 w 1578"/>
                        <a:gd name="T29" fmla="*/ 759 h 1062"/>
                        <a:gd name="T30" fmla="*/ 745 w 1578"/>
                        <a:gd name="T31" fmla="*/ 707 h 1062"/>
                        <a:gd name="T32" fmla="*/ 814 w 1578"/>
                        <a:gd name="T33" fmla="*/ 669 h 1062"/>
                        <a:gd name="T34" fmla="*/ 832 w 1578"/>
                        <a:gd name="T35" fmla="*/ 620 h 1062"/>
                        <a:gd name="T36" fmla="*/ 1121 w 1578"/>
                        <a:gd name="T37" fmla="*/ 663 h 1062"/>
                        <a:gd name="T38" fmla="*/ 1337 w 1578"/>
                        <a:gd name="T39" fmla="*/ 694 h 1062"/>
                        <a:gd name="T40" fmla="*/ 1239 w 1578"/>
                        <a:gd name="T41" fmla="*/ 764 h 1062"/>
                        <a:gd name="T42" fmla="*/ 1171 w 1578"/>
                        <a:gd name="T43" fmla="*/ 821 h 1062"/>
                        <a:gd name="T44" fmla="*/ 1066 w 1578"/>
                        <a:gd name="T45" fmla="*/ 885 h 1062"/>
                        <a:gd name="T46" fmla="*/ 1208 w 1578"/>
                        <a:gd name="T47" fmla="*/ 828 h 1062"/>
                        <a:gd name="T48" fmla="*/ 1361 w 1578"/>
                        <a:gd name="T49" fmla="*/ 701 h 1062"/>
                        <a:gd name="T50" fmla="*/ 1552 w 1578"/>
                        <a:gd name="T51" fmla="*/ 720 h 1062"/>
                        <a:gd name="T52" fmla="*/ 1578 w 1578"/>
                        <a:gd name="T53" fmla="*/ 802 h 1062"/>
                        <a:gd name="T54" fmla="*/ 1564 w 1578"/>
                        <a:gd name="T55" fmla="*/ 947 h 1062"/>
                        <a:gd name="T56" fmla="*/ 1522 w 1578"/>
                        <a:gd name="T57" fmla="*/ 1037 h 1062"/>
                        <a:gd name="T58" fmla="*/ 1349 w 1578"/>
                        <a:gd name="T59" fmla="*/ 1062 h 1062"/>
                        <a:gd name="T60" fmla="*/ 1127 w 1578"/>
                        <a:gd name="T61" fmla="*/ 1049 h 1062"/>
                        <a:gd name="T62" fmla="*/ 910 w 1578"/>
                        <a:gd name="T63" fmla="*/ 1040 h 1062"/>
                        <a:gd name="T64" fmla="*/ 664 w 1578"/>
                        <a:gd name="T65" fmla="*/ 995 h 1062"/>
                        <a:gd name="T66" fmla="*/ 630 w 1578"/>
                        <a:gd name="T67" fmla="*/ 984 h 1062"/>
                        <a:gd name="T68" fmla="*/ 538 w 1578"/>
                        <a:gd name="T69" fmla="*/ 923 h 1062"/>
                        <a:gd name="T70" fmla="*/ 394 w 1578"/>
                        <a:gd name="T71" fmla="*/ 821 h 1062"/>
                        <a:gd name="T72" fmla="*/ 209 w 1578"/>
                        <a:gd name="T73" fmla="*/ 607 h 1062"/>
                        <a:gd name="T74" fmla="*/ 37 w 1578"/>
                        <a:gd name="T75" fmla="*/ 391 h 1062"/>
                        <a:gd name="T76" fmla="*/ 0 w 1578"/>
                        <a:gd name="T77" fmla="*/ 297 h 1062"/>
                        <a:gd name="T78" fmla="*/ 37 w 1578"/>
                        <a:gd name="T79" fmla="*/ 133 h 1062"/>
                        <a:gd name="T80" fmla="*/ 129 w 1578"/>
                        <a:gd name="T81" fmla="*/ 19 h 1062"/>
                        <a:gd name="T82" fmla="*/ 283 w 1578"/>
                        <a:gd name="T83" fmla="*/ 0 h 10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</a:cxnLst>
                      <a:rect l="0" t="0" r="r" b="b"/>
                      <a:pathLst>
                        <a:path w="1578" h="1062">
                          <a:moveTo>
                            <a:pt x="283" y="0"/>
                          </a:moveTo>
                          <a:lnTo>
                            <a:pt x="419" y="37"/>
                          </a:lnTo>
                          <a:lnTo>
                            <a:pt x="456" y="113"/>
                          </a:lnTo>
                          <a:lnTo>
                            <a:pt x="468" y="158"/>
                          </a:lnTo>
                          <a:lnTo>
                            <a:pt x="444" y="227"/>
                          </a:lnTo>
                          <a:lnTo>
                            <a:pt x="364" y="322"/>
                          </a:lnTo>
                          <a:lnTo>
                            <a:pt x="437" y="277"/>
                          </a:lnTo>
                          <a:lnTo>
                            <a:pt x="492" y="208"/>
                          </a:lnTo>
                          <a:lnTo>
                            <a:pt x="562" y="331"/>
                          </a:lnTo>
                          <a:lnTo>
                            <a:pt x="587" y="370"/>
                          </a:lnTo>
                          <a:lnTo>
                            <a:pt x="663" y="461"/>
                          </a:lnTo>
                          <a:lnTo>
                            <a:pt x="783" y="568"/>
                          </a:lnTo>
                          <a:lnTo>
                            <a:pt x="802" y="600"/>
                          </a:lnTo>
                          <a:lnTo>
                            <a:pt x="770" y="651"/>
                          </a:lnTo>
                          <a:lnTo>
                            <a:pt x="659" y="759"/>
                          </a:lnTo>
                          <a:lnTo>
                            <a:pt x="745" y="707"/>
                          </a:lnTo>
                          <a:lnTo>
                            <a:pt x="814" y="669"/>
                          </a:lnTo>
                          <a:lnTo>
                            <a:pt x="832" y="620"/>
                          </a:lnTo>
                          <a:lnTo>
                            <a:pt x="1121" y="663"/>
                          </a:lnTo>
                          <a:lnTo>
                            <a:pt x="1337" y="694"/>
                          </a:lnTo>
                          <a:lnTo>
                            <a:pt x="1239" y="764"/>
                          </a:lnTo>
                          <a:lnTo>
                            <a:pt x="1171" y="821"/>
                          </a:lnTo>
                          <a:lnTo>
                            <a:pt x="1066" y="885"/>
                          </a:lnTo>
                          <a:lnTo>
                            <a:pt x="1208" y="828"/>
                          </a:lnTo>
                          <a:lnTo>
                            <a:pt x="1361" y="701"/>
                          </a:lnTo>
                          <a:lnTo>
                            <a:pt x="1552" y="720"/>
                          </a:lnTo>
                          <a:lnTo>
                            <a:pt x="1578" y="802"/>
                          </a:lnTo>
                          <a:lnTo>
                            <a:pt x="1564" y="947"/>
                          </a:lnTo>
                          <a:lnTo>
                            <a:pt x="1522" y="1037"/>
                          </a:lnTo>
                          <a:lnTo>
                            <a:pt x="1349" y="1062"/>
                          </a:lnTo>
                          <a:lnTo>
                            <a:pt x="1127" y="1049"/>
                          </a:lnTo>
                          <a:lnTo>
                            <a:pt x="910" y="1040"/>
                          </a:lnTo>
                          <a:lnTo>
                            <a:pt x="664" y="995"/>
                          </a:lnTo>
                          <a:lnTo>
                            <a:pt x="630" y="984"/>
                          </a:lnTo>
                          <a:lnTo>
                            <a:pt x="538" y="923"/>
                          </a:lnTo>
                          <a:lnTo>
                            <a:pt x="394" y="821"/>
                          </a:lnTo>
                          <a:lnTo>
                            <a:pt x="209" y="607"/>
                          </a:lnTo>
                          <a:lnTo>
                            <a:pt x="37" y="391"/>
                          </a:lnTo>
                          <a:lnTo>
                            <a:pt x="0" y="297"/>
                          </a:lnTo>
                          <a:lnTo>
                            <a:pt x="37" y="133"/>
                          </a:lnTo>
                          <a:lnTo>
                            <a:pt x="129" y="19"/>
                          </a:lnTo>
                          <a:lnTo>
                            <a:pt x="283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</p:grpSp>
              <p:grpSp>
                <p:nvGrpSpPr>
                  <p:cNvPr id="1355" name="Group 1354"/>
                  <p:cNvGrpSpPr>
                    <a:grpSpLocks/>
                  </p:cNvGrpSpPr>
                  <p:nvPr/>
                </p:nvGrpSpPr>
                <p:grpSpPr bwMode="auto">
                  <a:xfrm>
                    <a:off x="3236" y="3713"/>
                    <a:ext cx="200" cy="97"/>
                    <a:chOff x="4049" y="1360"/>
                    <a:chExt cx="846" cy="603"/>
                  </a:xfrm>
                </p:grpSpPr>
                <p:sp>
                  <p:nvSpPr>
                    <p:cNvPr id="1597" name="Rectangle 159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99" y="1360"/>
                      <a:ext cx="349" cy="296"/>
                    </a:xfrm>
                    <a:prstGeom prst="rect">
                      <a:avLst/>
                    </a:prstGeom>
                    <a:solidFill>
                      <a:srgbClr val="C0C0C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98" name="Line 882"/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4348" y="1392"/>
                      <a:ext cx="81" cy="113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99" name="Oval 159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46" y="1544"/>
                      <a:ext cx="30" cy="25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00" name="Oval 159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09" y="1408"/>
                      <a:ext cx="70" cy="69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01" name="Freeform 1600"/>
                    <p:cNvSpPr>
                      <a:spLocks/>
                    </p:cNvSpPr>
                    <p:nvPr/>
                  </p:nvSpPr>
                  <p:spPr bwMode="auto">
                    <a:xfrm>
                      <a:off x="4400" y="1474"/>
                      <a:ext cx="236" cy="240"/>
                    </a:xfrm>
                    <a:custGeom>
                      <a:avLst/>
                      <a:gdLst>
                        <a:gd name="T0" fmla="*/ 500 w 709"/>
                        <a:gd name="T1" fmla="*/ 27 h 719"/>
                        <a:gd name="T2" fmla="*/ 541 w 709"/>
                        <a:gd name="T3" fmla="*/ 27 h 719"/>
                        <a:gd name="T4" fmla="*/ 596 w 709"/>
                        <a:gd name="T5" fmla="*/ 57 h 719"/>
                        <a:gd name="T6" fmla="*/ 709 w 709"/>
                        <a:gd name="T7" fmla="*/ 224 h 719"/>
                        <a:gd name="T8" fmla="*/ 705 w 709"/>
                        <a:gd name="T9" fmla="*/ 298 h 719"/>
                        <a:gd name="T10" fmla="*/ 628 w 709"/>
                        <a:gd name="T11" fmla="*/ 356 h 719"/>
                        <a:gd name="T12" fmla="*/ 564 w 709"/>
                        <a:gd name="T13" fmla="*/ 399 h 719"/>
                        <a:gd name="T14" fmla="*/ 485 w 709"/>
                        <a:gd name="T15" fmla="*/ 303 h 719"/>
                        <a:gd name="T16" fmla="*/ 516 w 709"/>
                        <a:gd name="T17" fmla="*/ 277 h 719"/>
                        <a:gd name="T18" fmla="*/ 541 w 709"/>
                        <a:gd name="T19" fmla="*/ 257 h 719"/>
                        <a:gd name="T20" fmla="*/ 488 w 709"/>
                        <a:gd name="T21" fmla="*/ 174 h 719"/>
                        <a:gd name="T22" fmla="*/ 335 w 709"/>
                        <a:gd name="T23" fmla="*/ 277 h 719"/>
                        <a:gd name="T24" fmla="*/ 484 w 709"/>
                        <a:gd name="T25" fmla="*/ 481 h 719"/>
                        <a:gd name="T26" fmla="*/ 610 w 709"/>
                        <a:gd name="T27" fmla="*/ 387 h 719"/>
                        <a:gd name="T28" fmla="*/ 609 w 709"/>
                        <a:gd name="T29" fmla="*/ 719 h 719"/>
                        <a:gd name="T30" fmla="*/ 289 w 709"/>
                        <a:gd name="T31" fmla="*/ 719 h 719"/>
                        <a:gd name="T32" fmla="*/ 288 w 709"/>
                        <a:gd name="T33" fmla="*/ 221 h 719"/>
                        <a:gd name="T34" fmla="*/ 215 w 709"/>
                        <a:gd name="T35" fmla="*/ 268 h 719"/>
                        <a:gd name="T36" fmla="*/ 149 w 709"/>
                        <a:gd name="T37" fmla="*/ 268 h 719"/>
                        <a:gd name="T38" fmla="*/ 142 w 709"/>
                        <a:gd name="T39" fmla="*/ 259 h 719"/>
                        <a:gd name="T40" fmla="*/ 94 w 709"/>
                        <a:gd name="T41" fmla="*/ 192 h 719"/>
                        <a:gd name="T42" fmla="*/ 0 w 709"/>
                        <a:gd name="T43" fmla="*/ 72 h 719"/>
                        <a:gd name="T44" fmla="*/ 106 w 709"/>
                        <a:gd name="T45" fmla="*/ 0 h 719"/>
                        <a:gd name="T46" fmla="*/ 172 w 709"/>
                        <a:gd name="T47" fmla="*/ 89 h 719"/>
                        <a:gd name="T48" fmla="*/ 190 w 709"/>
                        <a:gd name="T49" fmla="*/ 108 h 719"/>
                        <a:gd name="T50" fmla="*/ 324 w 709"/>
                        <a:gd name="T51" fmla="*/ 27 h 719"/>
                        <a:gd name="T52" fmla="*/ 379 w 709"/>
                        <a:gd name="T53" fmla="*/ 27 h 719"/>
                        <a:gd name="T54" fmla="*/ 500 w 709"/>
                        <a:gd name="T55" fmla="*/ 27 h 7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</a:cxnLst>
                      <a:rect l="0" t="0" r="r" b="b"/>
                      <a:pathLst>
                        <a:path w="709" h="719">
                          <a:moveTo>
                            <a:pt x="500" y="27"/>
                          </a:moveTo>
                          <a:lnTo>
                            <a:pt x="541" y="27"/>
                          </a:lnTo>
                          <a:lnTo>
                            <a:pt x="596" y="57"/>
                          </a:lnTo>
                          <a:lnTo>
                            <a:pt x="709" y="224"/>
                          </a:lnTo>
                          <a:lnTo>
                            <a:pt x="705" y="298"/>
                          </a:lnTo>
                          <a:lnTo>
                            <a:pt x="628" y="356"/>
                          </a:lnTo>
                          <a:lnTo>
                            <a:pt x="564" y="399"/>
                          </a:lnTo>
                          <a:lnTo>
                            <a:pt x="485" y="303"/>
                          </a:lnTo>
                          <a:lnTo>
                            <a:pt x="516" y="277"/>
                          </a:lnTo>
                          <a:lnTo>
                            <a:pt x="541" y="257"/>
                          </a:lnTo>
                          <a:lnTo>
                            <a:pt x="488" y="174"/>
                          </a:lnTo>
                          <a:lnTo>
                            <a:pt x="335" y="277"/>
                          </a:lnTo>
                          <a:lnTo>
                            <a:pt x="484" y="481"/>
                          </a:lnTo>
                          <a:lnTo>
                            <a:pt x="610" y="387"/>
                          </a:lnTo>
                          <a:lnTo>
                            <a:pt x="609" y="719"/>
                          </a:lnTo>
                          <a:lnTo>
                            <a:pt x="289" y="719"/>
                          </a:lnTo>
                          <a:lnTo>
                            <a:pt x="288" y="221"/>
                          </a:lnTo>
                          <a:lnTo>
                            <a:pt x="215" y="268"/>
                          </a:lnTo>
                          <a:lnTo>
                            <a:pt x="149" y="268"/>
                          </a:lnTo>
                          <a:lnTo>
                            <a:pt x="142" y="259"/>
                          </a:lnTo>
                          <a:lnTo>
                            <a:pt x="94" y="192"/>
                          </a:lnTo>
                          <a:lnTo>
                            <a:pt x="0" y="72"/>
                          </a:lnTo>
                          <a:lnTo>
                            <a:pt x="106" y="0"/>
                          </a:lnTo>
                          <a:lnTo>
                            <a:pt x="172" y="89"/>
                          </a:lnTo>
                          <a:lnTo>
                            <a:pt x="190" y="108"/>
                          </a:lnTo>
                          <a:lnTo>
                            <a:pt x="324" y="27"/>
                          </a:lnTo>
                          <a:lnTo>
                            <a:pt x="379" y="27"/>
                          </a:lnTo>
                          <a:lnTo>
                            <a:pt x="500" y="27"/>
                          </a:ln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02" name="Oval 160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13" y="1544"/>
                      <a:ext cx="28" cy="33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03" name="Arc 887"/>
                    <p:cNvSpPr>
                      <a:spLocks/>
                    </p:cNvSpPr>
                    <p:nvPr/>
                  </p:nvSpPr>
                  <p:spPr bwMode="auto">
                    <a:xfrm>
                      <a:off x="4527" y="1483"/>
                      <a:ext cx="41" cy="16"/>
                    </a:xfrm>
                    <a:custGeom>
                      <a:avLst/>
                      <a:gdLst>
                        <a:gd name="G0" fmla="+- 21600 0 0"/>
                        <a:gd name="G1" fmla="+- 0 0 0"/>
                        <a:gd name="G2" fmla="+- 21600 0 0"/>
                        <a:gd name="T0" fmla="*/ 43200 w 43200"/>
                        <a:gd name="T1" fmla="*/ 0 h 21600"/>
                        <a:gd name="T2" fmla="*/ 0 w 43200"/>
                        <a:gd name="T3" fmla="*/ 0 h 21600"/>
                        <a:gd name="T4" fmla="*/ 21600 w 43200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43200" h="21600" fill="none" extrusionOk="0">
                          <a:moveTo>
                            <a:pt x="43200" y="0"/>
                          </a:moveTo>
                          <a:cubicBezTo>
                            <a:pt x="43200" y="11929"/>
                            <a:pt x="33529" y="21600"/>
                            <a:pt x="21600" y="21600"/>
                          </a:cubicBezTo>
                          <a:cubicBezTo>
                            <a:pt x="9670" y="21600"/>
                            <a:pt x="0" y="11929"/>
                            <a:pt x="0" y="0"/>
                          </a:cubicBezTo>
                        </a:path>
                        <a:path w="43200" h="21600" stroke="0" extrusionOk="0">
                          <a:moveTo>
                            <a:pt x="43200" y="0"/>
                          </a:moveTo>
                          <a:cubicBezTo>
                            <a:pt x="43200" y="11929"/>
                            <a:pt x="33529" y="21600"/>
                            <a:pt x="21600" y="21600"/>
                          </a:cubicBezTo>
                          <a:cubicBezTo>
                            <a:pt x="9670" y="21600"/>
                            <a:pt x="0" y="11929"/>
                            <a:pt x="0" y="0"/>
                          </a:cubicBez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04" name="Arc 888"/>
                    <p:cNvSpPr>
                      <a:spLocks/>
                    </p:cNvSpPr>
                    <p:nvPr/>
                  </p:nvSpPr>
                  <p:spPr bwMode="auto">
                    <a:xfrm>
                      <a:off x="4566" y="1483"/>
                      <a:ext cx="35" cy="27"/>
                    </a:xfrm>
                    <a:custGeom>
                      <a:avLst/>
                      <a:gdLst>
                        <a:gd name="G0" fmla="+- 15742 0 0"/>
                        <a:gd name="G1" fmla="+- 21600 0 0"/>
                        <a:gd name="G2" fmla="+- 21600 0 0"/>
                        <a:gd name="T0" fmla="*/ 0 w 37342"/>
                        <a:gd name="T1" fmla="*/ 6809 h 36183"/>
                        <a:gd name="T2" fmla="*/ 31676 w 37342"/>
                        <a:gd name="T3" fmla="*/ 36183 h 36183"/>
                        <a:gd name="T4" fmla="*/ 15742 w 37342"/>
                        <a:gd name="T5" fmla="*/ 21600 h 361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37342" h="36183" fill="none" extrusionOk="0">
                          <a:moveTo>
                            <a:pt x="0" y="6809"/>
                          </a:moveTo>
                          <a:cubicBezTo>
                            <a:pt x="4082" y="2464"/>
                            <a:pt x="9779" y="0"/>
                            <a:pt x="15742" y="0"/>
                          </a:cubicBezTo>
                          <a:cubicBezTo>
                            <a:pt x="27671" y="0"/>
                            <a:pt x="37342" y="9670"/>
                            <a:pt x="37342" y="21600"/>
                          </a:cubicBezTo>
                          <a:cubicBezTo>
                            <a:pt x="37342" y="26998"/>
                            <a:pt x="35320" y="32200"/>
                            <a:pt x="31676" y="36183"/>
                          </a:cubicBezTo>
                        </a:path>
                        <a:path w="37342" h="36183" stroke="0" extrusionOk="0">
                          <a:moveTo>
                            <a:pt x="0" y="6809"/>
                          </a:moveTo>
                          <a:cubicBezTo>
                            <a:pt x="4082" y="2464"/>
                            <a:pt x="9779" y="0"/>
                            <a:pt x="15742" y="0"/>
                          </a:cubicBezTo>
                          <a:cubicBezTo>
                            <a:pt x="27671" y="0"/>
                            <a:pt x="37342" y="9670"/>
                            <a:pt x="37342" y="21600"/>
                          </a:cubicBezTo>
                          <a:cubicBezTo>
                            <a:pt x="37342" y="26998"/>
                            <a:pt x="35320" y="32200"/>
                            <a:pt x="31676" y="36183"/>
                          </a:cubicBezTo>
                          <a:lnTo>
                            <a:pt x="15742" y="21600"/>
                          </a:ln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05" name="Rectangle 160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776" y="1760"/>
                      <a:ext cx="91" cy="37"/>
                    </a:xfrm>
                    <a:prstGeom prst="rect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06" name="Rectangle 160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752" y="1784"/>
                      <a:ext cx="137" cy="150"/>
                    </a:xfrm>
                    <a:prstGeom prst="rect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07" name="Arc 891"/>
                    <p:cNvSpPr>
                      <a:spLocks/>
                    </p:cNvSpPr>
                    <p:nvPr/>
                  </p:nvSpPr>
                  <p:spPr bwMode="auto">
                    <a:xfrm>
                      <a:off x="4753" y="1760"/>
                      <a:ext cx="25" cy="30"/>
                    </a:xfrm>
                    <a:custGeom>
                      <a:avLst/>
                      <a:gdLst>
                        <a:gd name="G0" fmla="+- 21588 0 0"/>
                        <a:gd name="G1" fmla="+- 21583 0 0"/>
                        <a:gd name="G2" fmla="+- 21600 0 0"/>
                        <a:gd name="T0" fmla="*/ 0 w 21588"/>
                        <a:gd name="T1" fmla="*/ 20877 h 21583"/>
                        <a:gd name="T2" fmla="*/ 20742 w 21588"/>
                        <a:gd name="T3" fmla="*/ 0 h 21583"/>
                        <a:gd name="T4" fmla="*/ 21588 w 21588"/>
                        <a:gd name="T5" fmla="*/ 21583 h 215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588" h="21583" fill="none" extrusionOk="0">
                          <a:moveTo>
                            <a:pt x="-1" y="20876"/>
                          </a:moveTo>
                          <a:cubicBezTo>
                            <a:pt x="369" y="9555"/>
                            <a:pt x="9423" y="443"/>
                            <a:pt x="20741" y="-1"/>
                          </a:cubicBezTo>
                        </a:path>
                        <a:path w="21588" h="21583" stroke="0" extrusionOk="0">
                          <a:moveTo>
                            <a:pt x="-1" y="20876"/>
                          </a:moveTo>
                          <a:cubicBezTo>
                            <a:pt x="369" y="9555"/>
                            <a:pt x="9423" y="443"/>
                            <a:pt x="20741" y="-1"/>
                          </a:cubicBezTo>
                          <a:lnTo>
                            <a:pt x="21588" y="21583"/>
                          </a:lnTo>
                          <a:close/>
                        </a:path>
                      </a:pathLst>
                    </a:cu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08" name="Arc 892"/>
                    <p:cNvSpPr>
                      <a:spLocks/>
                    </p:cNvSpPr>
                    <p:nvPr/>
                  </p:nvSpPr>
                  <p:spPr bwMode="auto">
                    <a:xfrm>
                      <a:off x="4863" y="1760"/>
                      <a:ext cx="26" cy="31"/>
                    </a:xfrm>
                    <a:custGeom>
                      <a:avLst/>
                      <a:gdLst>
                        <a:gd name="G0" fmla="+- 833 0 0"/>
                        <a:gd name="G1" fmla="+- 21600 0 0"/>
                        <a:gd name="G2" fmla="+- 21600 0 0"/>
                        <a:gd name="T0" fmla="*/ 0 w 22420"/>
                        <a:gd name="T1" fmla="*/ 16 h 21600"/>
                        <a:gd name="T2" fmla="*/ 22420 w 22420"/>
                        <a:gd name="T3" fmla="*/ 20848 h 21600"/>
                        <a:gd name="T4" fmla="*/ 833 w 2242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2420" h="21600" fill="none" extrusionOk="0">
                          <a:moveTo>
                            <a:pt x="0" y="16"/>
                          </a:moveTo>
                          <a:cubicBezTo>
                            <a:pt x="277" y="5"/>
                            <a:pt x="555" y="0"/>
                            <a:pt x="833" y="0"/>
                          </a:cubicBezTo>
                          <a:cubicBezTo>
                            <a:pt x="12469" y="0"/>
                            <a:pt x="22014" y="9218"/>
                            <a:pt x="22419" y="20848"/>
                          </a:cubicBezTo>
                        </a:path>
                        <a:path w="22420" h="21600" stroke="0" extrusionOk="0">
                          <a:moveTo>
                            <a:pt x="0" y="16"/>
                          </a:moveTo>
                          <a:cubicBezTo>
                            <a:pt x="277" y="5"/>
                            <a:pt x="555" y="0"/>
                            <a:pt x="833" y="0"/>
                          </a:cubicBezTo>
                          <a:cubicBezTo>
                            <a:pt x="12469" y="0"/>
                            <a:pt x="22014" y="9218"/>
                            <a:pt x="22419" y="20848"/>
                          </a:cubicBezTo>
                          <a:lnTo>
                            <a:pt x="833" y="21600"/>
                          </a:lnTo>
                          <a:close/>
                        </a:path>
                      </a:pathLst>
                    </a:cu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09" name="Oval 160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783" y="1681"/>
                      <a:ext cx="74" cy="73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10" name="Rectangle 160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35" y="1691"/>
                      <a:ext cx="93" cy="37"/>
                    </a:xfrm>
                    <a:prstGeom prst="rect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11" name="Rectangle 161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12" y="1715"/>
                      <a:ext cx="138" cy="150"/>
                    </a:xfrm>
                    <a:prstGeom prst="rect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12" name="Arc 896"/>
                    <p:cNvSpPr>
                      <a:spLocks/>
                    </p:cNvSpPr>
                    <p:nvPr/>
                  </p:nvSpPr>
                  <p:spPr bwMode="auto">
                    <a:xfrm>
                      <a:off x="4612" y="1691"/>
                      <a:ext cx="26" cy="30"/>
                    </a:xfrm>
                    <a:custGeom>
                      <a:avLst/>
                      <a:gdLst>
                        <a:gd name="G0" fmla="+- 21600 0 0"/>
                        <a:gd name="G1" fmla="+- 21583 0 0"/>
                        <a:gd name="G2" fmla="+- 21600 0 0"/>
                        <a:gd name="T0" fmla="*/ 0 w 21600"/>
                        <a:gd name="T1" fmla="*/ 21583 h 21583"/>
                        <a:gd name="T2" fmla="*/ 20754 w 21600"/>
                        <a:gd name="T3" fmla="*/ 0 h 21583"/>
                        <a:gd name="T4" fmla="*/ 21600 w 21600"/>
                        <a:gd name="T5" fmla="*/ 21583 h 215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583" fill="none" extrusionOk="0">
                          <a:moveTo>
                            <a:pt x="0" y="21583"/>
                          </a:moveTo>
                          <a:cubicBezTo>
                            <a:pt x="0" y="9982"/>
                            <a:pt x="9162" y="453"/>
                            <a:pt x="20753" y="-1"/>
                          </a:cubicBezTo>
                        </a:path>
                        <a:path w="21600" h="21583" stroke="0" extrusionOk="0">
                          <a:moveTo>
                            <a:pt x="0" y="21583"/>
                          </a:moveTo>
                          <a:cubicBezTo>
                            <a:pt x="0" y="9982"/>
                            <a:pt x="9162" y="453"/>
                            <a:pt x="20753" y="-1"/>
                          </a:cubicBezTo>
                          <a:lnTo>
                            <a:pt x="21600" y="21583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13" name="Arc 897"/>
                    <p:cNvSpPr>
                      <a:spLocks/>
                    </p:cNvSpPr>
                    <p:nvPr/>
                  </p:nvSpPr>
                  <p:spPr bwMode="auto">
                    <a:xfrm>
                      <a:off x="4724" y="1691"/>
                      <a:ext cx="25" cy="31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588"/>
                        <a:gd name="T1" fmla="*/ 0 h 21600"/>
                        <a:gd name="T2" fmla="*/ 21588 w 21588"/>
                        <a:gd name="T3" fmla="*/ 20878 h 21600"/>
                        <a:gd name="T4" fmla="*/ 0 w 21588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588" h="21600" fill="none" extrusionOk="0">
                          <a:moveTo>
                            <a:pt x="-1" y="0"/>
                          </a:moveTo>
                          <a:cubicBezTo>
                            <a:pt x="11648" y="0"/>
                            <a:pt x="21198" y="9236"/>
                            <a:pt x="21587" y="20878"/>
                          </a:cubicBezTo>
                        </a:path>
                        <a:path w="21588" h="21600" stroke="0" extrusionOk="0">
                          <a:moveTo>
                            <a:pt x="-1" y="0"/>
                          </a:moveTo>
                          <a:cubicBezTo>
                            <a:pt x="11648" y="0"/>
                            <a:pt x="21198" y="9236"/>
                            <a:pt x="21587" y="20878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14" name="Oval 16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43" y="1613"/>
                      <a:ext cx="75" cy="72"/>
                    </a:xfrm>
                    <a:prstGeom prst="ellipse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15" name="Rectangle 161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26" y="1691"/>
                      <a:ext cx="92" cy="37"/>
                    </a:xfrm>
                    <a:prstGeom prst="rect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16" name="Rectangle 16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03" y="1715"/>
                      <a:ext cx="137" cy="150"/>
                    </a:xfrm>
                    <a:prstGeom prst="rect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17" name="Arc 901"/>
                    <p:cNvSpPr>
                      <a:spLocks/>
                    </p:cNvSpPr>
                    <p:nvPr/>
                  </p:nvSpPr>
                  <p:spPr bwMode="auto">
                    <a:xfrm>
                      <a:off x="4203" y="1691"/>
                      <a:ext cx="26" cy="30"/>
                    </a:xfrm>
                    <a:custGeom>
                      <a:avLst/>
                      <a:gdLst>
                        <a:gd name="G0" fmla="+- 21600 0 0"/>
                        <a:gd name="G1" fmla="+- 21583 0 0"/>
                        <a:gd name="G2" fmla="+- 21600 0 0"/>
                        <a:gd name="T0" fmla="*/ 0 w 21600"/>
                        <a:gd name="T1" fmla="*/ 21583 h 21583"/>
                        <a:gd name="T2" fmla="*/ 20754 w 21600"/>
                        <a:gd name="T3" fmla="*/ 0 h 21583"/>
                        <a:gd name="T4" fmla="*/ 21600 w 21600"/>
                        <a:gd name="T5" fmla="*/ 21583 h 215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583" fill="none" extrusionOk="0">
                          <a:moveTo>
                            <a:pt x="0" y="21583"/>
                          </a:moveTo>
                          <a:cubicBezTo>
                            <a:pt x="0" y="9982"/>
                            <a:pt x="9162" y="453"/>
                            <a:pt x="20753" y="-1"/>
                          </a:cubicBezTo>
                        </a:path>
                        <a:path w="21600" h="21583" stroke="0" extrusionOk="0">
                          <a:moveTo>
                            <a:pt x="0" y="21583"/>
                          </a:moveTo>
                          <a:cubicBezTo>
                            <a:pt x="0" y="9982"/>
                            <a:pt x="9162" y="453"/>
                            <a:pt x="20753" y="-1"/>
                          </a:cubicBezTo>
                          <a:lnTo>
                            <a:pt x="21600" y="21583"/>
                          </a:lnTo>
                          <a:close/>
                        </a:path>
                      </a:pathLst>
                    </a:cu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18" name="Arc 902"/>
                    <p:cNvSpPr>
                      <a:spLocks/>
                    </p:cNvSpPr>
                    <p:nvPr/>
                  </p:nvSpPr>
                  <p:spPr bwMode="auto">
                    <a:xfrm>
                      <a:off x="4315" y="1691"/>
                      <a:ext cx="25" cy="31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587"/>
                        <a:gd name="T1" fmla="*/ 0 h 21600"/>
                        <a:gd name="T2" fmla="*/ 21587 w 21587"/>
                        <a:gd name="T3" fmla="*/ 20848 h 21600"/>
                        <a:gd name="T4" fmla="*/ 0 w 21587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587" h="21600" fill="none" extrusionOk="0">
                          <a:moveTo>
                            <a:pt x="-1" y="0"/>
                          </a:moveTo>
                          <a:cubicBezTo>
                            <a:pt x="11636" y="0"/>
                            <a:pt x="21181" y="9218"/>
                            <a:pt x="21586" y="20848"/>
                          </a:cubicBezTo>
                        </a:path>
                        <a:path w="21587" h="21600" stroke="0" extrusionOk="0">
                          <a:moveTo>
                            <a:pt x="-1" y="0"/>
                          </a:moveTo>
                          <a:cubicBezTo>
                            <a:pt x="11636" y="0"/>
                            <a:pt x="21181" y="9218"/>
                            <a:pt x="21586" y="20848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19" name="Oval 161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34" y="1613"/>
                      <a:ext cx="75" cy="72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20" name="Oval 16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90" y="1681"/>
                      <a:ext cx="74" cy="73"/>
                    </a:xfrm>
                    <a:prstGeom prst="ellipse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21" name="Rectangle 162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82" y="1760"/>
                      <a:ext cx="92" cy="37"/>
                    </a:xfrm>
                    <a:prstGeom prst="rect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22" name="Rectangle 16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59" y="1784"/>
                      <a:ext cx="136" cy="150"/>
                    </a:xfrm>
                    <a:prstGeom prst="rect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23" name="Arc 907"/>
                    <p:cNvSpPr>
                      <a:spLocks/>
                    </p:cNvSpPr>
                    <p:nvPr/>
                  </p:nvSpPr>
                  <p:spPr bwMode="auto">
                    <a:xfrm>
                      <a:off x="4059" y="1760"/>
                      <a:ext cx="25" cy="30"/>
                    </a:xfrm>
                    <a:custGeom>
                      <a:avLst/>
                      <a:gdLst>
                        <a:gd name="G0" fmla="+- 21588 0 0"/>
                        <a:gd name="G1" fmla="+- 21583 0 0"/>
                        <a:gd name="G2" fmla="+- 21600 0 0"/>
                        <a:gd name="T0" fmla="*/ 0 w 21588"/>
                        <a:gd name="T1" fmla="*/ 20863 h 21583"/>
                        <a:gd name="T2" fmla="*/ 20725 w 21588"/>
                        <a:gd name="T3" fmla="*/ 0 h 21583"/>
                        <a:gd name="T4" fmla="*/ 21588 w 21588"/>
                        <a:gd name="T5" fmla="*/ 21583 h 215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588" h="21583" fill="none" extrusionOk="0">
                          <a:moveTo>
                            <a:pt x="0" y="20863"/>
                          </a:moveTo>
                          <a:cubicBezTo>
                            <a:pt x="377" y="9553"/>
                            <a:pt x="9418" y="452"/>
                            <a:pt x="20725" y="0"/>
                          </a:cubicBezTo>
                        </a:path>
                        <a:path w="21588" h="21583" stroke="0" extrusionOk="0">
                          <a:moveTo>
                            <a:pt x="0" y="20863"/>
                          </a:moveTo>
                          <a:cubicBezTo>
                            <a:pt x="377" y="9553"/>
                            <a:pt x="9418" y="452"/>
                            <a:pt x="20725" y="0"/>
                          </a:cubicBezTo>
                          <a:lnTo>
                            <a:pt x="21588" y="21583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24" name="Arc 908"/>
                    <p:cNvSpPr>
                      <a:spLocks/>
                    </p:cNvSpPr>
                    <p:nvPr/>
                  </p:nvSpPr>
                  <p:spPr bwMode="auto">
                    <a:xfrm>
                      <a:off x="4170" y="1760"/>
                      <a:ext cx="25" cy="31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588"/>
                        <a:gd name="T1" fmla="*/ 0 h 21600"/>
                        <a:gd name="T2" fmla="*/ 21588 w 21588"/>
                        <a:gd name="T3" fmla="*/ 20878 h 21600"/>
                        <a:gd name="T4" fmla="*/ 0 w 21588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588" h="21600" fill="none" extrusionOk="0">
                          <a:moveTo>
                            <a:pt x="-1" y="0"/>
                          </a:moveTo>
                          <a:cubicBezTo>
                            <a:pt x="11648" y="0"/>
                            <a:pt x="21198" y="9236"/>
                            <a:pt x="21587" y="20878"/>
                          </a:cubicBezTo>
                        </a:path>
                        <a:path w="21588" h="21600" stroke="0" extrusionOk="0">
                          <a:moveTo>
                            <a:pt x="-1" y="0"/>
                          </a:moveTo>
                          <a:cubicBezTo>
                            <a:pt x="11648" y="0"/>
                            <a:pt x="21198" y="9236"/>
                            <a:pt x="21587" y="20878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25" name="Freeform 1624"/>
                    <p:cNvSpPr>
                      <a:spLocks/>
                    </p:cNvSpPr>
                    <p:nvPr/>
                  </p:nvSpPr>
                  <p:spPr bwMode="auto">
                    <a:xfrm>
                      <a:off x="4049" y="1685"/>
                      <a:ext cx="846" cy="248"/>
                    </a:xfrm>
                    <a:custGeom>
                      <a:avLst/>
                      <a:gdLst>
                        <a:gd name="T0" fmla="*/ 0 w 2538"/>
                        <a:gd name="T1" fmla="*/ 744 h 744"/>
                        <a:gd name="T2" fmla="*/ 904 w 2538"/>
                        <a:gd name="T3" fmla="*/ 0 h 744"/>
                        <a:gd name="T4" fmla="*/ 1595 w 2538"/>
                        <a:gd name="T5" fmla="*/ 0 h 744"/>
                        <a:gd name="T6" fmla="*/ 2538 w 2538"/>
                        <a:gd name="T7" fmla="*/ 744 h 744"/>
                        <a:gd name="T8" fmla="*/ 0 w 2538"/>
                        <a:gd name="T9" fmla="*/ 744 h 74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538" h="744">
                          <a:moveTo>
                            <a:pt x="0" y="744"/>
                          </a:moveTo>
                          <a:lnTo>
                            <a:pt x="904" y="0"/>
                          </a:lnTo>
                          <a:lnTo>
                            <a:pt x="1595" y="0"/>
                          </a:lnTo>
                          <a:lnTo>
                            <a:pt x="2538" y="744"/>
                          </a:lnTo>
                          <a:lnTo>
                            <a:pt x="0" y="744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26" name="Oval 16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05" y="1705"/>
                      <a:ext cx="91" cy="88"/>
                    </a:xfrm>
                    <a:prstGeom prst="ellipse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27" name="Rectangle 162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95" y="1801"/>
                      <a:ext cx="112" cy="45"/>
                    </a:xfrm>
                    <a:prstGeom prst="rect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28" name="Rectangle 162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67" y="1831"/>
                      <a:ext cx="169" cy="132"/>
                    </a:xfrm>
                    <a:prstGeom prst="rect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29" name="Arc 913"/>
                    <p:cNvSpPr>
                      <a:spLocks/>
                    </p:cNvSpPr>
                    <p:nvPr/>
                  </p:nvSpPr>
                  <p:spPr bwMode="auto">
                    <a:xfrm>
                      <a:off x="4466" y="1801"/>
                      <a:ext cx="31" cy="36"/>
                    </a:xfrm>
                    <a:custGeom>
                      <a:avLst/>
                      <a:gdLst>
                        <a:gd name="G0" fmla="+- 21600 0 0"/>
                        <a:gd name="G1" fmla="+- 21600 0 0"/>
                        <a:gd name="G2" fmla="+- 21600 0 0"/>
                        <a:gd name="T0" fmla="*/ 0 w 21600"/>
                        <a:gd name="T1" fmla="*/ 21600 h 21600"/>
                        <a:gd name="T2" fmla="*/ 21600 w 21600"/>
                        <a:gd name="T3" fmla="*/ 0 h 21600"/>
                        <a:gd name="T4" fmla="*/ 2160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0" y="21600"/>
                          </a:moveTo>
                          <a:cubicBezTo>
                            <a:pt x="0" y="9670"/>
                            <a:pt x="9670" y="0"/>
                            <a:pt x="21599" y="0"/>
                          </a:cubicBezTo>
                        </a:path>
                        <a:path w="21600" h="21600" stroke="0" extrusionOk="0">
                          <a:moveTo>
                            <a:pt x="0" y="21600"/>
                          </a:moveTo>
                          <a:cubicBezTo>
                            <a:pt x="0" y="9670"/>
                            <a:pt x="9670" y="0"/>
                            <a:pt x="21599" y="0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30" name="Arc 914"/>
                    <p:cNvSpPr>
                      <a:spLocks/>
                    </p:cNvSpPr>
                    <p:nvPr/>
                  </p:nvSpPr>
                  <p:spPr bwMode="auto">
                    <a:xfrm>
                      <a:off x="4604" y="1801"/>
                      <a:ext cx="31" cy="37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31" name="Oval 163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29" y="1703"/>
                      <a:ext cx="91" cy="88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32" name="Rectangle 163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9" y="1798"/>
                      <a:ext cx="112" cy="45"/>
                    </a:xfrm>
                    <a:prstGeom prst="rect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33" name="Rectangle 163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91" y="1828"/>
                      <a:ext cx="169" cy="133"/>
                    </a:xfrm>
                    <a:prstGeom prst="rect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34" name="Arc 918"/>
                    <p:cNvSpPr>
                      <a:spLocks/>
                    </p:cNvSpPr>
                    <p:nvPr/>
                  </p:nvSpPr>
                  <p:spPr bwMode="auto">
                    <a:xfrm>
                      <a:off x="4290" y="1798"/>
                      <a:ext cx="31" cy="37"/>
                    </a:xfrm>
                    <a:custGeom>
                      <a:avLst/>
                      <a:gdLst>
                        <a:gd name="G0" fmla="+- 21600 0 0"/>
                        <a:gd name="G1" fmla="+- 21600 0 0"/>
                        <a:gd name="G2" fmla="+- 21600 0 0"/>
                        <a:gd name="T0" fmla="*/ 8 w 21600"/>
                        <a:gd name="T1" fmla="*/ 22200 h 22200"/>
                        <a:gd name="T2" fmla="*/ 21600 w 21600"/>
                        <a:gd name="T3" fmla="*/ 0 h 22200"/>
                        <a:gd name="T4" fmla="*/ 21600 w 21600"/>
                        <a:gd name="T5" fmla="*/ 21600 h 222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2200" fill="none" extrusionOk="0">
                          <a:moveTo>
                            <a:pt x="8" y="22199"/>
                          </a:moveTo>
                          <a:cubicBezTo>
                            <a:pt x="2" y="22000"/>
                            <a:pt x="0" y="21800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599" y="0"/>
                          </a:cubicBezTo>
                        </a:path>
                        <a:path w="21600" h="22200" stroke="0" extrusionOk="0">
                          <a:moveTo>
                            <a:pt x="8" y="22199"/>
                          </a:moveTo>
                          <a:cubicBezTo>
                            <a:pt x="2" y="22000"/>
                            <a:pt x="0" y="21800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599" y="0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35" name="Arc 919"/>
                    <p:cNvSpPr>
                      <a:spLocks/>
                    </p:cNvSpPr>
                    <p:nvPr/>
                  </p:nvSpPr>
                  <p:spPr bwMode="auto">
                    <a:xfrm>
                      <a:off x="4429" y="1798"/>
                      <a:ext cx="32" cy="37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2230"/>
                        <a:gd name="T2" fmla="*/ 21591 w 21600"/>
                        <a:gd name="T3" fmla="*/ 22230 h 22230"/>
                        <a:gd name="T4" fmla="*/ 0 w 21600"/>
                        <a:gd name="T5" fmla="*/ 21600 h 222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223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cubicBezTo>
                            <a:pt x="21600" y="21810"/>
                            <a:pt x="21596" y="22020"/>
                            <a:pt x="21590" y="22229"/>
                          </a:cubicBezTo>
                        </a:path>
                        <a:path w="21600" h="2223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cubicBezTo>
                            <a:pt x="21600" y="21810"/>
                            <a:pt x="21596" y="22020"/>
                            <a:pt x="21590" y="22229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</p:grpSp>
              <p:grpSp>
                <p:nvGrpSpPr>
                  <p:cNvPr id="1356" name="Group 1355"/>
                  <p:cNvGrpSpPr>
                    <a:grpSpLocks/>
                  </p:cNvGrpSpPr>
                  <p:nvPr/>
                </p:nvGrpSpPr>
                <p:grpSpPr bwMode="auto">
                  <a:xfrm>
                    <a:off x="3012" y="3808"/>
                    <a:ext cx="177" cy="93"/>
                    <a:chOff x="4205" y="1204"/>
                    <a:chExt cx="482" cy="552"/>
                  </a:xfrm>
                </p:grpSpPr>
                <p:sp>
                  <p:nvSpPr>
                    <p:cNvPr id="1357" name="Freeform 1356"/>
                    <p:cNvSpPr>
                      <a:spLocks/>
                    </p:cNvSpPr>
                    <p:nvPr/>
                  </p:nvSpPr>
                  <p:spPr bwMode="auto">
                    <a:xfrm>
                      <a:off x="4456" y="1584"/>
                      <a:ext cx="30" cy="93"/>
                    </a:xfrm>
                    <a:custGeom>
                      <a:avLst/>
                      <a:gdLst>
                        <a:gd name="T0" fmla="*/ 0 w 242"/>
                        <a:gd name="T1" fmla="*/ 25 h 743"/>
                        <a:gd name="T2" fmla="*/ 16 w 242"/>
                        <a:gd name="T3" fmla="*/ 113 h 743"/>
                        <a:gd name="T4" fmla="*/ 42 w 242"/>
                        <a:gd name="T5" fmla="*/ 203 h 743"/>
                        <a:gd name="T6" fmla="*/ 80 w 242"/>
                        <a:gd name="T7" fmla="*/ 316 h 743"/>
                        <a:gd name="T8" fmla="*/ 112 w 242"/>
                        <a:gd name="T9" fmla="*/ 404 h 743"/>
                        <a:gd name="T10" fmla="*/ 116 w 242"/>
                        <a:gd name="T11" fmla="*/ 434 h 743"/>
                        <a:gd name="T12" fmla="*/ 124 w 242"/>
                        <a:gd name="T13" fmla="*/ 455 h 743"/>
                        <a:gd name="T14" fmla="*/ 104 w 242"/>
                        <a:gd name="T15" fmla="*/ 506 h 743"/>
                        <a:gd name="T16" fmla="*/ 74 w 242"/>
                        <a:gd name="T17" fmla="*/ 543 h 743"/>
                        <a:gd name="T18" fmla="*/ 53 w 242"/>
                        <a:gd name="T19" fmla="*/ 575 h 743"/>
                        <a:gd name="T20" fmla="*/ 30 w 242"/>
                        <a:gd name="T21" fmla="*/ 607 h 743"/>
                        <a:gd name="T22" fmla="*/ 21 w 242"/>
                        <a:gd name="T23" fmla="*/ 743 h 743"/>
                        <a:gd name="T24" fmla="*/ 209 w 242"/>
                        <a:gd name="T25" fmla="*/ 573 h 743"/>
                        <a:gd name="T26" fmla="*/ 242 w 242"/>
                        <a:gd name="T27" fmla="*/ 540 h 743"/>
                        <a:gd name="T28" fmla="*/ 241 w 242"/>
                        <a:gd name="T29" fmla="*/ 510 h 743"/>
                        <a:gd name="T30" fmla="*/ 230 w 242"/>
                        <a:gd name="T31" fmla="*/ 480 h 743"/>
                        <a:gd name="T32" fmla="*/ 209 w 242"/>
                        <a:gd name="T33" fmla="*/ 429 h 743"/>
                        <a:gd name="T34" fmla="*/ 211 w 242"/>
                        <a:gd name="T35" fmla="*/ 397 h 743"/>
                        <a:gd name="T36" fmla="*/ 204 w 242"/>
                        <a:gd name="T37" fmla="*/ 362 h 743"/>
                        <a:gd name="T38" fmla="*/ 204 w 242"/>
                        <a:gd name="T39" fmla="*/ 287 h 743"/>
                        <a:gd name="T40" fmla="*/ 208 w 242"/>
                        <a:gd name="T41" fmla="*/ 226 h 743"/>
                        <a:gd name="T42" fmla="*/ 216 w 242"/>
                        <a:gd name="T43" fmla="*/ 150 h 743"/>
                        <a:gd name="T44" fmla="*/ 233 w 242"/>
                        <a:gd name="T45" fmla="*/ 0 h 743"/>
                        <a:gd name="T46" fmla="*/ 0 w 242"/>
                        <a:gd name="T47" fmla="*/ 25 h 7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242" h="743">
                          <a:moveTo>
                            <a:pt x="0" y="25"/>
                          </a:moveTo>
                          <a:lnTo>
                            <a:pt x="16" y="113"/>
                          </a:lnTo>
                          <a:lnTo>
                            <a:pt x="42" y="203"/>
                          </a:lnTo>
                          <a:lnTo>
                            <a:pt x="80" y="316"/>
                          </a:lnTo>
                          <a:lnTo>
                            <a:pt x="112" y="404"/>
                          </a:lnTo>
                          <a:lnTo>
                            <a:pt x="116" y="434"/>
                          </a:lnTo>
                          <a:lnTo>
                            <a:pt x="124" y="455"/>
                          </a:lnTo>
                          <a:lnTo>
                            <a:pt x="104" y="506"/>
                          </a:lnTo>
                          <a:lnTo>
                            <a:pt x="74" y="543"/>
                          </a:lnTo>
                          <a:lnTo>
                            <a:pt x="53" y="575"/>
                          </a:lnTo>
                          <a:lnTo>
                            <a:pt x="30" y="607"/>
                          </a:lnTo>
                          <a:lnTo>
                            <a:pt x="21" y="743"/>
                          </a:lnTo>
                          <a:lnTo>
                            <a:pt x="209" y="573"/>
                          </a:lnTo>
                          <a:lnTo>
                            <a:pt x="242" y="540"/>
                          </a:lnTo>
                          <a:lnTo>
                            <a:pt x="241" y="510"/>
                          </a:lnTo>
                          <a:lnTo>
                            <a:pt x="230" y="480"/>
                          </a:lnTo>
                          <a:lnTo>
                            <a:pt x="209" y="429"/>
                          </a:lnTo>
                          <a:lnTo>
                            <a:pt x="211" y="397"/>
                          </a:lnTo>
                          <a:lnTo>
                            <a:pt x="204" y="362"/>
                          </a:lnTo>
                          <a:lnTo>
                            <a:pt x="204" y="287"/>
                          </a:lnTo>
                          <a:lnTo>
                            <a:pt x="208" y="226"/>
                          </a:lnTo>
                          <a:lnTo>
                            <a:pt x="216" y="150"/>
                          </a:lnTo>
                          <a:lnTo>
                            <a:pt x="233" y="0"/>
                          </a:lnTo>
                          <a:lnTo>
                            <a:pt x="0" y="25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58" name="Freeform 1357"/>
                    <p:cNvSpPr>
                      <a:spLocks/>
                    </p:cNvSpPr>
                    <p:nvPr/>
                  </p:nvSpPr>
                  <p:spPr bwMode="auto">
                    <a:xfrm>
                      <a:off x="4477" y="1651"/>
                      <a:ext cx="11" cy="11"/>
                    </a:xfrm>
                    <a:custGeom>
                      <a:avLst/>
                      <a:gdLst>
                        <a:gd name="T0" fmla="*/ 88 w 88"/>
                        <a:gd name="T1" fmla="*/ 0 h 93"/>
                        <a:gd name="T2" fmla="*/ 63 w 88"/>
                        <a:gd name="T3" fmla="*/ 73 h 93"/>
                        <a:gd name="T4" fmla="*/ 34 w 88"/>
                        <a:gd name="T5" fmla="*/ 93 h 93"/>
                        <a:gd name="T6" fmla="*/ 0 w 88"/>
                        <a:gd name="T7" fmla="*/ 89 h 93"/>
                        <a:gd name="T8" fmla="*/ 39 w 88"/>
                        <a:gd name="T9" fmla="*/ 57 h 93"/>
                        <a:gd name="T10" fmla="*/ 88 w 88"/>
                        <a:gd name="T11" fmla="*/ 0 h 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88" h="93">
                          <a:moveTo>
                            <a:pt x="88" y="0"/>
                          </a:moveTo>
                          <a:lnTo>
                            <a:pt x="63" y="73"/>
                          </a:lnTo>
                          <a:lnTo>
                            <a:pt x="34" y="93"/>
                          </a:lnTo>
                          <a:lnTo>
                            <a:pt x="0" y="89"/>
                          </a:lnTo>
                          <a:lnTo>
                            <a:pt x="39" y="57"/>
                          </a:lnTo>
                          <a:lnTo>
                            <a:pt x="88" y="0"/>
                          </a:lnTo>
                          <a:close/>
                        </a:path>
                      </a:pathLst>
                    </a:custGeom>
                    <a:solidFill>
                      <a:srgbClr val="20202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59" name="Freeform 1358"/>
                    <p:cNvSpPr>
                      <a:spLocks/>
                    </p:cNvSpPr>
                    <p:nvPr/>
                  </p:nvSpPr>
                  <p:spPr bwMode="auto">
                    <a:xfrm>
                      <a:off x="4450" y="1641"/>
                      <a:ext cx="38" cy="36"/>
                    </a:xfrm>
                    <a:custGeom>
                      <a:avLst/>
                      <a:gdLst>
                        <a:gd name="T0" fmla="*/ 71 w 300"/>
                        <a:gd name="T1" fmla="*/ 156 h 288"/>
                        <a:gd name="T2" fmla="*/ 87 w 300"/>
                        <a:gd name="T3" fmla="*/ 170 h 288"/>
                        <a:gd name="T4" fmla="*/ 123 w 300"/>
                        <a:gd name="T5" fmla="*/ 173 h 288"/>
                        <a:gd name="T6" fmla="*/ 177 w 300"/>
                        <a:gd name="T7" fmla="*/ 160 h 288"/>
                        <a:gd name="T8" fmla="*/ 222 w 300"/>
                        <a:gd name="T9" fmla="*/ 130 h 288"/>
                        <a:gd name="T10" fmla="*/ 246 w 300"/>
                        <a:gd name="T11" fmla="*/ 92 h 288"/>
                        <a:gd name="T12" fmla="*/ 259 w 300"/>
                        <a:gd name="T13" fmla="*/ 43 h 288"/>
                        <a:gd name="T14" fmla="*/ 267 w 300"/>
                        <a:gd name="T15" fmla="*/ 0 h 288"/>
                        <a:gd name="T16" fmla="*/ 297 w 300"/>
                        <a:gd name="T17" fmla="*/ 46 h 288"/>
                        <a:gd name="T18" fmla="*/ 300 w 300"/>
                        <a:gd name="T19" fmla="*/ 76 h 288"/>
                        <a:gd name="T20" fmla="*/ 247 w 300"/>
                        <a:gd name="T21" fmla="*/ 138 h 288"/>
                        <a:gd name="T22" fmla="*/ 216 w 300"/>
                        <a:gd name="T23" fmla="*/ 181 h 288"/>
                        <a:gd name="T24" fmla="*/ 195 w 300"/>
                        <a:gd name="T25" fmla="*/ 242 h 288"/>
                        <a:gd name="T26" fmla="*/ 117 w 300"/>
                        <a:gd name="T27" fmla="*/ 279 h 288"/>
                        <a:gd name="T28" fmla="*/ 60 w 300"/>
                        <a:gd name="T29" fmla="*/ 288 h 288"/>
                        <a:gd name="T30" fmla="*/ 1 w 300"/>
                        <a:gd name="T31" fmla="*/ 284 h 288"/>
                        <a:gd name="T32" fmla="*/ 0 w 300"/>
                        <a:gd name="T33" fmla="*/ 242 h 288"/>
                        <a:gd name="T34" fmla="*/ 6 w 300"/>
                        <a:gd name="T35" fmla="*/ 211 h 288"/>
                        <a:gd name="T36" fmla="*/ 38 w 300"/>
                        <a:gd name="T37" fmla="*/ 181 h 288"/>
                        <a:gd name="T38" fmla="*/ 71 w 300"/>
                        <a:gd name="T39" fmla="*/ 156 h 28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300" h="288">
                          <a:moveTo>
                            <a:pt x="71" y="156"/>
                          </a:moveTo>
                          <a:lnTo>
                            <a:pt x="87" y="170"/>
                          </a:lnTo>
                          <a:lnTo>
                            <a:pt x="123" y="173"/>
                          </a:lnTo>
                          <a:lnTo>
                            <a:pt x="177" y="160"/>
                          </a:lnTo>
                          <a:lnTo>
                            <a:pt x="222" y="130"/>
                          </a:lnTo>
                          <a:lnTo>
                            <a:pt x="246" y="92"/>
                          </a:lnTo>
                          <a:lnTo>
                            <a:pt x="259" y="43"/>
                          </a:lnTo>
                          <a:lnTo>
                            <a:pt x="267" y="0"/>
                          </a:lnTo>
                          <a:lnTo>
                            <a:pt x="297" y="46"/>
                          </a:lnTo>
                          <a:lnTo>
                            <a:pt x="300" y="76"/>
                          </a:lnTo>
                          <a:lnTo>
                            <a:pt x="247" y="138"/>
                          </a:lnTo>
                          <a:lnTo>
                            <a:pt x="216" y="181"/>
                          </a:lnTo>
                          <a:lnTo>
                            <a:pt x="195" y="242"/>
                          </a:lnTo>
                          <a:lnTo>
                            <a:pt x="117" y="279"/>
                          </a:lnTo>
                          <a:lnTo>
                            <a:pt x="60" y="288"/>
                          </a:lnTo>
                          <a:lnTo>
                            <a:pt x="1" y="284"/>
                          </a:lnTo>
                          <a:lnTo>
                            <a:pt x="0" y="242"/>
                          </a:lnTo>
                          <a:lnTo>
                            <a:pt x="6" y="211"/>
                          </a:lnTo>
                          <a:lnTo>
                            <a:pt x="38" y="181"/>
                          </a:lnTo>
                          <a:lnTo>
                            <a:pt x="71" y="156"/>
                          </a:lnTo>
                          <a:close/>
                        </a:path>
                      </a:pathLst>
                    </a:custGeom>
                    <a:solidFill>
                      <a:srgbClr val="20202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60" name="Freeform 1359"/>
                    <p:cNvSpPr>
                      <a:spLocks/>
                    </p:cNvSpPr>
                    <p:nvPr/>
                  </p:nvSpPr>
                  <p:spPr bwMode="auto">
                    <a:xfrm>
                      <a:off x="4499" y="1657"/>
                      <a:ext cx="10" cy="9"/>
                    </a:xfrm>
                    <a:custGeom>
                      <a:avLst/>
                      <a:gdLst>
                        <a:gd name="T0" fmla="*/ 0 w 77"/>
                        <a:gd name="T1" fmla="*/ 0 h 72"/>
                        <a:gd name="T2" fmla="*/ 21 w 77"/>
                        <a:gd name="T3" fmla="*/ 63 h 72"/>
                        <a:gd name="T4" fmla="*/ 44 w 77"/>
                        <a:gd name="T5" fmla="*/ 72 h 72"/>
                        <a:gd name="T6" fmla="*/ 77 w 77"/>
                        <a:gd name="T7" fmla="*/ 68 h 72"/>
                        <a:gd name="T8" fmla="*/ 29 w 77"/>
                        <a:gd name="T9" fmla="*/ 6 h 72"/>
                        <a:gd name="T10" fmla="*/ 0 w 77"/>
                        <a:gd name="T11" fmla="*/ 0 h 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77" h="72">
                          <a:moveTo>
                            <a:pt x="0" y="0"/>
                          </a:moveTo>
                          <a:lnTo>
                            <a:pt x="21" y="63"/>
                          </a:lnTo>
                          <a:lnTo>
                            <a:pt x="44" y="72"/>
                          </a:lnTo>
                          <a:lnTo>
                            <a:pt x="77" y="68"/>
                          </a:lnTo>
                          <a:lnTo>
                            <a:pt x="29" y="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20202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61" name="Freeform 1360"/>
                    <p:cNvSpPr>
                      <a:spLocks/>
                    </p:cNvSpPr>
                    <p:nvPr/>
                  </p:nvSpPr>
                  <p:spPr bwMode="auto">
                    <a:xfrm>
                      <a:off x="4492" y="1576"/>
                      <a:ext cx="36" cy="103"/>
                    </a:xfrm>
                    <a:custGeom>
                      <a:avLst/>
                      <a:gdLst>
                        <a:gd name="T0" fmla="*/ 0 w 291"/>
                        <a:gd name="T1" fmla="*/ 42 h 829"/>
                        <a:gd name="T2" fmla="*/ 25 w 291"/>
                        <a:gd name="T3" fmla="*/ 182 h 829"/>
                        <a:gd name="T4" fmla="*/ 33 w 291"/>
                        <a:gd name="T5" fmla="*/ 245 h 829"/>
                        <a:gd name="T6" fmla="*/ 47 w 291"/>
                        <a:gd name="T7" fmla="*/ 296 h 829"/>
                        <a:gd name="T8" fmla="*/ 63 w 291"/>
                        <a:gd name="T9" fmla="*/ 351 h 829"/>
                        <a:gd name="T10" fmla="*/ 75 w 291"/>
                        <a:gd name="T11" fmla="*/ 423 h 829"/>
                        <a:gd name="T12" fmla="*/ 84 w 291"/>
                        <a:gd name="T13" fmla="*/ 473 h 829"/>
                        <a:gd name="T14" fmla="*/ 80 w 291"/>
                        <a:gd name="T15" fmla="*/ 511 h 829"/>
                        <a:gd name="T16" fmla="*/ 79 w 291"/>
                        <a:gd name="T17" fmla="*/ 550 h 829"/>
                        <a:gd name="T18" fmla="*/ 70 w 291"/>
                        <a:gd name="T19" fmla="*/ 605 h 829"/>
                        <a:gd name="T20" fmla="*/ 141 w 291"/>
                        <a:gd name="T21" fmla="*/ 716 h 829"/>
                        <a:gd name="T22" fmla="*/ 291 w 291"/>
                        <a:gd name="T23" fmla="*/ 829 h 829"/>
                        <a:gd name="T24" fmla="*/ 283 w 291"/>
                        <a:gd name="T25" fmla="*/ 744 h 829"/>
                        <a:gd name="T26" fmla="*/ 263 w 291"/>
                        <a:gd name="T27" fmla="*/ 710 h 829"/>
                        <a:gd name="T28" fmla="*/ 241 w 291"/>
                        <a:gd name="T29" fmla="*/ 672 h 829"/>
                        <a:gd name="T30" fmla="*/ 208 w 291"/>
                        <a:gd name="T31" fmla="*/ 623 h 829"/>
                        <a:gd name="T32" fmla="*/ 187 w 291"/>
                        <a:gd name="T33" fmla="*/ 589 h 829"/>
                        <a:gd name="T34" fmla="*/ 171 w 291"/>
                        <a:gd name="T35" fmla="*/ 562 h 829"/>
                        <a:gd name="T36" fmla="*/ 174 w 291"/>
                        <a:gd name="T37" fmla="*/ 524 h 829"/>
                        <a:gd name="T38" fmla="*/ 174 w 291"/>
                        <a:gd name="T39" fmla="*/ 499 h 829"/>
                        <a:gd name="T40" fmla="*/ 182 w 291"/>
                        <a:gd name="T41" fmla="*/ 457 h 829"/>
                        <a:gd name="T42" fmla="*/ 197 w 291"/>
                        <a:gd name="T43" fmla="*/ 398 h 829"/>
                        <a:gd name="T44" fmla="*/ 209 w 291"/>
                        <a:gd name="T45" fmla="*/ 338 h 829"/>
                        <a:gd name="T46" fmla="*/ 232 w 291"/>
                        <a:gd name="T47" fmla="*/ 243 h 829"/>
                        <a:gd name="T48" fmla="*/ 242 w 291"/>
                        <a:gd name="T49" fmla="*/ 169 h 829"/>
                        <a:gd name="T50" fmla="*/ 242 w 291"/>
                        <a:gd name="T51" fmla="*/ 0 h 829"/>
                        <a:gd name="T52" fmla="*/ 0 w 291"/>
                        <a:gd name="T53" fmla="*/ 42 h 8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291" h="829">
                          <a:moveTo>
                            <a:pt x="0" y="42"/>
                          </a:moveTo>
                          <a:lnTo>
                            <a:pt x="25" y="182"/>
                          </a:lnTo>
                          <a:lnTo>
                            <a:pt x="33" y="245"/>
                          </a:lnTo>
                          <a:lnTo>
                            <a:pt x="47" y="296"/>
                          </a:lnTo>
                          <a:lnTo>
                            <a:pt x="63" y="351"/>
                          </a:lnTo>
                          <a:lnTo>
                            <a:pt x="75" y="423"/>
                          </a:lnTo>
                          <a:lnTo>
                            <a:pt x="84" y="473"/>
                          </a:lnTo>
                          <a:lnTo>
                            <a:pt x="80" y="511"/>
                          </a:lnTo>
                          <a:lnTo>
                            <a:pt x="79" y="550"/>
                          </a:lnTo>
                          <a:lnTo>
                            <a:pt x="70" y="605"/>
                          </a:lnTo>
                          <a:lnTo>
                            <a:pt x="141" y="716"/>
                          </a:lnTo>
                          <a:lnTo>
                            <a:pt x="291" y="829"/>
                          </a:lnTo>
                          <a:lnTo>
                            <a:pt x="283" y="744"/>
                          </a:lnTo>
                          <a:lnTo>
                            <a:pt x="263" y="710"/>
                          </a:lnTo>
                          <a:lnTo>
                            <a:pt x="241" y="672"/>
                          </a:lnTo>
                          <a:lnTo>
                            <a:pt x="208" y="623"/>
                          </a:lnTo>
                          <a:lnTo>
                            <a:pt x="187" y="589"/>
                          </a:lnTo>
                          <a:lnTo>
                            <a:pt x="171" y="562"/>
                          </a:lnTo>
                          <a:lnTo>
                            <a:pt x="174" y="524"/>
                          </a:lnTo>
                          <a:lnTo>
                            <a:pt x="174" y="499"/>
                          </a:lnTo>
                          <a:lnTo>
                            <a:pt x="182" y="457"/>
                          </a:lnTo>
                          <a:lnTo>
                            <a:pt x="197" y="398"/>
                          </a:lnTo>
                          <a:lnTo>
                            <a:pt x="209" y="338"/>
                          </a:lnTo>
                          <a:lnTo>
                            <a:pt x="232" y="243"/>
                          </a:lnTo>
                          <a:lnTo>
                            <a:pt x="242" y="169"/>
                          </a:lnTo>
                          <a:lnTo>
                            <a:pt x="242" y="0"/>
                          </a:lnTo>
                          <a:lnTo>
                            <a:pt x="0" y="42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62" name="Freeform 1361"/>
                    <p:cNvSpPr>
                      <a:spLocks/>
                    </p:cNvSpPr>
                    <p:nvPr/>
                  </p:nvSpPr>
                  <p:spPr bwMode="auto">
                    <a:xfrm>
                      <a:off x="4499" y="1647"/>
                      <a:ext cx="34" cy="34"/>
                    </a:xfrm>
                    <a:custGeom>
                      <a:avLst/>
                      <a:gdLst>
                        <a:gd name="T0" fmla="*/ 17 w 274"/>
                        <a:gd name="T1" fmla="*/ 0 h 267"/>
                        <a:gd name="T2" fmla="*/ 0 w 274"/>
                        <a:gd name="T3" fmla="*/ 49 h 267"/>
                        <a:gd name="T4" fmla="*/ 4 w 274"/>
                        <a:gd name="T5" fmla="*/ 85 h 267"/>
                        <a:gd name="T6" fmla="*/ 51 w 274"/>
                        <a:gd name="T7" fmla="*/ 119 h 267"/>
                        <a:gd name="T8" fmla="*/ 74 w 274"/>
                        <a:gd name="T9" fmla="*/ 140 h 267"/>
                        <a:gd name="T10" fmla="*/ 80 w 274"/>
                        <a:gd name="T11" fmla="*/ 185 h 267"/>
                        <a:gd name="T12" fmla="*/ 92 w 274"/>
                        <a:gd name="T13" fmla="*/ 220 h 267"/>
                        <a:gd name="T14" fmla="*/ 128 w 274"/>
                        <a:gd name="T15" fmla="*/ 242 h 267"/>
                        <a:gd name="T16" fmla="*/ 174 w 274"/>
                        <a:gd name="T17" fmla="*/ 263 h 267"/>
                        <a:gd name="T18" fmla="*/ 226 w 274"/>
                        <a:gd name="T19" fmla="*/ 267 h 267"/>
                        <a:gd name="T20" fmla="*/ 259 w 274"/>
                        <a:gd name="T21" fmla="*/ 263 h 267"/>
                        <a:gd name="T22" fmla="*/ 274 w 274"/>
                        <a:gd name="T23" fmla="*/ 253 h 267"/>
                        <a:gd name="T24" fmla="*/ 272 w 274"/>
                        <a:gd name="T25" fmla="*/ 233 h 267"/>
                        <a:gd name="T26" fmla="*/ 262 w 274"/>
                        <a:gd name="T27" fmla="*/ 199 h 267"/>
                        <a:gd name="T28" fmla="*/ 238 w 274"/>
                        <a:gd name="T29" fmla="*/ 172 h 267"/>
                        <a:gd name="T30" fmla="*/ 217 w 274"/>
                        <a:gd name="T31" fmla="*/ 148 h 267"/>
                        <a:gd name="T32" fmla="*/ 209 w 274"/>
                        <a:gd name="T33" fmla="*/ 163 h 267"/>
                        <a:gd name="T34" fmla="*/ 187 w 274"/>
                        <a:gd name="T35" fmla="*/ 168 h 267"/>
                        <a:gd name="T36" fmla="*/ 150 w 274"/>
                        <a:gd name="T37" fmla="*/ 163 h 267"/>
                        <a:gd name="T38" fmla="*/ 122 w 274"/>
                        <a:gd name="T39" fmla="*/ 152 h 267"/>
                        <a:gd name="T40" fmla="*/ 89 w 274"/>
                        <a:gd name="T41" fmla="*/ 121 h 267"/>
                        <a:gd name="T42" fmla="*/ 63 w 274"/>
                        <a:gd name="T43" fmla="*/ 89 h 267"/>
                        <a:gd name="T44" fmla="*/ 41 w 274"/>
                        <a:gd name="T45" fmla="*/ 49 h 267"/>
                        <a:gd name="T46" fmla="*/ 17 w 274"/>
                        <a:gd name="T47" fmla="*/ 0 h 2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274" h="267">
                          <a:moveTo>
                            <a:pt x="17" y="0"/>
                          </a:moveTo>
                          <a:lnTo>
                            <a:pt x="0" y="49"/>
                          </a:lnTo>
                          <a:lnTo>
                            <a:pt x="4" y="85"/>
                          </a:lnTo>
                          <a:lnTo>
                            <a:pt x="51" y="119"/>
                          </a:lnTo>
                          <a:lnTo>
                            <a:pt x="74" y="140"/>
                          </a:lnTo>
                          <a:lnTo>
                            <a:pt x="80" y="185"/>
                          </a:lnTo>
                          <a:lnTo>
                            <a:pt x="92" y="220"/>
                          </a:lnTo>
                          <a:lnTo>
                            <a:pt x="128" y="242"/>
                          </a:lnTo>
                          <a:lnTo>
                            <a:pt x="174" y="263"/>
                          </a:lnTo>
                          <a:lnTo>
                            <a:pt x="226" y="267"/>
                          </a:lnTo>
                          <a:lnTo>
                            <a:pt x="259" y="263"/>
                          </a:lnTo>
                          <a:lnTo>
                            <a:pt x="274" y="253"/>
                          </a:lnTo>
                          <a:lnTo>
                            <a:pt x="272" y="233"/>
                          </a:lnTo>
                          <a:lnTo>
                            <a:pt x="262" y="199"/>
                          </a:lnTo>
                          <a:lnTo>
                            <a:pt x="238" y="172"/>
                          </a:lnTo>
                          <a:lnTo>
                            <a:pt x="217" y="148"/>
                          </a:lnTo>
                          <a:lnTo>
                            <a:pt x="209" y="163"/>
                          </a:lnTo>
                          <a:lnTo>
                            <a:pt x="187" y="168"/>
                          </a:lnTo>
                          <a:lnTo>
                            <a:pt x="150" y="163"/>
                          </a:lnTo>
                          <a:lnTo>
                            <a:pt x="122" y="152"/>
                          </a:lnTo>
                          <a:lnTo>
                            <a:pt x="89" y="121"/>
                          </a:lnTo>
                          <a:lnTo>
                            <a:pt x="63" y="89"/>
                          </a:lnTo>
                          <a:lnTo>
                            <a:pt x="41" y="49"/>
                          </a:lnTo>
                          <a:lnTo>
                            <a:pt x="17" y="0"/>
                          </a:lnTo>
                          <a:close/>
                        </a:path>
                      </a:pathLst>
                    </a:custGeom>
                    <a:solidFill>
                      <a:srgbClr val="20202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63" name="Freeform 1362"/>
                    <p:cNvSpPr>
                      <a:spLocks/>
                    </p:cNvSpPr>
                    <p:nvPr/>
                  </p:nvSpPr>
                  <p:spPr bwMode="auto">
                    <a:xfrm>
                      <a:off x="4434" y="1387"/>
                      <a:ext cx="49" cy="204"/>
                    </a:xfrm>
                    <a:custGeom>
                      <a:avLst/>
                      <a:gdLst>
                        <a:gd name="T0" fmla="*/ 46 w 391"/>
                        <a:gd name="T1" fmla="*/ 192 h 1638"/>
                        <a:gd name="T2" fmla="*/ 46 w 391"/>
                        <a:gd name="T3" fmla="*/ 213 h 1638"/>
                        <a:gd name="T4" fmla="*/ 46 w 391"/>
                        <a:gd name="T5" fmla="*/ 315 h 1638"/>
                        <a:gd name="T6" fmla="*/ 20 w 391"/>
                        <a:gd name="T7" fmla="*/ 443 h 1638"/>
                        <a:gd name="T8" fmla="*/ 0 w 391"/>
                        <a:gd name="T9" fmla="*/ 799 h 1638"/>
                        <a:gd name="T10" fmla="*/ 17 w 391"/>
                        <a:gd name="T11" fmla="*/ 1028 h 1638"/>
                        <a:gd name="T12" fmla="*/ 33 w 391"/>
                        <a:gd name="T13" fmla="*/ 1273 h 1638"/>
                        <a:gd name="T14" fmla="*/ 82 w 391"/>
                        <a:gd name="T15" fmla="*/ 1613 h 1638"/>
                        <a:gd name="T16" fmla="*/ 224 w 391"/>
                        <a:gd name="T17" fmla="*/ 1638 h 1638"/>
                        <a:gd name="T18" fmla="*/ 391 w 391"/>
                        <a:gd name="T19" fmla="*/ 1616 h 1638"/>
                        <a:gd name="T20" fmla="*/ 359 w 391"/>
                        <a:gd name="T21" fmla="*/ 0 h 1638"/>
                        <a:gd name="T22" fmla="*/ 103 w 391"/>
                        <a:gd name="T23" fmla="*/ 23 h 1638"/>
                        <a:gd name="T24" fmla="*/ 82 w 391"/>
                        <a:gd name="T25" fmla="*/ 82 h 1638"/>
                        <a:gd name="T26" fmla="*/ 46 w 391"/>
                        <a:gd name="T27" fmla="*/ 192 h 16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391" h="1638">
                          <a:moveTo>
                            <a:pt x="46" y="192"/>
                          </a:moveTo>
                          <a:lnTo>
                            <a:pt x="46" y="213"/>
                          </a:lnTo>
                          <a:lnTo>
                            <a:pt x="46" y="315"/>
                          </a:lnTo>
                          <a:lnTo>
                            <a:pt x="20" y="443"/>
                          </a:lnTo>
                          <a:lnTo>
                            <a:pt x="0" y="799"/>
                          </a:lnTo>
                          <a:lnTo>
                            <a:pt x="17" y="1028"/>
                          </a:lnTo>
                          <a:lnTo>
                            <a:pt x="33" y="1273"/>
                          </a:lnTo>
                          <a:lnTo>
                            <a:pt x="82" y="1613"/>
                          </a:lnTo>
                          <a:lnTo>
                            <a:pt x="224" y="1638"/>
                          </a:lnTo>
                          <a:lnTo>
                            <a:pt x="391" y="1616"/>
                          </a:lnTo>
                          <a:lnTo>
                            <a:pt x="359" y="0"/>
                          </a:lnTo>
                          <a:lnTo>
                            <a:pt x="103" y="23"/>
                          </a:lnTo>
                          <a:lnTo>
                            <a:pt x="82" y="82"/>
                          </a:lnTo>
                          <a:lnTo>
                            <a:pt x="46" y="192"/>
                          </a:lnTo>
                          <a:close/>
                        </a:path>
                      </a:pathLst>
                    </a:custGeom>
                    <a:solidFill>
                      <a:srgbClr val="400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64" name="Freeform 1363"/>
                    <p:cNvSpPr>
                      <a:spLocks/>
                    </p:cNvSpPr>
                    <p:nvPr/>
                  </p:nvSpPr>
                  <p:spPr bwMode="auto">
                    <a:xfrm>
                      <a:off x="4437" y="1391"/>
                      <a:ext cx="45" cy="198"/>
                    </a:xfrm>
                    <a:custGeom>
                      <a:avLst/>
                      <a:gdLst>
                        <a:gd name="T0" fmla="*/ 83 w 358"/>
                        <a:gd name="T1" fmla="*/ 0 h 1583"/>
                        <a:gd name="T2" fmla="*/ 183 w 358"/>
                        <a:gd name="T3" fmla="*/ 16 h 1583"/>
                        <a:gd name="T4" fmla="*/ 313 w 358"/>
                        <a:gd name="T5" fmla="*/ 25 h 1583"/>
                        <a:gd name="T6" fmla="*/ 320 w 358"/>
                        <a:gd name="T7" fmla="*/ 114 h 1583"/>
                        <a:gd name="T8" fmla="*/ 320 w 358"/>
                        <a:gd name="T9" fmla="*/ 478 h 1583"/>
                        <a:gd name="T10" fmla="*/ 332 w 358"/>
                        <a:gd name="T11" fmla="*/ 935 h 1583"/>
                        <a:gd name="T12" fmla="*/ 337 w 358"/>
                        <a:gd name="T13" fmla="*/ 1290 h 1583"/>
                        <a:gd name="T14" fmla="*/ 358 w 358"/>
                        <a:gd name="T15" fmla="*/ 1565 h 1583"/>
                        <a:gd name="T16" fmla="*/ 200 w 358"/>
                        <a:gd name="T17" fmla="*/ 1583 h 1583"/>
                        <a:gd name="T18" fmla="*/ 75 w 358"/>
                        <a:gd name="T19" fmla="*/ 1562 h 1583"/>
                        <a:gd name="T20" fmla="*/ 29 w 358"/>
                        <a:gd name="T21" fmla="*/ 1222 h 1583"/>
                        <a:gd name="T22" fmla="*/ 0 w 358"/>
                        <a:gd name="T23" fmla="*/ 892 h 1583"/>
                        <a:gd name="T24" fmla="*/ 25 w 358"/>
                        <a:gd name="T25" fmla="*/ 968 h 1583"/>
                        <a:gd name="T26" fmla="*/ 75 w 358"/>
                        <a:gd name="T27" fmla="*/ 1243 h 1583"/>
                        <a:gd name="T28" fmla="*/ 58 w 358"/>
                        <a:gd name="T29" fmla="*/ 1049 h 1583"/>
                        <a:gd name="T30" fmla="*/ 17 w 358"/>
                        <a:gd name="T31" fmla="*/ 795 h 1583"/>
                        <a:gd name="T32" fmla="*/ 4 w 358"/>
                        <a:gd name="T33" fmla="*/ 503 h 1583"/>
                        <a:gd name="T34" fmla="*/ 12 w 358"/>
                        <a:gd name="T35" fmla="*/ 402 h 1583"/>
                        <a:gd name="T36" fmla="*/ 29 w 358"/>
                        <a:gd name="T37" fmla="*/ 309 h 1583"/>
                        <a:gd name="T38" fmla="*/ 66 w 358"/>
                        <a:gd name="T39" fmla="*/ 342 h 1583"/>
                        <a:gd name="T40" fmla="*/ 154 w 358"/>
                        <a:gd name="T41" fmla="*/ 50 h 1583"/>
                        <a:gd name="T42" fmla="*/ 62 w 358"/>
                        <a:gd name="T43" fmla="*/ 317 h 1583"/>
                        <a:gd name="T44" fmla="*/ 41 w 358"/>
                        <a:gd name="T45" fmla="*/ 283 h 1583"/>
                        <a:gd name="T46" fmla="*/ 38 w 358"/>
                        <a:gd name="T47" fmla="*/ 148 h 1583"/>
                        <a:gd name="T48" fmla="*/ 83 w 358"/>
                        <a:gd name="T49" fmla="*/ 0 h 15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358" h="1583">
                          <a:moveTo>
                            <a:pt x="83" y="0"/>
                          </a:moveTo>
                          <a:lnTo>
                            <a:pt x="183" y="16"/>
                          </a:lnTo>
                          <a:lnTo>
                            <a:pt x="313" y="25"/>
                          </a:lnTo>
                          <a:lnTo>
                            <a:pt x="320" y="114"/>
                          </a:lnTo>
                          <a:lnTo>
                            <a:pt x="320" y="478"/>
                          </a:lnTo>
                          <a:lnTo>
                            <a:pt x="332" y="935"/>
                          </a:lnTo>
                          <a:lnTo>
                            <a:pt x="337" y="1290"/>
                          </a:lnTo>
                          <a:lnTo>
                            <a:pt x="358" y="1565"/>
                          </a:lnTo>
                          <a:lnTo>
                            <a:pt x="200" y="1583"/>
                          </a:lnTo>
                          <a:lnTo>
                            <a:pt x="75" y="1562"/>
                          </a:lnTo>
                          <a:lnTo>
                            <a:pt x="29" y="1222"/>
                          </a:lnTo>
                          <a:lnTo>
                            <a:pt x="0" y="892"/>
                          </a:lnTo>
                          <a:lnTo>
                            <a:pt x="25" y="968"/>
                          </a:lnTo>
                          <a:lnTo>
                            <a:pt x="75" y="1243"/>
                          </a:lnTo>
                          <a:lnTo>
                            <a:pt x="58" y="1049"/>
                          </a:lnTo>
                          <a:lnTo>
                            <a:pt x="17" y="795"/>
                          </a:lnTo>
                          <a:lnTo>
                            <a:pt x="4" y="503"/>
                          </a:lnTo>
                          <a:lnTo>
                            <a:pt x="12" y="402"/>
                          </a:lnTo>
                          <a:lnTo>
                            <a:pt x="29" y="309"/>
                          </a:lnTo>
                          <a:lnTo>
                            <a:pt x="66" y="342"/>
                          </a:lnTo>
                          <a:lnTo>
                            <a:pt x="154" y="50"/>
                          </a:lnTo>
                          <a:lnTo>
                            <a:pt x="62" y="317"/>
                          </a:lnTo>
                          <a:lnTo>
                            <a:pt x="41" y="283"/>
                          </a:lnTo>
                          <a:lnTo>
                            <a:pt x="38" y="148"/>
                          </a:lnTo>
                          <a:lnTo>
                            <a:pt x="83" y="0"/>
                          </a:lnTo>
                          <a:close/>
                        </a:path>
                      </a:pathLst>
                    </a:custGeom>
                    <a:solidFill>
                      <a:srgbClr val="600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65" name="Freeform 1364"/>
                    <p:cNvSpPr>
                      <a:spLocks/>
                    </p:cNvSpPr>
                    <p:nvPr/>
                  </p:nvSpPr>
                  <p:spPr bwMode="auto">
                    <a:xfrm>
                      <a:off x="4453" y="1392"/>
                      <a:ext cx="6" cy="85"/>
                    </a:xfrm>
                    <a:custGeom>
                      <a:avLst/>
                      <a:gdLst>
                        <a:gd name="T0" fmla="*/ 54 w 54"/>
                        <a:gd name="T1" fmla="*/ 0 h 678"/>
                        <a:gd name="T2" fmla="*/ 45 w 54"/>
                        <a:gd name="T3" fmla="*/ 93 h 678"/>
                        <a:gd name="T4" fmla="*/ 24 w 54"/>
                        <a:gd name="T5" fmla="*/ 296 h 678"/>
                        <a:gd name="T6" fmla="*/ 4 w 54"/>
                        <a:gd name="T7" fmla="*/ 495 h 678"/>
                        <a:gd name="T8" fmla="*/ 0 w 54"/>
                        <a:gd name="T9" fmla="*/ 678 h 678"/>
                        <a:gd name="T10" fmla="*/ 29 w 54"/>
                        <a:gd name="T11" fmla="*/ 444 h 678"/>
                        <a:gd name="T12" fmla="*/ 54 w 54"/>
                        <a:gd name="T13" fmla="*/ 267 h 678"/>
                        <a:gd name="T14" fmla="*/ 54 w 54"/>
                        <a:gd name="T15" fmla="*/ 0 h 6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4" h="678">
                          <a:moveTo>
                            <a:pt x="54" y="0"/>
                          </a:moveTo>
                          <a:lnTo>
                            <a:pt x="45" y="93"/>
                          </a:lnTo>
                          <a:lnTo>
                            <a:pt x="24" y="296"/>
                          </a:lnTo>
                          <a:lnTo>
                            <a:pt x="4" y="495"/>
                          </a:lnTo>
                          <a:lnTo>
                            <a:pt x="0" y="678"/>
                          </a:lnTo>
                          <a:lnTo>
                            <a:pt x="29" y="444"/>
                          </a:lnTo>
                          <a:lnTo>
                            <a:pt x="54" y="267"/>
                          </a:lnTo>
                          <a:lnTo>
                            <a:pt x="54" y="0"/>
                          </a:lnTo>
                          <a:close/>
                        </a:path>
                      </a:pathLst>
                    </a:custGeom>
                    <a:solidFill>
                      <a:srgbClr val="40004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66" name="Freeform 1365"/>
                    <p:cNvSpPr>
                      <a:spLocks/>
                    </p:cNvSpPr>
                    <p:nvPr/>
                  </p:nvSpPr>
                  <p:spPr bwMode="auto">
                    <a:xfrm>
                      <a:off x="4463" y="1425"/>
                      <a:ext cx="7" cy="141"/>
                    </a:xfrm>
                    <a:custGeom>
                      <a:avLst/>
                      <a:gdLst>
                        <a:gd name="T0" fmla="*/ 33 w 58"/>
                        <a:gd name="T1" fmla="*/ 0 h 1130"/>
                        <a:gd name="T2" fmla="*/ 0 w 58"/>
                        <a:gd name="T3" fmla="*/ 331 h 1130"/>
                        <a:gd name="T4" fmla="*/ 0 w 58"/>
                        <a:gd name="T5" fmla="*/ 585 h 1130"/>
                        <a:gd name="T6" fmla="*/ 21 w 58"/>
                        <a:gd name="T7" fmla="*/ 825 h 1130"/>
                        <a:gd name="T8" fmla="*/ 46 w 58"/>
                        <a:gd name="T9" fmla="*/ 961 h 1130"/>
                        <a:gd name="T10" fmla="*/ 54 w 58"/>
                        <a:gd name="T11" fmla="*/ 1130 h 1130"/>
                        <a:gd name="T12" fmla="*/ 58 w 58"/>
                        <a:gd name="T13" fmla="*/ 948 h 1130"/>
                        <a:gd name="T14" fmla="*/ 25 w 58"/>
                        <a:gd name="T15" fmla="*/ 703 h 1130"/>
                        <a:gd name="T16" fmla="*/ 16 w 58"/>
                        <a:gd name="T17" fmla="*/ 428 h 1130"/>
                        <a:gd name="T18" fmla="*/ 25 w 58"/>
                        <a:gd name="T19" fmla="*/ 238 h 1130"/>
                        <a:gd name="T20" fmla="*/ 33 w 58"/>
                        <a:gd name="T21" fmla="*/ 0 h 11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58" h="1130">
                          <a:moveTo>
                            <a:pt x="33" y="0"/>
                          </a:moveTo>
                          <a:lnTo>
                            <a:pt x="0" y="331"/>
                          </a:lnTo>
                          <a:lnTo>
                            <a:pt x="0" y="585"/>
                          </a:lnTo>
                          <a:lnTo>
                            <a:pt x="21" y="825"/>
                          </a:lnTo>
                          <a:lnTo>
                            <a:pt x="46" y="961"/>
                          </a:lnTo>
                          <a:lnTo>
                            <a:pt x="54" y="1130"/>
                          </a:lnTo>
                          <a:lnTo>
                            <a:pt x="58" y="948"/>
                          </a:lnTo>
                          <a:lnTo>
                            <a:pt x="25" y="703"/>
                          </a:lnTo>
                          <a:lnTo>
                            <a:pt x="16" y="428"/>
                          </a:lnTo>
                          <a:lnTo>
                            <a:pt x="25" y="238"/>
                          </a:lnTo>
                          <a:lnTo>
                            <a:pt x="33" y="0"/>
                          </a:lnTo>
                          <a:close/>
                        </a:path>
                      </a:pathLst>
                    </a:custGeom>
                    <a:solidFill>
                      <a:srgbClr val="40004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67" name="Freeform 1366"/>
                    <p:cNvSpPr>
                      <a:spLocks/>
                    </p:cNvSpPr>
                    <p:nvPr/>
                  </p:nvSpPr>
                  <p:spPr bwMode="auto">
                    <a:xfrm>
                      <a:off x="4479" y="1385"/>
                      <a:ext cx="54" cy="214"/>
                    </a:xfrm>
                    <a:custGeom>
                      <a:avLst/>
                      <a:gdLst>
                        <a:gd name="T0" fmla="*/ 32 w 432"/>
                        <a:gd name="T1" fmla="*/ 1627 h 1708"/>
                        <a:gd name="T2" fmla="*/ 185 w 432"/>
                        <a:gd name="T3" fmla="*/ 1700 h 1708"/>
                        <a:gd name="T4" fmla="*/ 360 w 432"/>
                        <a:gd name="T5" fmla="*/ 1708 h 1708"/>
                        <a:gd name="T6" fmla="*/ 401 w 432"/>
                        <a:gd name="T7" fmla="*/ 1602 h 1708"/>
                        <a:gd name="T8" fmla="*/ 418 w 432"/>
                        <a:gd name="T9" fmla="*/ 1374 h 1708"/>
                        <a:gd name="T10" fmla="*/ 432 w 432"/>
                        <a:gd name="T11" fmla="*/ 1055 h 1708"/>
                        <a:gd name="T12" fmla="*/ 432 w 432"/>
                        <a:gd name="T13" fmla="*/ 807 h 1708"/>
                        <a:gd name="T14" fmla="*/ 410 w 432"/>
                        <a:gd name="T15" fmla="*/ 536 h 1708"/>
                        <a:gd name="T16" fmla="*/ 377 w 432"/>
                        <a:gd name="T17" fmla="*/ 332 h 1708"/>
                        <a:gd name="T18" fmla="*/ 406 w 432"/>
                        <a:gd name="T19" fmla="*/ 272 h 1708"/>
                        <a:gd name="T20" fmla="*/ 281 w 432"/>
                        <a:gd name="T21" fmla="*/ 70 h 1708"/>
                        <a:gd name="T22" fmla="*/ 269 w 432"/>
                        <a:gd name="T23" fmla="*/ 0 h 1708"/>
                        <a:gd name="T24" fmla="*/ 0 w 432"/>
                        <a:gd name="T25" fmla="*/ 61 h 1708"/>
                        <a:gd name="T26" fmla="*/ 32 w 432"/>
                        <a:gd name="T27" fmla="*/ 1627 h 17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432" h="1708">
                          <a:moveTo>
                            <a:pt x="32" y="1627"/>
                          </a:moveTo>
                          <a:lnTo>
                            <a:pt x="185" y="1700"/>
                          </a:lnTo>
                          <a:lnTo>
                            <a:pt x="360" y="1708"/>
                          </a:lnTo>
                          <a:lnTo>
                            <a:pt x="401" y="1602"/>
                          </a:lnTo>
                          <a:lnTo>
                            <a:pt x="418" y="1374"/>
                          </a:lnTo>
                          <a:lnTo>
                            <a:pt x="432" y="1055"/>
                          </a:lnTo>
                          <a:lnTo>
                            <a:pt x="432" y="807"/>
                          </a:lnTo>
                          <a:lnTo>
                            <a:pt x="410" y="536"/>
                          </a:lnTo>
                          <a:lnTo>
                            <a:pt x="377" y="332"/>
                          </a:lnTo>
                          <a:lnTo>
                            <a:pt x="406" y="272"/>
                          </a:lnTo>
                          <a:lnTo>
                            <a:pt x="281" y="70"/>
                          </a:lnTo>
                          <a:lnTo>
                            <a:pt x="269" y="0"/>
                          </a:lnTo>
                          <a:lnTo>
                            <a:pt x="0" y="61"/>
                          </a:lnTo>
                          <a:lnTo>
                            <a:pt x="32" y="1627"/>
                          </a:lnTo>
                          <a:close/>
                        </a:path>
                      </a:pathLst>
                    </a:custGeom>
                    <a:solidFill>
                      <a:srgbClr val="0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68" name="Freeform 1367"/>
                    <p:cNvSpPr>
                      <a:spLocks/>
                    </p:cNvSpPr>
                    <p:nvPr/>
                  </p:nvSpPr>
                  <p:spPr bwMode="auto">
                    <a:xfrm>
                      <a:off x="4481" y="1387"/>
                      <a:ext cx="49" cy="210"/>
                    </a:xfrm>
                    <a:custGeom>
                      <a:avLst/>
                      <a:gdLst>
                        <a:gd name="T0" fmla="*/ 0 w 392"/>
                        <a:gd name="T1" fmla="*/ 59 h 1683"/>
                        <a:gd name="T2" fmla="*/ 17 w 392"/>
                        <a:gd name="T3" fmla="*/ 676 h 1683"/>
                        <a:gd name="T4" fmla="*/ 30 w 392"/>
                        <a:gd name="T5" fmla="*/ 1598 h 1683"/>
                        <a:gd name="T6" fmla="*/ 180 w 392"/>
                        <a:gd name="T7" fmla="*/ 1674 h 1683"/>
                        <a:gd name="T8" fmla="*/ 105 w 392"/>
                        <a:gd name="T9" fmla="*/ 1303 h 1683"/>
                        <a:gd name="T10" fmla="*/ 75 w 392"/>
                        <a:gd name="T11" fmla="*/ 1096 h 1683"/>
                        <a:gd name="T12" fmla="*/ 71 w 392"/>
                        <a:gd name="T13" fmla="*/ 931 h 1683"/>
                        <a:gd name="T14" fmla="*/ 101 w 392"/>
                        <a:gd name="T15" fmla="*/ 1143 h 1683"/>
                        <a:gd name="T16" fmla="*/ 143 w 392"/>
                        <a:gd name="T17" fmla="*/ 1388 h 1683"/>
                        <a:gd name="T18" fmla="*/ 209 w 392"/>
                        <a:gd name="T19" fmla="*/ 1678 h 1683"/>
                        <a:gd name="T20" fmla="*/ 313 w 392"/>
                        <a:gd name="T21" fmla="*/ 1683 h 1683"/>
                        <a:gd name="T22" fmla="*/ 329 w 392"/>
                        <a:gd name="T23" fmla="*/ 1295 h 1683"/>
                        <a:gd name="T24" fmla="*/ 342 w 392"/>
                        <a:gd name="T25" fmla="*/ 1058 h 1683"/>
                        <a:gd name="T26" fmla="*/ 346 w 392"/>
                        <a:gd name="T27" fmla="*/ 897 h 1683"/>
                        <a:gd name="T28" fmla="*/ 354 w 392"/>
                        <a:gd name="T29" fmla="*/ 1079 h 1683"/>
                        <a:gd name="T30" fmla="*/ 329 w 392"/>
                        <a:gd name="T31" fmla="*/ 1670 h 1683"/>
                        <a:gd name="T32" fmla="*/ 367 w 392"/>
                        <a:gd name="T33" fmla="*/ 1581 h 1683"/>
                        <a:gd name="T34" fmla="*/ 383 w 392"/>
                        <a:gd name="T35" fmla="*/ 1316 h 1683"/>
                        <a:gd name="T36" fmla="*/ 388 w 392"/>
                        <a:gd name="T37" fmla="*/ 1071 h 1683"/>
                        <a:gd name="T38" fmla="*/ 392 w 392"/>
                        <a:gd name="T39" fmla="*/ 796 h 1683"/>
                        <a:gd name="T40" fmla="*/ 383 w 392"/>
                        <a:gd name="T41" fmla="*/ 588 h 1683"/>
                        <a:gd name="T42" fmla="*/ 346 w 392"/>
                        <a:gd name="T43" fmla="*/ 334 h 1683"/>
                        <a:gd name="T44" fmla="*/ 321 w 392"/>
                        <a:gd name="T45" fmla="*/ 359 h 1683"/>
                        <a:gd name="T46" fmla="*/ 367 w 392"/>
                        <a:gd name="T47" fmla="*/ 267 h 1683"/>
                        <a:gd name="T48" fmla="*/ 225 w 392"/>
                        <a:gd name="T49" fmla="*/ 0 h 1683"/>
                        <a:gd name="T50" fmla="*/ 176 w 392"/>
                        <a:gd name="T51" fmla="*/ 17 h 1683"/>
                        <a:gd name="T52" fmla="*/ 209 w 392"/>
                        <a:gd name="T53" fmla="*/ 126 h 1683"/>
                        <a:gd name="T54" fmla="*/ 230 w 392"/>
                        <a:gd name="T55" fmla="*/ 267 h 1683"/>
                        <a:gd name="T56" fmla="*/ 242 w 392"/>
                        <a:gd name="T57" fmla="*/ 440 h 1683"/>
                        <a:gd name="T58" fmla="*/ 200 w 392"/>
                        <a:gd name="T59" fmla="*/ 195 h 1683"/>
                        <a:gd name="T60" fmla="*/ 180 w 392"/>
                        <a:gd name="T61" fmla="*/ 105 h 1683"/>
                        <a:gd name="T62" fmla="*/ 146 w 392"/>
                        <a:gd name="T63" fmla="*/ 13 h 1683"/>
                        <a:gd name="T64" fmla="*/ 105 w 392"/>
                        <a:gd name="T65" fmla="*/ 17 h 1683"/>
                        <a:gd name="T66" fmla="*/ 146 w 392"/>
                        <a:gd name="T67" fmla="*/ 140 h 1683"/>
                        <a:gd name="T68" fmla="*/ 171 w 392"/>
                        <a:gd name="T69" fmla="*/ 279 h 1683"/>
                        <a:gd name="T70" fmla="*/ 180 w 392"/>
                        <a:gd name="T71" fmla="*/ 376 h 1683"/>
                        <a:gd name="T72" fmla="*/ 122 w 392"/>
                        <a:gd name="T73" fmla="*/ 140 h 1683"/>
                        <a:gd name="T74" fmla="*/ 84 w 392"/>
                        <a:gd name="T75" fmla="*/ 34 h 1683"/>
                        <a:gd name="T76" fmla="*/ 0 w 392"/>
                        <a:gd name="T77" fmla="*/ 59 h 16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392" h="1683">
                          <a:moveTo>
                            <a:pt x="0" y="59"/>
                          </a:moveTo>
                          <a:lnTo>
                            <a:pt x="17" y="676"/>
                          </a:lnTo>
                          <a:lnTo>
                            <a:pt x="30" y="1598"/>
                          </a:lnTo>
                          <a:lnTo>
                            <a:pt x="180" y="1674"/>
                          </a:lnTo>
                          <a:lnTo>
                            <a:pt x="105" y="1303"/>
                          </a:lnTo>
                          <a:lnTo>
                            <a:pt x="75" y="1096"/>
                          </a:lnTo>
                          <a:lnTo>
                            <a:pt x="71" y="931"/>
                          </a:lnTo>
                          <a:lnTo>
                            <a:pt x="101" y="1143"/>
                          </a:lnTo>
                          <a:lnTo>
                            <a:pt x="143" y="1388"/>
                          </a:lnTo>
                          <a:lnTo>
                            <a:pt x="209" y="1678"/>
                          </a:lnTo>
                          <a:lnTo>
                            <a:pt x="313" y="1683"/>
                          </a:lnTo>
                          <a:lnTo>
                            <a:pt x="329" y="1295"/>
                          </a:lnTo>
                          <a:lnTo>
                            <a:pt x="342" y="1058"/>
                          </a:lnTo>
                          <a:lnTo>
                            <a:pt x="346" y="897"/>
                          </a:lnTo>
                          <a:lnTo>
                            <a:pt x="354" y="1079"/>
                          </a:lnTo>
                          <a:lnTo>
                            <a:pt x="329" y="1670"/>
                          </a:lnTo>
                          <a:lnTo>
                            <a:pt x="367" y="1581"/>
                          </a:lnTo>
                          <a:lnTo>
                            <a:pt x="383" y="1316"/>
                          </a:lnTo>
                          <a:lnTo>
                            <a:pt x="388" y="1071"/>
                          </a:lnTo>
                          <a:lnTo>
                            <a:pt x="392" y="796"/>
                          </a:lnTo>
                          <a:lnTo>
                            <a:pt x="383" y="588"/>
                          </a:lnTo>
                          <a:lnTo>
                            <a:pt x="346" y="334"/>
                          </a:lnTo>
                          <a:lnTo>
                            <a:pt x="321" y="359"/>
                          </a:lnTo>
                          <a:lnTo>
                            <a:pt x="367" y="267"/>
                          </a:lnTo>
                          <a:lnTo>
                            <a:pt x="225" y="0"/>
                          </a:lnTo>
                          <a:lnTo>
                            <a:pt x="176" y="17"/>
                          </a:lnTo>
                          <a:lnTo>
                            <a:pt x="209" y="126"/>
                          </a:lnTo>
                          <a:lnTo>
                            <a:pt x="230" y="267"/>
                          </a:lnTo>
                          <a:lnTo>
                            <a:pt x="242" y="440"/>
                          </a:lnTo>
                          <a:lnTo>
                            <a:pt x="200" y="195"/>
                          </a:lnTo>
                          <a:lnTo>
                            <a:pt x="180" y="105"/>
                          </a:lnTo>
                          <a:lnTo>
                            <a:pt x="146" y="13"/>
                          </a:lnTo>
                          <a:lnTo>
                            <a:pt x="105" y="17"/>
                          </a:lnTo>
                          <a:lnTo>
                            <a:pt x="146" y="140"/>
                          </a:lnTo>
                          <a:lnTo>
                            <a:pt x="171" y="279"/>
                          </a:lnTo>
                          <a:lnTo>
                            <a:pt x="180" y="376"/>
                          </a:lnTo>
                          <a:lnTo>
                            <a:pt x="122" y="140"/>
                          </a:lnTo>
                          <a:lnTo>
                            <a:pt x="84" y="34"/>
                          </a:lnTo>
                          <a:lnTo>
                            <a:pt x="0" y="59"/>
                          </a:lnTo>
                          <a:close/>
                        </a:path>
                      </a:pathLst>
                    </a:custGeom>
                    <a:solidFill>
                      <a:srgbClr val="0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69" name="Freeform 1368"/>
                    <p:cNvSpPr>
                      <a:spLocks/>
                    </p:cNvSpPr>
                    <p:nvPr/>
                  </p:nvSpPr>
                  <p:spPr bwMode="auto">
                    <a:xfrm>
                      <a:off x="4447" y="1204"/>
                      <a:ext cx="63" cy="69"/>
                    </a:xfrm>
                    <a:custGeom>
                      <a:avLst/>
                      <a:gdLst>
                        <a:gd name="T0" fmla="*/ 276 w 501"/>
                        <a:gd name="T1" fmla="*/ 0 h 549"/>
                        <a:gd name="T2" fmla="*/ 226 w 501"/>
                        <a:gd name="T3" fmla="*/ 3 h 549"/>
                        <a:gd name="T4" fmla="*/ 180 w 501"/>
                        <a:gd name="T5" fmla="*/ 11 h 549"/>
                        <a:gd name="T6" fmla="*/ 142 w 501"/>
                        <a:gd name="T7" fmla="*/ 24 h 549"/>
                        <a:gd name="T8" fmla="*/ 99 w 501"/>
                        <a:gd name="T9" fmla="*/ 42 h 549"/>
                        <a:gd name="T10" fmla="*/ 65 w 501"/>
                        <a:gd name="T11" fmla="*/ 63 h 549"/>
                        <a:gd name="T12" fmla="*/ 39 w 501"/>
                        <a:gd name="T13" fmla="*/ 95 h 549"/>
                        <a:gd name="T14" fmla="*/ 30 w 501"/>
                        <a:gd name="T15" fmla="*/ 130 h 549"/>
                        <a:gd name="T16" fmla="*/ 33 w 501"/>
                        <a:gd name="T17" fmla="*/ 167 h 549"/>
                        <a:gd name="T18" fmla="*/ 34 w 501"/>
                        <a:gd name="T19" fmla="*/ 199 h 549"/>
                        <a:gd name="T20" fmla="*/ 16 w 501"/>
                        <a:gd name="T21" fmla="*/ 241 h 549"/>
                        <a:gd name="T22" fmla="*/ 1 w 501"/>
                        <a:gd name="T23" fmla="*/ 274 h 549"/>
                        <a:gd name="T24" fmla="*/ 0 w 501"/>
                        <a:gd name="T25" fmla="*/ 311 h 549"/>
                        <a:gd name="T26" fmla="*/ 5 w 501"/>
                        <a:gd name="T27" fmla="*/ 350 h 549"/>
                        <a:gd name="T28" fmla="*/ 32 w 501"/>
                        <a:gd name="T29" fmla="*/ 379 h 549"/>
                        <a:gd name="T30" fmla="*/ 61 w 501"/>
                        <a:gd name="T31" fmla="*/ 401 h 549"/>
                        <a:gd name="T32" fmla="*/ 73 w 501"/>
                        <a:gd name="T33" fmla="*/ 415 h 549"/>
                        <a:gd name="T34" fmla="*/ 80 w 501"/>
                        <a:gd name="T35" fmla="*/ 434 h 549"/>
                        <a:gd name="T36" fmla="*/ 75 w 501"/>
                        <a:gd name="T37" fmla="*/ 457 h 549"/>
                        <a:gd name="T38" fmla="*/ 66 w 501"/>
                        <a:gd name="T39" fmla="*/ 485 h 549"/>
                        <a:gd name="T40" fmla="*/ 44 w 501"/>
                        <a:gd name="T41" fmla="*/ 511 h 549"/>
                        <a:gd name="T42" fmla="*/ 59 w 501"/>
                        <a:gd name="T43" fmla="*/ 511 h 549"/>
                        <a:gd name="T44" fmla="*/ 71 w 501"/>
                        <a:gd name="T45" fmla="*/ 523 h 549"/>
                        <a:gd name="T46" fmla="*/ 90 w 501"/>
                        <a:gd name="T47" fmla="*/ 522 h 549"/>
                        <a:gd name="T48" fmla="*/ 104 w 501"/>
                        <a:gd name="T49" fmla="*/ 532 h 549"/>
                        <a:gd name="T50" fmla="*/ 121 w 501"/>
                        <a:gd name="T51" fmla="*/ 532 h 549"/>
                        <a:gd name="T52" fmla="*/ 151 w 501"/>
                        <a:gd name="T53" fmla="*/ 549 h 549"/>
                        <a:gd name="T54" fmla="*/ 342 w 501"/>
                        <a:gd name="T55" fmla="*/ 532 h 549"/>
                        <a:gd name="T56" fmla="*/ 368 w 501"/>
                        <a:gd name="T57" fmla="*/ 531 h 549"/>
                        <a:gd name="T58" fmla="*/ 378 w 501"/>
                        <a:gd name="T59" fmla="*/ 521 h 549"/>
                        <a:gd name="T60" fmla="*/ 395 w 501"/>
                        <a:gd name="T61" fmla="*/ 526 h 549"/>
                        <a:gd name="T62" fmla="*/ 408 w 501"/>
                        <a:gd name="T63" fmla="*/ 516 h 549"/>
                        <a:gd name="T64" fmla="*/ 425 w 501"/>
                        <a:gd name="T65" fmla="*/ 520 h 549"/>
                        <a:gd name="T66" fmla="*/ 432 w 501"/>
                        <a:gd name="T67" fmla="*/ 508 h 549"/>
                        <a:gd name="T68" fmla="*/ 447 w 501"/>
                        <a:gd name="T69" fmla="*/ 510 h 549"/>
                        <a:gd name="T70" fmla="*/ 469 w 501"/>
                        <a:gd name="T71" fmla="*/ 502 h 549"/>
                        <a:gd name="T72" fmla="*/ 439 w 501"/>
                        <a:gd name="T73" fmla="*/ 486 h 549"/>
                        <a:gd name="T74" fmla="*/ 427 w 501"/>
                        <a:gd name="T75" fmla="*/ 466 h 549"/>
                        <a:gd name="T76" fmla="*/ 409 w 501"/>
                        <a:gd name="T77" fmla="*/ 439 h 549"/>
                        <a:gd name="T78" fmla="*/ 432 w 501"/>
                        <a:gd name="T79" fmla="*/ 420 h 549"/>
                        <a:gd name="T80" fmla="*/ 464 w 501"/>
                        <a:gd name="T81" fmla="*/ 399 h 549"/>
                        <a:gd name="T82" fmla="*/ 482 w 501"/>
                        <a:gd name="T83" fmla="*/ 373 h 549"/>
                        <a:gd name="T84" fmla="*/ 492 w 501"/>
                        <a:gd name="T85" fmla="*/ 339 h 549"/>
                        <a:gd name="T86" fmla="*/ 500 w 501"/>
                        <a:gd name="T87" fmla="*/ 277 h 549"/>
                        <a:gd name="T88" fmla="*/ 501 w 501"/>
                        <a:gd name="T89" fmla="*/ 227 h 549"/>
                        <a:gd name="T90" fmla="*/ 490 w 501"/>
                        <a:gd name="T91" fmla="*/ 177 h 549"/>
                        <a:gd name="T92" fmla="*/ 477 w 501"/>
                        <a:gd name="T93" fmla="*/ 139 h 549"/>
                        <a:gd name="T94" fmla="*/ 454 w 501"/>
                        <a:gd name="T95" fmla="*/ 94 h 549"/>
                        <a:gd name="T96" fmla="*/ 409 w 501"/>
                        <a:gd name="T97" fmla="*/ 54 h 549"/>
                        <a:gd name="T98" fmla="*/ 371 w 501"/>
                        <a:gd name="T99" fmla="*/ 32 h 549"/>
                        <a:gd name="T100" fmla="*/ 328 w 501"/>
                        <a:gd name="T101" fmla="*/ 11 h 549"/>
                        <a:gd name="T102" fmla="*/ 276 w 501"/>
                        <a:gd name="T103" fmla="*/ 0 h 5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501" h="549">
                          <a:moveTo>
                            <a:pt x="276" y="0"/>
                          </a:moveTo>
                          <a:lnTo>
                            <a:pt x="226" y="3"/>
                          </a:lnTo>
                          <a:lnTo>
                            <a:pt x="180" y="11"/>
                          </a:lnTo>
                          <a:lnTo>
                            <a:pt x="142" y="24"/>
                          </a:lnTo>
                          <a:lnTo>
                            <a:pt x="99" y="42"/>
                          </a:lnTo>
                          <a:lnTo>
                            <a:pt x="65" y="63"/>
                          </a:lnTo>
                          <a:lnTo>
                            <a:pt x="39" y="95"/>
                          </a:lnTo>
                          <a:lnTo>
                            <a:pt x="30" y="130"/>
                          </a:lnTo>
                          <a:lnTo>
                            <a:pt x="33" y="167"/>
                          </a:lnTo>
                          <a:lnTo>
                            <a:pt x="34" y="199"/>
                          </a:lnTo>
                          <a:lnTo>
                            <a:pt x="16" y="241"/>
                          </a:lnTo>
                          <a:lnTo>
                            <a:pt x="1" y="274"/>
                          </a:lnTo>
                          <a:lnTo>
                            <a:pt x="0" y="311"/>
                          </a:lnTo>
                          <a:lnTo>
                            <a:pt x="5" y="350"/>
                          </a:lnTo>
                          <a:lnTo>
                            <a:pt x="32" y="379"/>
                          </a:lnTo>
                          <a:lnTo>
                            <a:pt x="61" y="401"/>
                          </a:lnTo>
                          <a:lnTo>
                            <a:pt x="73" y="415"/>
                          </a:lnTo>
                          <a:lnTo>
                            <a:pt x="80" y="434"/>
                          </a:lnTo>
                          <a:lnTo>
                            <a:pt x="75" y="457"/>
                          </a:lnTo>
                          <a:lnTo>
                            <a:pt x="66" y="485"/>
                          </a:lnTo>
                          <a:lnTo>
                            <a:pt x="44" y="511"/>
                          </a:lnTo>
                          <a:lnTo>
                            <a:pt x="59" y="511"/>
                          </a:lnTo>
                          <a:lnTo>
                            <a:pt x="71" y="523"/>
                          </a:lnTo>
                          <a:lnTo>
                            <a:pt x="90" y="522"/>
                          </a:lnTo>
                          <a:lnTo>
                            <a:pt x="104" y="532"/>
                          </a:lnTo>
                          <a:lnTo>
                            <a:pt x="121" y="532"/>
                          </a:lnTo>
                          <a:lnTo>
                            <a:pt x="151" y="549"/>
                          </a:lnTo>
                          <a:lnTo>
                            <a:pt x="342" y="532"/>
                          </a:lnTo>
                          <a:lnTo>
                            <a:pt x="368" y="531"/>
                          </a:lnTo>
                          <a:lnTo>
                            <a:pt x="378" y="521"/>
                          </a:lnTo>
                          <a:lnTo>
                            <a:pt x="395" y="526"/>
                          </a:lnTo>
                          <a:lnTo>
                            <a:pt x="408" y="516"/>
                          </a:lnTo>
                          <a:lnTo>
                            <a:pt x="425" y="520"/>
                          </a:lnTo>
                          <a:lnTo>
                            <a:pt x="432" y="508"/>
                          </a:lnTo>
                          <a:lnTo>
                            <a:pt x="447" y="510"/>
                          </a:lnTo>
                          <a:lnTo>
                            <a:pt x="469" y="502"/>
                          </a:lnTo>
                          <a:lnTo>
                            <a:pt x="439" y="486"/>
                          </a:lnTo>
                          <a:lnTo>
                            <a:pt x="427" y="466"/>
                          </a:lnTo>
                          <a:lnTo>
                            <a:pt x="409" y="439"/>
                          </a:lnTo>
                          <a:lnTo>
                            <a:pt x="432" y="420"/>
                          </a:lnTo>
                          <a:lnTo>
                            <a:pt x="464" y="399"/>
                          </a:lnTo>
                          <a:lnTo>
                            <a:pt x="482" y="373"/>
                          </a:lnTo>
                          <a:lnTo>
                            <a:pt x="492" y="339"/>
                          </a:lnTo>
                          <a:lnTo>
                            <a:pt x="500" y="277"/>
                          </a:lnTo>
                          <a:lnTo>
                            <a:pt x="501" y="227"/>
                          </a:lnTo>
                          <a:lnTo>
                            <a:pt x="490" y="177"/>
                          </a:lnTo>
                          <a:lnTo>
                            <a:pt x="477" y="139"/>
                          </a:lnTo>
                          <a:lnTo>
                            <a:pt x="454" y="94"/>
                          </a:lnTo>
                          <a:lnTo>
                            <a:pt x="409" y="54"/>
                          </a:lnTo>
                          <a:lnTo>
                            <a:pt x="371" y="32"/>
                          </a:lnTo>
                          <a:lnTo>
                            <a:pt x="328" y="11"/>
                          </a:lnTo>
                          <a:lnTo>
                            <a:pt x="27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70" name="Freeform 1369"/>
                    <p:cNvSpPr>
                      <a:spLocks/>
                    </p:cNvSpPr>
                    <p:nvPr/>
                  </p:nvSpPr>
                  <p:spPr bwMode="auto">
                    <a:xfrm>
                      <a:off x="4466" y="1266"/>
                      <a:ext cx="26" cy="36"/>
                    </a:xfrm>
                    <a:custGeom>
                      <a:avLst/>
                      <a:gdLst>
                        <a:gd name="T0" fmla="*/ 2 w 207"/>
                        <a:gd name="T1" fmla="*/ 52 h 294"/>
                        <a:gd name="T2" fmla="*/ 7 w 207"/>
                        <a:gd name="T3" fmla="*/ 87 h 294"/>
                        <a:gd name="T4" fmla="*/ 5 w 207"/>
                        <a:gd name="T5" fmla="*/ 118 h 294"/>
                        <a:gd name="T6" fmla="*/ 1 w 207"/>
                        <a:gd name="T7" fmla="*/ 168 h 294"/>
                        <a:gd name="T8" fmla="*/ 0 w 207"/>
                        <a:gd name="T9" fmla="*/ 188 h 294"/>
                        <a:gd name="T10" fmla="*/ 9 w 207"/>
                        <a:gd name="T11" fmla="*/ 215 h 294"/>
                        <a:gd name="T12" fmla="*/ 45 w 207"/>
                        <a:gd name="T13" fmla="*/ 254 h 294"/>
                        <a:gd name="T14" fmla="*/ 83 w 207"/>
                        <a:gd name="T15" fmla="*/ 290 h 294"/>
                        <a:gd name="T16" fmla="*/ 120 w 207"/>
                        <a:gd name="T17" fmla="*/ 294 h 294"/>
                        <a:gd name="T18" fmla="*/ 141 w 207"/>
                        <a:gd name="T19" fmla="*/ 285 h 294"/>
                        <a:gd name="T20" fmla="*/ 163 w 207"/>
                        <a:gd name="T21" fmla="*/ 261 h 294"/>
                        <a:gd name="T22" fmla="*/ 191 w 207"/>
                        <a:gd name="T23" fmla="*/ 220 h 294"/>
                        <a:gd name="T24" fmla="*/ 206 w 207"/>
                        <a:gd name="T25" fmla="*/ 194 h 294"/>
                        <a:gd name="T26" fmla="*/ 207 w 207"/>
                        <a:gd name="T27" fmla="*/ 182 h 294"/>
                        <a:gd name="T28" fmla="*/ 202 w 207"/>
                        <a:gd name="T29" fmla="*/ 156 h 294"/>
                        <a:gd name="T30" fmla="*/ 191 w 207"/>
                        <a:gd name="T31" fmla="*/ 116 h 294"/>
                        <a:gd name="T32" fmla="*/ 186 w 207"/>
                        <a:gd name="T33" fmla="*/ 87 h 294"/>
                        <a:gd name="T34" fmla="*/ 186 w 207"/>
                        <a:gd name="T35" fmla="*/ 55 h 294"/>
                        <a:gd name="T36" fmla="*/ 189 w 207"/>
                        <a:gd name="T37" fmla="*/ 0 h 294"/>
                        <a:gd name="T38" fmla="*/ 2 w 207"/>
                        <a:gd name="T39" fmla="*/ 52 h 2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207" h="294">
                          <a:moveTo>
                            <a:pt x="2" y="52"/>
                          </a:moveTo>
                          <a:lnTo>
                            <a:pt x="7" y="87"/>
                          </a:lnTo>
                          <a:lnTo>
                            <a:pt x="5" y="118"/>
                          </a:lnTo>
                          <a:lnTo>
                            <a:pt x="1" y="168"/>
                          </a:lnTo>
                          <a:lnTo>
                            <a:pt x="0" y="188"/>
                          </a:lnTo>
                          <a:lnTo>
                            <a:pt x="9" y="215"/>
                          </a:lnTo>
                          <a:lnTo>
                            <a:pt x="45" y="254"/>
                          </a:lnTo>
                          <a:lnTo>
                            <a:pt x="83" y="290"/>
                          </a:lnTo>
                          <a:lnTo>
                            <a:pt x="120" y="294"/>
                          </a:lnTo>
                          <a:lnTo>
                            <a:pt x="141" y="285"/>
                          </a:lnTo>
                          <a:lnTo>
                            <a:pt x="163" y="261"/>
                          </a:lnTo>
                          <a:lnTo>
                            <a:pt x="191" y="220"/>
                          </a:lnTo>
                          <a:lnTo>
                            <a:pt x="206" y="194"/>
                          </a:lnTo>
                          <a:lnTo>
                            <a:pt x="207" y="182"/>
                          </a:lnTo>
                          <a:lnTo>
                            <a:pt x="202" y="156"/>
                          </a:lnTo>
                          <a:lnTo>
                            <a:pt x="191" y="116"/>
                          </a:lnTo>
                          <a:lnTo>
                            <a:pt x="186" y="87"/>
                          </a:lnTo>
                          <a:lnTo>
                            <a:pt x="186" y="55"/>
                          </a:lnTo>
                          <a:lnTo>
                            <a:pt x="189" y="0"/>
                          </a:lnTo>
                          <a:lnTo>
                            <a:pt x="2" y="52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71" name="Freeform 1370"/>
                    <p:cNvSpPr>
                      <a:spLocks/>
                    </p:cNvSpPr>
                    <p:nvPr/>
                  </p:nvSpPr>
                  <p:spPr bwMode="auto">
                    <a:xfrm>
                      <a:off x="4460" y="1229"/>
                      <a:ext cx="36" cy="49"/>
                    </a:xfrm>
                    <a:custGeom>
                      <a:avLst/>
                      <a:gdLst>
                        <a:gd name="T0" fmla="*/ 10 w 288"/>
                        <a:gd name="T1" fmla="*/ 49 h 396"/>
                        <a:gd name="T2" fmla="*/ 13 w 288"/>
                        <a:gd name="T3" fmla="*/ 71 h 396"/>
                        <a:gd name="T4" fmla="*/ 8 w 288"/>
                        <a:gd name="T5" fmla="*/ 107 h 396"/>
                        <a:gd name="T6" fmla="*/ 2 w 288"/>
                        <a:gd name="T7" fmla="*/ 154 h 396"/>
                        <a:gd name="T8" fmla="*/ 0 w 288"/>
                        <a:gd name="T9" fmla="*/ 188 h 396"/>
                        <a:gd name="T10" fmla="*/ 4 w 288"/>
                        <a:gd name="T11" fmla="*/ 215 h 396"/>
                        <a:gd name="T12" fmla="*/ 9 w 288"/>
                        <a:gd name="T13" fmla="*/ 238 h 396"/>
                        <a:gd name="T14" fmla="*/ 11 w 288"/>
                        <a:gd name="T15" fmla="*/ 258 h 396"/>
                        <a:gd name="T16" fmla="*/ 15 w 288"/>
                        <a:gd name="T17" fmla="*/ 276 h 396"/>
                        <a:gd name="T18" fmla="*/ 19 w 288"/>
                        <a:gd name="T19" fmla="*/ 294 h 396"/>
                        <a:gd name="T20" fmla="*/ 22 w 288"/>
                        <a:gd name="T21" fmla="*/ 311 h 396"/>
                        <a:gd name="T22" fmla="*/ 34 w 288"/>
                        <a:gd name="T23" fmla="*/ 330 h 396"/>
                        <a:gd name="T24" fmla="*/ 47 w 288"/>
                        <a:gd name="T25" fmla="*/ 342 h 396"/>
                        <a:gd name="T26" fmla="*/ 63 w 288"/>
                        <a:gd name="T27" fmla="*/ 361 h 396"/>
                        <a:gd name="T28" fmla="*/ 77 w 288"/>
                        <a:gd name="T29" fmla="*/ 372 h 396"/>
                        <a:gd name="T30" fmla="*/ 94 w 288"/>
                        <a:gd name="T31" fmla="*/ 386 h 396"/>
                        <a:gd name="T32" fmla="*/ 111 w 288"/>
                        <a:gd name="T33" fmla="*/ 394 h 396"/>
                        <a:gd name="T34" fmla="*/ 132 w 288"/>
                        <a:gd name="T35" fmla="*/ 396 h 396"/>
                        <a:gd name="T36" fmla="*/ 150 w 288"/>
                        <a:gd name="T37" fmla="*/ 393 h 396"/>
                        <a:gd name="T38" fmla="*/ 171 w 288"/>
                        <a:gd name="T39" fmla="*/ 383 h 396"/>
                        <a:gd name="T40" fmla="*/ 188 w 288"/>
                        <a:gd name="T41" fmla="*/ 371 h 396"/>
                        <a:gd name="T42" fmla="*/ 202 w 288"/>
                        <a:gd name="T43" fmla="*/ 359 h 396"/>
                        <a:gd name="T44" fmla="*/ 218 w 288"/>
                        <a:gd name="T45" fmla="*/ 345 h 396"/>
                        <a:gd name="T46" fmla="*/ 232 w 288"/>
                        <a:gd name="T47" fmla="*/ 334 h 396"/>
                        <a:gd name="T48" fmla="*/ 245 w 288"/>
                        <a:gd name="T49" fmla="*/ 319 h 396"/>
                        <a:gd name="T50" fmla="*/ 251 w 288"/>
                        <a:gd name="T51" fmla="*/ 304 h 396"/>
                        <a:gd name="T52" fmla="*/ 257 w 288"/>
                        <a:gd name="T53" fmla="*/ 277 h 396"/>
                        <a:gd name="T54" fmla="*/ 264 w 288"/>
                        <a:gd name="T55" fmla="*/ 250 h 396"/>
                        <a:gd name="T56" fmla="*/ 272 w 288"/>
                        <a:gd name="T57" fmla="*/ 220 h 396"/>
                        <a:gd name="T58" fmla="*/ 279 w 288"/>
                        <a:gd name="T59" fmla="*/ 172 h 396"/>
                        <a:gd name="T60" fmla="*/ 280 w 288"/>
                        <a:gd name="T61" fmla="*/ 135 h 396"/>
                        <a:gd name="T62" fmla="*/ 284 w 288"/>
                        <a:gd name="T63" fmla="*/ 103 h 396"/>
                        <a:gd name="T64" fmla="*/ 288 w 288"/>
                        <a:gd name="T65" fmla="*/ 77 h 396"/>
                        <a:gd name="T66" fmla="*/ 263 w 288"/>
                        <a:gd name="T67" fmla="*/ 91 h 396"/>
                        <a:gd name="T68" fmla="*/ 288 w 288"/>
                        <a:gd name="T69" fmla="*/ 51 h 396"/>
                        <a:gd name="T70" fmla="*/ 245 w 288"/>
                        <a:gd name="T71" fmla="*/ 56 h 396"/>
                        <a:gd name="T72" fmla="*/ 272 w 288"/>
                        <a:gd name="T73" fmla="*/ 19 h 396"/>
                        <a:gd name="T74" fmla="*/ 263 w 288"/>
                        <a:gd name="T75" fmla="*/ 6 h 396"/>
                        <a:gd name="T76" fmla="*/ 232 w 288"/>
                        <a:gd name="T77" fmla="*/ 47 h 396"/>
                        <a:gd name="T78" fmla="*/ 170 w 288"/>
                        <a:gd name="T79" fmla="*/ 61 h 396"/>
                        <a:gd name="T80" fmla="*/ 197 w 288"/>
                        <a:gd name="T81" fmla="*/ 39 h 396"/>
                        <a:gd name="T82" fmla="*/ 229 w 288"/>
                        <a:gd name="T83" fmla="*/ 0 h 396"/>
                        <a:gd name="T84" fmla="*/ 178 w 288"/>
                        <a:gd name="T85" fmla="*/ 36 h 396"/>
                        <a:gd name="T86" fmla="*/ 140 w 288"/>
                        <a:gd name="T87" fmla="*/ 56 h 396"/>
                        <a:gd name="T88" fmla="*/ 62 w 288"/>
                        <a:gd name="T89" fmla="*/ 72 h 396"/>
                        <a:gd name="T90" fmla="*/ 107 w 288"/>
                        <a:gd name="T91" fmla="*/ 52 h 396"/>
                        <a:gd name="T92" fmla="*/ 140 w 288"/>
                        <a:gd name="T93" fmla="*/ 30 h 396"/>
                        <a:gd name="T94" fmla="*/ 68 w 288"/>
                        <a:gd name="T95" fmla="*/ 51 h 396"/>
                        <a:gd name="T96" fmla="*/ 37 w 288"/>
                        <a:gd name="T97" fmla="*/ 60 h 396"/>
                        <a:gd name="T98" fmla="*/ 96 w 288"/>
                        <a:gd name="T99" fmla="*/ 15 h 396"/>
                        <a:gd name="T100" fmla="*/ 42 w 288"/>
                        <a:gd name="T101" fmla="*/ 31 h 396"/>
                        <a:gd name="T102" fmla="*/ 10 w 288"/>
                        <a:gd name="T103" fmla="*/ 49 h 39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288" h="396">
                          <a:moveTo>
                            <a:pt x="10" y="49"/>
                          </a:moveTo>
                          <a:lnTo>
                            <a:pt x="13" y="71"/>
                          </a:lnTo>
                          <a:lnTo>
                            <a:pt x="8" y="107"/>
                          </a:lnTo>
                          <a:lnTo>
                            <a:pt x="2" y="154"/>
                          </a:lnTo>
                          <a:lnTo>
                            <a:pt x="0" y="188"/>
                          </a:lnTo>
                          <a:lnTo>
                            <a:pt x="4" y="215"/>
                          </a:lnTo>
                          <a:lnTo>
                            <a:pt x="9" y="238"/>
                          </a:lnTo>
                          <a:lnTo>
                            <a:pt x="11" y="258"/>
                          </a:lnTo>
                          <a:lnTo>
                            <a:pt x="15" y="276"/>
                          </a:lnTo>
                          <a:lnTo>
                            <a:pt x="19" y="294"/>
                          </a:lnTo>
                          <a:lnTo>
                            <a:pt x="22" y="311"/>
                          </a:lnTo>
                          <a:lnTo>
                            <a:pt x="34" y="330"/>
                          </a:lnTo>
                          <a:lnTo>
                            <a:pt x="47" y="342"/>
                          </a:lnTo>
                          <a:lnTo>
                            <a:pt x="63" y="361"/>
                          </a:lnTo>
                          <a:lnTo>
                            <a:pt x="77" y="372"/>
                          </a:lnTo>
                          <a:lnTo>
                            <a:pt x="94" y="386"/>
                          </a:lnTo>
                          <a:lnTo>
                            <a:pt x="111" y="394"/>
                          </a:lnTo>
                          <a:lnTo>
                            <a:pt x="132" y="396"/>
                          </a:lnTo>
                          <a:lnTo>
                            <a:pt x="150" y="393"/>
                          </a:lnTo>
                          <a:lnTo>
                            <a:pt x="171" y="383"/>
                          </a:lnTo>
                          <a:lnTo>
                            <a:pt x="188" y="371"/>
                          </a:lnTo>
                          <a:lnTo>
                            <a:pt x="202" y="359"/>
                          </a:lnTo>
                          <a:lnTo>
                            <a:pt x="218" y="345"/>
                          </a:lnTo>
                          <a:lnTo>
                            <a:pt x="232" y="334"/>
                          </a:lnTo>
                          <a:lnTo>
                            <a:pt x="245" y="319"/>
                          </a:lnTo>
                          <a:lnTo>
                            <a:pt x="251" y="304"/>
                          </a:lnTo>
                          <a:lnTo>
                            <a:pt x="257" y="277"/>
                          </a:lnTo>
                          <a:lnTo>
                            <a:pt x="264" y="250"/>
                          </a:lnTo>
                          <a:lnTo>
                            <a:pt x="272" y="220"/>
                          </a:lnTo>
                          <a:lnTo>
                            <a:pt x="279" y="172"/>
                          </a:lnTo>
                          <a:lnTo>
                            <a:pt x="280" y="135"/>
                          </a:lnTo>
                          <a:lnTo>
                            <a:pt x="284" y="103"/>
                          </a:lnTo>
                          <a:lnTo>
                            <a:pt x="288" y="77"/>
                          </a:lnTo>
                          <a:lnTo>
                            <a:pt x="263" y="91"/>
                          </a:lnTo>
                          <a:lnTo>
                            <a:pt x="288" y="51"/>
                          </a:lnTo>
                          <a:lnTo>
                            <a:pt x="245" y="56"/>
                          </a:lnTo>
                          <a:lnTo>
                            <a:pt x="272" y="19"/>
                          </a:lnTo>
                          <a:lnTo>
                            <a:pt x="263" y="6"/>
                          </a:lnTo>
                          <a:lnTo>
                            <a:pt x="232" y="47"/>
                          </a:lnTo>
                          <a:lnTo>
                            <a:pt x="170" y="61"/>
                          </a:lnTo>
                          <a:lnTo>
                            <a:pt x="197" y="39"/>
                          </a:lnTo>
                          <a:lnTo>
                            <a:pt x="229" y="0"/>
                          </a:lnTo>
                          <a:lnTo>
                            <a:pt x="178" y="36"/>
                          </a:lnTo>
                          <a:lnTo>
                            <a:pt x="140" y="56"/>
                          </a:lnTo>
                          <a:lnTo>
                            <a:pt x="62" y="72"/>
                          </a:lnTo>
                          <a:lnTo>
                            <a:pt x="107" y="52"/>
                          </a:lnTo>
                          <a:lnTo>
                            <a:pt x="140" y="30"/>
                          </a:lnTo>
                          <a:lnTo>
                            <a:pt x="68" y="51"/>
                          </a:lnTo>
                          <a:lnTo>
                            <a:pt x="37" y="60"/>
                          </a:lnTo>
                          <a:lnTo>
                            <a:pt x="96" y="15"/>
                          </a:lnTo>
                          <a:lnTo>
                            <a:pt x="42" y="31"/>
                          </a:lnTo>
                          <a:lnTo>
                            <a:pt x="10" y="49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72" name="Freeform 1371"/>
                    <p:cNvSpPr>
                      <a:spLocks/>
                    </p:cNvSpPr>
                    <p:nvPr/>
                  </p:nvSpPr>
                  <p:spPr bwMode="auto">
                    <a:xfrm>
                      <a:off x="4466" y="1246"/>
                      <a:ext cx="7" cy="3"/>
                    </a:xfrm>
                    <a:custGeom>
                      <a:avLst/>
                      <a:gdLst>
                        <a:gd name="T0" fmla="*/ 0 w 57"/>
                        <a:gd name="T1" fmla="*/ 7 h 22"/>
                        <a:gd name="T2" fmla="*/ 8 w 57"/>
                        <a:gd name="T3" fmla="*/ 15 h 22"/>
                        <a:gd name="T4" fmla="*/ 17 w 57"/>
                        <a:gd name="T5" fmla="*/ 22 h 22"/>
                        <a:gd name="T6" fmla="*/ 31 w 57"/>
                        <a:gd name="T7" fmla="*/ 22 h 22"/>
                        <a:gd name="T8" fmla="*/ 43 w 57"/>
                        <a:gd name="T9" fmla="*/ 17 h 22"/>
                        <a:gd name="T10" fmla="*/ 57 w 57"/>
                        <a:gd name="T11" fmla="*/ 17 h 22"/>
                        <a:gd name="T12" fmla="*/ 44 w 57"/>
                        <a:gd name="T13" fmla="*/ 7 h 22"/>
                        <a:gd name="T14" fmla="*/ 32 w 57"/>
                        <a:gd name="T15" fmla="*/ 0 h 22"/>
                        <a:gd name="T16" fmla="*/ 15 w 57"/>
                        <a:gd name="T17" fmla="*/ 0 h 22"/>
                        <a:gd name="T18" fmla="*/ 0 w 57"/>
                        <a:gd name="T19" fmla="*/ 7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57" h="22">
                          <a:moveTo>
                            <a:pt x="0" y="7"/>
                          </a:moveTo>
                          <a:lnTo>
                            <a:pt x="8" y="15"/>
                          </a:lnTo>
                          <a:lnTo>
                            <a:pt x="17" y="22"/>
                          </a:lnTo>
                          <a:lnTo>
                            <a:pt x="31" y="22"/>
                          </a:lnTo>
                          <a:lnTo>
                            <a:pt x="43" y="17"/>
                          </a:lnTo>
                          <a:lnTo>
                            <a:pt x="57" y="17"/>
                          </a:lnTo>
                          <a:lnTo>
                            <a:pt x="44" y="7"/>
                          </a:lnTo>
                          <a:lnTo>
                            <a:pt x="32" y="0"/>
                          </a:lnTo>
                          <a:lnTo>
                            <a:pt x="15" y="0"/>
                          </a:lnTo>
                          <a:lnTo>
                            <a:pt x="0" y="7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73" name="Freeform 1372"/>
                    <p:cNvSpPr>
                      <a:spLocks/>
                    </p:cNvSpPr>
                    <p:nvPr/>
                  </p:nvSpPr>
                  <p:spPr bwMode="auto">
                    <a:xfrm>
                      <a:off x="4481" y="1247"/>
                      <a:ext cx="7" cy="3"/>
                    </a:xfrm>
                    <a:custGeom>
                      <a:avLst/>
                      <a:gdLst>
                        <a:gd name="T0" fmla="*/ 0 w 55"/>
                        <a:gd name="T1" fmla="*/ 7 h 25"/>
                        <a:gd name="T2" fmla="*/ 7 w 55"/>
                        <a:gd name="T3" fmla="*/ 11 h 25"/>
                        <a:gd name="T4" fmla="*/ 11 w 55"/>
                        <a:gd name="T5" fmla="*/ 20 h 25"/>
                        <a:gd name="T6" fmla="*/ 23 w 55"/>
                        <a:gd name="T7" fmla="*/ 25 h 25"/>
                        <a:gd name="T8" fmla="*/ 34 w 55"/>
                        <a:gd name="T9" fmla="*/ 22 h 25"/>
                        <a:gd name="T10" fmla="*/ 44 w 55"/>
                        <a:gd name="T11" fmla="*/ 15 h 25"/>
                        <a:gd name="T12" fmla="*/ 55 w 55"/>
                        <a:gd name="T13" fmla="*/ 10 h 25"/>
                        <a:gd name="T14" fmla="*/ 41 w 55"/>
                        <a:gd name="T15" fmla="*/ 4 h 25"/>
                        <a:gd name="T16" fmla="*/ 28 w 55"/>
                        <a:gd name="T17" fmla="*/ 0 h 25"/>
                        <a:gd name="T18" fmla="*/ 12 w 55"/>
                        <a:gd name="T19" fmla="*/ 4 h 25"/>
                        <a:gd name="T20" fmla="*/ 0 w 55"/>
                        <a:gd name="T21" fmla="*/ 7 h 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55" h="25">
                          <a:moveTo>
                            <a:pt x="0" y="7"/>
                          </a:moveTo>
                          <a:lnTo>
                            <a:pt x="7" y="11"/>
                          </a:lnTo>
                          <a:lnTo>
                            <a:pt x="11" y="20"/>
                          </a:lnTo>
                          <a:lnTo>
                            <a:pt x="23" y="25"/>
                          </a:lnTo>
                          <a:lnTo>
                            <a:pt x="34" y="22"/>
                          </a:lnTo>
                          <a:lnTo>
                            <a:pt x="44" y="15"/>
                          </a:lnTo>
                          <a:lnTo>
                            <a:pt x="55" y="10"/>
                          </a:lnTo>
                          <a:lnTo>
                            <a:pt x="41" y="4"/>
                          </a:lnTo>
                          <a:lnTo>
                            <a:pt x="28" y="0"/>
                          </a:lnTo>
                          <a:lnTo>
                            <a:pt x="12" y="4"/>
                          </a:lnTo>
                          <a:lnTo>
                            <a:pt x="0" y="7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74" name="Freeform 1373"/>
                    <p:cNvSpPr>
                      <a:spLocks/>
                    </p:cNvSpPr>
                    <p:nvPr/>
                  </p:nvSpPr>
                  <p:spPr bwMode="auto">
                    <a:xfrm>
                      <a:off x="4472" y="1259"/>
                      <a:ext cx="8" cy="3"/>
                    </a:xfrm>
                    <a:custGeom>
                      <a:avLst/>
                      <a:gdLst>
                        <a:gd name="T0" fmla="*/ 0 w 65"/>
                        <a:gd name="T1" fmla="*/ 0 h 23"/>
                        <a:gd name="T2" fmla="*/ 17 w 65"/>
                        <a:gd name="T3" fmla="*/ 3 h 23"/>
                        <a:gd name="T4" fmla="*/ 28 w 65"/>
                        <a:gd name="T5" fmla="*/ 9 h 23"/>
                        <a:gd name="T6" fmla="*/ 38 w 65"/>
                        <a:gd name="T7" fmla="*/ 10 h 23"/>
                        <a:gd name="T8" fmla="*/ 48 w 65"/>
                        <a:gd name="T9" fmla="*/ 6 h 23"/>
                        <a:gd name="T10" fmla="*/ 65 w 65"/>
                        <a:gd name="T11" fmla="*/ 4 h 23"/>
                        <a:gd name="T12" fmla="*/ 61 w 65"/>
                        <a:gd name="T13" fmla="*/ 10 h 23"/>
                        <a:gd name="T14" fmla="*/ 51 w 65"/>
                        <a:gd name="T15" fmla="*/ 14 h 23"/>
                        <a:gd name="T16" fmla="*/ 40 w 65"/>
                        <a:gd name="T17" fmla="*/ 23 h 23"/>
                        <a:gd name="T18" fmla="*/ 27 w 65"/>
                        <a:gd name="T19" fmla="*/ 22 h 23"/>
                        <a:gd name="T20" fmla="*/ 18 w 65"/>
                        <a:gd name="T21" fmla="*/ 14 h 23"/>
                        <a:gd name="T22" fmla="*/ 7 w 65"/>
                        <a:gd name="T23" fmla="*/ 10 h 23"/>
                        <a:gd name="T24" fmla="*/ 0 w 65"/>
                        <a:gd name="T25" fmla="*/ 0 h 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65" h="23">
                          <a:moveTo>
                            <a:pt x="0" y="0"/>
                          </a:moveTo>
                          <a:lnTo>
                            <a:pt x="17" y="3"/>
                          </a:lnTo>
                          <a:lnTo>
                            <a:pt x="28" y="9"/>
                          </a:lnTo>
                          <a:lnTo>
                            <a:pt x="38" y="10"/>
                          </a:lnTo>
                          <a:lnTo>
                            <a:pt x="48" y="6"/>
                          </a:lnTo>
                          <a:lnTo>
                            <a:pt x="65" y="4"/>
                          </a:lnTo>
                          <a:lnTo>
                            <a:pt x="61" y="10"/>
                          </a:lnTo>
                          <a:lnTo>
                            <a:pt x="51" y="14"/>
                          </a:lnTo>
                          <a:lnTo>
                            <a:pt x="40" y="23"/>
                          </a:lnTo>
                          <a:lnTo>
                            <a:pt x="27" y="22"/>
                          </a:lnTo>
                          <a:lnTo>
                            <a:pt x="18" y="14"/>
                          </a:lnTo>
                          <a:lnTo>
                            <a:pt x="7" y="1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75" name="Freeform 1374"/>
                    <p:cNvSpPr>
                      <a:spLocks/>
                    </p:cNvSpPr>
                    <p:nvPr/>
                  </p:nvSpPr>
                  <p:spPr bwMode="auto">
                    <a:xfrm>
                      <a:off x="4469" y="1266"/>
                      <a:ext cx="14" cy="2"/>
                    </a:xfrm>
                    <a:custGeom>
                      <a:avLst/>
                      <a:gdLst>
                        <a:gd name="T0" fmla="*/ 0 w 110"/>
                        <a:gd name="T1" fmla="*/ 15 h 22"/>
                        <a:gd name="T2" fmla="*/ 1 w 110"/>
                        <a:gd name="T3" fmla="*/ 0 h 22"/>
                        <a:gd name="T4" fmla="*/ 7 w 110"/>
                        <a:gd name="T5" fmla="*/ 4 h 22"/>
                        <a:gd name="T6" fmla="*/ 27 w 110"/>
                        <a:gd name="T7" fmla="*/ 8 h 22"/>
                        <a:gd name="T8" fmla="*/ 40 w 110"/>
                        <a:gd name="T9" fmla="*/ 5 h 22"/>
                        <a:gd name="T10" fmla="*/ 53 w 110"/>
                        <a:gd name="T11" fmla="*/ 12 h 22"/>
                        <a:gd name="T12" fmla="*/ 65 w 110"/>
                        <a:gd name="T13" fmla="*/ 8 h 22"/>
                        <a:gd name="T14" fmla="*/ 77 w 110"/>
                        <a:gd name="T15" fmla="*/ 13 h 22"/>
                        <a:gd name="T16" fmla="*/ 92 w 110"/>
                        <a:gd name="T17" fmla="*/ 14 h 22"/>
                        <a:gd name="T18" fmla="*/ 110 w 110"/>
                        <a:gd name="T19" fmla="*/ 13 h 22"/>
                        <a:gd name="T20" fmla="*/ 110 w 110"/>
                        <a:gd name="T21" fmla="*/ 22 h 22"/>
                        <a:gd name="T22" fmla="*/ 99 w 110"/>
                        <a:gd name="T23" fmla="*/ 17 h 22"/>
                        <a:gd name="T24" fmla="*/ 60 w 110"/>
                        <a:gd name="T25" fmla="*/ 18 h 22"/>
                        <a:gd name="T26" fmla="*/ 33 w 110"/>
                        <a:gd name="T27" fmla="*/ 15 h 22"/>
                        <a:gd name="T28" fmla="*/ 10 w 110"/>
                        <a:gd name="T29" fmla="*/ 12 h 22"/>
                        <a:gd name="T30" fmla="*/ 0 w 110"/>
                        <a:gd name="T31" fmla="*/ 15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110" h="22">
                          <a:moveTo>
                            <a:pt x="0" y="15"/>
                          </a:moveTo>
                          <a:lnTo>
                            <a:pt x="1" y="0"/>
                          </a:lnTo>
                          <a:lnTo>
                            <a:pt x="7" y="4"/>
                          </a:lnTo>
                          <a:lnTo>
                            <a:pt x="27" y="8"/>
                          </a:lnTo>
                          <a:lnTo>
                            <a:pt x="40" y="5"/>
                          </a:lnTo>
                          <a:lnTo>
                            <a:pt x="53" y="12"/>
                          </a:lnTo>
                          <a:lnTo>
                            <a:pt x="65" y="8"/>
                          </a:lnTo>
                          <a:lnTo>
                            <a:pt x="77" y="13"/>
                          </a:lnTo>
                          <a:lnTo>
                            <a:pt x="92" y="14"/>
                          </a:lnTo>
                          <a:lnTo>
                            <a:pt x="110" y="13"/>
                          </a:lnTo>
                          <a:lnTo>
                            <a:pt x="110" y="22"/>
                          </a:lnTo>
                          <a:lnTo>
                            <a:pt x="99" y="17"/>
                          </a:lnTo>
                          <a:lnTo>
                            <a:pt x="60" y="18"/>
                          </a:lnTo>
                          <a:lnTo>
                            <a:pt x="33" y="15"/>
                          </a:lnTo>
                          <a:lnTo>
                            <a:pt x="10" y="12"/>
                          </a:lnTo>
                          <a:lnTo>
                            <a:pt x="0" y="1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76" name="Freeform 1375"/>
                    <p:cNvSpPr>
                      <a:spLocks/>
                    </p:cNvSpPr>
                    <p:nvPr/>
                  </p:nvSpPr>
                  <p:spPr bwMode="auto">
                    <a:xfrm>
                      <a:off x="4472" y="1270"/>
                      <a:ext cx="7" cy="2"/>
                    </a:xfrm>
                    <a:custGeom>
                      <a:avLst/>
                      <a:gdLst>
                        <a:gd name="T0" fmla="*/ 0 w 56"/>
                        <a:gd name="T1" fmla="*/ 0 h 14"/>
                        <a:gd name="T2" fmla="*/ 13 w 56"/>
                        <a:gd name="T3" fmla="*/ 4 h 14"/>
                        <a:gd name="T4" fmla="*/ 29 w 56"/>
                        <a:gd name="T5" fmla="*/ 8 h 14"/>
                        <a:gd name="T6" fmla="*/ 42 w 56"/>
                        <a:gd name="T7" fmla="*/ 8 h 14"/>
                        <a:gd name="T8" fmla="*/ 56 w 56"/>
                        <a:gd name="T9" fmla="*/ 4 h 14"/>
                        <a:gd name="T10" fmla="*/ 37 w 56"/>
                        <a:gd name="T11" fmla="*/ 13 h 14"/>
                        <a:gd name="T12" fmla="*/ 19 w 56"/>
                        <a:gd name="T13" fmla="*/ 14 h 14"/>
                        <a:gd name="T14" fmla="*/ 6 w 56"/>
                        <a:gd name="T15" fmla="*/ 9 h 14"/>
                        <a:gd name="T16" fmla="*/ 0 w 56"/>
                        <a:gd name="T17" fmla="*/ 0 h 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56" h="14">
                          <a:moveTo>
                            <a:pt x="0" y="0"/>
                          </a:moveTo>
                          <a:lnTo>
                            <a:pt x="13" y="4"/>
                          </a:lnTo>
                          <a:lnTo>
                            <a:pt x="29" y="8"/>
                          </a:lnTo>
                          <a:lnTo>
                            <a:pt x="42" y="8"/>
                          </a:lnTo>
                          <a:lnTo>
                            <a:pt x="56" y="4"/>
                          </a:lnTo>
                          <a:lnTo>
                            <a:pt x="37" y="13"/>
                          </a:lnTo>
                          <a:lnTo>
                            <a:pt x="19" y="14"/>
                          </a:lnTo>
                          <a:lnTo>
                            <a:pt x="6" y="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77" name="Freeform 1376"/>
                    <p:cNvSpPr>
                      <a:spLocks/>
                    </p:cNvSpPr>
                    <p:nvPr/>
                  </p:nvSpPr>
                  <p:spPr bwMode="auto">
                    <a:xfrm>
                      <a:off x="4464" y="1242"/>
                      <a:ext cx="9" cy="3"/>
                    </a:xfrm>
                    <a:custGeom>
                      <a:avLst/>
                      <a:gdLst>
                        <a:gd name="T0" fmla="*/ 0 w 68"/>
                        <a:gd name="T1" fmla="*/ 7 h 22"/>
                        <a:gd name="T2" fmla="*/ 27 w 68"/>
                        <a:gd name="T3" fmla="*/ 10 h 22"/>
                        <a:gd name="T4" fmla="*/ 47 w 68"/>
                        <a:gd name="T5" fmla="*/ 15 h 22"/>
                        <a:gd name="T6" fmla="*/ 68 w 68"/>
                        <a:gd name="T7" fmla="*/ 22 h 22"/>
                        <a:gd name="T8" fmla="*/ 64 w 68"/>
                        <a:gd name="T9" fmla="*/ 7 h 22"/>
                        <a:gd name="T10" fmla="*/ 54 w 68"/>
                        <a:gd name="T11" fmla="*/ 0 h 22"/>
                        <a:gd name="T12" fmla="*/ 48 w 68"/>
                        <a:gd name="T13" fmla="*/ 2 h 22"/>
                        <a:gd name="T14" fmla="*/ 35 w 68"/>
                        <a:gd name="T15" fmla="*/ 0 h 22"/>
                        <a:gd name="T16" fmla="*/ 25 w 68"/>
                        <a:gd name="T17" fmla="*/ 2 h 22"/>
                        <a:gd name="T18" fmla="*/ 0 w 68"/>
                        <a:gd name="T19" fmla="*/ 7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68" h="22">
                          <a:moveTo>
                            <a:pt x="0" y="7"/>
                          </a:moveTo>
                          <a:lnTo>
                            <a:pt x="27" y="10"/>
                          </a:lnTo>
                          <a:lnTo>
                            <a:pt x="47" y="15"/>
                          </a:lnTo>
                          <a:lnTo>
                            <a:pt x="68" y="22"/>
                          </a:lnTo>
                          <a:lnTo>
                            <a:pt x="64" y="7"/>
                          </a:lnTo>
                          <a:lnTo>
                            <a:pt x="54" y="0"/>
                          </a:lnTo>
                          <a:lnTo>
                            <a:pt x="48" y="2"/>
                          </a:lnTo>
                          <a:lnTo>
                            <a:pt x="35" y="0"/>
                          </a:lnTo>
                          <a:lnTo>
                            <a:pt x="25" y="2"/>
                          </a:lnTo>
                          <a:lnTo>
                            <a:pt x="0" y="7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78" name="Freeform 1377"/>
                    <p:cNvSpPr>
                      <a:spLocks/>
                    </p:cNvSpPr>
                    <p:nvPr/>
                  </p:nvSpPr>
                  <p:spPr bwMode="auto">
                    <a:xfrm>
                      <a:off x="4480" y="1243"/>
                      <a:ext cx="10" cy="3"/>
                    </a:xfrm>
                    <a:custGeom>
                      <a:avLst/>
                      <a:gdLst>
                        <a:gd name="T0" fmla="*/ 0 w 80"/>
                        <a:gd name="T1" fmla="*/ 21 h 21"/>
                        <a:gd name="T2" fmla="*/ 21 w 80"/>
                        <a:gd name="T3" fmla="*/ 17 h 21"/>
                        <a:gd name="T4" fmla="*/ 43 w 80"/>
                        <a:gd name="T5" fmla="*/ 15 h 21"/>
                        <a:gd name="T6" fmla="*/ 80 w 80"/>
                        <a:gd name="T7" fmla="*/ 20 h 21"/>
                        <a:gd name="T8" fmla="*/ 55 w 80"/>
                        <a:gd name="T9" fmla="*/ 10 h 21"/>
                        <a:gd name="T10" fmla="*/ 43 w 80"/>
                        <a:gd name="T11" fmla="*/ 5 h 21"/>
                        <a:gd name="T12" fmla="*/ 26 w 80"/>
                        <a:gd name="T13" fmla="*/ 6 h 21"/>
                        <a:gd name="T14" fmla="*/ 16 w 80"/>
                        <a:gd name="T15" fmla="*/ 0 h 21"/>
                        <a:gd name="T16" fmla="*/ 4 w 80"/>
                        <a:gd name="T17" fmla="*/ 10 h 21"/>
                        <a:gd name="T18" fmla="*/ 0 w 80"/>
                        <a:gd name="T19" fmla="*/ 21 h 2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80" h="21">
                          <a:moveTo>
                            <a:pt x="0" y="21"/>
                          </a:moveTo>
                          <a:lnTo>
                            <a:pt x="21" y="17"/>
                          </a:lnTo>
                          <a:lnTo>
                            <a:pt x="43" y="15"/>
                          </a:lnTo>
                          <a:lnTo>
                            <a:pt x="80" y="20"/>
                          </a:lnTo>
                          <a:lnTo>
                            <a:pt x="55" y="10"/>
                          </a:lnTo>
                          <a:lnTo>
                            <a:pt x="43" y="5"/>
                          </a:lnTo>
                          <a:lnTo>
                            <a:pt x="26" y="6"/>
                          </a:lnTo>
                          <a:lnTo>
                            <a:pt x="16" y="0"/>
                          </a:lnTo>
                          <a:lnTo>
                            <a:pt x="4" y="10"/>
                          </a:lnTo>
                          <a:lnTo>
                            <a:pt x="0" y="2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79" name="Freeform 1378"/>
                    <p:cNvSpPr>
                      <a:spLocks/>
                    </p:cNvSpPr>
                    <p:nvPr/>
                  </p:nvSpPr>
                  <p:spPr bwMode="auto">
                    <a:xfrm>
                      <a:off x="4485" y="1248"/>
                      <a:ext cx="1" cy="1"/>
                    </a:xfrm>
                    <a:custGeom>
                      <a:avLst/>
                      <a:gdLst>
                        <a:gd name="T0" fmla="*/ 1 w 9"/>
                        <a:gd name="T1" fmla="*/ 0 h 9"/>
                        <a:gd name="T2" fmla="*/ 0 w 9"/>
                        <a:gd name="T3" fmla="*/ 9 h 9"/>
                        <a:gd name="T4" fmla="*/ 9 w 9"/>
                        <a:gd name="T5" fmla="*/ 4 h 9"/>
                        <a:gd name="T6" fmla="*/ 1 w 9"/>
                        <a:gd name="T7" fmla="*/ 0 h 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9" h="9">
                          <a:moveTo>
                            <a:pt x="1" y="0"/>
                          </a:moveTo>
                          <a:lnTo>
                            <a:pt x="0" y="9"/>
                          </a:lnTo>
                          <a:lnTo>
                            <a:pt x="9" y="4"/>
                          </a:lnTo>
                          <a:lnTo>
                            <a:pt x="1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80" name="Freeform 1379"/>
                    <p:cNvSpPr>
                      <a:spLocks/>
                    </p:cNvSpPr>
                    <p:nvPr/>
                  </p:nvSpPr>
                  <p:spPr bwMode="auto">
                    <a:xfrm>
                      <a:off x="4447" y="1205"/>
                      <a:ext cx="46" cy="36"/>
                    </a:xfrm>
                    <a:custGeom>
                      <a:avLst/>
                      <a:gdLst>
                        <a:gd name="T0" fmla="*/ 89 w 367"/>
                        <a:gd name="T1" fmla="*/ 179 h 287"/>
                        <a:gd name="T2" fmla="*/ 136 w 367"/>
                        <a:gd name="T3" fmla="*/ 193 h 287"/>
                        <a:gd name="T4" fmla="*/ 182 w 367"/>
                        <a:gd name="T5" fmla="*/ 193 h 287"/>
                        <a:gd name="T6" fmla="*/ 226 w 367"/>
                        <a:gd name="T7" fmla="*/ 178 h 287"/>
                        <a:gd name="T8" fmla="*/ 275 w 367"/>
                        <a:gd name="T9" fmla="*/ 150 h 287"/>
                        <a:gd name="T10" fmla="*/ 321 w 367"/>
                        <a:gd name="T11" fmla="*/ 110 h 287"/>
                        <a:gd name="T12" fmla="*/ 361 w 367"/>
                        <a:gd name="T13" fmla="*/ 76 h 287"/>
                        <a:gd name="T14" fmla="*/ 367 w 367"/>
                        <a:gd name="T15" fmla="*/ 36 h 287"/>
                        <a:gd name="T16" fmla="*/ 354 w 367"/>
                        <a:gd name="T17" fmla="*/ 23 h 287"/>
                        <a:gd name="T18" fmla="*/ 302 w 367"/>
                        <a:gd name="T19" fmla="*/ 5 h 287"/>
                        <a:gd name="T20" fmla="*/ 237 w 367"/>
                        <a:gd name="T21" fmla="*/ 0 h 287"/>
                        <a:gd name="T22" fmla="*/ 209 w 367"/>
                        <a:gd name="T23" fmla="*/ 23 h 287"/>
                        <a:gd name="T24" fmla="*/ 179 w 367"/>
                        <a:gd name="T25" fmla="*/ 57 h 287"/>
                        <a:gd name="T26" fmla="*/ 143 w 367"/>
                        <a:gd name="T27" fmla="*/ 66 h 287"/>
                        <a:gd name="T28" fmla="*/ 115 w 367"/>
                        <a:gd name="T29" fmla="*/ 66 h 287"/>
                        <a:gd name="T30" fmla="*/ 166 w 367"/>
                        <a:gd name="T31" fmla="*/ 57 h 287"/>
                        <a:gd name="T32" fmla="*/ 193 w 367"/>
                        <a:gd name="T33" fmla="*/ 31 h 287"/>
                        <a:gd name="T34" fmla="*/ 222 w 367"/>
                        <a:gd name="T35" fmla="*/ 2 h 287"/>
                        <a:gd name="T36" fmla="*/ 178 w 367"/>
                        <a:gd name="T37" fmla="*/ 7 h 287"/>
                        <a:gd name="T38" fmla="*/ 107 w 367"/>
                        <a:gd name="T39" fmla="*/ 31 h 287"/>
                        <a:gd name="T40" fmla="*/ 71 w 367"/>
                        <a:gd name="T41" fmla="*/ 57 h 287"/>
                        <a:gd name="T42" fmla="*/ 44 w 367"/>
                        <a:gd name="T43" fmla="*/ 89 h 287"/>
                        <a:gd name="T44" fmla="*/ 36 w 367"/>
                        <a:gd name="T45" fmla="*/ 119 h 287"/>
                        <a:gd name="T46" fmla="*/ 36 w 367"/>
                        <a:gd name="T47" fmla="*/ 140 h 287"/>
                        <a:gd name="T48" fmla="*/ 41 w 367"/>
                        <a:gd name="T49" fmla="*/ 168 h 287"/>
                        <a:gd name="T50" fmla="*/ 34 w 367"/>
                        <a:gd name="T51" fmla="*/ 196 h 287"/>
                        <a:gd name="T52" fmla="*/ 27 w 367"/>
                        <a:gd name="T53" fmla="*/ 214 h 287"/>
                        <a:gd name="T54" fmla="*/ 12 w 367"/>
                        <a:gd name="T55" fmla="*/ 241 h 287"/>
                        <a:gd name="T56" fmla="*/ 1 w 367"/>
                        <a:gd name="T57" fmla="*/ 264 h 287"/>
                        <a:gd name="T58" fmla="*/ 0 w 367"/>
                        <a:gd name="T59" fmla="*/ 287 h 287"/>
                        <a:gd name="T60" fmla="*/ 4 w 367"/>
                        <a:gd name="T61" fmla="*/ 268 h 287"/>
                        <a:gd name="T62" fmla="*/ 23 w 367"/>
                        <a:gd name="T63" fmla="*/ 237 h 287"/>
                        <a:gd name="T64" fmla="*/ 44 w 367"/>
                        <a:gd name="T65" fmla="*/ 204 h 287"/>
                        <a:gd name="T66" fmla="*/ 47 w 367"/>
                        <a:gd name="T67" fmla="*/ 175 h 287"/>
                        <a:gd name="T68" fmla="*/ 53 w 367"/>
                        <a:gd name="T69" fmla="*/ 158 h 287"/>
                        <a:gd name="T70" fmla="*/ 63 w 367"/>
                        <a:gd name="T71" fmla="*/ 147 h 287"/>
                        <a:gd name="T72" fmla="*/ 86 w 367"/>
                        <a:gd name="T73" fmla="*/ 150 h 287"/>
                        <a:gd name="T74" fmla="*/ 108 w 367"/>
                        <a:gd name="T75" fmla="*/ 150 h 287"/>
                        <a:gd name="T76" fmla="*/ 150 w 367"/>
                        <a:gd name="T77" fmla="*/ 142 h 287"/>
                        <a:gd name="T78" fmla="*/ 189 w 367"/>
                        <a:gd name="T79" fmla="*/ 118 h 287"/>
                        <a:gd name="T80" fmla="*/ 210 w 367"/>
                        <a:gd name="T81" fmla="*/ 92 h 287"/>
                        <a:gd name="T82" fmla="*/ 183 w 367"/>
                        <a:gd name="T83" fmla="*/ 114 h 287"/>
                        <a:gd name="T84" fmla="*/ 143 w 367"/>
                        <a:gd name="T85" fmla="*/ 134 h 287"/>
                        <a:gd name="T86" fmla="*/ 111 w 367"/>
                        <a:gd name="T87" fmla="*/ 139 h 287"/>
                        <a:gd name="T88" fmla="*/ 90 w 367"/>
                        <a:gd name="T89" fmla="*/ 139 h 287"/>
                        <a:gd name="T90" fmla="*/ 136 w 367"/>
                        <a:gd name="T91" fmla="*/ 130 h 287"/>
                        <a:gd name="T92" fmla="*/ 168 w 367"/>
                        <a:gd name="T93" fmla="*/ 112 h 287"/>
                        <a:gd name="T94" fmla="*/ 194 w 367"/>
                        <a:gd name="T95" fmla="*/ 97 h 287"/>
                        <a:gd name="T96" fmla="*/ 220 w 367"/>
                        <a:gd name="T97" fmla="*/ 78 h 287"/>
                        <a:gd name="T98" fmla="*/ 212 w 367"/>
                        <a:gd name="T99" fmla="*/ 103 h 287"/>
                        <a:gd name="T100" fmla="*/ 186 w 367"/>
                        <a:gd name="T101" fmla="*/ 133 h 287"/>
                        <a:gd name="T102" fmla="*/ 145 w 367"/>
                        <a:gd name="T103" fmla="*/ 160 h 287"/>
                        <a:gd name="T104" fmla="*/ 113 w 367"/>
                        <a:gd name="T105" fmla="*/ 171 h 287"/>
                        <a:gd name="T106" fmla="*/ 89 w 367"/>
                        <a:gd name="T107" fmla="*/ 179 h 2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</a:cxnLst>
                      <a:rect l="0" t="0" r="r" b="b"/>
                      <a:pathLst>
                        <a:path w="367" h="287">
                          <a:moveTo>
                            <a:pt x="89" y="179"/>
                          </a:moveTo>
                          <a:lnTo>
                            <a:pt x="136" y="193"/>
                          </a:lnTo>
                          <a:lnTo>
                            <a:pt x="182" y="193"/>
                          </a:lnTo>
                          <a:lnTo>
                            <a:pt x="226" y="178"/>
                          </a:lnTo>
                          <a:lnTo>
                            <a:pt x="275" y="150"/>
                          </a:lnTo>
                          <a:lnTo>
                            <a:pt x="321" y="110"/>
                          </a:lnTo>
                          <a:lnTo>
                            <a:pt x="361" y="76"/>
                          </a:lnTo>
                          <a:lnTo>
                            <a:pt x="367" y="36"/>
                          </a:lnTo>
                          <a:lnTo>
                            <a:pt x="354" y="23"/>
                          </a:lnTo>
                          <a:lnTo>
                            <a:pt x="302" y="5"/>
                          </a:lnTo>
                          <a:lnTo>
                            <a:pt x="237" y="0"/>
                          </a:lnTo>
                          <a:lnTo>
                            <a:pt x="209" y="23"/>
                          </a:lnTo>
                          <a:lnTo>
                            <a:pt x="179" y="57"/>
                          </a:lnTo>
                          <a:lnTo>
                            <a:pt x="143" y="66"/>
                          </a:lnTo>
                          <a:lnTo>
                            <a:pt x="115" y="66"/>
                          </a:lnTo>
                          <a:lnTo>
                            <a:pt x="166" y="57"/>
                          </a:lnTo>
                          <a:lnTo>
                            <a:pt x="193" y="31"/>
                          </a:lnTo>
                          <a:lnTo>
                            <a:pt x="222" y="2"/>
                          </a:lnTo>
                          <a:lnTo>
                            <a:pt x="178" y="7"/>
                          </a:lnTo>
                          <a:lnTo>
                            <a:pt x="107" y="31"/>
                          </a:lnTo>
                          <a:lnTo>
                            <a:pt x="71" y="57"/>
                          </a:lnTo>
                          <a:lnTo>
                            <a:pt x="44" y="89"/>
                          </a:lnTo>
                          <a:lnTo>
                            <a:pt x="36" y="119"/>
                          </a:lnTo>
                          <a:lnTo>
                            <a:pt x="36" y="140"/>
                          </a:lnTo>
                          <a:lnTo>
                            <a:pt x="41" y="168"/>
                          </a:lnTo>
                          <a:lnTo>
                            <a:pt x="34" y="196"/>
                          </a:lnTo>
                          <a:lnTo>
                            <a:pt x="27" y="214"/>
                          </a:lnTo>
                          <a:lnTo>
                            <a:pt x="12" y="241"/>
                          </a:lnTo>
                          <a:lnTo>
                            <a:pt x="1" y="264"/>
                          </a:lnTo>
                          <a:lnTo>
                            <a:pt x="0" y="287"/>
                          </a:lnTo>
                          <a:lnTo>
                            <a:pt x="4" y="268"/>
                          </a:lnTo>
                          <a:lnTo>
                            <a:pt x="23" y="237"/>
                          </a:lnTo>
                          <a:lnTo>
                            <a:pt x="44" y="204"/>
                          </a:lnTo>
                          <a:lnTo>
                            <a:pt x="47" y="175"/>
                          </a:lnTo>
                          <a:lnTo>
                            <a:pt x="53" y="158"/>
                          </a:lnTo>
                          <a:lnTo>
                            <a:pt x="63" y="147"/>
                          </a:lnTo>
                          <a:lnTo>
                            <a:pt x="86" y="150"/>
                          </a:lnTo>
                          <a:lnTo>
                            <a:pt x="108" y="150"/>
                          </a:lnTo>
                          <a:lnTo>
                            <a:pt x="150" y="142"/>
                          </a:lnTo>
                          <a:lnTo>
                            <a:pt x="189" y="118"/>
                          </a:lnTo>
                          <a:lnTo>
                            <a:pt x="210" y="92"/>
                          </a:lnTo>
                          <a:lnTo>
                            <a:pt x="183" y="114"/>
                          </a:lnTo>
                          <a:lnTo>
                            <a:pt x="143" y="134"/>
                          </a:lnTo>
                          <a:lnTo>
                            <a:pt x="111" y="139"/>
                          </a:lnTo>
                          <a:lnTo>
                            <a:pt x="90" y="139"/>
                          </a:lnTo>
                          <a:lnTo>
                            <a:pt x="136" y="130"/>
                          </a:lnTo>
                          <a:lnTo>
                            <a:pt x="168" y="112"/>
                          </a:lnTo>
                          <a:lnTo>
                            <a:pt x="194" y="97"/>
                          </a:lnTo>
                          <a:lnTo>
                            <a:pt x="220" y="78"/>
                          </a:lnTo>
                          <a:lnTo>
                            <a:pt x="212" y="103"/>
                          </a:lnTo>
                          <a:lnTo>
                            <a:pt x="186" y="133"/>
                          </a:lnTo>
                          <a:lnTo>
                            <a:pt x="145" y="160"/>
                          </a:lnTo>
                          <a:lnTo>
                            <a:pt x="113" y="171"/>
                          </a:lnTo>
                          <a:lnTo>
                            <a:pt x="89" y="179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81" name="Freeform 1380"/>
                    <p:cNvSpPr>
                      <a:spLocks/>
                    </p:cNvSpPr>
                    <p:nvPr/>
                  </p:nvSpPr>
                  <p:spPr bwMode="auto">
                    <a:xfrm>
                      <a:off x="4478" y="1208"/>
                      <a:ext cx="31" cy="41"/>
                    </a:xfrm>
                    <a:custGeom>
                      <a:avLst/>
                      <a:gdLst>
                        <a:gd name="T0" fmla="*/ 60 w 250"/>
                        <a:gd name="T1" fmla="*/ 116 h 327"/>
                        <a:gd name="T2" fmla="*/ 39 w 250"/>
                        <a:gd name="T3" fmla="*/ 138 h 327"/>
                        <a:gd name="T4" fmla="*/ 0 w 250"/>
                        <a:gd name="T5" fmla="*/ 172 h 327"/>
                        <a:gd name="T6" fmla="*/ 34 w 250"/>
                        <a:gd name="T7" fmla="*/ 169 h 327"/>
                        <a:gd name="T8" fmla="*/ 75 w 250"/>
                        <a:gd name="T9" fmla="*/ 158 h 327"/>
                        <a:gd name="T10" fmla="*/ 104 w 250"/>
                        <a:gd name="T11" fmla="*/ 147 h 327"/>
                        <a:gd name="T12" fmla="*/ 77 w 250"/>
                        <a:gd name="T13" fmla="*/ 171 h 327"/>
                        <a:gd name="T14" fmla="*/ 60 w 250"/>
                        <a:gd name="T15" fmla="*/ 184 h 327"/>
                        <a:gd name="T16" fmla="*/ 105 w 250"/>
                        <a:gd name="T17" fmla="*/ 169 h 327"/>
                        <a:gd name="T18" fmla="*/ 126 w 250"/>
                        <a:gd name="T19" fmla="*/ 152 h 327"/>
                        <a:gd name="T20" fmla="*/ 171 w 250"/>
                        <a:gd name="T21" fmla="*/ 123 h 327"/>
                        <a:gd name="T22" fmla="*/ 141 w 250"/>
                        <a:gd name="T23" fmla="*/ 161 h 327"/>
                        <a:gd name="T24" fmla="*/ 123 w 250"/>
                        <a:gd name="T25" fmla="*/ 184 h 327"/>
                        <a:gd name="T26" fmla="*/ 107 w 250"/>
                        <a:gd name="T27" fmla="*/ 202 h 327"/>
                        <a:gd name="T28" fmla="*/ 131 w 250"/>
                        <a:gd name="T29" fmla="*/ 198 h 327"/>
                        <a:gd name="T30" fmla="*/ 158 w 250"/>
                        <a:gd name="T31" fmla="*/ 189 h 327"/>
                        <a:gd name="T32" fmla="*/ 177 w 250"/>
                        <a:gd name="T33" fmla="*/ 173 h 327"/>
                        <a:gd name="T34" fmla="*/ 160 w 250"/>
                        <a:gd name="T35" fmla="*/ 199 h 327"/>
                        <a:gd name="T36" fmla="*/ 141 w 250"/>
                        <a:gd name="T37" fmla="*/ 220 h 327"/>
                        <a:gd name="T38" fmla="*/ 123 w 250"/>
                        <a:gd name="T39" fmla="*/ 237 h 327"/>
                        <a:gd name="T40" fmla="*/ 147 w 250"/>
                        <a:gd name="T41" fmla="*/ 233 h 327"/>
                        <a:gd name="T42" fmla="*/ 179 w 250"/>
                        <a:gd name="T43" fmla="*/ 222 h 327"/>
                        <a:gd name="T44" fmla="*/ 172 w 250"/>
                        <a:gd name="T45" fmla="*/ 235 h 327"/>
                        <a:gd name="T46" fmla="*/ 152 w 250"/>
                        <a:gd name="T47" fmla="*/ 257 h 327"/>
                        <a:gd name="T48" fmla="*/ 184 w 250"/>
                        <a:gd name="T49" fmla="*/ 233 h 327"/>
                        <a:gd name="T50" fmla="*/ 179 w 250"/>
                        <a:gd name="T51" fmla="*/ 245 h 327"/>
                        <a:gd name="T52" fmla="*/ 163 w 250"/>
                        <a:gd name="T53" fmla="*/ 276 h 327"/>
                        <a:gd name="T54" fmla="*/ 151 w 250"/>
                        <a:gd name="T55" fmla="*/ 296 h 327"/>
                        <a:gd name="T56" fmla="*/ 190 w 250"/>
                        <a:gd name="T57" fmla="*/ 271 h 327"/>
                        <a:gd name="T58" fmla="*/ 212 w 250"/>
                        <a:gd name="T59" fmla="*/ 247 h 327"/>
                        <a:gd name="T60" fmla="*/ 197 w 250"/>
                        <a:gd name="T61" fmla="*/ 285 h 327"/>
                        <a:gd name="T62" fmla="*/ 180 w 250"/>
                        <a:gd name="T63" fmla="*/ 305 h 327"/>
                        <a:gd name="T64" fmla="*/ 161 w 250"/>
                        <a:gd name="T65" fmla="*/ 327 h 327"/>
                        <a:gd name="T66" fmla="*/ 222 w 250"/>
                        <a:gd name="T67" fmla="*/ 291 h 327"/>
                        <a:gd name="T68" fmla="*/ 247 w 250"/>
                        <a:gd name="T69" fmla="*/ 245 h 327"/>
                        <a:gd name="T70" fmla="*/ 250 w 250"/>
                        <a:gd name="T71" fmla="*/ 200 h 327"/>
                        <a:gd name="T72" fmla="*/ 238 w 250"/>
                        <a:gd name="T73" fmla="*/ 149 h 327"/>
                        <a:gd name="T74" fmla="*/ 226 w 250"/>
                        <a:gd name="T75" fmla="*/ 105 h 327"/>
                        <a:gd name="T76" fmla="*/ 212 w 250"/>
                        <a:gd name="T77" fmla="*/ 75 h 327"/>
                        <a:gd name="T78" fmla="*/ 210 w 250"/>
                        <a:gd name="T79" fmla="*/ 97 h 327"/>
                        <a:gd name="T80" fmla="*/ 191 w 250"/>
                        <a:gd name="T81" fmla="*/ 136 h 327"/>
                        <a:gd name="T82" fmla="*/ 200 w 250"/>
                        <a:gd name="T83" fmla="*/ 99 h 327"/>
                        <a:gd name="T84" fmla="*/ 201 w 250"/>
                        <a:gd name="T85" fmla="*/ 67 h 327"/>
                        <a:gd name="T86" fmla="*/ 190 w 250"/>
                        <a:gd name="T87" fmla="*/ 50 h 327"/>
                        <a:gd name="T88" fmla="*/ 167 w 250"/>
                        <a:gd name="T89" fmla="*/ 34 h 327"/>
                        <a:gd name="T90" fmla="*/ 168 w 250"/>
                        <a:gd name="T91" fmla="*/ 67 h 327"/>
                        <a:gd name="T92" fmla="*/ 158 w 250"/>
                        <a:gd name="T93" fmla="*/ 93 h 327"/>
                        <a:gd name="T94" fmla="*/ 130 w 250"/>
                        <a:gd name="T95" fmla="*/ 126 h 327"/>
                        <a:gd name="T96" fmla="*/ 154 w 250"/>
                        <a:gd name="T97" fmla="*/ 89 h 327"/>
                        <a:gd name="T98" fmla="*/ 160 w 250"/>
                        <a:gd name="T99" fmla="*/ 62 h 327"/>
                        <a:gd name="T100" fmla="*/ 160 w 250"/>
                        <a:gd name="T101" fmla="*/ 33 h 327"/>
                        <a:gd name="T102" fmla="*/ 147 w 250"/>
                        <a:gd name="T103" fmla="*/ 17 h 327"/>
                        <a:gd name="T104" fmla="*/ 134 w 250"/>
                        <a:gd name="T105" fmla="*/ 8 h 327"/>
                        <a:gd name="T106" fmla="*/ 119 w 250"/>
                        <a:gd name="T107" fmla="*/ 1 h 327"/>
                        <a:gd name="T108" fmla="*/ 112 w 250"/>
                        <a:gd name="T109" fmla="*/ 0 h 327"/>
                        <a:gd name="T110" fmla="*/ 118 w 250"/>
                        <a:gd name="T111" fmla="*/ 25 h 327"/>
                        <a:gd name="T112" fmla="*/ 109 w 250"/>
                        <a:gd name="T113" fmla="*/ 66 h 327"/>
                        <a:gd name="T114" fmla="*/ 82 w 250"/>
                        <a:gd name="T115" fmla="*/ 105 h 327"/>
                        <a:gd name="T116" fmla="*/ 60 w 250"/>
                        <a:gd name="T117" fmla="*/ 116 h 3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</a:cxnLst>
                      <a:rect l="0" t="0" r="r" b="b"/>
                      <a:pathLst>
                        <a:path w="250" h="327">
                          <a:moveTo>
                            <a:pt x="60" y="116"/>
                          </a:moveTo>
                          <a:lnTo>
                            <a:pt x="39" y="138"/>
                          </a:lnTo>
                          <a:lnTo>
                            <a:pt x="0" y="172"/>
                          </a:lnTo>
                          <a:lnTo>
                            <a:pt x="34" y="169"/>
                          </a:lnTo>
                          <a:lnTo>
                            <a:pt x="75" y="158"/>
                          </a:lnTo>
                          <a:lnTo>
                            <a:pt x="104" y="147"/>
                          </a:lnTo>
                          <a:lnTo>
                            <a:pt x="77" y="171"/>
                          </a:lnTo>
                          <a:lnTo>
                            <a:pt x="60" y="184"/>
                          </a:lnTo>
                          <a:lnTo>
                            <a:pt x="105" y="169"/>
                          </a:lnTo>
                          <a:lnTo>
                            <a:pt x="126" y="152"/>
                          </a:lnTo>
                          <a:lnTo>
                            <a:pt x="171" y="123"/>
                          </a:lnTo>
                          <a:lnTo>
                            <a:pt x="141" y="161"/>
                          </a:lnTo>
                          <a:lnTo>
                            <a:pt x="123" y="184"/>
                          </a:lnTo>
                          <a:lnTo>
                            <a:pt x="107" y="202"/>
                          </a:lnTo>
                          <a:lnTo>
                            <a:pt x="131" y="198"/>
                          </a:lnTo>
                          <a:lnTo>
                            <a:pt x="158" y="189"/>
                          </a:lnTo>
                          <a:lnTo>
                            <a:pt x="177" y="173"/>
                          </a:lnTo>
                          <a:lnTo>
                            <a:pt x="160" y="199"/>
                          </a:lnTo>
                          <a:lnTo>
                            <a:pt x="141" y="220"/>
                          </a:lnTo>
                          <a:lnTo>
                            <a:pt x="123" y="237"/>
                          </a:lnTo>
                          <a:lnTo>
                            <a:pt x="147" y="233"/>
                          </a:lnTo>
                          <a:lnTo>
                            <a:pt x="179" y="222"/>
                          </a:lnTo>
                          <a:lnTo>
                            <a:pt x="172" y="235"/>
                          </a:lnTo>
                          <a:lnTo>
                            <a:pt x="152" y="257"/>
                          </a:lnTo>
                          <a:lnTo>
                            <a:pt x="184" y="233"/>
                          </a:lnTo>
                          <a:lnTo>
                            <a:pt x="179" y="245"/>
                          </a:lnTo>
                          <a:lnTo>
                            <a:pt x="163" y="276"/>
                          </a:lnTo>
                          <a:lnTo>
                            <a:pt x="151" y="296"/>
                          </a:lnTo>
                          <a:lnTo>
                            <a:pt x="190" y="271"/>
                          </a:lnTo>
                          <a:lnTo>
                            <a:pt x="212" y="247"/>
                          </a:lnTo>
                          <a:lnTo>
                            <a:pt x="197" y="285"/>
                          </a:lnTo>
                          <a:lnTo>
                            <a:pt x="180" y="305"/>
                          </a:lnTo>
                          <a:lnTo>
                            <a:pt x="161" y="327"/>
                          </a:lnTo>
                          <a:lnTo>
                            <a:pt x="222" y="291"/>
                          </a:lnTo>
                          <a:lnTo>
                            <a:pt x="247" y="245"/>
                          </a:lnTo>
                          <a:lnTo>
                            <a:pt x="250" y="200"/>
                          </a:lnTo>
                          <a:lnTo>
                            <a:pt x="238" y="149"/>
                          </a:lnTo>
                          <a:lnTo>
                            <a:pt x="226" y="105"/>
                          </a:lnTo>
                          <a:lnTo>
                            <a:pt x="212" y="75"/>
                          </a:lnTo>
                          <a:lnTo>
                            <a:pt x="210" y="97"/>
                          </a:lnTo>
                          <a:lnTo>
                            <a:pt x="191" y="136"/>
                          </a:lnTo>
                          <a:lnTo>
                            <a:pt x="200" y="99"/>
                          </a:lnTo>
                          <a:lnTo>
                            <a:pt x="201" y="67"/>
                          </a:lnTo>
                          <a:lnTo>
                            <a:pt x="190" y="50"/>
                          </a:lnTo>
                          <a:lnTo>
                            <a:pt x="167" y="34"/>
                          </a:lnTo>
                          <a:lnTo>
                            <a:pt x="168" y="67"/>
                          </a:lnTo>
                          <a:lnTo>
                            <a:pt x="158" y="93"/>
                          </a:lnTo>
                          <a:lnTo>
                            <a:pt x="130" y="126"/>
                          </a:lnTo>
                          <a:lnTo>
                            <a:pt x="154" y="89"/>
                          </a:lnTo>
                          <a:lnTo>
                            <a:pt x="160" y="62"/>
                          </a:lnTo>
                          <a:lnTo>
                            <a:pt x="160" y="33"/>
                          </a:lnTo>
                          <a:lnTo>
                            <a:pt x="147" y="17"/>
                          </a:lnTo>
                          <a:lnTo>
                            <a:pt x="134" y="8"/>
                          </a:lnTo>
                          <a:lnTo>
                            <a:pt x="119" y="1"/>
                          </a:lnTo>
                          <a:lnTo>
                            <a:pt x="112" y="0"/>
                          </a:lnTo>
                          <a:lnTo>
                            <a:pt x="118" y="25"/>
                          </a:lnTo>
                          <a:lnTo>
                            <a:pt x="109" y="66"/>
                          </a:lnTo>
                          <a:lnTo>
                            <a:pt x="82" y="105"/>
                          </a:lnTo>
                          <a:lnTo>
                            <a:pt x="60" y="116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82" name="Freeform 1381"/>
                    <p:cNvSpPr>
                      <a:spLocks/>
                    </p:cNvSpPr>
                    <p:nvPr/>
                  </p:nvSpPr>
                  <p:spPr bwMode="auto">
                    <a:xfrm>
                      <a:off x="4447" y="1227"/>
                      <a:ext cx="14" cy="28"/>
                    </a:xfrm>
                    <a:custGeom>
                      <a:avLst/>
                      <a:gdLst>
                        <a:gd name="T0" fmla="*/ 78 w 110"/>
                        <a:gd name="T1" fmla="*/ 36 h 225"/>
                        <a:gd name="T2" fmla="*/ 39 w 110"/>
                        <a:gd name="T3" fmla="*/ 21 h 225"/>
                        <a:gd name="T4" fmla="*/ 67 w 110"/>
                        <a:gd name="T5" fmla="*/ 56 h 225"/>
                        <a:gd name="T6" fmla="*/ 67 w 110"/>
                        <a:gd name="T7" fmla="*/ 64 h 225"/>
                        <a:gd name="T8" fmla="*/ 26 w 110"/>
                        <a:gd name="T9" fmla="*/ 51 h 225"/>
                        <a:gd name="T10" fmla="*/ 71 w 110"/>
                        <a:gd name="T11" fmla="*/ 76 h 225"/>
                        <a:gd name="T12" fmla="*/ 71 w 110"/>
                        <a:gd name="T13" fmla="*/ 81 h 225"/>
                        <a:gd name="T14" fmla="*/ 29 w 110"/>
                        <a:gd name="T15" fmla="*/ 77 h 225"/>
                        <a:gd name="T16" fmla="*/ 75 w 110"/>
                        <a:gd name="T17" fmla="*/ 93 h 225"/>
                        <a:gd name="T18" fmla="*/ 88 w 110"/>
                        <a:gd name="T19" fmla="*/ 103 h 225"/>
                        <a:gd name="T20" fmla="*/ 33 w 110"/>
                        <a:gd name="T21" fmla="*/ 128 h 225"/>
                        <a:gd name="T22" fmla="*/ 66 w 110"/>
                        <a:gd name="T23" fmla="*/ 127 h 225"/>
                        <a:gd name="T24" fmla="*/ 105 w 110"/>
                        <a:gd name="T25" fmla="*/ 106 h 225"/>
                        <a:gd name="T26" fmla="*/ 66 w 110"/>
                        <a:gd name="T27" fmla="*/ 144 h 225"/>
                        <a:gd name="T28" fmla="*/ 15 w 110"/>
                        <a:gd name="T29" fmla="*/ 152 h 225"/>
                        <a:gd name="T30" fmla="*/ 78 w 110"/>
                        <a:gd name="T31" fmla="*/ 151 h 225"/>
                        <a:gd name="T32" fmla="*/ 94 w 110"/>
                        <a:gd name="T33" fmla="*/ 162 h 225"/>
                        <a:gd name="T34" fmla="*/ 62 w 110"/>
                        <a:gd name="T35" fmla="*/ 187 h 225"/>
                        <a:gd name="T36" fmla="*/ 101 w 110"/>
                        <a:gd name="T37" fmla="*/ 169 h 225"/>
                        <a:gd name="T38" fmla="*/ 77 w 110"/>
                        <a:gd name="T39" fmla="*/ 208 h 225"/>
                        <a:gd name="T40" fmla="*/ 97 w 110"/>
                        <a:gd name="T41" fmla="*/ 203 h 225"/>
                        <a:gd name="T42" fmla="*/ 65 w 110"/>
                        <a:gd name="T43" fmla="*/ 223 h 225"/>
                        <a:gd name="T44" fmla="*/ 16 w 110"/>
                        <a:gd name="T45" fmla="*/ 182 h 225"/>
                        <a:gd name="T46" fmla="*/ 51 w 110"/>
                        <a:gd name="T47" fmla="*/ 173 h 225"/>
                        <a:gd name="T48" fmla="*/ 11 w 110"/>
                        <a:gd name="T49" fmla="*/ 173 h 225"/>
                        <a:gd name="T50" fmla="*/ 1 w 110"/>
                        <a:gd name="T51" fmla="*/ 157 h 225"/>
                        <a:gd name="T52" fmla="*/ 2 w 110"/>
                        <a:gd name="T53" fmla="*/ 110 h 225"/>
                        <a:gd name="T54" fmla="*/ 12 w 110"/>
                        <a:gd name="T55" fmla="*/ 81 h 225"/>
                        <a:gd name="T56" fmla="*/ 23 w 110"/>
                        <a:gd name="T57" fmla="*/ 85 h 225"/>
                        <a:gd name="T58" fmla="*/ 21 w 110"/>
                        <a:gd name="T59" fmla="*/ 55 h 225"/>
                        <a:gd name="T60" fmla="*/ 33 w 110"/>
                        <a:gd name="T61" fmla="*/ 25 h 225"/>
                        <a:gd name="T62" fmla="*/ 48 w 110"/>
                        <a:gd name="T63" fmla="*/ 0 h 225"/>
                        <a:gd name="T64" fmla="*/ 72 w 110"/>
                        <a:gd name="T65" fmla="*/ 25 h 2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110" h="225">
                          <a:moveTo>
                            <a:pt x="110" y="34"/>
                          </a:moveTo>
                          <a:lnTo>
                            <a:pt x="78" y="36"/>
                          </a:lnTo>
                          <a:lnTo>
                            <a:pt x="66" y="33"/>
                          </a:lnTo>
                          <a:lnTo>
                            <a:pt x="39" y="21"/>
                          </a:lnTo>
                          <a:lnTo>
                            <a:pt x="51" y="43"/>
                          </a:lnTo>
                          <a:lnTo>
                            <a:pt x="67" y="56"/>
                          </a:lnTo>
                          <a:lnTo>
                            <a:pt x="88" y="60"/>
                          </a:lnTo>
                          <a:lnTo>
                            <a:pt x="67" y="64"/>
                          </a:lnTo>
                          <a:lnTo>
                            <a:pt x="37" y="60"/>
                          </a:lnTo>
                          <a:lnTo>
                            <a:pt x="26" y="51"/>
                          </a:lnTo>
                          <a:lnTo>
                            <a:pt x="47" y="70"/>
                          </a:lnTo>
                          <a:lnTo>
                            <a:pt x="71" y="76"/>
                          </a:lnTo>
                          <a:lnTo>
                            <a:pt x="85" y="72"/>
                          </a:lnTo>
                          <a:lnTo>
                            <a:pt x="71" y="81"/>
                          </a:lnTo>
                          <a:lnTo>
                            <a:pt x="50" y="81"/>
                          </a:lnTo>
                          <a:lnTo>
                            <a:pt x="29" y="77"/>
                          </a:lnTo>
                          <a:lnTo>
                            <a:pt x="51" y="89"/>
                          </a:lnTo>
                          <a:lnTo>
                            <a:pt x="75" y="93"/>
                          </a:lnTo>
                          <a:lnTo>
                            <a:pt x="104" y="87"/>
                          </a:lnTo>
                          <a:lnTo>
                            <a:pt x="88" y="103"/>
                          </a:lnTo>
                          <a:lnTo>
                            <a:pt x="59" y="125"/>
                          </a:lnTo>
                          <a:lnTo>
                            <a:pt x="33" y="128"/>
                          </a:lnTo>
                          <a:lnTo>
                            <a:pt x="50" y="131"/>
                          </a:lnTo>
                          <a:lnTo>
                            <a:pt x="66" y="127"/>
                          </a:lnTo>
                          <a:lnTo>
                            <a:pt x="90" y="123"/>
                          </a:lnTo>
                          <a:lnTo>
                            <a:pt x="105" y="106"/>
                          </a:lnTo>
                          <a:lnTo>
                            <a:pt x="87" y="136"/>
                          </a:lnTo>
                          <a:lnTo>
                            <a:pt x="66" y="144"/>
                          </a:lnTo>
                          <a:lnTo>
                            <a:pt x="50" y="150"/>
                          </a:lnTo>
                          <a:lnTo>
                            <a:pt x="15" y="152"/>
                          </a:lnTo>
                          <a:lnTo>
                            <a:pt x="47" y="159"/>
                          </a:lnTo>
                          <a:lnTo>
                            <a:pt x="78" y="151"/>
                          </a:lnTo>
                          <a:lnTo>
                            <a:pt x="101" y="138"/>
                          </a:lnTo>
                          <a:lnTo>
                            <a:pt x="94" y="162"/>
                          </a:lnTo>
                          <a:lnTo>
                            <a:pt x="73" y="182"/>
                          </a:lnTo>
                          <a:lnTo>
                            <a:pt x="62" y="187"/>
                          </a:lnTo>
                          <a:lnTo>
                            <a:pt x="87" y="178"/>
                          </a:lnTo>
                          <a:lnTo>
                            <a:pt x="101" y="169"/>
                          </a:lnTo>
                          <a:lnTo>
                            <a:pt x="93" y="198"/>
                          </a:lnTo>
                          <a:lnTo>
                            <a:pt x="77" y="208"/>
                          </a:lnTo>
                          <a:lnTo>
                            <a:pt x="66" y="212"/>
                          </a:lnTo>
                          <a:lnTo>
                            <a:pt x="97" y="203"/>
                          </a:lnTo>
                          <a:lnTo>
                            <a:pt x="82" y="225"/>
                          </a:lnTo>
                          <a:lnTo>
                            <a:pt x="65" y="223"/>
                          </a:lnTo>
                          <a:lnTo>
                            <a:pt x="45" y="209"/>
                          </a:lnTo>
                          <a:lnTo>
                            <a:pt x="16" y="182"/>
                          </a:lnTo>
                          <a:lnTo>
                            <a:pt x="35" y="178"/>
                          </a:lnTo>
                          <a:lnTo>
                            <a:pt x="51" y="173"/>
                          </a:lnTo>
                          <a:lnTo>
                            <a:pt x="29" y="173"/>
                          </a:lnTo>
                          <a:lnTo>
                            <a:pt x="11" y="173"/>
                          </a:lnTo>
                          <a:lnTo>
                            <a:pt x="5" y="168"/>
                          </a:lnTo>
                          <a:lnTo>
                            <a:pt x="1" y="157"/>
                          </a:lnTo>
                          <a:lnTo>
                            <a:pt x="0" y="140"/>
                          </a:lnTo>
                          <a:lnTo>
                            <a:pt x="2" y="110"/>
                          </a:lnTo>
                          <a:lnTo>
                            <a:pt x="8" y="91"/>
                          </a:lnTo>
                          <a:lnTo>
                            <a:pt x="12" y="81"/>
                          </a:lnTo>
                          <a:lnTo>
                            <a:pt x="34" y="96"/>
                          </a:lnTo>
                          <a:lnTo>
                            <a:pt x="23" y="85"/>
                          </a:lnTo>
                          <a:lnTo>
                            <a:pt x="21" y="70"/>
                          </a:lnTo>
                          <a:lnTo>
                            <a:pt x="21" y="55"/>
                          </a:lnTo>
                          <a:lnTo>
                            <a:pt x="28" y="36"/>
                          </a:lnTo>
                          <a:lnTo>
                            <a:pt x="33" y="25"/>
                          </a:lnTo>
                          <a:lnTo>
                            <a:pt x="45" y="9"/>
                          </a:lnTo>
                          <a:lnTo>
                            <a:pt x="48" y="0"/>
                          </a:lnTo>
                          <a:lnTo>
                            <a:pt x="66" y="19"/>
                          </a:lnTo>
                          <a:lnTo>
                            <a:pt x="72" y="25"/>
                          </a:lnTo>
                          <a:lnTo>
                            <a:pt x="110" y="34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83" name="Freeform 1382"/>
                    <p:cNvSpPr>
                      <a:spLocks/>
                    </p:cNvSpPr>
                    <p:nvPr/>
                  </p:nvSpPr>
                  <p:spPr bwMode="auto">
                    <a:xfrm>
                      <a:off x="4493" y="1243"/>
                      <a:ext cx="15" cy="19"/>
                    </a:xfrm>
                    <a:custGeom>
                      <a:avLst/>
                      <a:gdLst>
                        <a:gd name="T0" fmla="*/ 121 w 123"/>
                        <a:gd name="T1" fmla="*/ 0 h 148"/>
                        <a:gd name="T2" fmla="*/ 88 w 123"/>
                        <a:gd name="T3" fmla="*/ 35 h 148"/>
                        <a:gd name="T4" fmla="*/ 56 w 123"/>
                        <a:gd name="T5" fmla="*/ 50 h 148"/>
                        <a:gd name="T6" fmla="*/ 25 w 123"/>
                        <a:gd name="T7" fmla="*/ 60 h 148"/>
                        <a:gd name="T8" fmla="*/ 54 w 123"/>
                        <a:gd name="T9" fmla="*/ 60 h 148"/>
                        <a:gd name="T10" fmla="*/ 88 w 123"/>
                        <a:gd name="T11" fmla="*/ 52 h 148"/>
                        <a:gd name="T12" fmla="*/ 65 w 123"/>
                        <a:gd name="T13" fmla="*/ 63 h 148"/>
                        <a:gd name="T14" fmla="*/ 43 w 123"/>
                        <a:gd name="T15" fmla="*/ 70 h 148"/>
                        <a:gd name="T16" fmla="*/ 22 w 123"/>
                        <a:gd name="T17" fmla="*/ 72 h 148"/>
                        <a:gd name="T18" fmla="*/ 13 w 123"/>
                        <a:gd name="T19" fmla="*/ 72 h 148"/>
                        <a:gd name="T20" fmla="*/ 25 w 123"/>
                        <a:gd name="T21" fmla="*/ 77 h 148"/>
                        <a:gd name="T22" fmla="*/ 55 w 123"/>
                        <a:gd name="T23" fmla="*/ 76 h 148"/>
                        <a:gd name="T24" fmla="*/ 77 w 123"/>
                        <a:gd name="T25" fmla="*/ 70 h 148"/>
                        <a:gd name="T26" fmla="*/ 63 w 123"/>
                        <a:gd name="T27" fmla="*/ 77 h 148"/>
                        <a:gd name="T28" fmla="*/ 31 w 123"/>
                        <a:gd name="T29" fmla="*/ 98 h 148"/>
                        <a:gd name="T30" fmla="*/ 11 w 123"/>
                        <a:gd name="T31" fmla="*/ 103 h 148"/>
                        <a:gd name="T32" fmla="*/ 31 w 123"/>
                        <a:gd name="T33" fmla="*/ 103 h 148"/>
                        <a:gd name="T34" fmla="*/ 60 w 123"/>
                        <a:gd name="T35" fmla="*/ 97 h 148"/>
                        <a:gd name="T36" fmla="*/ 43 w 123"/>
                        <a:gd name="T37" fmla="*/ 107 h 148"/>
                        <a:gd name="T38" fmla="*/ 20 w 123"/>
                        <a:gd name="T39" fmla="*/ 113 h 148"/>
                        <a:gd name="T40" fmla="*/ 2 w 123"/>
                        <a:gd name="T41" fmla="*/ 119 h 148"/>
                        <a:gd name="T42" fmla="*/ 34 w 123"/>
                        <a:gd name="T43" fmla="*/ 119 h 148"/>
                        <a:gd name="T44" fmla="*/ 56 w 123"/>
                        <a:gd name="T45" fmla="*/ 113 h 148"/>
                        <a:gd name="T46" fmla="*/ 9 w 123"/>
                        <a:gd name="T47" fmla="*/ 136 h 148"/>
                        <a:gd name="T48" fmla="*/ 0 w 123"/>
                        <a:gd name="T49" fmla="*/ 148 h 148"/>
                        <a:gd name="T50" fmla="*/ 34 w 123"/>
                        <a:gd name="T51" fmla="*/ 133 h 148"/>
                        <a:gd name="T52" fmla="*/ 55 w 123"/>
                        <a:gd name="T53" fmla="*/ 119 h 148"/>
                        <a:gd name="T54" fmla="*/ 87 w 123"/>
                        <a:gd name="T55" fmla="*/ 98 h 148"/>
                        <a:gd name="T56" fmla="*/ 117 w 123"/>
                        <a:gd name="T57" fmla="*/ 71 h 148"/>
                        <a:gd name="T58" fmla="*/ 105 w 123"/>
                        <a:gd name="T59" fmla="*/ 77 h 148"/>
                        <a:gd name="T60" fmla="*/ 69 w 123"/>
                        <a:gd name="T61" fmla="*/ 89 h 148"/>
                        <a:gd name="T62" fmla="*/ 93 w 123"/>
                        <a:gd name="T63" fmla="*/ 77 h 148"/>
                        <a:gd name="T64" fmla="*/ 114 w 123"/>
                        <a:gd name="T65" fmla="*/ 60 h 148"/>
                        <a:gd name="T66" fmla="*/ 123 w 123"/>
                        <a:gd name="T67" fmla="*/ 38 h 148"/>
                        <a:gd name="T68" fmla="*/ 105 w 123"/>
                        <a:gd name="T69" fmla="*/ 56 h 148"/>
                        <a:gd name="T70" fmla="*/ 92 w 123"/>
                        <a:gd name="T71" fmla="*/ 63 h 148"/>
                        <a:gd name="T72" fmla="*/ 105 w 123"/>
                        <a:gd name="T73" fmla="*/ 50 h 148"/>
                        <a:gd name="T74" fmla="*/ 121 w 123"/>
                        <a:gd name="T75" fmla="*/ 28 h 148"/>
                        <a:gd name="T76" fmla="*/ 121 w 123"/>
                        <a:gd name="T77" fmla="*/ 0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123" h="148">
                          <a:moveTo>
                            <a:pt x="121" y="0"/>
                          </a:moveTo>
                          <a:lnTo>
                            <a:pt x="88" y="35"/>
                          </a:lnTo>
                          <a:lnTo>
                            <a:pt x="56" y="50"/>
                          </a:lnTo>
                          <a:lnTo>
                            <a:pt x="25" y="60"/>
                          </a:lnTo>
                          <a:lnTo>
                            <a:pt x="54" y="60"/>
                          </a:lnTo>
                          <a:lnTo>
                            <a:pt x="88" y="52"/>
                          </a:lnTo>
                          <a:lnTo>
                            <a:pt x="65" y="63"/>
                          </a:lnTo>
                          <a:lnTo>
                            <a:pt x="43" y="70"/>
                          </a:lnTo>
                          <a:lnTo>
                            <a:pt x="22" y="72"/>
                          </a:lnTo>
                          <a:lnTo>
                            <a:pt x="13" y="72"/>
                          </a:lnTo>
                          <a:lnTo>
                            <a:pt x="25" y="77"/>
                          </a:lnTo>
                          <a:lnTo>
                            <a:pt x="55" y="76"/>
                          </a:lnTo>
                          <a:lnTo>
                            <a:pt x="77" y="70"/>
                          </a:lnTo>
                          <a:lnTo>
                            <a:pt x="63" y="77"/>
                          </a:lnTo>
                          <a:lnTo>
                            <a:pt x="31" y="98"/>
                          </a:lnTo>
                          <a:lnTo>
                            <a:pt x="11" y="103"/>
                          </a:lnTo>
                          <a:lnTo>
                            <a:pt x="31" y="103"/>
                          </a:lnTo>
                          <a:lnTo>
                            <a:pt x="60" y="97"/>
                          </a:lnTo>
                          <a:lnTo>
                            <a:pt x="43" y="107"/>
                          </a:lnTo>
                          <a:lnTo>
                            <a:pt x="20" y="113"/>
                          </a:lnTo>
                          <a:lnTo>
                            <a:pt x="2" y="119"/>
                          </a:lnTo>
                          <a:lnTo>
                            <a:pt x="34" y="119"/>
                          </a:lnTo>
                          <a:lnTo>
                            <a:pt x="56" y="113"/>
                          </a:lnTo>
                          <a:lnTo>
                            <a:pt x="9" y="136"/>
                          </a:lnTo>
                          <a:lnTo>
                            <a:pt x="0" y="148"/>
                          </a:lnTo>
                          <a:lnTo>
                            <a:pt x="34" y="133"/>
                          </a:lnTo>
                          <a:lnTo>
                            <a:pt x="55" y="119"/>
                          </a:lnTo>
                          <a:lnTo>
                            <a:pt x="87" y="98"/>
                          </a:lnTo>
                          <a:lnTo>
                            <a:pt x="117" y="71"/>
                          </a:lnTo>
                          <a:lnTo>
                            <a:pt x="105" y="77"/>
                          </a:lnTo>
                          <a:lnTo>
                            <a:pt x="69" y="89"/>
                          </a:lnTo>
                          <a:lnTo>
                            <a:pt x="93" y="77"/>
                          </a:lnTo>
                          <a:lnTo>
                            <a:pt x="114" y="60"/>
                          </a:lnTo>
                          <a:lnTo>
                            <a:pt x="123" y="38"/>
                          </a:lnTo>
                          <a:lnTo>
                            <a:pt x="105" y="56"/>
                          </a:lnTo>
                          <a:lnTo>
                            <a:pt x="92" y="63"/>
                          </a:lnTo>
                          <a:lnTo>
                            <a:pt x="105" y="50"/>
                          </a:lnTo>
                          <a:lnTo>
                            <a:pt x="121" y="28"/>
                          </a:lnTo>
                          <a:lnTo>
                            <a:pt x="121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84" name="Freeform 1383"/>
                    <p:cNvSpPr>
                      <a:spLocks/>
                    </p:cNvSpPr>
                    <p:nvPr/>
                  </p:nvSpPr>
                  <p:spPr bwMode="auto">
                    <a:xfrm>
                      <a:off x="4498" y="1261"/>
                      <a:ext cx="6" cy="6"/>
                    </a:xfrm>
                    <a:custGeom>
                      <a:avLst/>
                      <a:gdLst>
                        <a:gd name="T0" fmla="*/ 0 w 45"/>
                        <a:gd name="T1" fmla="*/ 0 h 50"/>
                        <a:gd name="T2" fmla="*/ 13 w 45"/>
                        <a:gd name="T3" fmla="*/ 25 h 50"/>
                        <a:gd name="T4" fmla="*/ 24 w 45"/>
                        <a:gd name="T5" fmla="*/ 37 h 50"/>
                        <a:gd name="T6" fmla="*/ 45 w 45"/>
                        <a:gd name="T7" fmla="*/ 50 h 50"/>
                        <a:gd name="T8" fmla="*/ 17 w 45"/>
                        <a:gd name="T9" fmla="*/ 43 h 50"/>
                        <a:gd name="T10" fmla="*/ 6 w 45"/>
                        <a:gd name="T11" fmla="*/ 29 h 50"/>
                        <a:gd name="T12" fmla="*/ 0 w 45"/>
                        <a:gd name="T13" fmla="*/ 0 h 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45" h="50">
                          <a:moveTo>
                            <a:pt x="0" y="0"/>
                          </a:moveTo>
                          <a:lnTo>
                            <a:pt x="13" y="25"/>
                          </a:lnTo>
                          <a:lnTo>
                            <a:pt x="24" y="37"/>
                          </a:lnTo>
                          <a:lnTo>
                            <a:pt x="45" y="50"/>
                          </a:lnTo>
                          <a:lnTo>
                            <a:pt x="17" y="43"/>
                          </a:lnTo>
                          <a:lnTo>
                            <a:pt x="6" y="2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85" name="Freeform 1384"/>
                    <p:cNvSpPr>
                      <a:spLocks/>
                    </p:cNvSpPr>
                    <p:nvPr/>
                  </p:nvSpPr>
                  <p:spPr bwMode="auto">
                    <a:xfrm>
                      <a:off x="4496" y="1263"/>
                      <a:ext cx="5" cy="5"/>
                    </a:xfrm>
                    <a:custGeom>
                      <a:avLst/>
                      <a:gdLst>
                        <a:gd name="T0" fmla="*/ 0 w 33"/>
                        <a:gd name="T1" fmla="*/ 0 h 43"/>
                        <a:gd name="T2" fmla="*/ 5 w 33"/>
                        <a:gd name="T3" fmla="*/ 17 h 43"/>
                        <a:gd name="T4" fmla="*/ 22 w 33"/>
                        <a:gd name="T5" fmla="*/ 32 h 43"/>
                        <a:gd name="T6" fmla="*/ 33 w 33"/>
                        <a:gd name="T7" fmla="*/ 43 h 43"/>
                        <a:gd name="T8" fmla="*/ 12 w 33"/>
                        <a:gd name="T9" fmla="*/ 29 h 43"/>
                        <a:gd name="T10" fmla="*/ 1 w 33"/>
                        <a:gd name="T11" fmla="*/ 27 h 43"/>
                        <a:gd name="T12" fmla="*/ 0 w 33"/>
                        <a:gd name="T13" fmla="*/ 0 h 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3" h="43">
                          <a:moveTo>
                            <a:pt x="0" y="0"/>
                          </a:moveTo>
                          <a:lnTo>
                            <a:pt x="5" y="17"/>
                          </a:lnTo>
                          <a:lnTo>
                            <a:pt x="22" y="32"/>
                          </a:lnTo>
                          <a:lnTo>
                            <a:pt x="33" y="43"/>
                          </a:lnTo>
                          <a:lnTo>
                            <a:pt x="12" y="29"/>
                          </a:lnTo>
                          <a:lnTo>
                            <a:pt x="1" y="2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86" name="Freeform 1385"/>
                    <p:cNvSpPr>
                      <a:spLocks/>
                    </p:cNvSpPr>
                    <p:nvPr/>
                  </p:nvSpPr>
                  <p:spPr bwMode="auto">
                    <a:xfrm>
                      <a:off x="4494" y="1264"/>
                      <a:ext cx="2" cy="5"/>
                    </a:xfrm>
                    <a:custGeom>
                      <a:avLst/>
                      <a:gdLst>
                        <a:gd name="T0" fmla="*/ 7 w 14"/>
                        <a:gd name="T1" fmla="*/ 0 h 35"/>
                        <a:gd name="T2" fmla="*/ 7 w 14"/>
                        <a:gd name="T3" fmla="*/ 17 h 35"/>
                        <a:gd name="T4" fmla="*/ 14 w 14"/>
                        <a:gd name="T5" fmla="*/ 35 h 35"/>
                        <a:gd name="T6" fmla="*/ 0 w 14"/>
                        <a:gd name="T7" fmla="*/ 19 h 35"/>
                        <a:gd name="T8" fmla="*/ 7 w 14"/>
                        <a:gd name="T9" fmla="*/ 0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4" h="35">
                          <a:moveTo>
                            <a:pt x="7" y="0"/>
                          </a:moveTo>
                          <a:lnTo>
                            <a:pt x="7" y="17"/>
                          </a:lnTo>
                          <a:lnTo>
                            <a:pt x="14" y="35"/>
                          </a:lnTo>
                          <a:lnTo>
                            <a:pt x="0" y="19"/>
                          </a:lnTo>
                          <a:lnTo>
                            <a:pt x="7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87" name="Freeform 1386"/>
                    <p:cNvSpPr>
                      <a:spLocks/>
                    </p:cNvSpPr>
                    <p:nvPr/>
                  </p:nvSpPr>
                  <p:spPr bwMode="auto">
                    <a:xfrm>
                      <a:off x="4492" y="1263"/>
                      <a:ext cx="2" cy="8"/>
                    </a:xfrm>
                    <a:custGeom>
                      <a:avLst/>
                      <a:gdLst>
                        <a:gd name="T0" fmla="*/ 16 w 16"/>
                        <a:gd name="T1" fmla="*/ 0 h 59"/>
                        <a:gd name="T2" fmla="*/ 7 w 16"/>
                        <a:gd name="T3" fmla="*/ 22 h 59"/>
                        <a:gd name="T4" fmla="*/ 7 w 16"/>
                        <a:gd name="T5" fmla="*/ 47 h 59"/>
                        <a:gd name="T6" fmla="*/ 7 w 16"/>
                        <a:gd name="T7" fmla="*/ 59 h 59"/>
                        <a:gd name="T8" fmla="*/ 0 w 16"/>
                        <a:gd name="T9" fmla="*/ 47 h 59"/>
                        <a:gd name="T10" fmla="*/ 0 w 16"/>
                        <a:gd name="T11" fmla="*/ 28 h 59"/>
                        <a:gd name="T12" fmla="*/ 2 w 16"/>
                        <a:gd name="T13" fmla="*/ 17 h 59"/>
                        <a:gd name="T14" fmla="*/ 16 w 16"/>
                        <a:gd name="T15" fmla="*/ 0 h 5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6" h="59">
                          <a:moveTo>
                            <a:pt x="16" y="0"/>
                          </a:moveTo>
                          <a:lnTo>
                            <a:pt x="7" y="22"/>
                          </a:lnTo>
                          <a:lnTo>
                            <a:pt x="7" y="47"/>
                          </a:lnTo>
                          <a:lnTo>
                            <a:pt x="7" y="59"/>
                          </a:lnTo>
                          <a:lnTo>
                            <a:pt x="0" y="47"/>
                          </a:lnTo>
                          <a:lnTo>
                            <a:pt x="0" y="28"/>
                          </a:lnTo>
                          <a:lnTo>
                            <a:pt x="2" y="17"/>
                          </a:lnTo>
                          <a:lnTo>
                            <a:pt x="16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88" name="Freeform 1387"/>
                    <p:cNvSpPr>
                      <a:spLocks/>
                    </p:cNvSpPr>
                    <p:nvPr/>
                  </p:nvSpPr>
                  <p:spPr bwMode="auto">
                    <a:xfrm>
                      <a:off x="4453" y="1256"/>
                      <a:ext cx="5" cy="12"/>
                    </a:xfrm>
                    <a:custGeom>
                      <a:avLst/>
                      <a:gdLst>
                        <a:gd name="T0" fmla="*/ 33 w 38"/>
                        <a:gd name="T1" fmla="*/ 0 h 93"/>
                        <a:gd name="T2" fmla="*/ 33 w 38"/>
                        <a:gd name="T3" fmla="*/ 20 h 93"/>
                        <a:gd name="T4" fmla="*/ 27 w 38"/>
                        <a:gd name="T5" fmla="*/ 45 h 93"/>
                        <a:gd name="T6" fmla="*/ 21 w 38"/>
                        <a:gd name="T7" fmla="*/ 74 h 93"/>
                        <a:gd name="T8" fmla="*/ 0 w 38"/>
                        <a:gd name="T9" fmla="*/ 93 h 93"/>
                        <a:gd name="T10" fmla="*/ 21 w 38"/>
                        <a:gd name="T11" fmla="*/ 81 h 93"/>
                        <a:gd name="T12" fmla="*/ 37 w 38"/>
                        <a:gd name="T13" fmla="*/ 58 h 93"/>
                        <a:gd name="T14" fmla="*/ 38 w 38"/>
                        <a:gd name="T15" fmla="*/ 34 h 93"/>
                        <a:gd name="T16" fmla="*/ 33 w 38"/>
                        <a:gd name="T17" fmla="*/ 0 h 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8" h="93">
                          <a:moveTo>
                            <a:pt x="33" y="0"/>
                          </a:moveTo>
                          <a:lnTo>
                            <a:pt x="33" y="20"/>
                          </a:lnTo>
                          <a:lnTo>
                            <a:pt x="27" y="45"/>
                          </a:lnTo>
                          <a:lnTo>
                            <a:pt x="21" y="74"/>
                          </a:lnTo>
                          <a:lnTo>
                            <a:pt x="0" y="93"/>
                          </a:lnTo>
                          <a:lnTo>
                            <a:pt x="21" y="81"/>
                          </a:lnTo>
                          <a:lnTo>
                            <a:pt x="37" y="58"/>
                          </a:lnTo>
                          <a:lnTo>
                            <a:pt x="38" y="34"/>
                          </a:lnTo>
                          <a:lnTo>
                            <a:pt x="33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89" name="Freeform 1388"/>
                    <p:cNvSpPr>
                      <a:spLocks/>
                    </p:cNvSpPr>
                    <p:nvPr/>
                  </p:nvSpPr>
                  <p:spPr bwMode="auto">
                    <a:xfrm>
                      <a:off x="4456" y="1256"/>
                      <a:ext cx="5" cy="13"/>
                    </a:xfrm>
                    <a:custGeom>
                      <a:avLst/>
                      <a:gdLst>
                        <a:gd name="T0" fmla="*/ 20 w 35"/>
                        <a:gd name="T1" fmla="*/ 0 h 103"/>
                        <a:gd name="T2" fmla="*/ 26 w 35"/>
                        <a:gd name="T3" fmla="*/ 27 h 103"/>
                        <a:gd name="T4" fmla="*/ 23 w 35"/>
                        <a:gd name="T5" fmla="*/ 63 h 103"/>
                        <a:gd name="T6" fmla="*/ 14 w 35"/>
                        <a:gd name="T7" fmla="*/ 79 h 103"/>
                        <a:gd name="T8" fmla="*/ 0 w 35"/>
                        <a:gd name="T9" fmla="*/ 103 h 103"/>
                        <a:gd name="T10" fmla="*/ 24 w 35"/>
                        <a:gd name="T11" fmla="*/ 83 h 103"/>
                        <a:gd name="T12" fmla="*/ 35 w 35"/>
                        <a:gd name="T13" fmla="*/ 55 h 103"/>
                        <a:gd name="T14" fmla="*/ 34 w 35"/>
                        <a:gd name="T15" fmla="*/ 31 h 103"/>
                        <a:gd name="T16" fmla="*/ 20 w 35"/>
                        <a:gd name="T17" fmla="*/ 0 h 1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5" h="103">
                          <a:moveTo>
                            <a:pt x="20" y="0"/>
                          </a:moveTo>
                          <a:lnTo>
                            <a:pt x="26" y="27"/>
                          </a:lnTo>
                          <a:lnTo>
                            <a:pt x="23" y="63"/>
                          </a:lnTo>
                          <a:lnTo>
                            <a:pt x="14" y="79"/>
                          </a:lnTo>
                          <a:lnTo>
                            <a:pt x="0" y="103"/>
                          </a:lnTo>
                          <a:lnTo>
                            <a:pt x="24" y="83"/>
                          </a:lnTo>
                          <a:lnTo>
                            <a:pt x="35" y="55"/>
                          </a:lnTo>
                          <a:lnTo>
                            <a:pt x="34" y="31"/>
                          </a:lnTo>
                          <a:lnTo>
                            <a:pt x="20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90" name="Freeform 1389"/>
                    <p:cNvSpPr>
                      <a:spLocks/>
                    </p:cNvSpPr>
                    <p:nvPr/>
                  </p:nvSpPr>
                  <p:spPr bwMode="auto">
                    <a:xfrm>
                      <a:off x="4460" y="1263"/>
                      <a:ext cx="1" cy="7"/>
                    </a:xfrm>
                    <a:custGeom>
                      <a:avLst/>
                      <a:gdLst>
                        <a:gd name="T0" fmla="*/ 0 w 13"/>
                        <a:gd name="T1" fmla="*/ 55 h 55"/>
                        <a:gd name="T2" fmla="*/ 8 w 13"/>
                        <a:gd name="T3" fmla="*/ 34 h 55"/>
                        <a:gd name="T4" fmla="*/ 10 w 13"/>
                        <a:gd name="T5" fmla="*/ 10 h 55"/>
                        <a:gd name="T6" fmla="*/ 11 w 13"/>
                        <a:gd name="T7" fmla="*/ 0 h 55"/>
                        <a:gd name="T8" fmla="*/ 13 w 13"/>
                        <a:gd name="T9" fmla="*/ 25 h 55"/>
                        <a:gd name="T10" fmla="*/ 13 w 13"/>
                        <a:gd name="T11" fmla="*/ 47 h 55"/>
                        <a:gd name="T12" fmla="*/ 0 w 13"/>
                        <a:gd name="T13" fmla="*/ 55 h 5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3" h="55">
                          <a:moveTo>
                            <a:pt x="0" y="55"/>
                          </a:moveTo>
                          <a:lnTo>
                            <a:pt x="8" y="34"/>
                          </a:lnTo>
                          <a:lnTo>
                            <a:pt x="10" y="10"/>
                          </a:lnTo>
                          <a:lnTo>
                            <a:pt x="11" y="0"/>
                          </a:lnTo>
                          <a:lnTo>
                            <a:pt x="13" y="25"/>
                          </a:lnTo>
                          <a:lnTo>
                            <a:pt x="13" y="47"/>
                          </a:lnTo>
                          <a:lnTo>
                            <a:pt x="0" y="55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91" name="Oval 139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54" y="1253"/>
                      <a:ext cx="7" cy="7"/>
                    </a:xfrm>
                    <a:prstGeom prst="ellipse">
                      <a:avLst/>
                    </a:prstGeom>
                    <a:solidFill>
                      <a:srgbClr val="E00000"/>
                    </a:solidFill>
                    <a:ln w="3175">
                      <a:solidFill>
                        <a:srgbClr val="8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92" name="Oval 139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93" y="1254"/>
                      <a:ext cx="7" cy="8"/>
                    </a:xfrm>
                    <a:prstGeom prst="ellipse">
                      <a:avLst/>
                    </a:prstGeom>
                    <a:solidFill>
                      <a:srgbClr val="E00000"/>
                    </a:solidFill>
                    <a:ln w="3175">
                      <a:solidFill>
                        <a:srgbClr val="8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93" name="Freeform 1392"/>
                    <p:cNvSpPr>
                      <a:spLocks/>
                    </p:cNvSpPr>
                    <p:nvPr/>
                  </p:nvSpPr>
                  <p:spPr bwMode="auto">
                    <a:xfrm>
                      <a:off x="4471" y="1385"/>
                      <a:ext cx="63" cy="47"/>
                    </a:xfrm>
                    <a:custGeom>
                      <a:avLst/>
                      <a:gdLst>
                        <a:gd name="T0" fmla="*/ 447 w 507"/>
                        <a:gd name="T1" fmla="*/ 0 h 376"/>
                        <a:gd name="T2" fmla="*/ 276 w 507"/>
                        <a:gd name="T3" fmla="*/ 65 h 376"/>
                        <a:gd name="T4" fmla="*/ 240 w 507"/>
                        <a:gd name="T5" fmla="*/ 79 h 376"/>
                        <a:gd name="T6" fmla="*/ 217 w 507"/>
                        <a:gd name="T7" fmla="*/ 85 h 376"/>
                        <a:gd name="T8" fmla="*/ 189 w 507"/>
                        <a:gd name="T9" fmla="*/ 102 h 376"/>
                        <a:gd name="T10" fmla="*/ 125 w 507"/>
                        <a:gd name="T11" fmla="*/ 115 h 376"/>
                        <a:gd name="T12" fmla="*/ 93 w 507"/>
                        <a:gd name="T13" fmla="*/ 123 h 376"/>
                        <a:gd name="T14" fmla="*/ 58 w 507"/>
                        <a:gd name="T15" fmla="*/ 153 h 376"/>
                        <a:gd name="T16" fmla="*/ 41 w 507"/>
                        <a:gd name="T17" fmla="*/ 170 h 376"/>
                        <a:gd name="T18" fmla="*/ 35 w 507"/>
                        <a:gd name="T19" fmla="*/ 183 h 376"/>
                        <a:gd name="T20" fmla="*/ 31 w 507"/>
                        <a:gd name="T21" fmla="*/ 197 h 376"/>
                        <a:gd name="T22" fmla="*/ 18 w 507"/>
                        <a:gd name="T23" fmla="*/ 249 h 376"/>
                        <a:gd name="T24" fmla="*/ 13 w 507"/>
                        <a:gd name="T25" fmla="*/ 268 h 376"/>
                        <a:gd name="T26" fmla="*/ 3 w 507"/>
                        <a:gd name="T27" fmla="*/ 310 h 376"/>
                        <a:gd name="T28" fmla="*/ 0 w 507"/>
                        <a:gd name="T29" fmla="*/ 349 h 376"/>
                        <a:gd name="T30" fmla="*/ 6 w 507"/>
                        <a:gd name="T31" fmla="*/ 376 h 376"/>
                        <a:gd name="T32" fmla="*/ 20 w 507"/>
                        <a:gd name="T33" fmla="*/ 357 h 376"/>
                        <a:gd name="T34" fmla="*/ 28 w 507"/>
                        <a:gd name="T35" fmla="*/ 344 h 376"/>
                        <a:gd name="T36" fmla="*/ 34 w 507"/>
                        <a:gd name="T37" fmla="*/ 314 h 376"/>
                        <a:gd name="T38" fmla="*/ 55 w 507"/>
                        <a:gd name="T39" fmla="*/ 283 h 376"/>
                        <a:gd name="T40" fmla="*/ 58 w 507"/>
                        <a:gd name="T41" fmla="*/ 301 h 376"/>
                        <a:gd name="T42" fmla="*/ 89 w 507"/>
                        <a:gd name="T43" fmla="*/ 339 h 376"/>
                        <a:gd name="T44" fmla="*/ 101 w 507"/>
                        <a:gd name="T45" fmla="*/ 345 h 376"/>
                        <a:gd name="T46" fmla="*/ 111 w 507"/>
                        <a:gd name="T47" fmla="*/ 342 h 376"/>
                        <a:gd name="T48" fmla="*/ 127 w 507"/>
                        <a:gd name="T49" fmla="*/ 344 h 376"/>
                        <a:gd name="T50" fmla="*/ 136 w 507"/>
                        <a:gd name="T51" fmla="*/ 339 h 376"/>
                        <a:gd name="T52" fmla="*/ 152 w 507"/>
                        <a:gd name="T53" fmla="*/ 335 h 376"/>
                        <a:gd name="T54" fmla="*/ 157 w 507"/>
                        <a:gd name="T55" fmla="*/ 322 h 376"/>
                        <a:gd name="T56" fmla="*/ 180 w 507"/>
                        <a:gd name="T57" fmla="*/ 311 h 376"/>
                        <a:gd name="T58" fmla="*/ 176 w 507"/>
                        <a:gd name="T59" fmla="*/ 300 h 376"/>
                        <a:gd name="T60" fmla="*/ 164 w 507"/>
                        <a:gd name="T61" fmla="*/ 293 h 376"/>
                        <a:gd name="T62" fmla="*/ 169 w 507"/>
                        <a:gd name="T63" fmla="*/ 254 h 376"/>
                        <a:gd name="T64" fmla="*/ 191 w 507"/>
                        <a:gd name="T65" fmla="*/ 239 h 376"/>
                        <a:gd name="T66" fmla="*/ 209 w 507"/>
                        <a:gd name="T67" fmla="*/ 222 h 376"/>
                        <a:gd name="T68" fmla="*/ 227 w 507"/>
                        <a:gd name="T69" fmla="*/ 199 h 376"/>
                        <a:gd name="T70" fmla="*/ 233 w 507"/>
                        <a:gd name="T71" fmla="*/ 179 h 376"/>
                        <a:gd name="T72" fmla="*/ 243 w 507"/>
                        <a:gd name="T73" fmla="*/ 166 h 376"/>
                        <a:gd name="T74" fmla="*/ 258 w 507"/>
                        <a:gd name="T75" fmla="*/ 164 h 376"/>
                        <a:gd name="T76" fmla="*/ 279 w 507"/>
                        <a:gd name="T77" fmla="*/ 163 h 376"/>
                        <a:gd name="T78" fmla="*/ 298 w 507"/>
                        <a:gd name="T79" fmla="*/ 154 h 376"/>
                        <a:gd name="T80" fmla="*/ 493 w 507"/>
                        <a:gd name="T81" fmla="*/ 122 h 376"/>
                        <a:gd name="T82" fmla="*/ 504 w 507"/>
                        <a:gd name="T83" fmla="*/ 113 h 376"/>
                        <a:gd name="T84" fmla="*/ 507 w 507"/>
                        <a:gd name="T85" fmla="*/ 101 h 376"/>
                        <a:gd name="T86" fmla="*/ 504 w 507"/>
                        <a:gd name="T87" fmla="*/ 74 h 376"/>
                        <a:gd name="T88" fmla="*/ 501 w 507"/>
                        <a:gd name="T89" fmla="*/ 56 h 376"/>
                        <a:gd name="T90" fmla="*/ 493 w 507"/>
                        <a:gd name="T91" fmla="*/ 37 h 376"/>
                        <a:gd name="T92" fmla="*/ 480 w 507"/>
                        <a:gd name="T93" fmla="*/ 21 h 376"/>
                        <a:gd name="T94" fmla="*/ 466 w 507"/>
                        <a:gd name="T95" fmla="*/ 9 h 376"/>
                        <a:gd name="T96" fmla="*/ 447 w 507"/>
                        <a:gd name="T97" fmla="*/ 0 h 37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507" h="376">
                          <a:moveTo>
                            <a:pt x="447" y="0"/>
                          </a:moveTo>
                          <a:lnTo>
                            <a:pt x="276" y="65"/>
                          </a:lnTo>
                          <a:lnTo>
                            <a:pt x="240" y="79"/>
                          </a:lnTo>
                          <a:lnTo>
                            <a:pt x="217" y="85"/>
                          </a:lnTo>
                          <a:lnTo>
                            <a:pt x="189" y="102"/>
                          </a:lnTo>
                          <a:lnTo>
                            <a:pt x="125" y="115"/>
                          </a:lnTo>
                          <a:lnTo>
                            <a:pt x="93" y="123"/>
                          </a:lnTo>
                          <a:lnTo>
                            <a:pt x="58" y="153"/>
                          </a:lnTo>
                          <a:lnTo>
                            <a:pt x="41" y="170"/>
                          </a:lnTo>
                          <a:lnTo>
                            <a:pt x="35" y="183"/>
                          </a:lnTo>
                          <a:lnTo>
                            <a:pt x="31" y="197"/>
                          </a:lnTo>
                          <a:lnTo>
                            <a:pt x="18" y="249"/>
                          </a:lnTo>
                          <a:lnTo>
                            <a:pt x="13" y="268"/>
                          </a:lnTo>
                          <a:lnTo>
                            <a:pt x="3" y="310"/>
                          </a:lnTo>
                          <a:lnTo>
                            <a:pt x="0" y="349"/>
                          </a:lnTo>
                          <a:lnTo>
                            <a:pt x="6" y="376"/>
                          </a:lnTo>
                          <a:lnTo>
                            <a:pt x="20" y="357"/>
                          </a:lnTo>
                          <a:lnTo>
                            <a:pt x="28" y="344"/>
                          </a:lnTo>
                          <a:lnTo>
                            <a:pt x="34" y="314"/>
                          </a:lnTo>
                          <a:lnTo>
                            <a:pt x="55" y="283"/>
                          </a:lnTo>
                          <a:lnTo>
                            <a:pt x="58" y="301"/>
                          </a:lnTo>
                          <a:lnTo>
                            <a:pt x="89" y="339"/>
                          </a:lnTo>
                          <a:lnTo>
                            <a:pt x="101" y="345"/>
                          </a:lnTo>
                          <a:lnTo>
                            <a:pt x="111" y="342"/>
                          </a:lnTo>
                          <a:lnTo>
                            <a:pt x="127" y="344"/>
                          </a:lnTo>
                          <a:lnTo>
                            <a:pt x="136" y="339"/>
                          </a:lnTo>
                          <a:lnTo>
                            <a:pt x="152" y="335"/>
                          </a:lnTo>
                          <a:lnTo>
                            <a:pt x="157" y="322"/>
                          </a:lnTo>
                          <a:lnTo>
                            <a:pt x="180" y="311"/>
                          </a:lnTo>
                          <a:lnTo>
                            <a:pt x="176" y="300"/>
                          </a:lnTo>
                          <a:lnTo>
                            <a:pt x="164" y="293"/>
                          </a:lnTo>
                          <a:lnTo>
                            <a:pt x="169" y="254"/>
                          </a:lnTo>
                          <a:lnTo>
                            <a:pt x="191" y="239"/>
                          </a:lnTo>
                          <a:lnTo>
                            <a:pt x="209" y="222"/>
                          </a:lnTo>
                          <a:lnTo>
                            <a:pt x="227" y="199"/>
                          </a:lnTo>
                          <a:lnTo>
                            <a:pt x="233" y="179"/>
                          </a:lnTo>
                          <a:lnTo>
                            <a:pt x="243" y="166"/>
                          </a:lnTo>
                          <a:lnTo>
                            <a:pt x="258" y="164"/>
                          </a:lnTo>
                          <a:lnTo>
                            <a:pt x="279" y="163"/>
                          </a:lnTo>
                          <a:lnTo>
                            <a:pt x="298" y="154"/>
                          </a:lnTo>
                          <a:lnTo>
                            <a:pt x="493" y="122"/>
                          </a:lnTo>
                          <a:lnTo>
                            <a:pt x="504" y="113"/>
                          </a:lnTo>
                          <a:lnTo>
                            <a:pt x="507" y="101"/>
                          </a:lnTo>
                          <a:lnTo>
                            <a:pt x="504" y="74"/>
                          </a:lnTo>
                          <a:lnTo>
                            <a:pt x="501" y="56"/>
                          </a:lnTo>
                          <a:lnTo>
                            <a:pt x="493" y="37"/>
                          </a:lnTo>
                          <a:lnTo>
                            <a:pt x="480" y="21"/>
                          </a:lnTo>
                          <a:lnTo>
                            <a:pt x="466" y="9"/>
                          </a:lnTo>
                          <a:lnTo>
                            <a:pt x="447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94" name="Freeform 1393"/>
                    <p:cNvSpPr>
                      <a:spLocks/>
                    </p:cNvSpPr>
                    <p:nvPr/>
                  </p:nvSpPr>
                  <p:spPr bwMode="auto">
                    <a:xfrm>
                      <a:off x="4478" y="1409"/>
                      <a:ext cx="1" cy="9"/>
                    </a:xfrm>
                    <a:custGeom>
                      <a:avLst/>
                      <a:gdLst>
                        <a:gd name="T0" fmla="*/ 4 w 10"/>
                        <a:gd name="T1" fmla="*/ 0 h 68"/>
                        <a:gd name="T2" fmla="*/ 10 w 10"/>
                        <a:gd name="T3" fmla="*/ 9 h 68"/>
                        <a:gd name="T4" fmla="*/ 4 w 10"/>
                        <a:gd name="T5" fmla="*/ 35 h 68"/>
                        <a:gd name="T6" fmla="*/ 0 w 10"/>
                        <a:gd name="T7" fmla="*/ 68 h 68"/>
                        <a:gd name="T8" fmla="*/ 2 w 10"/>
                        <a:gd name="T9" fmla="*/ 31 h 68"/>
                        <a:gd name="T10" fmla="*/ 4 w 10"/>
                        <a:gd name="T11" fmla="*/ 0 h 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0" h="68">
                          <a:moveTo>
                            <a:pt x="4" y="0"/>
                          </a:moveTo>
                          <a:lnTo>
                            <a:pt x="10" y="9"/>
                          </a:lnTo>
                          <a:lnTo>
                            <a:pt x="4" y="35"/>
                          </a:lnTo>
                          <a:lnTo>
                            <a:pt x="0" y="68"/>
                          </a:lnTo>
                          <a:lnTo>
                            <a:pt x="2" y="31"/>
                          </a:lnTo>
                          <a:lnTo>
                            <a:pt x="4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95" name="Freeform 1394"/>
                    <p:cNvSpPr>
                      <a:spLocks/>
                    </p:cNvSpPr>
                    <p:nvPr/>
                  </p:nvSpPr>
                  <p:spPr bwMode="auto">
                    <a:xfrm>
                      <a:off x="4482" y="1411"/>
                      <a:ext cx="1" cy="10"/>
                    </a:xfrm>
                    <a:custGeom>
                      <a:avLst/>
                      <a:gdLst>
                        <a:gd name="T0" fmla="*/ 0 w 10"/>
                        <a:gd name="T1" fmla="*/ 0 h 82"/>
                        <a:gd name="T2" fmla="*/ 10 w 10"/>
                        <a:gd name="T3" fmla="*/ 11 h 82"/>
                        <a:gd name="T4" fmla="*/ 5 w 10"/>
                        <a:gd name="T5" fmla="*/ 31 h 82"/>
                        <a:gd name="T6" fmla="*/ 3 w 10"/>
                        <a:gd name="T7" fmla="*/ 82 h 82"/>
                        <a:gd name="T8" fmla="*/ 2 w 10"/>
                        <a:gd name="T9" fmla="*/ 47 h 82"/>
                        <a:gd name="T10" fmla="*/ 0 w 10"/>
                        <a:gd name="T11" fmla="*/ 27 h 82"/>
                        <a:gd name="T12" fmla="*/ 0 w 10"/>
                        <a:gd name="T13" fmla="*/ 0 h 8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0" h="82">
                          <a:moveTo>
                            <a:pt x="0" y="0"/>
                          </a:moveTo>
                          <a:lnTo>
                            <a:pt x="10" y="11"/>
                          </a:lnTo>
                          <a:lnTo>
                            <a:pt x="5" y="31"/>
                          </a:lnTo>
                          <a:lnTo>
                            <a:pt x="3" y="82"/>
                          </a:lnTo>
                          <a:lnTo>
                            <a:pt x="2" y="47"/>
                          </a:lnTo>
                          <a:lnTo>
                            <a:pt x="0" y="2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96" name="Freeform 1395"/>
                    <p:cNvSpPr>
                      <a:spLocks/>
                    </p:cNvSpPr>
                    <p:nvPr/>
                  </p:nvSpPr>
                  <p:spPr bwMode="auto">
                    <a:xfrm>
                      <a:off x="4486" y="1415"/>
                      <a:ext cx="1" cy="7"/>
                    </a:xfrm>
                    <a:custGeom>
                      <a:avLst/>
                      <a:gdLst>
                        <a:gd name="T0" fmla="*/ 0 w 8"/>
                        <a:gd name="T1" fmla="*/ 0 h 52"/>
                        <a:gd name="T2" fmla="*/ 8 w 8"/>
                        <a:gd name="T3" fmla="*/ 10 h 52"/>
                        <a:gd name="T4" fmla="*/ 5 w 8"/>
                        <a:gd name="T5" fmla="*/ 31 h 52"/>
                        <a:gd name="T6" fmla="*/ 5 w 8"/>
                        <a:gd name="T7" fmla="*/ 52 h 52"/>
                        <a:gd name="T8" fmla="*/ 0 w 8"/>
                        <a:gd name="T9" fmla="*/ 37 h 52"/>
                        <a:gd name="T10" fmla="*/ 1 w 8"/>
                        <a:gd name="T11" fmla="*/ 15 h 52"/>
                        <a:gd name="T12" fmla="*/ 0 w 8"/>
                        <a:gd name="T13" fmla="*/ 0 h 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8" h="52">
                          <a:moveTo>
                            <a:pt x="0" y="0"/>
                          </a:moveTo>
                          <a:lnTo>
                            <a:pt x="8" y="10"/>
                          </a:lnTo>
                          <a:lnTo>
                            <a:pt x="5" y="31"/>
                          </a:lnTo>
                          <a:lnTo>
                            <a:pt x="5" y="52"/>
                          </a:lnTo>
                          <a:lnTo>
                            <a:pt x="0" y="37"/>
                          </a:lnTo>
                          <a:lnTo>
                            <a:pt x="1" y="1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97" name="Freeform 1396"/>
                    <p:cNvSpPr>
                      <a:spLocks/>
                    </p:cNvSpPr>
                    <p:nvPr/>
                  </p:nvSpPr>
                  <p:spPr bwMode="auto">
                    <a:xfrm>
                      <a:off x="4482" y="1423"/>
                      <a:ext cx="2" cy="3"/>
                    </a:xfrm>
                    <a:custGeom>
                      <a:avLst/>
                      <a:gdLst>
                        <a:gd name="T0" fmla="*/ 1 w 17"/>
                        <a:gd name="T1" fmla="*/ 0 h 26"/>
                        <a:gd name="T2" fmla="*/ 17 w 17"/>
                        <a:gd name="T3" fmla="*/ 26 h 26"/>
                        <a:gd name="T4" fmla="*/ 0 w 17"/>
                        <a:gd name="T5" fmla="*/ 15 h 26"/>
                        <a:gd name="T6" fmla="*/ 1 w 17"/>
                        <a:gd name="T7" fmla="*/ 0 h 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17" h="26">
                          <a:moveTo>
                            <a:pt x="1" y="0"/>
                          </a:moveTo>
                          <a:lnTo>
                            <a:pt x="17" y="26"/>
                          </a:lnTo>
                          <a:lnTo>
                            <a:pt x="0" y="15"/>
                          </a:lnTo>
                          <a:lnTo>
                            <a:pt x="1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98" name="Freeform 1397"/>
                    <p:cNvSpPr>
                      <a:spLocks/>
                    </p:cNvSpPr>
                    <p:nvPr/>
                  </p:nvSpPr>
                  <p:spPr bwMode="auto">
                    <a:xfrm>
                      <a:off x="4487" y="1423"/>
                      <a:ext cx="2" cy="1"/>
                    </a:xfrm>
                    <a:custGeom>
                      <a:avLst/>
                      <a:gdLst>
                        <a:gd name="T0" fmla="*/ 0 w 11"/>
                        <a:gd name="T1" fmla="*/ 0 h 12"/>
                        <a:gd name="T2" fmla="*/ 11 w 11"/>
                        <a:gd name="T3" fmla="*/ 7 h 12"/>
                        <a:gd name="T4" fmla="*/ 4 w 11"/>
                        <a:gd name="T5" fmla="*/ 12 h 12"/>
                        <a:gd name="T6" fmla="*/ 0 w 11"/>
                        <a:gd name="T7" fmla="*/ 0 h 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11" h="12">
                          <a:moveTo>
                            <a:pt x="0" y="0"/>
                          </a:moveTo>
                          <a:lnTo>
                            <a:pt x="11" y="7"/>
                          </a:lnTo>
                          <a:lnTo>
                            <a:pt x="4" y="1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99" name="Freeform 1398"/>
                    <p:cNvSpPr>
                      <a:spLocks/>
                    </p:cNvSpPr>
                    <p:nvPr/>
                  </p:nvSpPr>
                  <p:spPr bwMode="auto">
                    <a:xfrm>
                      <a:off x="4479" y="1278"/>
                      <a:ext cx="82" cy="125"/>
                    </a:xfrm>
                    <a:custGeom>
                      <a:avLst/>
                      <a:gdLst>
                        <a:gd name="T0" fmla="*/ 4 w 654"/>
                        <a:gd name="T1" fmla="*/ 934 h 1001"/>
                        <a:gd name="T2" fmla="*/ 151 w 654"/>
                        <a:gd name="T3" fmla="*/ 922 h 1001"/>
                        <a:gd name="T4" fmla="*/ 276 w 654"/>
                        <a:gd name="T5" fmla="*/ 889 h 1001"/>
                        <a:gd name="T6" fmla="*/ 279 w 654"/>
                        <a:gd name="T7" fmla="*/ 818 h 1001"/>
                        <a:gd name="T8" fmla="*/ 321 w 654"/>
                        <a:gd name="T9" fmla="*/ 814 h 1001"/>
                        <a:gd name="T10" fmla="*/ 350 w 654"/>
                        <a:gd name="T11" fmla="*/ 751 h 1001"/>
                        <a:gd name="T12" fmla="*/ 366 w 654"/>
                        <a:gd name="T13" fmla="*/ 685 h 1001"/>
                        <a:gd name="T14" fmla="*/ 404 w 654"/>
                        <a:gd name="T15" fmla="*/ 743 h 1001"/>
                        <a:gd name="T16" fmla="*/ 383 w 654"/>
                        <a:gd name="T17" fmla="*/ 788 h 1001"/>
                        <a:gd name="T18" fmla="*/ 338 w 654"/>
                        <a:gd name="T19" fmla="*/ 838 h 1001"/>
                        <a:gd name="T20" fmla="*/ 322 w 654"/>
                        <a:gd name="T21" fmla="*/ 869 h 1001"/>
                        <a:gd name="T22" fmla="*/ 356 w 654"/>
                        <a:gd name="T23" fmla="*/ 868 h 1001"/>
                        <a:gd name="T24" fmla="*/ 386 w 654"/>
                        <a:gd name="T25" fmla="*/ 876 h 1001"/>
                        <a:gd name="T26" fmla="*/ 415 w 654"/>
                        <a:gd name="T27" fmla="*/ 903 h 1001"/>
                        <a:gd name="T28" fmla="*/ 418 w 654"/>
                        <a:gd name="T29" fmla="*/ 932 h 1001"/>
                        <a:gd name="T30" fmla="*/ 418 w 654"/>
                        <a:gd name="T31" fmla="*/ 957 h 1001"/>
                        <a:gd name="T32" fmla="*/ 402 w 654"/>
                        <a:gd name="T33" fmla="*/ 1001 h 1001"/>
                        <a:gd name="T34" fmla="*/ 447 w 654"/>
                        <a:gd name="T35" fmla="*/ 998 h 1001"/>
                        <a:gd name="T36" fmla="*/ 506 w 654"/>
                        <a:gd name="T37" fmla="*/ 970 h 1001"/>
                        <a:gd name="T38" fmla="*/ 558 w 654"/>
                        <a:gd name="T39" fmla="*/ 920 h 1001"/>
                        <a:gd name="T40" fmla="*/ 603 w 654"/>
                        <a:gd name="T41" fmla="*/ 856 h 1001"/>
                        <a:gd name="T42" fmla="*/ 641 w 654"/>
                        <a:gd name="T43" fmla="*/ 815 h 1001"/>
                        <a:gd name="T44" fmla="*/ 654 w 654"/>
                        <a:gd name="T45" fmla="*/ 756 h 1001"/>
                        <a:gd name="T46" fmla="*/ 629 w 654"/>
                        <a:gd name="T47" fmla="*/ 706 h 1001"/>
                        <a:gd name="T48" fmla="*/ 612 w 654"/>
                        <a:gd name="T49" fmla="*/ 646 h 1001"/>
                        <a:gd name="T50" fmla="*/ 587 w 654"/>
                        <a:gd name="T51" fmla="*/ 595 h 1001"/>
                        <a:gd name="T52" fmla="*/ 537 w 654"/>
                        <a:gd name="T53" fmla="*/ 465 h 1001"/>
                        <a:gd name="T54" fmla="*/ 504 w 654"/>
                        <a:gd name="T55" fmla="*/ 354 h 1001"/>
                        <a:gd name="T56" fmla="*/ 487 w 654"/>
                        <a:gd name="T57" fmla="*/ 278 h 1001"/>
                        <a:gd name="T58" fmla="*/ 483 w 654"/>
                        <a:gd name="T59" fmla="*/ 192 h 1001"/>
                        <a:gd name="T60" fmla="*/ 463 w 654"/>
                        <a:gd name="T61" fmla="*/ 140 h 1001"/>
                        <a:gd name="T62" fmla="*/ 431 w 654"/>
                        <a:gd name="T63" fmla="*/ 119 h 1001"/>
                        <a:gd name="T64" fmla="*/ 401 w 654"/>
                        <a:gd name="T65" fmla="*/ 110 h 1001"/>
                        <a:gd name="T66" fmla="*/ 343 w 654"/>
                        <a:gd name="T67" fmla="*/ 111 h 1001"/>
                        <a:gd name="T68" fmla="*/ 280 w 654"/>
                        <a:gd name="T69" fmla="*/ 101 h 1001"/>
                        <a:gd name="T70" fmla="*/ 218 w 654"/>
                        <a:gd name="T71" fmla="*/ 84 h 1001"/>
                        <a:gd name="T72" fmla="*/ 160 w 654"/>
                        <a:gd name="T73" fmla="*/ 58 h 1001"/>
                        <a:gd name="T74" fmla="*/ 127 w 654"/>
                        <a:gd name="T75" fmla="*/ 10 h 1001"/>
                        <a:gd name="T76" fmla="*/ 95 w 654"/>
                        <a:gd name="T77" fmla="*/ 0 h 1001"/>
                        <a:gd name="T78" fmla="*/ 98 w 654"/>
                        <a:gd name="T79" fmla="*/ 44 h 1001"/>
                        <a:gd name="T80" fmla="*/ 92 w 654"/>
                        <a:gd name="T81" fmla="*/ 78 h 1001"/>
                        <a:gd name="T82" fmla="*/ 76 w 654"/>
                        <a:gd name="T83" fmla="*/ 116 h 1001"/>
                        <a:gd name="T84" fmla="*/ 53 w 654"/>
                        <a:gd name="T85" fmla="*/ 144 h 1001"/>
                        <a:gd name="T86" fmla="*/ 35 w 654"/>
                        <a:gd name="T87" fmla="*/ 167 h 1001"/>
                        <a:gd name="T88" fmla="*/ 0 w 654"/>
                        <a:gd name="T89" fmla="*/ 192 h 1001"/>
                        <a:gd name="T90" fmla="*/ 4 w 654"/>
                        <a:gd name="T91" fmla="*/ 934 h 100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</a:cxnLst>
                      <a:rect l="0" t="0" r="r" b="b"/>
                      <a:pathLst>
                        <a:path w="654" h="1001">
                          <a:moveTo>
                            <a:pt x="4" y="934"/>
                          </a:moveTo>
                          <a:lnTo>
                            <a:pt x="151" y="922"/>
                          </a:lnTo>
                          <a:lnTo>
                            <a:pt x="276" y="889"/>
                          </a:lnTo>
                          <a:lnTo>
                            <a:pt x="279" y="818"/>
                          </a:lnTo>
                          <a:lnTo>
                            <a:pt x="321" y="814"/>
                          </a:lnTo>
                          <a:lnTo>
                            <a:pt x="350" y="751"/>
                          </a:lnTo>
                          <a:lnTo>
                            <a:pt x="366" y="685"/>
                          </a:lnTo>
                          <a:lnTo>
                            <a:pt x="404" y="743"/>
                          </a:lnTo>
                          <a:lnTo>
                            <a:pt x="383" y="788"/>
                          </a:lnTo>
                          <a:lnTo>
                            <a:pt x="338" y="838"/>
                          </a:lnTo>
                          <a:lnTo>
                            <a:pt x="322" y="869"/>
                          </a:lnTo>
                          <a:lnTo>
                            <a:pt x="356" y="868"/>
                          </a:lnTo>
                          <a:lnTo>
                            <a:pt x="386" y="876"/>
                          </a:lnTo>
                          <a:lnTo>
                            <a:pt x="415" y="903"/>
                          </a:lnTo>
                          <a:lnTo>
                            <a:pt x="418" y="932"/>
                          </a:lnTo>
                          <a:lnTo>
                            <a:pt x="418" y="957"/>
                          </a:lnTo>
                          <a:lnTo>
                            <a:pt x="402" y="1001"/>
                          </a:lnTo>
                          <a:lnTo>
                            <a:pt x="447" y="998"/>
                          </a:lnTo>
                          <a:lnTo>
                            <a:pt x="506" y="970"/>
                          </a:lnTo>
                          <a:lnTo>
                            <a:pt x="558" y="920"/>
                          </a:lnTo>
                          <a:lnTo>
                            <a:pt x="603" y="856"/>
                          </a:lnTo>
                          <a:lnTo>
                            <a:pt x="641" y="815"/>
                          </a:lnTo>
                          <a:lnTo>
                            <a:pt x="654" y="756"/>
                          </a:lnTo>
                          <a:lnTo>
                            <a:pt x="629" y="706"/>
                          </a:lnTo>
                          <a:lnTo>
                            <a:pt x="612" y="646"/>
                          </a:lnTo>
                          <a:lnTo>
                            <a:pt x="587" y="595"/>
                          </a:lnTo>
                          <a:lnTo>
                            <a:pt x="537" y="465"/>
                          </a:lnTo>
                          <a:lnTo>
                            <a:pt x="504" y="354"/>
                          </a:lnTo>
                          <a:lnTo>
                            <a:pt x="487" y="278"/>
                          </a:lnTo>
                          <a:lnTo>
                            <a:pt x="483" y="192"/>
                          </a:lnTo>
                          <a:lnTo>
                            <a:pt x="463" y="140"/>
                          </a:lnTo>
                          <a:lnTo>
                            <a:pt x="431" y="119"/>
                          </a:lnTo>
                          <a:lnTo>
                            <a:pt x="401" y="110"/>
                          </a:lnTo>
                          <a:lnTo>
                            <a:pt x="343" y="111"/>
                          </a:lnTo>
                          <a:lnTo>
                            <a:pt x="280" y="101"/>
                          </a:lnTo>
                          <a:lnTo>
                            <a:pt x="218" y="84"/>
                          </a:lnTo>
                          <a:lnTo>
                            <a:pt x="160" y="58"/>
                          </a:lnTo>
                          <a:lnTo>
                            <a:pt x="127" y="10"/>
                          </a:lnTo>
                          <a:lnTo>
                            <a:pt x="95" y="0"/>
                          </a:lnTo>
                          <a:lnTo>
                            <a:pt x="98" y="44"/>
                          </a:lnTo>
                          <a:lnTo>
                            <a:pt x="92" y="78"/>
                          </a:lnTo>
                          <a:lnTo>
                            <a:pt x="76" y="116"/>
                          </a:lnTo>
                          <a:lnTo>
                            <a:pt x="53" y="144"/>
                          </a:lnTo>
                          <a:lnTo>
                            <a:pt x="35" y="167"/>
                          </a:lnTo>
                          <a:lnTo>
                            <a:pt x="0" y="192"/>
                          </a:lnTo>
                          <a:lnTo>
                            <a:pt x="4" y="934"/>
                          </a:lnTo>
                          <a:close/>
                        </a:path>
                      </a:pathLst>
                    </a:custGeom>
                    <a:solidFill>
                      <a:srgbClr val="0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00" name="Freeform 1399"/>
                    <p:cNvSpPr>
                      <a:spLocks/>
                    </p:cNvSpPr>
                    <p:nvPr/>
                  </p:nvSpPr>
                  <p:spPr bwMode="auto">
                    <a:xfrm>
                      <a:off x="4482" y="1288"/>
                      <a:ext cx="77" cy="113"/>
                    </a:xfrm>
                    <a:custGeom>
                      <a:avLst/>
                      <a:gdLst>
                        <a:gd name="T0" fmla="*/ 129 w 611"/>
                        <a:gd name="T1" fmla="*/ 84 h 904"/>
                        <a:gd name="T2" fmla="*/ 50 w 611"/>
                        <a:gd name="T3" fmla="*/ 169 h 904"/>
                        <a:gd name="T4" fmla="*/ 21 w 611"/>
                        <a:gd name="T5" fmla="*/ 203 h 904"/>
                        <a:gd name="T6" fmla="*/ 5 w 611"/>
                        <a:gd name="T7" fmla="*/ 431 h 904"/>
                        <a:gd name="T8" fmla="*/ 5 w 611"/>
                        <a:gd name="T9" fmla="*/ 583 h 904"/>
                        <a:gd name="T10" fmla="*/ 38 w 611"/>
                        <a:gd name="T11" fmla="*/ 825 h 904"/>
                        <a:gd name="T12" fmla="*/ 104 w 611"/>
                        <a:gd name="T13" fmla="*/ 782 h 904"/>
                        <a:gd name="T14" fmla="*/ 137 w 611"/>
                        <a:gd name="T15" fmla="*/ 580 h 904"/>
                        <a:gd name="T16" fmla="*/ 120 w 611"/>
                        <a:gd name="T17" fmla="*/ 706 h 904"/>
                        <a:gd name="T18" fmla="*/ 134 w 611"/>
                        <a:gd name="T19" fmla="*/ 812 h 904"/>
                        <a:gd name="T20" fmla="*/ 237 w 611"/>
                        <a:gd name="T21" fmla="*/ 731 h 904"/>
                        <a:gd name="T22" fmla="*/ 304 w 611"/>
                        <a:gd name="T23" fmla="*/ 668 h 904"/>
                        <a:gd name="T24" fmla="*/ 312 w 611"/>
                        <a:gd name="T25" fmla="*/ 511 h 904"/>
                        <a:gd name="T26" fmla="*/ 304 w 611"/>
                        <a:gd name="T27" fmla="*/ 393 h 904"/>
                        <a:gd name="T28" fmla="*/ 263 w 611"/>
                        <a:gd name="T29" fmla="*/ 554 h 904"/>
                        <a:gd name="T30" fmla="*/ 237 w 611"/>
                        <a:gd name="T31" fmla="*/ 680 h 904"/>
                        <a:gd name="T32" fmla="*/ 249 w 611"/>
                        <a:gd name="T33" fmla="*/ 524 h 904"/>
                        <a:gd name="T34" fmla="*/ 291 w 611"/>
                        <a:gd name="T35" fmla="*/ 376 h 904"/>
                        <a:gd name="T36" fmla="*/ 329 w 611"/>
                        <a:gd name="T37" fmla="*/ 249 h 904"/>
                        <a:gd name="T38" fmla="*/ 341 w 611"/>
                        <a:gd name="T39" fmla="*/ 266 h 904"/>
                        <a:gd name="T40" fmla="*/ 317 w 611"/>
                        <a:gd name="T41" fmla="*/ 410 h 904"/>
                        <a:gd name="T42" fmla="*/ 337 w 611"/>
                        <a:gd name="T43" fmla="*/ 532 h 904"/>
                        <a:gd name="T44" fmla="*/ 354 w 611"/>
                        <a:gd name="T45" fmla="*/ 601 h 904"/>
                        <a:gd name="T46" fmla="*/ 433 w 611"/>
                        <a:gd name="T47" fmla="*/ 601 h 904"/>
                        <a:gd name="T48" fmla="*/ 449 w 611"/>
                        <a:gd name="T49" fmla="*/ 503 h 904"/>
                        <a:gd name="T50" fmla="*/ 425 w 611"/>
                        <a:gd name="T51" fmla="*/ 439 h 904"/>
                        <a:gd name="T52" fmla="*/ 428 w 611"/>
                        <a:gd name="T53" fmla="*/ 326 h 904"/>
                        <a:gd name="T54" fmla="*/ 441 w 611"/>
                        <a:gd name="T55" fmla="*/ 453 h 904"/>
                        <a:gd name="T56" fmla="*/ 462 w 611"/>
                        <a:gd name="T57" fmla="*/ 532 h 904"/>
                        <a:gd name="T58" fmla="*/ 446 w 611"/>
                        <a:gd name="T59" fmla="*/ 608 h 904"/>
                        <a:gd name="T60" fmla="*/ 395 w 611"/>
                        <a:gd name="T61" fmla="*/ 655 h 904"/>
                        <a:gd name="T62" fmla="*/ 379 w 611"/>
                        <a:gd name="T63" fmla="*/ 706 h 904"/>
                        <a:gd name="T64" fmla="*/ 325 w 611"/>
                        <a:gd name="T65" fmla="*/ 770 h 904"/>
                        <a:gd name="T66" fmla="*/ 379 w 611"/>
                        <a:gd name="T67" fmla="*/ 778 h 904"/>
                        <a:gd name="T68" fmla="*/ 404 w 611"/>
                        <a:gd name="T69" fmla="*/ 837 h 904"/>
                        <a:gd name="T70" fmla="*/ 404 w 611"/>
                        <a:gd name="T71" fmla="*/ 904 h 904"/>
                        <a:gd name="T72" fmla="*/ 487 w 611"/>
                        <a:gd name="T73" fmla="*/ 862 h 904"/>
                        <a:gd name="T74" fmla="*/ 545 w 611"/>
                        <a:gd name="T75" fmla="*/ 774 h 904"/>
                        <a:gd name="T76" fmla="*/ 557 w 611"/>
                        <a:gd name="T77" fmla="*/ 723 h 904"/>
                        <a:gd name="T78" fmla="*/ 433 w 611"/>
                        <a:gd name="T79" fmla="*/ 774 h 904"/>
                        <a:gd name="T80" fmla="*/ 496 w 611"/>
                        <a:gd name="T81" fmla="*/ 719 h 904"/>
                        <a:gd name="T82" fmla="*/ 562 w 611"/>
                        <a:gd name="T83" fmla="*/ 710 h 904"/>
                        <a:gd name="T84" fmla="*/ 608 w 611"/>
                        <a:gd name="T85" fmla="*/ 698 h 904"/>
                        <a:gd name="T86" fmla="*/ 604 w 611"/>
                        <a:gd name="T87" fmla="*/ 651 h 904"/>
                        <a:gd name="T88" fmla="*/ 545 w 611"/>
                        <a:gd name="T89" fmla="*/ 647 h 904"/>
                        <a:gd name="T90" fmla="*/ 475 w 611"/>
                        <a:gd name="T91" fmla="*/ 677 h 904"/>
                        <a:gd name="T92" fmla="*/ 566 w 611"/>
                        <a:gd name="T93" fmla="*/ 617 h 904"/>
                        <a:gd name="T94" fmla="*/ 571 w 611"/>
                        <a:gd name="T95" fmla="*/ 566 h 904"/>
                        <a:gd name="T96" fmla="*/ 524 w 611"/>
                        <a:gd name="T97" fmla="*/ 486 h 904"/>
                        <a:gd name="T98" fmla="*/ 470 w 611"/>
                        <a:gd name="T99" fmla="*/ 326 h 904"/>
                        <a:gd name="T100" fmla="*/ 446 w 611"/>
                        <a:gd name="T101" fmla="*/ 199 h 904"/>
                        <a:gd name="T102" fmla="*/ 428 w 611"/>
                        <a:gd name="T103" fmla="*/ 206 h 904"/>
                        <a:gd name="T104" fmla="*/ 425 w 611"/>
                        <a:gd name="T105" fmla="*/ 181 h 904"/>
                        <a:gd name="T106" fmla="*/ 449 w 611"/>
                        <a:gd name="T107" fmla="*/ 127 h 904"/>
                        <a:gd name="T108" fmla="*/ 425 w 611"/>
                        <a:gd name="T109" fmla="*/ 58 h 904"/>
                        <a:gd name="T110" fmla="*/ 358 w 611"/>
                        <a:gd name="T111" fmla="*/ 42 h 904"/>
                        <a:gd name="T112" fmla="*/ 263 w 611"/>
                        <a:gd name="T113" fmla="*/ 33 h 904"/>
                        <a:gd name="T114" fmla="*/ 208 w 611"/>
                        <a:gd name="T115" fmla="*/ 122 h 904"/>
                        <a:gd name="T116" fmla="*/ 237 w 611"/>
                        <a:gd name="T117" fmla="*/ 46 h 904"/>
                        <a:gd name="T118" fmla="*/ 134 w 611"/>
                        <a:gd name="T119" fmla="*/ 0 h 9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611" h="904">
                          <a:moveTo>
                            <a:pt x="134" y="0"/>
                          </a:moveTo>
                          <a:lnTo>
                            <a:pt x="129" y="84"/>
                          </a:lnTo>
                          <a:lnTo>
                            <a:pt x="80" y="134"/>
                          </a:lnTo>
                          <a:lnTo>
                            <a:pt x="50" y="169"/>
                          </a:lnTo>
                          <a:lnTo>
                            <a:pt x="17" y="134"/>
                          </a:lnTo>
                          <a:lnTo>
                            <a:pt x="21" y="203"/>
                          </a:lnTo>
                          <a:lnTo>
                            <a:pt x="8" y="305"/>
                          </a:lnTo>
                          <a:lnTo>
                            <a:pt x="5" y="431"/>
                          </a:lnTo>
                          <a:lnTo>
                            <a:pt x="0" y="516"/>
                          </a:lnTo>
                          <a:lnTo>
                            <a:pt x="5" y="583"/>
                          </a:lnTo>
                          <a:lnTo>
                            <a:pt x="17" y="723"/>
                          </a:lnTo>
                          <a:lnTo>
                            <a:pt x="38" y="825"/>
                          </a:lnTo>
                          <a:lnTo>
                            <a:pt x="113" y="820"/>
                          </a:lnTo>
                          <a:lnTo>
                            <a:pt x="104" y="782"/>
                          </a:lnTo>
                          <a:lnTo>
                            <a:pt x="104" y="685"/>
                          </a:lnTo>
                          <a:lnTo>
                            <a:pt x="137" y="580"/>
                          </a:lnTo>
                          <a:lnTo>
                            <a:pt x="129" y="664"/>
                          </a:lnTo>
                          <a:lnTo>
                            <a:pt x="120" y="706"/>
                          </a:lnTo>
                          <a:lnTo>
                            <a:pt x="125" y="744"/>
                          </a:lnTo>
                          <a:lnTo>
                            <a:pt x="134" y="812"/>
                          </a:lnTo>
                          <a:lnTo>
                            <a:pt x="237" y="786"/>
                          </a:lnTo>
                          <a:lnTo>
                            <a:pt x="237" y="731"/>
                          </a:lnTo>
                          <a:lnTo>
                            <a:pt x="283" y="714"/>
                          </a:lnTo>
                          <a:lnTo>
                            <a:pt x="304" y="668"/>
                          </a:lnTo>
                          <a:lnTo>
                            <a:pt x="333" y="587"/>
                          </a:lnTo>
                          <a:lnTo>
                            <a:pt x="312" y="511"/>
                          </a:lnTo>
                          <a:lnTo>
                            <a:pt x="299" y="435"/>
                          </a:lnTo>
                          <a:lnTo>
                            <a:pt x="304" y="393"/>
                          </a:lnTo>
                          <a:lnTo>
                            <a:pt x="283" y="474"/>
                          </a:lnTo>
                          <a:lnTo>
                            <a:pt x="263" y="554"/>
                          </a:lnTo>
                          <a:lnTo>
                            <a:pt x="249" y="613"/>
                          </a:lnTo>
                          <a:lnTo>
                            <a:pt x="237" y="680"/>
                          </a:lnTo>
                          <a:lnTo>
                            <a:pt x="237" y="596"/>
                          </a:lnTo>
                          <a:lnTo>
                            <a:pt x="249" y="524"/>
                          </a:lnTo>
                          <a:lnTo>
                            <a:pt x="266" y="448"/>
                          </a:lnTo>
                          <a:lnTo>
                            <a:pt x="291" y="376"/>
                          </a:lnTo>
                          <a:lnTo>
                            <a:pt x="304" y="338"/>
                          </a:lnTo>
                          <a:lnTo>
                            <a:pt x="329" y="249"/>
                          </a:lnTo>
                          <a:lnTo>
                            <a:pt x="345" y="181"/>
                          </a:lnTo>
                          <a:lnTo>
                            <a:pt x="341" y="266"/>
                          </a:lnTo>
                          <a:lnTo>
                            <a:pt x="325" y="359"/>
                          </a:lnTo>
                          <a:lnTo>
                            <a:pt x="317" y="410"/>
                          </a:lnTo>
                          <a:lnTo>
                            <a:pt x="320" y="460"/>
                          </a:lnTo>
                          <a:lnTo>
                            <a:pt x="337" y="532"/>
                          </a:lnTo>
                          <a:lnTo>
                            <a:pt x="345" y="566"/>
                          </a:lnTo>
                          <a:lnTo>
                            <a:pt x="354" y="601"/>
                          </a:lnTo>
                          <a:lnTo>
                            <a:pt x="387" y="630"/>
                          </a:lnTo>
                          <a:lnTo>
                            <a:pt x="433" y="601"/>
                          </a:lnTo>
                          <a:lnTo>
                            <a:pt x="449" y="554"/>
                          </a:lnTo>
                          <a:lnTo>
                            <a:pt x="449" y="503"/>
                          </a:lnTo>
                          <a:lnTo>
                            <a:pt x="433" y="474"/>
                          </a:lnTo>
                          <a:lnTo>
                            <a:pt x="425" y="439"/>
                          </a:lnTo>
                          <a:lnTo>
                            <a:pt x="425" y="376"/>
                          </a:lnTo>
                          <a:lnTo>
                            <a:pt x="428" y="326"/>
                          </a:lnTo>
                          <a:lnTo>
                            <a:pt x="433" y="389"/>
                          </a:lnTo>
                          <a:lnTo>
                            <a:pt x="441" y="453"/>
                          </a:lnTo>
                          <a:lnTo>
                            <a:pt x="462" y="481"/>
                          </a:lnTo>
                          <a:lnTo>
                            <a:pt x="462" y="532"/>
                          </a:lnTo>
                          <a:lnTo>
                            <a:pt x="458" y="580"/>
                          </a:lnTo>
                          <a:lnTo>
                            <a:pt x="446" y="608"/>
                          </a:lnTo>
                          <a:lnTo>
                            <a:pt x="412" y="634"/>
                          </a:lnTo>
                          <a:lnTo>
                            <a:pt x="395" y="655"/>
                          </a:lnTo>
                          <a:lnTo>
                            <a:pt x="391" y="677"/>
                          </a:lnTo>
                          <a:lnTo>
                            <a:pt x="379" y="706"/>
                          </a:lnTo>
                          <a:lnTo>
                            <a:pt x="337" y="753"/>
                          </a:lnTo>
                          <a:lnTo>
                            <a:pt x="325" y="770"/>
                          </a:lnTo>
                          <a:lnTo>
                            <a:pt x="354" y="770"/>
                          </a:lnTo>
                          <a:lnTo>
                            <a:pt x="379" y="778"/>
                          </a:lnTo>
                          <a:lnTo>
                            <a:pt x="395" y="804"/>
                          </a:lnTo>
                          <a:lnTo>
                            <a:pt x="404" y="837"/>
                          </a:lnTo>
                          <a:lnTo>
                            <a:pt x="408" y="879"/>
                          </a:lnTo>
                          <a:lnTo>
                            <a:pt x="404" y="904"/>
                          </a:lnTo>
                          <a:lnTo>
                            <a:pt x="446" y="883"/>
                          </a:lnTo>
                          <a:lnTo>
                            <a:pt x="487" y="862"/>
                          </a:lnTo>
                          <a:lnTo>
                            <a:pt x="529" y="816"/>
                          </a:lnTo>
                          <a:lnTo>
                            <a:pt x="545" y="774"/>
                          </a:lnTo>
                          <a:lnTo>
                            <a:pt x="604" y="723"/>
                          </a:lnTo>
                          <a:lnTo>
                            <a:pt x="557" y="723"/>
                          </a:lnTo>
                          <a:lnTo>
                            <a:pt x="479" y="744"/>
                          </a:lnTo>
                          <a:lnTo>
                            <a:pt x="433" y="774"/>
                          </a:lnTo>
                          <a:lnTo>
                            <a:pt x="458" y="740"/>
                          </a:lnTo>
                          <a:lnTo>
                            <a:pt x="496" y="719"/>
                          </a:lnTo>
                          <a:lnTo>
                            <a:pt x="516" y="714"/>
                          </a:lnTo>
                          <a:lnTo>
                            <a:pt x="562" y="710"/>
                          </a:lnTo>
                          <a:lnTo>
                            <a:pt x="599" y="710"/>
                          </a:lnTo>
                          <a:lnTo>
                            <a:pt x="608" y="698"/>
                          </a:lnTo>
                          <a:lnTo>
                            <a:pt x="611" y="668"/>
                          </a:lnTo>
                          <a:lnTo>
                            <a:pt x="604" y="651"/>
                          </a:lnTo>
                          <a:lnTo>
                            <a:pt x="587" y="617"/>
                          </a:lnTo>
                          <a:lnTo>
                            <a:pt x="545" y="647"/>
                          </a:lnTo>
                          <a:lnTo>
                            <a:pt x="512" y="672"/>
                          </a:lnTo>
                          <a:lnTo>
                            <a:pt x="475" y="677"/>
                          </a:lnTo>
                          <a:lnTo>
                            <a:pt x="529" y="643"/>
                          </a:lnTo>
                          <a:lnTo>
                            <a:pt x="566" y="617"/>
                          </a:lnTo>
                          <a:lnTo>
                            <a:pt x="583" y="596"/>
                          </a:lnTo>
                          <a:lnTo>
                            <a:pt x="571" y="566"/>
                          </a:lnTo>
                          <a:lnTo>
                            <a:pt x="550" y="532"/>
                          </a:lnTo>
                          <a:lnTo>
                            <a:pt x="524" y="486"/>
                          </a:lnTo>
                          <a:lnTo>
                            <a:pt x="503" y="410"/>
                          </a:lnTo>
                          <a:lnTo>
                            <a:pt x="470" y="326"/>
                          </a:lnTo>
                          <a:lnTo>
                            <a:pt x="458" y="266"/>
                          </a:lnTo>
                          <a:lnTo>
                            <a:pt x="446" y="199"/>
                          </a:lnTo>
                          <a:lnTo>
                            <a:pt x="449" y="152"/>
                          </a:lnTo>
                          <a:lnTo>
                            <a:pt x="428" y="206"/>
                          </a:lnTo>
                          <a:lnTo>
                            <a:pt x="412" y="261"/>
                          </a:lnTo>
                          <a:lnTo>
                            <a:pt x="425" y="181"/>
                          </a:lnTo>
                          <a:lnTo>
                            <a:pt x="441" y="143"/>
                          </a:lnTo>
                          <a:lnTo>
                            <a:pt x="449" y="127"/>
                          </a:lnTo>
                          <a:lnTo>
                            <a:pt x="437" y="88"/>
                          </a:lnTo>
                          <a:lnTo>
                            <a:pt x="425" y="58"/>
                          </a:lnTo>
                          <a:lnTo>
                            <a:pt x="395" y="46"/>
                          </a:lnTo>
                          <a:lnTo>
                            <a:pt x="358" y="42"/>
                          </a:lnTo>
                          <a:lnTo>
                            <a:pt x="304" y="42"/>
                          </a:lnTo>
                          <a:lnTo>
                            <a:pt x="263" y="33"/>
                          </a:lnTo>
                          <a:lnTo>
                            <a:pt x="237" y="67"/>
                          </a:lnTo>
                          <a:lnTo>
                            <a:pt x="208" y="122"/>
                          </a:lnTo>
                          <a:lnTo>
                            <a:pt x="216" y="80"/>
                          </a:lnTo>
                          <a:lnTo>
                            <a:pt x="237" y="46"/>
                          </a:lnTo>
                          <a:lnTo>
                            <a:pt x="249" y="30"/>
                          </a:lnTo>
                          <a:lnTo>
                            <a:pt x="134" y="0"/>
                          </a:lnTo>
                          <a:close/>
                        </a:path>
                      </a:pathLst>
                    </a:custGeom>
                    <a:solidFill>
                      <a:srgbClr val="0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01" name="Freeform 1400"/>
                    <p:cNvSpPr>
                      <a:spLocks/>
                    </p:cNvSpPr>
                    <p:nvPr/>
                  </p:nvSpPr>
                  <p:spPr bwMode="auto">
                    <a:xfrm>
                      <a:off x="4483" y="1280"/>
                      <a:ext cx="15" cy="28"/>
                    </a:xfrm>
                    <a:custGeom>
                      <a:avLst/>
                      <a:gdLst>
                        <a:gd name="T0" fmla="*/ 76 w 120"/>
                        <a:gd name="T1" fmla="*/ 0 h 219"/>
                        <a:gd name="T2" fmla="*/ 79 w 120"/>
                        <a:gd name="T3" fmla="*/ 40 h 219"/>
                        <a:gd name="T4" fmla="*/ 66 w 120"/>
                        <a:gd name="T5" fmla="*/ 91 h 219"/>
                        <a:gd name="T6" fmla="*/ 38 w 120"/>
                        <a:gd name="T7" fmla="*/ 131 h 219"/>
                        <a:gd name="T8" fmla="*/ 0 w 120"/>
                        <a:gd name="T9" fmla="*/ 172 h 219"/>
                        <a:gd name="T10" fmla="*/ 43 w 120"/>
                        <a:gd name="T11" fmla="*/ 219 h 219"/>
                        <a:gd name="T12" fmla="*/ 87 w 120"/>
                        <a:gd name="T13" fmla="*/ 176 h 219"/>
                        <a:gd name="T14" fmla="*/ 109 w 120"/>
                        <a:gd name="T15" fmla="*/ 143 h 219"/>
                        <a:gd name="T16" fmla="*/ 113 w 120"/>
                        <a:gd name="T17" fmla="*/ 108 h 219"/>
                        <a:gd name="T18" fmla="*/ 120 w 120"/>
                        <a:gd name="T19" fmla="*/ 70 h 219"/>
                        <a:gd name="T20" fmla="*/ 118 w 120"/>
                        <a:gd name="T21" fmla="*/ 46 h 219"/>
                        <a:gd name="T22" fmla="*/ 104 w 120"/>
                        <a:gd name="T23" fmla="*/ 24 h 219"/>
                        <a:gd name="T24" fmla="*/ 76 w 120"/>
                        <a:gd name="T25" fmla="*/ 0 h 2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120" h="219">
                          <a:moveTo>
                            <a:pt x="76" y="0"/>
                          </a:moveTo>
                          <a:lnTo>
                            <a:pt x="79" y="40"/>
                          </a:lnTo>
                          <a:lnTo>
                            <a:pt x="66" y="91"/>
                          </a:lnTo>
                          <a:lnTo>
                            <a:pt x="38" y="131"/>
                          </a:lnTo>
                          <a:lnTo>
                            <a:pt x="0" y="172"/>
                          </a:lnTo>
                          <a:lnTo>
                            <a:pt x="43" y="219"/>
                          </a:lnTo>
                          <a:lnTo>
                            <a:pt x="87" y="176"/>
                          </a:lnTo>
                          <a:lnTo>
                            <a:pt x="109" y="143"/>
                          </a:lnTo>
                          <a:lnTo>
                            <a:pt x="113" y="108"/>
                          </a:lnTo>
                          <a:lnTo>
                            <a:pt x="120" y="70"/>
                          </a:lnTo>
                          <a:lnTo>
                            <a:pt x="118" y="46"/>
                          </a:lnTo>
                          <a:lnTo>
                            <a:pt x="104" y="24"/>
                          </a:lnTo>
                          <a:lnTo>
                            <a:pt x="76" y="0"/>
                          </a:lnTo>
                          <a:close/>
                        </a:path>
                      </a:pathLst>
                    </a:custGeom>
                    <a:solidFill>
                      <a:srgbClr val="A00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02" name="Freeform 1401"/>
                    <p:cNvSpPr>
                      <a:spLocks/>
                    </p:cNvSpPr>
                    <p:nvPr/>
                  </p:nvSpPr>
                  <p:spPr bwMode="auto">
                    <a:xfrm>
                      <a:off x="4417" y="1411"/>
                      <a:ext cx="29" cy="95"/>
                    </a:xfrm>
                    <a:custGeom>
                      <a:avLst/>
                      <a:gdLst>
                        <a:gd name="T0" fmla="*/ 3 w 233"/>
                        <a:gd name="T1" fmla="*/ 15 h 756"/>
                        <a:gd name="T2" fmla="*/ 0 w 233"/>
                        <a:gd name="T3" fmla="*/ 62 h 756"/>
                        <a:gd name="T4" fmla="*/ 3 w 233"/>
                        <a:gd name="T5" fmla="*/ 113 h 756"/>
                        <a:gd name="T6" fmla="*/ 11 w 233"/>
                        <a:gd name="T7" fmla="*/ 163 h 756"/>
                        <a:gd name="T8" fmla="*/ 21 w 233"/>
                        <a:gd name="T9" fmla="*/ 219 h 756"/>
                        <a:gd name="T10" fmla="*/ 33 w 233"/>
                        <a:gd name="T11" fmla="*/ 265 h 756"/>
                        <a:gd name="T12" fmla="*/ 44 w 233"/>
                        <a:gd name="T13" fmla="*/ 317 h 756"/>
                        <a:gd name="T14" fmla="*/ 49 w 233"/>
                        <a:gd name="T15" fmla="*/ 360 h 756"/>
                        <a:gd name="T16" fmla="*/ 61 w 233"/>
                        <a:gd name="T17" fmla="*/ 389 h 756"/>
                        <a:gd name="T18" fmla="*/ 49 w 233"/>
                        <a:gd name="T19" fmla="*/ 473 h 756"/>
                        <a:gd name="T20" fmla="*/ 42 w 233"/>
                        <a:gd name="T21" fmla="*/ 539 h 756"/>
                        <a:gd name="T22" fmla="*/ 48 w 233"/>
                        <a:gd name="T23" fmla="*/ 603 h 756"/>
                        <a:gd name="T24" fmla="*/ 61 w 233"/>
                        <a:gd name="T25" fmla="*/ 653 h 756"/>
                        <a:gd name="T26" fmla="*/ 76 w 233"/>
                        <a:gd name="T27" fmla="*/ 694 h 756"/>
                        <a:gd name="T28" fmla="*/ 101 w 233"/>
                        <a:gd name="T29" fmla="*/ 712 h 756"/>
                        <a:gd name="T30" fmla="*/ 115 w 233"/>
                        <a:gd name="T31" fmla="*/ 728 h 756"/>
                        <a:gd name="T32" fmla="*/ 136 w 233"/>
                        <a:gd name="T33" fmla="*/ 738 h 756"/>
                        <a:gd name="T34" fmla="*/ 155 w 233"/>
                        <a:gd name="T35" fmla="*/ 754 h 756"/>
                        <a:gd name="T36" fmla="*/ 164 w 233"/>
                        <a:gd name="T37" fmla="*/ 756 h 756"/>
                        <a:gd name="T38" fmla="*/ 171 w 233"/>
                        <a:gd name="T39" fmla="*/ 749 h 756"/>
                        <a:gd name="T40" fmla="*/ 178 w 233"/>
                        <a:gd name="T41" fmla="*/ 735 h 756"/>
                        <a:gd name="T42" fmla="*/ 194 w 233"/>
                        <a:gd name="T43" fmla="*/ 717 h 756"/>
                        <a:gd name="T44" fmla="*/ 200 w 233"/>
                        <a:gd name="T45" fmla="*/ 698 h 756"/>
                        <a:gd name="T46" fmla="*/ 204 w 233"/>
                        <a:gd name="T47" fmla="*/ 658 h 756"/>
                        <a:gd name="T48" fmla="*/ 206 w 233"/>
                        <a:gd name="T49" fmla="*/ 610 h 756"/>
                        <a:gd name="T50" fmla="*/ 212 w 233"/>
                        <a:gd name="T51" fmla="*/ 616 h 756"/>
                        <a:gd name="T52" fmla="*/ 225 w 233"/>
                        <a:gd name="T53" fmla="*/ 625 h 756"/>
                        <a:gd name="T54" fmla="*/ 229 w 233"/>
                        <a:gd name="T55" fmla="*/ 602 h 756"/>
                        <a:gd name="T56" fmla="*/ 229 w 233"/>
                        <a:gd name="T57" fmla="*/ 578 h 756"/>
                        <a:gd name="T58" fmla="*/ 233 w 233"/>
                        <a:gd name="T59" fmla="*/ 545 h 756"/>
                        <a:gd name="T60" fmla="*/ 228 w 233"/>
                        <a:gd name="T61" fmla="*/ 510 h 756"/>
                        <a:gd name="T62" fmla="*/ 228 w 233"/>
                        <a:gd name="T63" fmla="*/ 474 h 756"/>
                        <a:gd name="T64" fmla="*/ 221 w 233"/>
                        <a:gd name="T65" fmla="*/ 448 h 756"/>
                        <a:gd name="T66" fmla="*/ 217 w 233"/>
                        <a:gd name="T67" fmla="*/ 437 h 756"/>
                        <a:gd name="T68" fmla="*/ 193 w 233"/>
                        <a:gd name="T69" fmla="*/ 409 h 756"/>
                        <a:gd name="T70" fmla="*/ 166 w 233"/>
                        <a:gd name="T71" fmla="*/ 372 h 756"/>
                        <a:gd name="T72" fmla="*/ 155 w 233"/>
                        <a:gd name="T73" fmla="*/ 342 h 756"/>
                        <a:gd name="T74" fmla="*/ 153 w 233"/>
                        <a:gd name="T75" fmla="*/ 307 h 756"/>
                        <a:gd name="T76" fmla="*/ 146 w 233"/>
                        <a:gd name="T77" fmla="*/ 266 h 756"/>
                        <a:gd name="T78" fmla="*/ 145 w 233"/>
                        <a:gd name="T79" fmla="*/ 215 h 756"/>
                        <a:gd name="T80" fmla="*/ 146 w 233"/>
                        <a:gd name="T81" fmla="*/ 161 h 756"/>
                        <a:gd name="T82" fmla="*/ 147 w 233"/>
                        <a:gd name="T83" fmla="*/ 119 h 756"/>
                        <a:gd name="T84" fmla="*/ 169 w 233"/>
                        <a:gd name="T85" fmla="*/ 0 h 756"/>
                        <a:gd name="T86" fmla="*/ 114 w 233"/>
                        <a:gd name="T87" fmla="*/ 30 h 756"/>
                        <a:gd name="T88" fmla="*/ 52 w 233"/>
                        <a:gd name="T89" fmla="*/ 30 h 756"/>
                        <a:gd name="T90" fmla="*/ 3 w 233"/>
                        <a:gd name="T91" fmla="*/ 15 h 7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</a:cxnLst>
                      <a:rect l="0" t="0" r="r" b="b"/>
                      <a:pathLst>
                        <a:path w="233" h="756">
                          <a:moveTo>
                            <a:pt x="3" y="15"/>
                          </a:moveTo>
                          <a:lnTo>
                            <a:pt x="0" y="62"/>
                          </a:lnTo>
                          <a:lnTo>
                            <a:pt x="3" y="113"/>
                          </a:lnTo>
                          <a:lnTo>
                            <a:pt x="11" y="163"/>
                          </a:lnTo>
                          <a:lnTo>
                            <a:pt x="21" y="219"/>
                          </a:lnTo>
                          <a:lnTo>
                            <a:pt x="33" y="265"/>
                          </a:lnTo>
                          <a:lnTo>
                            <a:pt x="44" y="317"/>
                          </a:lnTo>
                          <a:lnTo>
                            <a:pt x="49" y="360"/>
                          </a:lnTo>
                          <a:lnTo>
                            <a:pt x="61" y="389"/>
                          </a:lnTo>
                          <a:lnTo>
                            <a:pt x="49" y="473"/>
                          </a:lnTo>
                          <a:lnTo>
                            <a:pt x="42" y="539"/>
                          </a:lnTo>
                          <a:lnTo>
                            <a:pt x="48" y="603"/>
                          </a:lnTo>
                          <a:lnTo>
                            <a:pt x="61" y="653"/>
                          </a:lnTo>
                          <a:lnTo>
                            <a:pt x="76" y="694"/>
                          </a:lnTo>
                          <a:lnTo>
                            <a:pt x="101" y="712"/>
                          </a:lnTo>
                          <a:lnTo>
                            <a:pt x="115" y="728"/>
                          </a:lnTo>
                          <a:lnTo>
                            <a:pt x="136" y="738"/>
                          </a:lnTo>
                          <a:lnTo>
                            <a:pt x="155" y="754"/>
                          </a:lnTo>
                          <a:lnTo>
                            <a:pt x="164" y="756"/>
                          </a:lnTo>
                          <a:lnTo>
                            <a:pt x="171" y="749"/>
                          </a:lnTo>
                          <a:lnTo>
                            <a:pt x="178" y="735"/>
                          </a:lnTo>
                          <a:lnTo>
                            <a:pt x="194" y="717"/>
                          </a:lnTo>
                          <a:lnTo>
                            <a:pt x="200" y="698"/>
                          </a:lnTo>
                          <a:lnTo>
                            <a:pt x="204" y="658"/>
                          </a:lnTo>
                          <a:lnTo>
                            <a:pt x="206" y="610"/>
                          </a:lnTo>
                          <a:lnTo>
                            <a:pt x="212" y="616"/>
                          </a:lnTo>
                          <a:lnTo>
                            <a:pt x="225" y="625"/>
                          </a:lnTo>
                          <a:lnTo>
                            <a:pt x="229" y="602"/>
                          </a:lnTo>
                          <a:lnTo>
                            <a:pt x="229" y="578"/>
                          </a:lnTo>
                          <a:lnTo>
                            <a:pt x="233" y="545"/>
                          </a:lnTo>
                          <a:lnTo>
                            <a:pt x="228" y="510"/>
                          </a:lnTo>
                          <a:lnTo>
                            <a:pt x="228" y="474"/>
                          </a:lnTo>
                          <a:lnTo>
                            <a:pt x="221" y="448"/>
                          </a:lnTo>
                          <a:lnTo>
                            <a:pt x="217" y="437"/>
                          </a:lnTo>
                          <a:lnTo>
                            <a:pt x="193" y="409"/>
                          </a:lnTo>
                          <a:lnTo>
                            <a:pt x="166" y="372"/>
                          </a:lnTo>
                          <a:lnTo>
                            <a:pt x="155" y="342"/>
                          </a:lnTo>
                          <a:lnTo>
                            <a:pt x="153" y="307"/>
                          </a:lnTo>
                          <a:lnTo>
                            <a:pt x="146" y="266"/>
                          </a:lnTo>
                          <a:lnTo>
                            <a:pt x="145" y="215"/>
                          </a:lnTo>
                          <a:lnTo>
                            <a:pt x="146" y="161"/>
                          </a:lnTo>
                          <a:lnTo>
                            <a:pt x="147" y="119"/>
                          </a:lnTo>
                          <a:lnTo>
                            <a:pt x="169" y="0"/>
                          </a:lnTo>
                          <a:lnTo>
                            <a:pt x="114" y="30"/>
                          </a:lnTo>
                          <a:lnTo>
                            <a:pt x="52" y="30"/>
                          </a:lnTo>
                          <a:lnTo>
                            <a:pt x="3" y="15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03" name="Freeform 1402"/>
                    <p:cNvSpPr>
                      <a:spLocks/>
                    </p:cNvSpPr>
                    <p:nvPr/>
                  </p:nvSpPr>
                  <p:spPr bwMode="auto">
                    <a:xfrm>
                      <a:off x="4435" y="1483"/>
                      <a:ext cx="4" cy="18"/>
                    </a:xfrm>
                    <a:custGeom>
                      <a:avLst/>
                      <a:gdLst>
                        <a:gd name="T0" fmla="*/ 8 w 27"/>
                        <a:gd name="T1" fmla="*/ 0 h 138"/>
                        <a:gd name="T2" fmla="*/ 0 w 27"/>
                        <a:gd name="T3" fmla="*/ 11 h 138"/>
                        <a:gd name="T4" fmla="*/ 6 w 27"/>
                        <a:gd name="T5" fmla="*/ 28 h 138"/>
                        <a:gd name="T6" fmla="*/ 10 w 27"/>
                        <a:gd name="T7" fmla="*/ 64 h 138"/>
                        <a:gd name="T8" fmla="*/ 11 w 27"/>
                        <a:gd name="T9" fmla="*/ 89 h 138"/>
                        <a:gd name="T10" fmla="*/ 27 w 27"/>
                        <a:gd name="T11" fmla="*/ 138 h 138"/>
                        <a:gd name="T12" fmla="*/ 24 w 27"/>
                        <a:gd name="T13" fmla="*/ 110 h 138"/>
                        <a:gd name="T14" fmla="*/ 15 w 27"/>
                        <a:gd name="T15" fmla="*/ 81 h 138"/>
                        <a:gd name="T16" fmla="*/ 12 w 27"/>
                        <a:gd name="T17" fmla="*/ 31 h 138"/>
                        <a:gd name="T18" fmla="*/ 16 w 27"/>
                        <a:gd name="T19" fmla="*/ 19 h 138"/>
                        <a:gd name="T20" fmla="*/ 8 w 27"/>
                        <a:gd name="T21" fmla="*/ 0 h 1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27" h="138">
                          <a:moveTo>
                            <a:pt x="8" y="0"/>
                          </a:moveTo>
                          <a:lnTo>
                            <a:pt x="0" y="11"/>
                          </a:lnTo>
                          <a:lnTo>
                            <a:pt x="6" y="28"/>
                          </a:lnTo>
                          <a:lnTo>
                            <a:pt x="10" y="64"/>
                          </a:lnTo>
                          <a:lnTo>
                            <a:pt x="11" y="89"/>
                          </a:lnTo>
                          <a:lnTo>
                            <a:pt x="27" y="138"/>
                          </a:lnTo>
                          <a:lnTo>
                            <a:pt x="24" y="110"/>
                          </a:lnTo>
                          <a:lnTo>
                            <a:pt x="15" y="81"/>
                          </a:lnTo>
                          <a:lnTo>
                            <a:pt x="12" y="31"/>
                          </a:lnTo>
                          <a:lnTo>
                            <a:pt x="16" y="19"/>
                          </a:lnTo>
                          <a:lnTo>
                            <a:pt x="8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04" name="Freeform 1403"/>
                    <p:cNvSpPr>
                      <a:spLocks/>
                    </p:cNvSpPr>
                    <p:nvPr/>
                  </p:nvSpPr>
                  <p:spPr bwMode="auto">
                    <a:xfrm>
                      <a:off x="4431" y="1489"/>
                      <a:ext cx="3" cy="10"/>
                    </a:xfrm>
                    <a:custGeom>
                      <a:avLst/>
                      <a:gdLst>
                        <a:gd name="T0" fmla="*/ 22 w 22"/>
                        <a:gd name="T1" fmla="*/ 85 h 85"/>
                        <a:gd name="T2" fmla="*/ 8 w 22"/>
                        <a:gd name="T3" fmla="*/ 47 h 85"/>
                        <a:gd name="T4" fmla="*/ 0 w 22"/>
                        <a:gd name="T5" fmla="*/ 0 h 85"/>
                        <a:gd name="T6" fmla="*/ 1 w 22"/>
                        <a:gd name="T7" fmla="*/ 43 h 85"/>
                        <a:gd name="T8" fmla="*/ 22 w 22"/>
                        <a:gd name="T9" fmla="*/ 85 h 8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2" h="85">
                          <a:moveTo>
                            <a:pt x="22" y="85"/>
                          </a:moveTo>
                          <a:lnTo>
                            <a:pt x="8" y="47"/>
                          </a:lnTo>
                          <a:lnTo>
                            <a:pt x="0" y="0"/>
                          </a:lnTo>
                          <a:lnTo>
                            <a:pt x="1" y="43"/>
                          </a:lnTo>
                          <a:lnTo>
                            <a:pt x="22" y="8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05" name="Freeform 1404"/>
                    <p:cNvSpPr>
                      <a:spLocks/>
                    </p:cNvSpPr>
                    <p:nvPr/>
                  </p:nvSpPr>
                  <p:spPr bwMode="auto">
                    <a:xfrm>
                      <a:off x="4430" y="1483"/>
                      <a:ext cx="2" cy="2"/>
                    </a:xfrm>
                    <a:custGeom>
                      <a:avLst/>
                      <a:gdLst>
                        <a:gd name="T0" fmla="*/ 0 w 16"/>
                        <a:gd name="T1" fmla="*/ 0 h 19"/>
                        <a:gd name="T2" fmla="*/ 12 w 16"/>
                        <a:gd name="T3" fmla="*/ 14 h 19"/>
                        <a:gd name="T4" fmla="*/ 16 w 16"/>
                        <a:gd name="T5" fmla="*/ 16 h 19"/>
                        <a:gd name="T6" fmla="*/ 4 w 16"/>
                        <a:gd name="T7" fmla="*/ 19 h 19"/>
                        <a:gd name="T8" fmla="*/ 0 w 16"/>
                        <a:gd name="T9" fmla="*/ 0 h 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6" h="19">
                          <a:moveTo>
                            <a:pt x="0" y="0"/>
                          </a:moveTo>
                          <a:lnTo>
                            <a:pt x="12" y="14"/>
                          </a:lnTo>
                          <a:lnTo>
                            <a:pt x="16" y="16"/>
                          </a:lnTo>
                          <a:lnTo>
                            <a:pt x="4" y="1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06" name="Freeform 1405"/>
                    <p:cNvSpPr>
                      <a:spLocks/>
                    </p:cNvSpPr>
                    <p:nvPr/>
                  </p:nvSpPr>
                  <p:spPr bwMode="auto">
                    <a:xfrm>
                      <a:off x="4426" y="1488"/>
                      <a:ext cx="3" cy="9"/>
                    </a:xfrm>
                    <a:custGeom>
                      <a:avLst/>
                      <a:gdLst>
                        <a:gd name="T0" fmla="*/ 23 w 23"/>
                        <a:gd name="T1" fmla="*/ 73 h 73"/>
                        <a:gd name="T2" fmla="*/ 7 w 23"/>
                        <a:gd name="T3" fmla="*/ 34 h 73"/>
                        <a:gd name="T4" fmla="*/ 5 w 23"/>
                        <a:gd name="T5" fmla="*/ 0 h 73"/>
                        <a:gd name="T6" fmla="*/ 0 w 23"/>
                        <a:gd name="T7" fmla="*/ 27 h 73"/>
                        <a:gd name="T8" fmla="*/ 8 w 23"/>
                        <a:gd name="T9" fmla="*/ 51 h 73"/>
                        <a:gd name="T10" fmla="*/ 23 w 23"/>
                        <a:gd name="T11" fmla="*/ 73 h 7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3" h="73">
                          <a:moveTo>
                            <a:pt x="23" y="73"/>
                          </a:moveTo>
                          <a:lnTo>
                            <a:pt x="7" y="34"/>
                          </a:lnTo>
                          <a:lnTo>
                            <a:pt x="5" y="0"/>
                          </a:lnTo>
                          <a:lnTo>
                            <a:pt x="0" y="27"/>
                          </a:lnTo>
                          <a:lnTo>
                            <a:pt x="8" y="51"/>
                          </a:lnTo>
                          <a:lnTo>
                            <a:pt x="23" y="7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07" name="Freeform 1406"/>
                    <p:cNvSpPr>
                      <a:spLocks/>
                    </p:cNvSpPr>
                    <p:nvPr/>
                  </p:nvSpPr>
                  <p:spPr bwMode="auto">
                    <a:xfrm>
                      <a:off x="4425" y="1481"/>
                      <a:ext cx="1" cy="3"/>
                    </a:xfrm>
                    <a:custGeom>
                      <a:avLst/>
                      <a:gdLst>
                        <a:gd name="T0" fmla="*/ 7 w 7"/>
                        <a:gd name="T1" fmla="*/ 21 h 21"/>
                        <a:gd name="T2" fmla="*/ 0 w 7"/>
                        <a:gd name="T3" fmla="*/ 11 h 21"/>
                        <a:gd name="T4" fmla="*/ 2 w 7"/>
                        <a:gd name="T5" fmla="*/ 0 h 21"/>
                        <a:gd name="T6" fmla="*/ 7 w 7"/>
                        <a:gd name="T7" fmla="*/ 21 h 2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7" h="21">
                          <a:moveTo>
                            <a:pt x="7" y="21"/>
                          </a:moveTo>
                          <a:lnTo>
                            <a:pt x="0" y="11"/>
                          </a:lnTo>
                          <a:lnTo>
                            <a:pt x="2" y="0"/>
                          </a:lnTo>
                          <a:lnTo>
                            <a:pt x="7" y="2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08" name="Freeform 1407"/>
                    <p:cNvSpPr>
                      <a:spLocks/>
                    </p:cNvSpPr>
                    <p:nvPr/>
                  </p:nvSpPr>
                  <p:spPr bwMode="auto">
                    <a:xfrm>
                      <a:off x="4440" y="1473"/>
                      <a:ext cx="3" cy="15"/>
                    </a:xfrm>
                    <a:custGeom>
                      <a:avLst/>
                      <a:gdLst>
                        <a:gd name="T0" fmla="*/ 18 w 23"/>
                        <a:gd name="T1" fmla="*/ 115 h 115"/>
                        <a:gd name="T2" fmla="*/ 23 w 23"/>
                        <a:gd name="T3" fmla="*/ 110 h 115"/>
                        <a:gd name="T4" fmla="*/ 16 w 23"/>
                        <a:gd name="T5" fmla="*/ 95 h 115"/>
                        <a:gd name="T6" fmla="*/ 9 w 23"/>
                        <a:gd name="T7" fmla="*/ 61 h 115"/>
                        <a:gd name="T8" fmla="*/ 9 w 23"/>
                        <a:gd name="T9" fmla="*/ 32 h 115"/>
                        <a:gd name="T10" fmla="*/ 11 w 23"/>
                        <a:gd name="T11" fmla="*/ 16 h 115"/>
                        <a:gd name="T12" fmla="*/ 9 w 23"/>
                        <a:gd name="T13" fmla="*/ 4 h 115"/>
                        <a:gd name="T14" fmla="*/ 0 w 23"/>
                        <a:gd name="T15" fmla="*/ 0 h 115"/>
                        <a:gd name="T16" fmla="*/ 0 w 23"/>
                        <a:gd name="T17" fmla="*/ 5 h 115"/>
                        <a:gd name="T18" fmla="*/ 5 w 23"/>
                        <a:gd name="T19" fmla="*/ 21 h 115"/>
                        <a:gd name="T20" fmla="*/ 5 w 23"/>
                        <a:gd name="T21" fmla="*/ 39 h 115"/>
                        <a:gd name="T22" fmla="*/ 5 w 23"/>
                        <a:gd name="T23" fmla="*/ 61 h 115"/>
                        <a:gd name="T24" fmla="*/ 7 w 23"/>
                        <a:gd name="T25" fmla="*/ 76 h 115"/>
                        <a:gd name="T26" fmla="*/ 18 w 23"/>
                        <a:gd name="T27" fmla="*/ 115 h 1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23" h="115">
                          <a:moveTo>
                            <a:pt x="18" y="115"/>
                          </a:moveTo>
                          <a:lnTo>
                            <a:pt x="23" y="110"/>
                          </a:lnTo>
                          <a:lnTo>
                            <a:pt x="16" y="95"/>
                          </a:lnTo>
                          <a:lnTo>
                            <a:pt x="9" y="61"/>
                          </a:lnTo>
                          <a:lnTo>
                            <a:pt x="9" y="32"/>
                          </a:lnTo>
                          <a:lnTo>
                            <a:pt x="11" y="16"/>
                          </a:lnTo>
                          <a:lnTo>
                            <a:pt x="9" y="4"/>
                          </a:lnTo>
                          <a:lnTo>
                            <a:pt x="0" y="0"/>
                          </a:lnTo>
                          <a:lnTo>
                            <a:pt x="0" y="5"/>
                          </a:lnTo>
                          <a:lnTo>
                            <a:pt x="5" y="21"/>
                          </a:lnTo>
                          <a:lnTo>
                            <a:pt x="5" y="39"/>
                          </a:lnTo>
                          <a:lnTo>
                            <a:pt x="5" y="61"/>
                          </a:lnTo>
                          <a:lnTo>
                            <a:pt x="7" y="76"/>
                          </a:lnTo>
                          <a:lnTo>
                            <a:pt x="18" y="11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09" name="Freeform 1408"/>
                    <p:cNvSpPr>
                      <a:spLocks/>
                    </p:cNvSpPr>
                    <p:nvPr/>
                  </p:nvSpPr>
                  <p:spPr bwMode="auto">
                    <a:xfrm>
                      <a:off x="4406" y="1280"/>
                      <a:ext cx="78" cy="136"/>
                    </a:xfrm>
                    <a:custGeom>
                      <a:avLst/>
                      <a:gdLst>
                        <a:gd name="T0" fmla="*/ 458 w 628"/>
                        <a:gd name="T1" fmla="*/ 10 h 1092"/>
                        <a:gd name="T2" fmla="*/ 400 w 628"/>
                        <a:gd name="T3" fmla="*/ 79 h 1092"/>
                        <a:gd name="T4" fmla="*/ 289 w 628"/>
                        <a:gd name="T5" fmla="*/ 109 h 1092"/>
                        <a:gd name="T6" fmla="*/ 233 w 628"/>
                        <a:gd name="T7" fmla="*/ 115 h 1092"/>
                        <a:gd name="T8" fmla="*/ 153 w 628"/>
                        <a:gd name="T9" fmla="*/ 137 h 1092"/>
                        <a:gd name="T10" fmla="*/ 121 w 628"/>
                        <a:gd name="T11" fmla="*/ 169 h 1092"/>
                        <a:gd name="T12" fmla="*/ 99 w 628"/>
                        <a:gd name="T13" fmla="*/ 217 h 1092"/>
                        <a:gd name="T14" fmla="*/ 98 w 628"/>
                        <a:gd name="T15" fmla="*/ 258 h 1092"/>
                        <a:gd name="T16" fmla="*/ 78 w 628"/>
                        <a:gd name="T17" fmla="*/ 378 h 1092"/>
                        <a:gd name="T18" fmla="*/ 69 w 628"/>
                        <a:gd name="T19" fmla="*/ 435 h 1092"/>
                        <a:gd name="T20" fmla="*/ 57 w 628"/>
                        <a:gd name="T21" fmla="*/ 515 h 1092"/>
                        <a:gd name="T22" fmla="*/ 36 w 628"/>
                        <a:gd name="T23" fmla="*/ 591 h 1092"/>
                        <a:gd name="T24" fmla="*/ 24 w 628"/>
                        <a:gd name="T25" fmla="*/ 668 h 1092"/>
                        <a:gd name="T26" fmla="*/ 24 w 628"/>
                        <a:gd name="T27" fmla="*/ 744 h 1092"/>
                        <a:gd name="T28" fmla="*/ 12 w 628"/>
                        <a:gd name="T29" fmla="*/ 841 h 1092"/>
                        <a:gd name="T30" fmla="*/ 8 w 628"/>
                        <a:gd name="T31" fmla="*/ 970 h 1092"/>
                        <a:gd name="T32" fmla="*/ 0 w 628"/>
                        <a:gd name="T33" fmla="*/ 1060 h 1092"/>
                        <a:gd name="T34" fmla="*/ 37 w 628"/>
                        <a:gd name="T35" fmla="*/ 1068 h 1092"/>
                        <a:gd name="T36" fmla="*/ 67 w 628"/>
                        <a:gd name="T37" fmla="*/ 1075 h 1092"/>
                        <a:gd name="T38" fmla="*/ 100 w 628"/>
                        <a:gd name="T39" fmla="*/ 1083 h 1092"/>
                        <a:gd name="T40" fmla="*/ 154 w 628"/>
                        <a:gd name="T41" fmla="*/ 1089 h 1092"/>
                        <a:gd name="T42" fmla="*/ 201 w 628"/>
                        <a:gd name="T43" fmla="*/ 1092 h 1092"/>
                        <a:gd name="T44" fmla="*/ 238 w 628"/>
                        <a:gd name="T45" fmla="*/ 1080 h 1092"/>
                        <a:gd name="T46" fmla="*/ 275 w 628"/>
                        <a:gd name="T47" fmla="*/ 1054 h 1092"/>
                        <a:gd name="T48" fmla="*/ 266 w 628"/>
                        <a:gd name="T49" fmla="*/ 971 h 1092"/>
                        <a:gd name="T50" fmla="*/ 266 w 628"/>
                        <a:gd name="T51" fmla="*/ 883 h 1092"/>
                        <a:gd name="T52" fmla="*/ 261 w 628"/>
                        <a:gd name="T53" fmla="*/ 786 h 1092"/>
                        <a:gd name="T54" fmla="*/ 261 w 628"/>
                        <a:gd name="T55" fmla="*/ 594 h 1092"/>
                        <a:gd name="T56" fmla="*/ 279 w 628"/>
                        <a:gd name="T57" fmla="*/ 762 h 1092"/>
                        <a:gd name="T58" fmla="*/ 289 w 628"/>
                        <a:gd name="T59" fmla="*/ 797 h 1092"/>
                        <a:gd name="T60" fmla="*/ 320 w 628"/>
                        <a:gd name="T61" fmla="*/ 818 h 1092"/>
                        <a:gd name="T62" fmla="*/ 321 w 628"/>
                        <a:gd name="T63" fmla="*/ 889 h 1092"/>
                        <a:gd name="T64" fmla="*/ 371 w 628"/>
                        <a:gd name="T65" fmla="*/ 905 h 1092"/>
                        <a:gd name="T66" fmla="*/ 483 w 628"/>
                        <a:gd name="T67" fmla="*/ 918 h 1092"/>
                        <a:gd name="T68" fmla="*/ 628 w 628"/>
                        <a:gd name="T69" fmla="*/ 913 h 1092"/>
                        <a:gd name="T70" fmla="*/ 619 w 628"/>
                        <a:gd name="T71" fmla="*/ 849 h 1092"/>
                        <a:gd name="T72" fmla="*/ 607 w 628"/>
                        <a:gd name="T73" fmla="*/ 773 h 1092"/>
                        <a:gd name="T74" fmla="*/ 599 w 628"/>
                        <a:gd name="T75" fmla="*/ 684 h 1092"/>
                        <a:gd name="T76" fmla="*/ 590 w 628"/>
                        <a:gd name="T77" fmla="*/ 570 h 1092"/>
                        <a:gd name="T78" fmla="*/ 599 w 628"/>
                        <a:gd name="T79" fmla="*/ 435 h 1092"/>
                        <a:gd name="T80" fmla="*/ 607 w 628"/>
                        <a:gd name="T81" fmla="*/ 308 h 1092"/>
                        <a:gd name="T82" fmla="*/ 611 w 628"/>
                        <a:gd name="T83" fmla="*/ 219 h 1092"/>
                        <a:gd name="T84" fmla="*/ 591 w 628"/>
                        <a:gd name="T85" fmla="*/ 166 h 1092"/>
                        <a:gd name="T86" fmla="*/ 559 w 628"/>
                        <a:gd name="T87" fmla="*/ 157 h 1092"/>
                        <a:gd name="T88" fmla="*/ 515 w 628"/>
                        <a:gd name="T89" fmla="*/ 115 h 1092"/>
                        <a:gd name="T90" fmla="*/ 489 w 628"/>
                        <a:gd name="T91" fmla="*/ 90 h 1092"/>
                        <a:gd name="T92" fmla="*/ 477 w 628"/>
                        <a:gd name="T93" fmla="*/ 51 h 1092"/>
                        <a:gd name="T94" fmla="*/ 481 w 628"/>
                        <a:gd name="T95" fmla="*/ 0 h 1092"/>
                        <a:gd name="T96" fmla="*/ 458 w 628"/>
                        <a:gd name="T97" fmla="*/ 10 h 109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628" h="1092">
                          <a:moveTo>
                            <a:pt x="458" y="10"/>
                          </a:moveTo>
                          <a:lnTo>
                            <a:pt x="400" y="79"/>
                          </a:lnTo>
                          <a:lnTo>
                            <a:pt x="289" y="109"/>
                          </a:lnTo>
                          <a:lnTo>
                            <a:pt x="233" y="115"/>
                          </a:lnTo>
                          <a:lnTo>
                            <a:pt x="153" y="137"/>
                          </a:lnTo>
                          <a:lnTo>
                            <a:pt x="121" y="169"/>
                          </a:lnTo>
                          <a:lnTo>
                            <a:pt x="99" y="217"/>
                          </a:lnTo>
                          <a:lnTo>
                            <a:pt x="98" y="258"/>
                          </a:lnTo>
                          <a:lnTo>
                            <a:pt x="78" y="378"/>
                          </a:lnTo>
                          <a:lnTo>
                            <a:pt x="69" y="435"/>
                          </a:lnTo>
                          <a:lnTo>
                            <a:pt x="57" y="515"/>
                          </a:lnTo>
                          <a:lnTo>
                            <a:pt x="36" y="591"/>
                          </a:lnTo>
                          <a:lnTo>
                            <a:pt x="24" y="668"/>
                          </a:lnTo>
                          <a:lnTo>
                            <a:pt x="24" y="744"/>
                          </a:lnTo>
                          <a:lnTo>
                            <a:pt x="12" y="841"/>
                          </a:lnTo>
                          <a:lnTo>
                            <a:pt x="8" y="970"/>
                          </a:lnTo>
                          <a:lnTo>
                            <a:pt x="0" y="1060"/>
                          </a:lnTo>
                          <a:lnTo>
                            <a:pt x="37" y="1068"/>
                          </a:lnTo>
                          <a:lnTo>
                            <a:pt x="67" y="1075"/>
                          </a:lnTo>
                          <a:lnTo>
                            <a:pt x="100" y="1083"/>
                          </a:lnTo>
                          <a:lnTo>
                            <a:pt x="154" y="1089"/>
                          </a:lnTo>
                          <a:lnTo>
                            <a:pt x="201" y="1092"/>
                          </a:lnTo>
                          <a:lnTo>
                            <a:pt x="238" y="1080"/>
                          </a:lnTo>
                          <a:lnTo>
                            <a:pt x="275" y="1054"/>
                          </a:lnTo>
                          <a:lnTo>
                            <a:pt x="266" y="971"/>
                          </a:lnTo>
                          <a:lnTo>
                            <a:pt x="266" y="883"/>
                          </a:lnTo>
                          <a:lnTo>
                            <a:pt x="261" y="786"/>
                          </a:lnTo>
                          <a:lnTo>
                            <a:pt x="261" y="594"/>
                          </a:lnTo>
                          <a:lnTo>
                            <a:pt x="279" y="762"/>
                          </a:lnTo>
                          <a:lnTo>
                            <a:pt x="289" y="797"/>
                          </a:lnTo>
                          <a:lnTo>
                            <a:pt x="320" y="818"/>
                          </a:lnTo>
                          <a:lnTo>
                            <a:pt x="321" y="889"/>
                          </a:lnTo>
                          <a:lnTo>
                            <a:pt x="371" y="905"/>
                          </a:lnTo>
                          <a:lnTo>
                            <a:pt x="483" y="918"/>
                          </a:lnTo>
                          <a:lnTo>
                            <a:pt x="628" y="913"/>
                          </a:lnTo>
                          <a:lnTo>
                            <a:pt x="619" y="849"/>
                          </a:lnTo>
                          <a:lnTo>
                            <a:pt x="607" y="773"/>
                          </a:lnTo>
                          <a:lnTo>
                            <a:pt x="599" y="684"/>
                          </a:lnTo>
                          <a:lnTo>
                            <a:pt x="590" y="570"/>
                          </a:lnTo>
                          <a:lnTo>
                            <a:pt x="599" y="435"/>
                          </a:lnTo>
                          <a:lnTo>
                            <a:pt x="607" y="308"/>
                          </a:lnTo>
                          <a:lnTo>
                            <a:pt x="611" y="219"/>
                          </a:lnTo>
                          <a:lnTo>
                            <a:pt x="591" y="166"/>
                          </a:lnTo>
                          <a:lnTo>
                            <a:pt x="559" y="157"/>
                          </a:lnTo>
                          <a:lnTo>
                            <a:pt x="515" y="115"/>
                          </a:lnTo>
                          <a:lnTo>
                            <a:pt x="489" y="90"/>
                          </a:lnTo>
                          <a:lnTo>
                            <a:pt x="477" y="51"/>
                          </a:lnTo>
                          <a:lnTo>
                            <a:pt x="481" y="0"/>
                          </a:lnTo>
                          <a:lnTo>
                            <a:pt x="458" y="10"/>
                          </a:lnTo>
                          <a:close/>
                        </a:path>
                      </a:pathLst>
                    </a:custGeom>
                    <a:solidFill>
                      <a:srgbClr val="400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10" name="Freeform 1409"/>
                    <p:cNvSpPr>
                      <a:spLocks/>
                    </p:cNvSpPr>
                    <p:nvPr/>
                  </p:nvSpPr>
                  <p:spPr bwMode="auto">
                    <a:xfrm>
                      <a:off x="4407" y="1289"/>
                      <a:ext cx="75" cy="125"/>
                    </a:xfrm>
                    <a:custGeom>
                      <a:avLst/>
                      <a:gdLst>
                        <a:gd name="T0" fmla="*/ 591 w 603"/>
                        <a:gd name="T1" fmla="*/ 745 h 999"/>
                        <a:gd name="T2" fmla="*/ 570 w 603"/>
                        <a:gd name="T3" fmla="*/ 427 h 999"/>
                        <a:gd name="T4" fmla="*/ 587 w 603"/>
                        <a:gd name="T5" fmla="*/ 224 h 999"/>
                        <a:gd name="T6" fmla="*/ 573 w 603"/>
                        <a:gd name="T7" fmla="*/ 109 h 999"/>
                        <a:gd name="T8" fmla="*/ 507 w 603"/>
                        <a:gd name="T9" fmla="*/ 139 h 999"/>
                        <a:gd name="T10" fmla="*/ 453 w 603"/>
                        <a:gd name="T11" fmla="*/ 114 h 999"/>
                        <a:gd name="T12" fmla="*/ 420 w 603"/>
                        <a:gd name="T13" fmla="*/ 0 h 999"/>
                        <a:gd name="T14" fmla="*/ 320 w 603"/>
                        <a:gd name="T15" fmla="*/ 42 h 999"/>
                        <a:gd name="T16" fmla="*/ 211 w 603"/>
                        <a:gd name="T17" fmla="*/ 63 h 999"/>
                        <a:gd name="T18" fmla="*/ 120 w 603"/>
                        <a:gd name="T19" fmla="*/ 118 h 999"/>
                        <a:gd name="T20" fmla="*/ 129 w 603"/>
                        <a:gd name="T21" fmla="*/ 287 h 999"/>
                        <a:gd name="T22" fmla="*/ 170 w 603"/>
                        <a:gd name="T23" fmla="*/ 456 h 999"/>
                        <a:gd name="T24" fmla="*/ 195 w 603"/>
                        <a:gd name="T25" fmla="*/ 660 h 999"/>
                        <a:gd name="T26" fmla="*/ 145 w 603"/>
                        <a:gd name="T27" fmla="*/ 398 h 999"/>
                        <a:gd name="T28" fmla="*/ 96 w 603"/>
                        <a:gd name="T29" fmla="*/ 250 h 999"/>
                        <a:gd name="T30" fmla="*/ 78 w 603"/>
                        <a:gd name="T31" fmla="*/ 474 h 999"/>
                        <a:gd name="T32" fmla="*/ 112 w 603"/>
                        <a:gd name="T33" fmla="*/ 647 h 999"/>
                        <a:gd name="T34" fmla="*/ 112 w 603"/>
                        <a:gd name="T35" fmla="*/ 851 h 999"/>
                        <a:gd name="T36" fmla="*/ 96 w 603"/>
                        <a:gd name="T37" fmla="*/ 803 h 999"/>
                        <a:gd name="T38" fmla="*/ 91 w 603"/>
                        <a:gd name="T39" fmla="*/ 643 h 999"/>
                        <a:gd name="T40" fmla="*/ 61 w 603"/>
                        <a:gd name="T41" fmla="*/ 507 h 999"/>
                        <a:gd name="T42" fmla="*/ 42 w 603"/>
                        <a:gd name="T43" fmla="*/ 554 h 999"/>
                        <a:gd name="T44" fmla="*/ 28 w 603"/>
                        <a:gd name="T45" fmla="*/ 651 h 999"/>
                        <a:gd name="T46" fmla="*/ 16 w 603"/>
                        <a:gd name="T47" fmla="*/ 766 h 999"/>
                        <a:gd name="T48" fmla="*/ 54 w 603"/>
                        <a:gd name="T49" fmla="*/ 639 h 999"/>
                        <a:gd name="T50" fmla="*/ 37 w 603"/>
                        <a:gd name="T51" fmla="*/ 752 h 999"/>
                        <a:gd name="T52" fmla="*/ 12 w 603"/>
                        <a:gd name="T53" fmla="*/ 863 h 999"/>
                        <a:gd name="T54" fmla="*/ 0 w 603"/>
                        <a:gd name="T55" fmla="*/ 985 h 999"/>
                        <a:gd name="T56" fmla="*/ 49 w 603"/>
                        <a:gd name="T57" fmla="*/ 977 h 999"/>
                        <a:gd name="T58" fmla="*/ 136 w 603"/>
                        <a:gd name="T59" fmla="*/ 999 h 999"/>
                        <a:gd name="T60" fmla="*/ 204 w 603"/>
                        <a:gd name="T61" fmla="*/ 985 h 999"/>
                        <a:gd name="T62" fmla="*/ 245 w 603"/>
                        <a:gd name="T63" fmla="*/ 879 h 999"/>
                        <a:gd name="T64" fmla="*/ 232 w 603"/>
                        <a:gd name="T65" fmla="*/ 757 h 999"/>
                        <a:gd name="T66" fmla="*/ 241 w 603"/>
                        <a:gd name="T67" fmla="*/ 579 h 999"/>
                        <a:gd name="T68" fmla="*/ 228 w 603"/>
                        <a:gd name="T69" fmla="*/ 389 h 999"/>
                        <a:gd name="T70" fmla="*/ 211 w 603"/>
                        <a:gd name="T71" fmla="*/ 278 h 999"/>
                        <a:gd name="T72" fmla="*/ 249 w 603"/>
                        <a:gd name="T73" fmla="*/ 419 h 999"/>
                        <a:gd name="T74" fmla="*/ 270 w 603"/>
                        <a:gd name="T75" fmla="*/ 525 h 999"/>
                        <a:gd name="T76" fmla="*/ 279 w 603"/>
                        <a:gd name="T77" fmla="*/ 655 h 999"/>
                        <a:gd name="T78" fmla="*/ 295 w 603"/>
                        <a:gd name="T79" fmla="*/ 664 h 999"/>
                        <a:gd name="T80" fmla="*/ 295 w 603"/>
                        <a:gd name="T81" fmla="*/ 516 h 999"/>
                        <a:gd name="T82" fmla="*/ 282 w 603"/>
                        <a:gd name="T83" fmla="*/ 393 h 999"/>
                        <a:gd name="T84" fmla="*/ 312 w 603"/>
                        <a:gd name="T85" fmla="*/ 512 h 999"/>
                        <a:gd name="T86" fmla="*/ 312 w 603"/>
                        <a:gd name="T87" fmla="*/ 643 h 999"/>
                        <a:gd name="T88" fmla="*/ 316 w 603"/>
                        <a:gd name="T89" fmla="*/ 719 h 999"/>
                        <a:gd name="T90" fmla="*/ 324 w 603"/>
                        <a:gd name="T91" fmla="*/ 808 h 999"/>
                        <a:gd name="T92" fmla="*/ 437 w 603"/>
                        <a:gd name="T93" fmla="*/ 825 h 999"/>
                        <a:gd name="T94" fmla="*/ 387 w 603"/>
                        <a:gd name="T95" fmla="*/ 676 h 999"/>
                        <a:gd name="T96" fmla="*/ 378 w 603"/>
                        <a:gd name="T97" fmla="*/ 499 h 999"/>
                        <a:gd name="T98" fmla="*/ 395 w 603"/>
                        <a:gd name="T99" fmla="*/ 520 h 999"/>
                        <a:gd name="T100" fmla="*/ 395 w 603"/>
                        <a:gd name="T101" fmla="*/ 647 h 999"/>
                        <a:gd name="T102" fmla="*/ 428 w 603"/>
                        <a:gd name="T103" fmla="*/ 774 h 999"/>
                        <a:gd name="T104" fmla="*/ 507 w 603"/>
                        <a:gd name="T105" fmla="*/ 833 h 99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</a:cxnLst>
                      <a:rect l="0" t="0" r="r" b="b"/>
                      <a:pathLst>
                        <a:path w="603" h="999">
                          <a:moveTo>
                            <a:pt x="603" y="837"/>
                          </a:moveTo>
                          <a:lnTo>
                            <a:pt x="591" y="745"/>
                          </a:lnTo>
                          <a:lnTo>
                            <a:pt x="566" y="571"/>
                          </a:lnTo>
                          <a:lnTo>
                            <a:pt x="570" y="427"/>
                          </a:lnTo>
                          <a:lnTo>
                            <a:pt x="578" y="329"/>
                          </a:lnTo>
                          <a:lnTo>
                            <a:pt x="587" y="224"/>
                          </a:lnTo>
                          <a:lnTo>
                            <a:pt x="587" y="169"/>
                          </a:lnTo>
                          <a:lnTo>
                            <a:pt x="573" y="109"/>
                          </a:lnTo>
                          <a:lnTo>
                            <a:pt x="545" y="114"/>
                          </a:lnTo>
                          <a:lnTo>
                            <a:pt x="507" y="139"/>
                          </a:lnTo>
                          <a:lnTo>
                            <a:pt x="486" y="165"/>
                          </a:lnTo>
                          <a:lnTo>
                            <a:pt x="453" y="114"/>
                          </a:lnTo>
                          <a:lnTo>
                            <a:pt x="437" y="72"/>
                          </a:lnTo>
                          <a:lnTo>
                            <a:pt x="420" y="0"/>
                          </a:lnTo>
                          <a:lnTo>
                            <a:pt x="390" y="29"/>
                          </a:lnTo>
                          <a:lnTo>
                            <a:pt x="320" y="42"/>
                          </a:lnTo>
                          <a:lnTo>
                            <a:pt x="253" y="63"/>
                          </a:lnTo>
                          <a:lnTo>
                            <a:pt x="211" y="63"/>
                          </a:lnTo>
                          <a:lnTo>
                            <a:pt x="145" y="97"/>
                          </a:lnTo>
                          <a:lnTo>
                            <a:pt x="120" y="118"/>
                          </a:lnTo>
                          <a:lnTo>
                            <a:pt x="103" y="202"/>
                          </a:lnTo>
                          <a:lnTo>
                            <a:pt x="129" y="287"/>
                          </a:lnTo>
                          <a:lnTo>
                            <a:pt x="162" y="398"/>
                          </a:lnTo>
                          <a:lnTo>
                            <a:pt x="170" y="456"/>
                          </a:lnTo>
                          <a:lnTo>
                            <a:pt x="191" y="583"/>
                          </a:lnTo>
                          <a:lnTo>
                            <a:pt x="195" y="660"/>
                          </a:lnTo>
                          <a:lnTo>
                            <a:pt x="162" y="512"/>
                          </a:lnTo>
                          <a:lnTo>
                            <a:pt x="145" y="398"/>
                          </a:lnTo>
                          <a:lnTo>
                            <a:pt x="120" y="322"/>
                          </a:lnTo>
                          <a:lnTo>
                            <a:pt x="96" y="250"/>
                          </a:lnTo>
                          <a:lnTo>
                            <a:pt x="78" y="372"/>
                          </a:lnTo>
                          <a:lnTo>
                            <a:pt x="78" y="474"/>
                          </a:lnTo>
                          <a:lnTo>
                            <a:pt x="82" y="520"/>
                          </a:lnTo>
                          <a:lnTo>
                            <a:pt x="112" y="647"/>
                          </a:lnTo>
                          <a:lnTo>
                            <a:pt x="120" y="736"/>
                          </a:lnTo>
                          <a:lnTo>
                            <a:pt x="112" y="851"/>
                          </a:lnTo>
                          <a:lnTo>
                            <a:pt x="112" y="918"/>
                          </a:lnTo>
                          <a:lnTo>
                            <a:pt x="96" y="803"/>
                          </a:lnTo>
                          <a:lnTo>
                            <a:pt x="99" y="724"/>
                          </a:lnTo>
                          <a:lnTo>
                            <a:pt x="91" y="643"/>
                          </a:lnTo>
                          <a:lnTo>
                            <a:pt x="70" y="554"/>
                          </a:lnTo>
                          <a:lnTo>
                            <a:pt x="61" y="507"/>
                          </a:lnTo>
                          <a:lnTo>
                            <a:pt x="61" y="474"/>
                          </a:lnTo>
                          <a:lnTo>
                            <a:pt x="42" y="554"/>
                          </a:lnTo>
                          <a:lnTo>
                            <a:pt x="33" y="618"/>
                          </a:lnTo>
                          <a:lnTo>
                            <a:pt x="28" y="651"/>
                          </a:lnTo>
                          <a:lnTo>
                            <a:pt x="28" y="698"/>
                          </a:lnTo>
                          <a:lnTo>
                            <a:pt x="16" y="766"/>
                          </a:lnTo>
                          <a:lnTo>
                            <a:pt x="45" y="685"/>
                          </a:lnTo>
                          <a:lnTo>
                            <a:pt x="54" y="639"/>
                          </a:lnTo>
                          <a:lnTo>
                            <a:pt x="54" y="685"/>
                          </a:lnTo>
                          <a:lnTo>
                            <a:pt x="37" y="752"/>
                          </a:lnTo>
                          <a:lnTo>
                            <a:pt x="16" y="808"/>
                          </a:lnTo>
                          <a:lnTo>
                            <a:pt x="12" y="863"/>
                          </a:lnTo>
                          <a:lnTo>
                            <a:pt x="7" y="930"/>
                          </a:lnTo>
                          <a:lnTo>
                            <a:pt x="0" y="985"/>
                          </a:lnTo>
                          <a:lnTo>
                            <a:pt x="28" y="981"/>
                          </a:lnTo>
                          <a:lnTo>
                            <a:pt x="49" y="977"/>
                          </a:lnTo>
                          <a:lnTo>
                            <a:pt x="82" y="994"/>
                          </a:lnTo>
                          <a:lnTo>
                            <a:pt x="136" y="999"/>
                          </a:lnTo>
                          <a:lnTo>
                            <a:pt x="178" y="994"/>
                          </a:lnTo>
                          <a:lnTo>
                            <a:pt x="204" y="985"/>
                          </a:lnTo>
                          <a:lnTo>
                            <a:pt x="245" y="973"/>
                          </a:lnTo>
                          <a:lnTo>
                            <a:pt x="245" y="879"/>
                          </a:lnTo>
                          <a:lnTo>
                            <a:pt x="245" y="816"/>
                          </a:lnTo>
                          <a:lnTo>
                            <a:pt x="232" y="757"/>
                          </a:lnTo>
                          <a:lnTo>
                            <a:pt x="237" y="673"/>
                          </a:lnTo>
                          <a:lnTo>
                            <a:pt x="241" y="579"/>
                          </a:lnTo>
                          <a:lnTo>
                            <a:pt x="241" y="503"/>
                          </a:lnTo>
                          <a:lnTo>
                            <a:pt x="228" y="389"/>
                          </a:lnTo>
                          <a:lnTo>
                            <a:pt x="211" y="326"/>
                          </a:lnTo>
                          <a:lnTo>
                            <a:pt x="211" y="278"/>
                          </a:lnTo>
                          <a:lnTo>
                            <a:pt x="228" y="338"/>
                          </a:lnTo>
                          <a:lnTo>
                            <a:pt x="249" y="419"/>
                          </a:lnTo>
                          <a:lnTo>
                            <a:pt x="253" y="470"/>
                          </a:lnTo>
                          <a:lnTo>
                            <a:pt x="270" y="525"/>
                          </a:lnTo>
                          <a:lnTo>
                            <a:pt x="279" y="592"/>
                          </a:lnTo>
                          <a:lnTo>
                            <a:pt x="279" y="655"/>
                          </a:lnTo>
                          <a:lnTo>
                            <a:pt x="295" y="715"/>
                          </a:lnTo>
                          <a:lnTo>
                            <a:pt x="295" y="664"/>
                          </a:lnTo>
                          <a:lnTo>
                            <a:pt x="295" y="601"/>
                          </a:lnTo>
                          <a:lnTo>
                            <a:pt x="295" y="516"/>
                          </a:lnTo>
                          <a:lnTo>
                            <a:pt x="287" y="444"/>
                          </a:lnTo>
                          <a:lnTo>
                            <a:pt x="282" y="393"/>
                          </a:lnTo>
                          <a:lnTo>
                            <a:pt x="295" y="452"/>
                          </a:lnTo>
                          <a:lnTo>
                            <a:pt x="312" y="512"/>
                          </a:lnTo>
                          <a:lnTo>
                            <a:pt x="312" y="576"/>
                          </a:lnTo>
                          <a:lnTo>
                            <a:pt x="312" y="643"/>
                          </a:lnTo>
                          <a:lnTo>
                            <a:pt x="312" y="698"/>
                          </a:lnTo>
                          <a:lnTo>
                            <a:pt x="316" y="719"/>
                          </a:lnTo>
                          <a:lnTo>
                            <a:pt x="324" y="740"/>
                          </a:lnTo>
                          <a:lnTo>
                            <a:pt x="324" y="808"/>
                          </a:lnTo>
                          <a:lnTo>
                            <a:pt x="362" y="825"/>
                          </a:lnTo>
                          <a:lnTo>
                            <a:pt x="437" y="825"/>
                          </a:lnTo>
                          <a:lnTo>
                            <a:pt x="411" y="749"/>
                          </a:lnTo>
                          <a:lnTo>
                            <a:pt x="387" y="676"/>
                          </a:lnTo>
                          <a:lnTo>
                            <a:pt x="378" y="579"/>
                          </a:lnTo>
                          <a:lnTo>
                            <a:pt x="378" y="499"/>
                          </a:lnTo>
                          <a:lnTo>
                            <a:pt x="362" y="423"/>
                          </a:lnTo>
                          <a:lnTo>
                            <a:pt x="395" y="520"/>
                          </a:lnTo>
                          <a:lnTo>
                            <a:pt x="395" y="571"/>
                          </a:lnTo>
                          <a:lnTo>
                            <a:pt x="395" y="647"/>
                          </a:lnTo>
                          <a:lnTo>
                            <a:pt x="416" y="719"/>
                          </a:lnTo>
                          <a:lnTo>
                            <a:pt x="428" y="774"/>
                          </a:lnTo>
                          <a:lnTo>
                            <a:pt x="453" y="837"/>
                          </a:lnTo>
                          <a:lnTo>
                            <a:pt x="507" y="833"/>
                          </a:lnTo>
                          <a:lnTo>
                            <a:pt x="603" y="837"/>
                          </a:lnTo>
                          <a:close/>
                        </a:path>
                      </a:pathLst>
                    </a:custGeom>
                    <a:solidFill>
                      <a:srgbClr val="600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11" name="Freeform 1410"/>
                    <p:cNvSpPr>
                      <a:spLocks/>
                    </p:cNvSpPr>
                    <p:nvPr/>
                  </p:nvSpPr>
                  <p:spPr bwMode="auto">
                    <a:xfrm>
                      <a:off x="4460" y="1284"/>
                      <a:ext cx="16" cy="23"/>
                    </a:xfrm>
                    <a:custGeom>
                      <a:avLst/>
                      <a:gdLst>
                        <a:gd name="T0" fmla="*/ 29 w 128"/>
                        <a:gd name="T1" fmla="*/ 0 h 187"/>
                        <a:gd name="T2" fmla="*/ 0 w 128"/>
                        <a:gd name="T3" fmla="*/ 36 h 187"/>
                        <a:gd name="T4" fmla="*/ 11 w 128"/>
                        <a:gd name="T5" fmla="*/ 82 h 187"/>
                        <a:gd name="T6" fmla="*/ 32 w 128"/>
                        <a:gd name="T7" fmla="*/ 135 h 187"/>
                        <a:gd name="T8" fmla="*/ 40 w 128"/>
                        <a:gd name="T9" fmla="*/ 158 h 187"/>
                        <a:gd name="T10" fmla="*/ 58 w 128"/>
                        <a:gd name="T11" fmla="*/ 187 h 187"/>
                        <a:gd name="T12" fmla="*/ 83 w 128"/>
                        <a:gd name="T13" fmla="*/ 165 h 187"/>
                        <a:gd name="T14" fmla="*/ 100 w 128"/>
                        <a:gd name="T15" fmla="*/ 154 h 187"/>
                        <a:gd name="T16" fmla="*/ 128 w 128"/>
                        <a:gd name="T17" fmla="*/ 141 h 187"/>
                        <a:gd name="T18" fmla="*/ 91 w 128"/>
                        <a:gd name="T19" fmla="*/ 115 h 187"/>
                        <a:gd name="T20" fmla="*/ 63 w 128"/>
                        <a:gd name="T21" fmla="*/ 85 h 187"/>
                        <a:gd name="T22" fmla="*/ 42 w 128"/>
                        <a:gd name="T23" fmla="*/ 64 h 187"/>
                        <a:gd name="T24" fmla="*/ 27 w 128"/>
                        <a:gd name="T25" fmla="*/ 42 h 187"/>
                        <a:gd name="T26" fmla="*/ 29 w 128"/>
                        <a:gd name="T27" fmla="*/ 0 h 1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28" h="187">
                          <a:moveTo>
                            <a:pt x="29" y="0"/>
                          </a:moveTo>
                          <a:lnTo>
                            <a:pt x="0" y="36"/>
                          </a:lnTo>
                          <a:lnTo>
                            <a:pt x="11" y="82"/>
                          </a:lnTo>
                          <a:lnTo>
                            <a:pt x="32" y="135"/>
                          </a:lnTo>
                          <a:lnTo>
                            <a:pt x="40" y="158"/>
                          </a:lnTo>
                          <a:lnTo>
                            <a:pt x="58" y="187"/>
                          </a:lnTo>
                          <a:lnTo>
                            <a:pt x="83" y="165"/>
                          </a:lnTo>
                          <a:lnTo>
                            <a:pt x="100" y="154"/>
                          </a:lnTo>
                          <a:lnTo>
                            <a:pt x="128" y="141"/>
                          </a:lnTo>
                          <a:lnTo>
                            <a:pt x="91" y="115"/>
                          </a:lnTo>
                          <a:lnTo>
                            <a:pt x="63" y="85"/>
                          </a:lnTo>
                          <a:lnTo>
                            <a:pt x="42" y="64"/>
                          </a:lnTo>
                          <a:lnTo>
                            <a:pt x="27" y="42"/>
                          </a:lnTo>
                          <a:lnTo>
                            <a:pt x="29" y="0"/>
                          </a:lnTo>
                          <a:close/>
                        </a:path>
                      </a:pathLst>
                    </a:custGeom>
                    <a:solidFill>
                      <a:srgbClr val="A00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12" name="Freeform 1411"/>
                    <p:cNvSpPr>
                      <a:spLocks/>
                    </p:cNvSpPr>
                    <p:nvPr/>
                  </p:nvSpPr>
                  <p:spPr bwMode="auto">
                    <a:xfrm>
                      <a:off x="4446" y="1380"/>
                      <a:ext cx="68" cy="14"/>
                    </a:xfrm>
                    <a:custGeom>
                      <a:avLst/>
                      <a:gdLst>
                        <a:gd name="T0" fmla="*/ 0 w 545"/>
                        <a:gd name="T1" fmla="*/ 18 h 116"/>
                        <a:gd name="T2" fmla="*/ 75 w 545"/>
                        <a:gd name="T3" fmla="*/ 24 h 116"/>
                        <a:gd name="T4" fmla="*/ 188 w 545"/>
                        <a:gd name="T5" fmla="*/ 28 h 116"/>
                        <a:gd name="T6" fmla="*/ 333 w 545"/>
                        <a:gd name="T7" fmla="*/ 24 h 116"/>
                        <a:gd name="T8" fmla="*/ 448 w 545"/>
                        <a:gd name="T9" fmla="*/ 12 h 116"/>
                        <a:gd name="T10" fmla="*/ 545 w 545"/>
                        <a:gd name="T11" fmla="*/ 0 h 116"/>
                        <a:gd name="T12" fmla="*/ 543 w 545"/>
                        <a:gd name="T13" fmla="*/ 73 h 116"/>
                        <a:gd name="T14" fmla="*/ 416 w 545"/>
                        <a:gd name="T15" fmla="*/ 106 h 116"/>
                        <a:gd name="T16" fmla="*/ 266 w 545"/>
                        <a:gd name="T17" fmla="*/ 116 h 116"/>
                        <a:gd name="T18" fmla="*/ 165 w 545"/>
                        <a:gd name="T19" fmla="*/ 116 h 116"/>
                        <a:gd name="T20" fmla="*/ 50 w 545"/>
                        <a:gd name="T21" fmla="*/ 109 h 116"/>
                        <a:gd name="T22" fmla="*/ 0 w 545"/>
                        <a:gd name="T23" fmla="*/ 91 h 116"/>
                        <a:gd name="T24" fmla="*/ 0 w 545"/>
                        <a:gd name="T25" fmla="*/ 18 h 1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545" h="116">
                          <a:moveTo>
                            <a:pt x="0" y="18"/>
                          </a:moveTo>
                          <a:lnTo>
                            <a:pt x="75" y="24"/>
                          </a:lnTo>
                          <a:lnTo>
                            <a:pt x="188" y="28"/>
                          </a:lnTo>
                          <a:lnTo>
                            <a:pt x="333" y="24"/>
                          </a:lnTo>
                          <a:lnTo>
                            <a:pt x="448" y="12"/>
                          </a:lnTo>
                          <a:lnTo>
                            <a:pt x="545" y="0"/>
                          </a:lnTo>
                          <a:lnTo>
                            <a:pt x="543" y="73"/>
                          </a:lnTo>
                          <a:lnTo>
                            <a:pt x="416" y="106"/>
                          </a:lnTo>
                          <a:lnTo>
                            <a:pt x="266" y="116"/>
                          </a:lnTo>
                          <a:lnTo>
                            <a:pt x="165" y="116"/>
                          </a:lnTo>
                          <a:lnTo>
                            <a:pt x="50" y="109"/>
                          </a:lnTo>
                          <a:lnTo>
                            <a:pt x="0" y="91"/>
                          </a:lnTo>
                          <a:lnTo>
                            <a:pt x="0" y="18"/>
                          </a:lnTo>
                          <a:close/>
                        </a:path>
                      </a:pathLst>
                    </a:custGeom>
                    <a:solidFill>
                      <a:srgbClr val="800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13" name="Oval 14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65" y="1379"/>
                      <a:ext cx="30" cy="18"/>
                    </a:xfrm>
                    <a:prstGeom prst="ellipse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14" name="Freeform 1413"/>
                    <p:cNvSpPr>
                      <a:spLocks/>
                    </p:cNvSpPr>
                    <p:nvPr/>
                  </p:nvSpPr>
                  <p:spPr bwMode="auto">
                    <a:xfrm>
                      <a:off x="4588" y="1271"/>
                      <a:ext cx="43" cy="79"/>
                    </a:xfrm>
                    <a:custGeom>
                      <a:avLst/>
                      <a:gdLst>
                        <a:gd name="T0" fmla="*/ 10 w 351"/>
                        <a:gd name="T1" fmla="*/ 65 h 625"/>
                        <a:gd name="T2" fmla="*/ 29 w 351"/>
                        <a:gd name="T3" fmla="*/ 44 h 625"/>
                        <a:gd name="T4" fmla="*/ 271 w 351"/>
                        <a:gd name="T5" fmla="*/ 0 h 625"/>
                        <a:gd name="T6" fmla="*/ 298 w 351"/>
                        <a:gd name="T7" fmla="*/ 9 h 625"/>
                        <a:gd name="T8" fmla="*/ 312 w 351"/>
                        <a:gd name="T9" fmla="*/ 20 h 625"/>
                        <a:gd name="T10" fmla="*/ 323 w 351"/>
                        <a:gd name="T11" fmla="*/ 42 h 625"/>
                        <a:gd name="T12" fmla="*/ 351 w 351"/>
                        <a:gd name="T13" fmla="*/ 380 h 625"/>
                        <a:gd name="T14" fmla="*/ 180 w 351"/>
                        <a:gd name="T15" fmla="*/ 625 h 625"/>
                        <a:gd name="T16" fmla="*/ 116 w 351"/>
                        <a:gd name="T17" fmla="*/ 622 h 625"/>
                        <a:gd name="T18" fmla="*/ 0 w 351"/>
                        <a:gd name="T19" fmla="*/ 258 h 625"/>
                        <a:gd name="T20" fmla="*/ 10 w 351"/>
                        <a:gd name="T21" fmla="*/ 65 h 6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351" h="625">
                          <a:moveTo>
                            <a:pt x="10" y="65"/>
                          </a:moveTo>
                          <a:lnTo>
                            <a:pt x="29" y="44"/>
                          </a:lnTo>
                          <a:lnTo>
                            <a:pt x="271" y="0"/>
                          </a:lnTo>
                          <a:lnTo>
                            <a:pt x="298" y="9"/>
                          </a:lnTo>
                          <a:lnTo>
                            <a:pt x="312" y="20"/>
                          </a:lnTo>
                          <a:lnTo>
                            <a:pt x="323" y="42"/>
                          </a:lnTo>
                          <a:lnTo>
                            <a:pt x="351" y="380"/>
                          </a:lnTo>
                          <a:lnTo>
                            <a:pt x="180" y="625"/>
                          </a:lnTo>
                          <a:lnTo>
                            <a:pt x="116" y="622"/>
                          </a:lnTo>
                          <a:lnTo>
                            <a:pt x="0" y="258"/>
                          </a:lnTo>
                          <a:lnTo>
                            <a:pt x="10" y="65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15" name="Freeform 1414"/>
                    <p:cNvSpPr>
                      <a:spLocks/>
                    </p:cNvSpPr>
                    <p:nvPr/>
                  </p:nvSpPr>
                  <p:spPr bwMode="auto">
                    <a:xfrm>
                      <a:off x="4591" y="1279"/>
                      <a:ext cx="13" cy="22"/>
                    </a:xfrm>
                    <a:custGeom>
                      <a:avLst/>
                      <a:gdLst>
                        <a:gd name="T0" fmla="*/ 105 w 105"/>
                        <a:gd name="T1" fmla="*/ 85 h 171"/>
                        <a:gd name="T2" fmla="*/ 72 w 105"/>
                        <a:gd name="T3" fmla="*/ 121 h 171"/>
                        <a:gd name="T4" fmla="*/ 55 w 105"/>
                        <a:gd name="T5" fmla="*/ 171 h 171"/>
                        <a:gd name="T6" fmla="*/ 18 w 105"/>
                        <a:gd name="T7" fmla="*/ 128 h 171"/>
                        <a:gd name="T8" fmla="*/ 3 w 105"/>
                        <a:gd name="T9" fmla="*/ 104 h 171"/>
                        <a:gd name="T10" fmla="*/ 0 w 105"/>
                        <a:gd name="T11" fmla="*/ 57 h 171"/>
                        <a:gd name="T12" fmla="*/ 1 w 105"/>
                        <a:gd name="T13" fmla="*/ 0 h 171"/>
                        <a:gd name="T14" fmla="*/ 36 w 105"/>
                        <a:gd name="T15" fmla="*/ 37 h 171"/>
                        <a:gd name="T16" fmla="*/ 41 w 105"/>
                        <a:gd name="T17" fmla="*/ 55 h 171"/>
                        <a:gd name="T18" fmla="*/ 51 w 105"/>
                        <a:gd name="T19" fmla="*/ 67 h 171"/>
                        <a:gd name="T20" fmla="*/ 78 w 105"/>
                        <a:gd name="T21" fmla="*/ 80 h 171"/>
                        <a:gd name="T22" fmla="*/ 105 w 105"/>
                        <a:gd name="T23" fmla="*/ 85 h 1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05" h="171">
                          <a:moveTo>
                            <a:pt x="105" y="85"/>
                          </a:moveTo>
                          <a:lnTo>
                            <a:pt x="72" y="121"/>
                          </a:lnTo>
                          <a:lnTo>
                            <a:pt x="55" y="171"/>
                          </a:lnTo>
                          <a:lnTo>
                            <a:pt x="18" y="128"/>
                          </a:lnTo>
                          <a:lnTo>
                            <a:pt x="3" y="104"/>
                          </a:lnTo>
                          <a:lnTo>
                            <a:pt x="0" y="57"/>
                          </a:lnTo>
                          <a:lnTo>
                            <a:pt x="1" y="0"/>
                          </a:lnTo>
                          <a:lnTo>
                            <a:pt x="36" y="37"/>
                          </a:lnTo>
                          <a:lnTo>
                            <a:pt x="41" y="55"/>
                          </a:lnTo>
                          <a:lnTo>
                            <a:pt x="51" y="67"/>
                          </a:lnTo>
                          <a:lnTo>
                            <a:pt x="78" y="80"/>
                          </a:lnTo>
                          <a:lnTo>
                            <a:pt x="105" y="85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16" name="Freeform 1415"/>
                    <p:cNvSpPr>
                      <a:spLocks/>
                    </p:cNvSpPr>
                    <p:nvPr/>
                  </p:nvSpPr>
                  <p:spPr bwMode="auto">
                    <a:xfrm>
                      <a:off x="4606" y="1274"/>
                      <a:ext cx="21" cy="28"/>
                    </a:xfrm>
                    <a:custGeom>
                      <a:avLst/>
                      <a:gdLst>
                        <a:gd name="T0" fmla="*/ 0 w 170"/>
                        <a:gd name="T1" fmla="*/ 127 h 220"/>
                        <a:gd name="T2" fmla="*/ 16 w 170"/>
                        <a:gd name="T3" fmla="*/ 139 h 220"/>
                        <a:gd name="T4" fmla="*/ 38 w 170"/>
                        <a:gd name="T5" fmla="*/ 167 h 220"/>
                        <a:gd name="T6" fmla="*/ 55 w 170"/>
                        <a:gd name="T7" fmla="*/ 220 h 220"/>
                        <a:gd name="T8" fmla="*/ 98 w 170"/>
                        <a:gd name="T9" fmla="*/ 188 h 220"/>
                        <a:gd name="T10" fmla="*/ 136 w 170"/>
                        <a:gd name="T11" fmla="*/ 159 h 220"/>
                        <a:gd name="T12" fmla="*/ 165 w 170"/>
                        <a:gd name="T13" fmla="*/ 121 h 220"/>
                        <a:gd name="T14" fmla="*/ 165 w 170"/>
                        <a:gd name="T15" fmla="*/ 78 h 220"/>
                        <a:gd name="T16" fmla="*/ 170 w 170"/>
                        <a:gd name="T17" fmla="*/ 33 h 220"/>
                        <a:gd name="T18" fmla="*/ 167 w 170"/>
                        <a:gd name="T19" fmla="*/ 11 h 220"/>
                        <a:gd name="T20" fmla="*/ 157 w 170"/>
                        <a:gd name="T21" fmla="*/ 0 h 220"/>
                        <a:gd name="T22" fmla="*/ 157 w 170"/>
                        <a:gd name="T23" fmla="*/ 15 h 220"/>
                        <a:gd name="T24" fmla="*/ 133 w 170"/>
                        <a:gd name="T25" fmla="*/ 45 h 220"/>
                        <a:gd name="T26" fmla="*/ 102 w 170"/>
                        <a:gd name="T27" fmla="*/ 78 h 220"/>
                        <a:gd name="T28" fmla="*/ 69 w 170"/>
                        <a:gd name="T29" fmla="*/ 99 h 220"/>
                        <a:gd name="T30" fmla="*/ 36 w 170"/>
                        <a:gd name="T31" fmla="*/ 116 h 220"/>
                        <a:gd name="T32" fmla="*/ 0 w 170"/>
                        <a:gd name="T33" fmla="*/ 127 h 2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</a:cxnLst>
                      <a:rect l="0" t="0" r="r" b="b"/>
                      <a:pathLst>
                        <a:path w="170" h="220">
                          <a:moveTo>
                            <a:pt x="0" y="127"/>
                          </a:moveTo>
                          <a:lnTo>
                            <a:pt x="16" y="139"/>
                          </a:lnTo>
                          <a:lnTo>
                            <a:pt x="38" y="167"/>
                          </a:lnTo>
                          <a:lnTo>
                            <a:pt x="55" y="220"/>
                          </a:lnTo>
                          <a:lnTo>
                            <a:pt x="98" y="188"/>
                          </a:lnTo>
                          <a:lnTo>
                            <a:pt x="136" y="159"/>
                          </a:lnTo>
                          <a:lnTo>
                            <a:pt x="165" y="121"/>
                          </a:lnTo>
                          <a:lnTo>
                            <a:pt x="165" y="78"/>
                          </a:lnTo>
                          <a:lnTo>
                            <a:pt x="170" y="33"/>
                          </a:lnTo>
                          <a:lnTo>
                            <a:pt x="167" y="11"/>
                          </a:lnTo>
                          <a:lnTo>
                            <a:pt x="157" y="0"/>
                          </a:lnTo>
                          <a:lnTo>
                            <a:pt x="157" y="15"/>
                          </a:lnTo>
                          <a:lnTo>
                            <a:pt x="133" y="45"/>
                          </a:lnTo>
                          <a:lnTo>
                            <a:pt x="102" y="78"/>
                          </a:lnTo>
                          <a:lnTo>
                            <a:pt x="69" y="99"/>
                          </a:lnTo>
                          <a:lnTo>
                            <a:pt x="36" y="116"/>
                          </a:lnTo>
                          <a:lnTo>
                            <a:pt x="0" y="127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17" name="Freeform 1416"/>
                    <p:cNvSpPr>
                      <a:spLocks/>
                    </p:cNvSpPr>
                    <p:nvPr/>
                  </p:nvSpPr>
                  <p:spPr bwMode="auto">
                    <a:xfrm>
                      <a:off x="4600" y="1291"/>
                      <a:ext cx="17" cy="53"/>
                    </a:xfrm>
                    <a:custGeom>
                      <a:avLst/>
                      <a:gdLst>
                        <a:gd name="T0" fmla="*/ 39 w 136"/>
                        <a:gd name="T1" fmla="*/ 0 h 427"/>
                        <a:gd name="T2" fmla="*/ 9 w 136"/>
                        <a:gd name="T3" fmla="*/ 28 h 427"/>
                        <a:gd name="T4" fmla="*/ 0 w 136"/>
                        <a:gd name="T5" fmla="*/ 70 h 427"/>
                        <a:gd name="T6" fmla="*/ 1 w 136"/>
                        <a:gd name="T7" fmla="*/ 89 h 427"/>
                        <a:gd name="T8" fmla="*/ 8 w 136"/>
                        <a:gd name="T9" fmla="*/ 109 h 427"/>
                        <a:gd name="T10" fmla="*/ 16 w 136"/>
                        <a:gd name="T11" fmla="*/ 121 h 427"/>
                        <a:gd name="T12" fmla="*/ 13 w 136"/>
                        <a:gd name="T13" fmla="*/ 159 h 427"/>
                        <a:gd name="T14" fmla="*/ 8 w 136"/>
                        <a:gd name="T15" fmla="*/ 219 h 427"/>
                        <a:gd name="T16" fmla="*/ 42 w 136"/>
                        <a:gd name="T17" fmla="*/ 316 h 427"/>
                        <a:gd name="T18" fmla="*/ 67 w 136"/>
                        <a:gd name="T19" fmla="*/ 427 h 427"/>
                        <a:gd name="T20" fmla="*/ 95 w 136"/>
                        <a:gd name="T21" fmla="*/ 361 h 427"/>
                        <a:gd name="T22" fmla="*/ 126 w 136"/>
                        <a:gd name="T23" fmla="*/ 282 h 427"/>
                        <a:gd name="T24" fmla="*/ 136 w 136"/>
                        <a:gd name="T25" fmla="*/ 247 h 427"/>
                        <a:gd name="T26" fmla="*/ 114 w 136"/>
                        <a:gd name="T27" fmla="*/ 174 h 427"/>
                        <a:gd name="T28" fmla="*/ 87 w 136"/>
                        <a:gd name="T29" fmla="*/ 121 h 427"/>
                        <a:gd name="T30" fmla="*/ 93 w 136"/>
                        <a:gd name="T31" fmla="*/ 84 h 427"/>
                        <a:gd name="T32" fmla="*/ 83 w 136"/>
                        <a:gd name="T33" fmla="*/ 45 h 427"/>
                        <a:gd name="T34" fmla="*/ 70 w 136"/>
                        <a:gd name="T35" fmla="*/ 18 h 427"/>
                        <a:gd name="T36" fmla="*/ 39 w 136"/>
                        <a:gd name="T37" fmla="*/ 0 h 4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136" h="427">
                          <a:moveTo>
                            <a:pt x="39" y="0"/>
                          </a:moveTo>
                          <a:lnTo>
                            <a:pt x="9" y="28"/>
                          </a:lnTo>
                          <a:lnTo>
                            <a:pt x="0" y="70"/>
                          </a:lnTo>
                          <a:lnTo>
                            <a:pt x="1" y="89"/>
                          </a:lnTo>
                          <a:lnTo>
                            <a:pt x="8" y="109"/>
                          </a:lnTo>
                          <a:lnTo>
                            <a:pt x="16" y="121"/>
                          </a:lnTo>
                          <a:lnTo>
                            <a:pt x="13" y="159"/>
                          </a:lnTo>
                          <a:lnTo>
                            <a:pt x="8" y="219"/>
                          </a:lnTo>
                          <a:lnTo>
                            <a:pt x="42" y="316"/>
                          </a:lnTo>
                          <a:lnTo>
                            <a:pt x="67" y="427"/>
                          </a:lnTo>
                          <a:lnTo>
                            <a:pt x="95" y="361"/>
                          </a:lnTo>
                          <a:lnTo>
                            <a:pt x="126" y="282"/>
                          </a:lnTo>
                          <a:lnTo>
                            <a:pt x="136" y="247"/>
                          </a:lnTo>
                          <a:lnTo>
                            <a:pt x="114" y="174"/>
                          </a:lnTo>
                          <a:lnTo>
                            <a:pt x="87" y="121"/>
                          </a:lnTo>
                          <a:lnTo>
                            <a:pt x="93" y="84"/>
                          </a:lnTo>
                          <a:lnTo>
                            <a:pt x="83" y="45"/>
                          </a:lnTo>
                          <a:lnTo>
                            <a:pt x="70" y="18"/>
                          </a:lnTo>
                          <a:lnTo>
                            <a:pt x="39" y="0"/>
                          </a:lnTo>
                          <a:close/>
                        </a:path>
                      </a:pathLst>
                    </a:custGeom>
                    <a:solidFill>
                      <a:srgbClr val="800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18" name="Freeform 1417"/>
                    <p:cNvSpPr>
                      <a:spLocks/>
                    </p:cNvSpPr>
                    <p:nvPr/>
                  </p:nvSpPr>
                  <p:spPr bwMode="auto">
                    <a:xfrm>
                      <a:off x="4592" y="1294"/>
                      <a:ext cx="9" cy="23"/>
                    </a:xfrm>
                    <a:custGeom>
                      <a:avLst/>
                      <a:gdLst>
                        <a:gd name="T0" fmla="*/ 0 w 70"/>
                        <a:gd name="T1" fmla="*/ 0 h 182"/>
                        <a:gd name="T2" fmla="*/ 23 w 70"/>
                        <a:gd name="T3" fmla="*/ 37 h 182"/>
                        <a:gd name="T4" fmla="*/ 44 w 70"/>
                        <a:gd name="T5" fmla="*/ 61 h 182"/>
                        <a:gd name="T6" fmla="*/ 55 w 70"/>
                        <a:gd name="T7" fmla="*/ 64 h 182"/>
                        <a:gd name="T8" fmla="*/ 70 w 70"/>
                        <a:gd name="T9" fmla="*/ 100 h 182"/>
                        <a:gd name="T10" fmla="*/ 63 w 70"/>
                        <a:gd name="T11" fmla="*/ 182 h 182"/>
                        <a:gd name="T12" fmla="*/ 54 w 70"/>
                        <a:gd name="T13" fmla="*/ 152 h 182"/>
                        <a:gd name="T14" fmla="*/ 31 w 70"/>
                        <a:gd name="T15" fmla="*/ 100 h 182"/>
                        <a:gd name="T16" fmla="*/ 14 w 70"/>
                        <a:gd name="T17" fmla="*/ 57 h 182"/>
                        <a:gd name="T18" fmla="*/ 0 w 70"/>
                        <a:gd name="T19" fmla="*/ 0 h 18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70" h="182">
                          <a:moveTo>
                            <a:pt x="0" y="0"/>
                          </a:moveTo>
                          <a:lnTo>
                            <a:pt x="23" y="37"/>
                          </a:lnTo>
                          <a:lnTo>
                            <a:pt x="44" y="61"/>
                          </a:lnTo>
                          <a:lnTo>
                            <a:pt x="55" y="64"/>
                          </a:lnTo>
                          <a:lnTo>
                            <a:pt x="70" y="100"/>
                          </a:lnTo>
                          <a:lnTo>
                            <a:pt x="63" y="182"/>
                          </a:lnTo>
                          <a:lnTo>
                            <a:pt x="54" y="152"/>
                          </a:lnTo>
                          <a:lnTo>
                            <a:pt x="31" y="100"/>
                          </a:lnTo>
                          <a:lnTo>
                            <a:pt x="14" y="5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19" name="Freeform 1418"/>
                    <p:cNvSpPr>
                      <a:spLocks/>
                    </p:cNvSpPr>
                    <p:nvPr/>
                  </p:nvSpPr>
                  <p:spPr bwMode="auto">
                    <a:xfrm>
                      <a:off x="4611" y="1291"/>
                      <a:ext cx="15" cy="30"/>
                    </a:xfrm>
                    <a:custGeom>
                      <a:avLst/>
                      <a:gdLst>
                        <a:gd name="T0" fmla="*/ 7 w 121"/>
                        <a:gd name="T1" fmla="*/ 93 h 240"/>
                        <a:gd name="T2" fmla="*/ 0 w 121"/>
                        <a:gd name="T3" fmla="*/ 117 h 240"/>
                        <a:gd name="T4" fmla="*/ 17 w 121"/>
                        <a:gd name="T5" fmla="*/ 154 h 240"/>
                        <a:gd name="T6" fmla="*/ 28 w 121"/>
                        <a:gd name="T7" fmla="*/ 184 h 240"/>
                        <a:gd name="T8" fmla="*/ 44 w 121"/>
                        <a:gd name="T9" fmla="*/ 240 h 240"/>
                        <a:gd name="T10" fmla="*/ 69 w 121"/>
                        <a:gd name="T11" fmla="*/ 169 h 240"/>
                        <a:gd name="T12" fmla="*/ 87 w 121"/>
                        <a:gd name="T13" fmla="*/ 116 h 240"/>
                        <a:gd name="T14" fmla="*/ 105 w 121"/>
                        <a:gd name="T15" fmla="*/ 68 h 240"/>
                        <a:gd name="T16" fmla="*/ 113 w 121"/>
                        <a:gd name="T17" fmla="*/ 33 h 240"/>
                        <a:gd name="T18" fmla="*/ 121 w 121"/>
                        <a:gd name="T19" fmla="*/ 1 h 240"/>
                        <a:gd name="T20" fmla="*/ 120 w 121"/>
                        <a:gd name="T21" fmla="*/ 0 h 240"/>
                        <a:gd name="T22" fmla="*/ 105 w 121"/>
                        <a:gd name="T23" fmla="*/ 23 h 240"/>
                        <a:gd name="T24" fmla="*/ 67 w 121"/>
                        <a:gd name="T25" fmla="*/ 53 h 240"/>
                        <a:gd name="T26" fmla="*/ 7 w 121"/>
                        <a:gd name="T27" fmla="*/ 93 h 2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21" h="240">
                          <a:moveTo>
                            <a:pt x="7" y="93"/>
                          </a:moveTo>
                          <a:lnTo>
                            <a:pt x="0" y="117"/>
                          </a:lnTo>
                          <a:lnTo>
                            <a:pt x="17" y="154"/>
                          </a:lnTo>
                          <a:lnTo>
                            <a:pt x="28" y="184"/>
                          </a:lnTo>
                          <a:lnTo>
                            <a:pt x="44" y="240"/>
                          </a:lnTo>
                          <a:lnTo>
                            <a:pt x="69" y="169"/>
                          </a:lnTo>
                          <a:lnTo>
                            <a:pt x="87" y="116"/>
                          </a:lnTo>
                          <a:lnTo>
                            <a:pt x="105" y="68"/>
                          </a:lnTo>
                          <a:lnTo>
                            <a:pt x="113" y="33"/>
                          </a:lnTo>
                          <a:lnTo>
                            <a:pt x="121" y="1"/>
                          </a:lnTo>
                          <a:lnTo>
                            <a:pt x="120" y="0"/>
                          </a:lnTo>
                          <a:lnTo>
                            <a:pt x="105" y="23"/>
                          </a:lnTo>
                          <a:lnTo>
                            <a:pt x="67" y="53"/>
                          </a:lnTo>
                          <a:lnTo>
                            <a:pt x="7" y="93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20" name="Freeform 1419"/>
                    <p:cNvSpPr>
                      <a:spLocks/>
                    </p:cNvSpPr>
                    <p:nvPr/>
                  </p:nvSpPr>
                  <p:spPr bwMode="auto">
                    <a:xfrm>
                      <a:off x="4546" y="1661"/>
                      <a:ext cx="56" cy="44"/>
                    </a:xfrm>
                    <a:custGeom>
                      <a:avLst/>
                      <a:gdLst>
                        <a:gd name="T0" fmla="*/ 422 w 448"/>
                        <a:gd name="T1" fmla="*/ 0 h 351"/>
                        <a:gd name="T2" fmla="*/ 442 w 448"/>
                        <a:gd name="T3" fmla="*/ 56 h 351"/>
                        <a:gd name="T4" fmla="*/ 448 w 448"/>
                        <a:gd name="T5" fmla="*/ 105 h 351"/>
                        <a:gd name="T6" fmla="*/ 437 w 448"/>
                        <a:gd name="T7" fmla="*/ 164 h 351"/>
                        <a:gd name="T8" fmla="*/ 380 w 448"/>
                        <a:gd name="T9" fmla="*/ 194 h 351"/>
                        <a:gd name="T10" fmla="*/ 357 w 448"/>
                        <a:gd name="T11" fmla="*/ 189 h 351"/>
                        <a:gd name="T12" fmla="*/ 303 w 448"/>
                        <a:gd name="T13" fmla="*/ 283 h 351"/>
                        <a:gd name="T14" fmla="*/ 177 w 448"/>
                        <a:gd name="T15" fmla="*/ 337 h 351"/>
                        <a:gd name="T16" fmla="*/ 110 w 448"/>
                        <a:gd name="T17" fmla="*/ 351 h 351"/>
                        <a:gd name="T18" fmla="*/ 21 w 448"/>
                        <a:gd name="T19" fmla="*/ 337 h 351"/>
                        <a:gd name="T20" fmla="*/ 0 w 448"/>
                        <a:gd name="T21" fmla="*/ 304 h 351"/>
                        <a:gd name="T22" fmla="*/ 3 w 448"/>
                        <a:gd name="T23" fmla="*/ 252 h 351"/>
                        <a:gd name="T24" fmla="*/ 63 w 448"/>
                        <a:gd name="T25" fmla="*/ 214 h 351"/>
                        <a:gd name="T26" fmla="*/ 103 w 448"/>
                        <a:gd name="T27" fmla="*/ 172 h 351"/>
                        <a:gd name="T28" fmla="*/ 162 w 448"/>
                        <a:gd name="T29" fmla="*/ 88 h 351"/>
                        <a:gd name="T30" fmla="*/ 197 w 448"/>
                        <a:gd name="T31" fmla="*/ 45 h 351"/>
                        <a:gd name="T32" fmla="*/ 195 w 448"/>
                        <a:gd name="T33" fmla="*/ 6 h 351"/>
                        <a:gd name="T34" fmla="*/ 422 w 448"/>
                        <a:gd name="T35" fmla="*/ 0 h 3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448" h="351">
                          <a:moveTo>
                            <a:pt x="422" y="0"/>
                          </a:moveTo>
                          <a:lnTo>
                            <a:pt x="442" y="56"/>
                          </a:lnTo>
                          <a:lnTo>
                            <a:pt x="448" y="105"/>
                          </a:lnTo>
                          <a:lnTo>
                            <a:pt x="437" y="164"/>
                          </a:lnTo>
                          <a:lnTo>
                            <a:pt x="380" y="194"/>
                          </a:lnTo>
                          <a:lnTo>
                            <a:pt x="357" y="189"/>
                          </a:lnTo>
                          <a:lnTo>
                            <a:pt x="303" y="283"/>
                          </a:lnTo>
                          <a:lnTo>
                            <a:pt x="177" y="337"/>
                          </a:lnTo>
                          <a:lnTo>
                            <a:pt x="110" y="351"/>
                          </a:lnTo>
                          <a:lnTo>
                            <a:pt x="21" y="337"/>
                          </a:lnTo>
                          <a:lnTo>
                            <a:pt x="0" y="304"/>
                          </a:lnTo>
                          <a:lnTo>
                            <a:pt x="3" y="252"/>
                          </a:lnTo>
                          <a:lnTo>
                            <a:pt x="63" y="214"/>
                          </a:lnTo>
                          <a:lnTo>
                            <a:pt x="103" y="172"/>
                          </a:lnTo>
                          <a:lnTo>
                            <a:pt x="162" y="88"/>
                          </a:lnTo>
                          <a:lnTo>
                            <a:pt x="197" y="45"/>
                          </a:lnTo>
                          <a:lnTo>
                            <a:pt x="195" y="6"/>
                          </a:lnTo>
                          <a:lnTo>
                            <a:pt x="422" y="0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21" name="Freeform 1420"/>
                    <p:cNvSpPr>
                      <a:spLocks/>
                    </p:cNvSpPr>
                    <p:nvPr/>
                  </p:nvSpPr>
                  <p:spPr bwMode="auto">
                    <a:xfrm>
                      <a:off x="4562" y="1667"/>
                      <a:ext cx="25" cy="18"/>
                    </a:xfrm>
                    <a:custGeom>
                      <a:avLst/>
                      <a:gdLst>
                        <a:gd name="T0" fmla="*/ 201 w 201"/>
                        <a:gd name="T1" fmla="*/ 34 h 146"/>
                        <a:gd name="T2" fmla="*/ 178 w 201"/>
                        <a:gd name="T3" fmla="*/ 95 h 146"/>
                        <a:gd name="T4" fmla="*/ 136 w 201"/>
                        <a:gd name="T5" fmla="*/ 146 h 146"/>
                        <a:gd name="T6" fmla="*/ 75 w 201"/>
                        <a:gd name="T7" fmla="*/ 133 h 146"/>
                        <a:gd name="T8" fmla="*/ 0 w 201"/>
                        <a:gd name="T9" fmla="*/ 114 h 146"/>
                        <a:gd name="T10" fmla="*/ 41 w 201"/>
                        <a:gd name="T11" fmla="*/ 52 h 146"/>
                        <a:gd name="T12" fmla="*/ 54 w 201"/>
                        <a:gd name="T13" fmla="*/ 0 h 146"/>
                        <a:gd name="T14" fmla="*/ 201 w 201"/>
                        <a:gd name="T15" fmla="*/ 34 h 1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201" h="146">
                          <a:moveTo>
                            <a:pt x="201" y="34"/>
                          </a:moveTo>
                          <a:lnTo>
                            <a:pt x="178" y="95"/>
                          </a:lnTo>
                          <a:lnTo>
                            <a:pt x="136" y="146"/>
                          </a:lnTo>
                          <a:lnTo>
                            <a:pt x="75" y="133"/>
                          </a:lnTo>
                          <a:lnTo>
                            <a:pt x="0" y="114"/>
                          </a:lnTo>
                          <a:lnTo>
                            <a:pt x="41" y="52"/>
                          </a:lnTo>
                          <a:lnTo>
                            <a:pt x="54" y="0"/>
                          </a:lnTo>
                          <a:lnTo>
                            <a:pt x="201" y="34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22" name="Freeform 1421"/>
                    <p:cNvSpPr>
                      <a:spLocks/>
                    </p:cNvSpPr>
                    <p:nvPr/>
                  </p:nvSpPr>
                  <p:spPr bwMode="auto">
                    <a:xfrm>
                      <a:off x="4549" y="1682"/>
                      <a:ext cx="29" cy="15"/>
                    </a:xfrm>
                    <a:custGeom>
                      <a:avLst/>
                      <a:gdLst>
                        <a:gd name="T0" fmla="*/ 236 w 236"/>
                        <a:gd name="T1" fmla="*/ 36 h 116"/>
                        <a:gd name="T2" fmla="*/ 199 w 236"/>
                        <a:gd name="T3" fmla="*/ 81 h 116"/>
                        <a:gd name="T4" fmla="*/ 114 w 236"/>
                        <a:gd name="T5" fmla="*/ 112 h 116"/>
                        <a:gd name="T6" fmla="*/ 55 w 236"/>
                        <a:gd name="T7" fmla="*/ 116 h 116"/>
                        <a:gd name="T8" fmla="*/ 11 w 236"/>
                        <a:gd name="T9" fmla="*/ 110 h 116"/>
                        <a:gd name="T10" fmla="*/ 0 w 236"/>
                        <a:gd name="T11" fmla="*/ 87 h 116"/>
                        <a:gd name="T12" fmla="*/ 42 w 236"/>
                        <a:gd name="T13" fmla="*/ 59 h 116"/>
                        <a:gd name="T14" fmla="*/ 98 w 236"/>
                        <a:gd name="T15" fmla="*/ 0 h 116"/>
                        <a:gd name="T16" fmla="*/ 236 w 236"/>
                        <a:gd name="T17" fmla="*/ 36 h 1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36" h="116">
                          <a:moveTo>
                            <a:pt x="236" y="36"/>
                          </a:moveTo>
                          <a:lnTo>
                            <a:pt x="199" y="81"/>
                          </a:lnTo>
                          <a:lnTo>
                            <a:pt x="114" y="112"/>
                          </a:lnTo>
                          <a:lnTo>
                            <a:pt x="55" y="116"/>
                          </a:lnTo>
                          <a:lnTo>
                            <a:pt x="11" y="110"/>
                          </a:lnTo>
                          <a:lnTo>
                            <a:pt x="0" y="87"/>
                          </a:lnTo>
                          <a:lnTo>
                            <a:pt x="42" y="59"/>
                          </a:lnTo>
                          <a:lnTo>
                            <a:pt x="98" y="0"/>
                          </a:lnTo>
                          <a:lnTo>
                            <a:pt x="236" y="36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23" name="Freeform 1422"/>
                    <p:cNvSpPr>
                      <a:spLocks/>
                    </p:cNvSpPr>
                    <p:nvPr/>
                  </p:nvSpPr>
                  <p:spPr bwMode="auto">
                    <a:xfrm>
                      <a:off x="4617" y="1653"/>
                      <a:ext cx="39" cy="51"/>
                    </a:xfrm>
                    <a:custGeom>
                      <a:avLst/>
                      <a:gdLst>
                        <a:gd name="T0" fmla="*/ 215 w 313"/>
                        <a:gd name="T1" fmla="*/ 57 h 407"/>
                        <a:gd name="T2" fmla="*/ 270 w 313"/>
                        <a:gd name="T3" fmla="*/ 193 h 407"/>
                        <a:gd name="T4" fmla="*/ 310 w 313"/>
                        <a:gd name="T5" fmla="*/ 246 h 407"/>
                        <a:gd name="T6" fmla="*/ 313 w 313"/>
                        <a:gd name="T7" fmla="*/ 283 h 407"/>
                        <a:gd name="T8" fmla="*/ 300 w 313"/>
                        <a:gd name="T9" fmla="*/ 334 h 407"/>
                        <a:gd name="T10" fmla="*/ 257 w 313"/>
                        <a:gd name="T11" fmla="*/ 388 h 407"/>
                        <a:gd name="T12" fmla="*/ 200 w 313"/>
                        <a:gd name="T13" fmla="*/ 407 h 407"/>
                        <a:gd name="T14" fmla="*/ 99 w 313"/>
                        <a:gd name="T15" fmla="*/ 407 h 407"/>
                        <a:gd name="T16" fmla="*/ 42 w 313"/>
                        <a:gd name="T17" fmla="*/ 365 h 407"/>
                        <a:gd name="T18" fmla="*/ 23 w 313"/>
                        <a:gd name="T19" fmla="*/ 325 h 407"/>
                        <a:gd name="T20" fmla="*/ 16 w 313"/>
                        <a:gd name="T21" fmla="*/ 264 h 407"/>
                        <a:gd name="T22" fmla="*/ 40 w 313"/>
                        <a:gd name="T23" fmla="*/ 219 h 407"/>
                        <a:gd name="T24" fmla="*/ 25 w 313"/>
                        <a:gd name="T25" fmla="*/ 201 h 407"/>
                        <a:gd name="T26" fmla="*/ 0 w 313"/>
                        <a:gd name="T27" fmla="*/ 162 h 407"/>
                        <a:gd name="T28" fmla="*/ 10 w 313"/>
                        <a:gd name="T29" fmla="*/ 0 h 407"/>
                        <a:gd name="T30" fmla="*/ 215 w 313"/>
                        <a:gd name="T31" fmla="*/ 57 h 4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313" h="407">
                          <a:moveTo>
                            <a:pt x="215" y="57"/>
                          </a:moveTo>
                          <a:lnTo>
                            <a:pt x="270" y="193"/>
                          </a:lnTo>
                          <a:lnTo>
                            <a:pt x="310" y="246"/>
                          </a:lnTo>
                          <a:lnTo>
                            <a:pt x="313" y="283"/>
                          </a:lnTo>
                          <a:lnTo>
                            <a:pt x="300" y="334"/>
                          </a:lnTo>
                          <a:lnTo>
                            <a:pt x="257" y="388"/>
                          </a:lnTo>
                          <a:lnTo>
                            <a:pt x="200" y="407"/>
                          </a:lnTo>
                          <a:lnTo>
                            <a:pt x="99" y="407"/>
                          </a:lnTo>
                          <a:lnTo>
                            <a:pt x="42" y="365"/>
                          </a:lnTo>
                          <a:lnTo>
                            <a:pt x="23" y="325"/>
                          </a:lnTo>
                          <a:lnTo>
                            <a:pt x="16" y="264"/>
                          </a:lnTo>
                          <a:lnTo>
                            <a:pt x="40" y="219"/>
                          </a:lnTo>
                          <a:lnTo>
                            <a:pt x="25" y="201"/>
                          </a:lnTo>
                          <a:lnTo>
                            <a:pt x="0" y="162"/>
                          </a:lnTo>
                          <a:lnTo>
                            <a:pt x="10" y="0"/>
                          </a:lnTo>
                          <a:lnTo>
                            <a:pt x="215" y="57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24" name="Freeform 1423"/>
                    <p:cNvSpPr>
                      <a:spLocks/>
                    </p:cNvSpPr>
                    <p:nvPr/>
                  </p:nvSpPr>
                  <p:spPr bwMode="auto">
                    <a:xfrm>
                      <a:off x="4623" y="1679"/>
                      <a:ext cx="30" cy="19"/>
                    </a:xfrm>
                    <a:custGeom>
                      <a:avLst/>
                      <a:gdLst>
                        <a:gd name="T0" fmla="*/ 208 w 236"/>
                        <a:gd name="T1" fmla="*/ 7 h 153"/>
                        <a:gd name="T2" fmla="*/ 236 w 236"/>
                        <a:gd name="T3" fmla="*/ 42 h 153"/>
                        <a:gd name="T4" fmla="*/ 221 w 236"/>
                        <a:gd name="T5" fmla="*/ 113 h 153"/>
                        <a:gd name="T6" fmla="*/ 184 w 236"/>
                        <a:gd name="T7" fmla="*/ 144 h 153"/>
                        <a:gd name="T8" fmla="*/ 82 w 236"/>
                        <a:gd name="T9" fmla="*/ 153 h 153"/>
                        <a:gd name="T10" fmla="*/ 39 w 236"/>
                        <a:gd name="T11" fmla="*/ 136 h 153"/>
                        <a:gd name="T12" fmla="*/ 5 w 236"/>
                        <a:gd name="T13" fmla="*/ 100 h 153"/>
                        <a:gd name="T14" fmla="*/ 0 w 236"/>
                        <a:gd name="T15" fmla="*/ 63 h 153"/>
                        <a:gd name="T16" fmla="*/ 18 w 236"/>
                        <a:gd name="T17" fmla="*/ 10 h 153"/>
                        <a:gd name="T18" fmla="*/ 105 w 236"/>
                        <a:gd name="T19" fmla="*/ 0 h 153"/>
                        <a:gd name="T20" fmla="*/ 208 w 236"/>
                        <a:gd name="T21" fmla="*/ 7 h 15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236" h="153">
                          <a:moveTo>
                            <a:pt x="208" y="7"/>
                          </a:moveTo>
                          <a:lnTo>
                            <a:pt x="236" y="42"/>
                          </a:lnTo>
                          <a:lnTo>
                            <a:pt x="221" y="113"/>
                          </a:lnTo>
                          <a:lnTo>
                            <a:pt x="184" y="144"/>
                          </a:lnTo>
                          <a:lnTo>
                            <a:pt x="82" y="153"/>
                          </a:lnTo>
                          <a:lnTo>
                            <a:pt x="39" y="136"/>
                          </a:lnTo>
                          <a:lnTo>
                            <a:pt x="5" y="100"/>
                          </a:lnTo>
                          <a:lnTo>
                            <a:pt x="0" y="63"/>
                          </a:lnTo>
                          <a:lnTo>
                            <a:pt x="18" y="10"/>
                          </a:lnTo>
                          <a:lnTo>
                            <a:pt x="105" y="0"/>
                          </a:lnTo>
                          <a:lnTo>
                            <a:pt x="208" y="7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25" name="Freeform 1424"/>
                    <p:cNvSpPr>
                      <a:spLocks/>
                    </p:cNvSpPr>
                    <p:nvPr/>
                  </p:nvSpPr>
                  <p:spPr bwMode="auto">
                    <a:xfrm>
                      <a:off x="4622" y="1663"/>
                      <a:ext cx="26" cy="16"/>
                    </a:xfrm>
                    <a:custGeom>
                      <a:avLst/>
                      <a:gdLst>
                        <a:gd name="T0" fmla="*/ 205 w 205"/>
                        <a:gd name="T1" fmla="*/ 120 h 129"/>
                        <a:gd name="T2" fmla="*/ 97 w 205"/>
                        <a:gd name="T3" fmla="*/ 120 h 129"/>
                        <a:gd name="T4" fmla="*/ 23 w 205"/>
                        <a:gd name="T5" fmla="*/ 129 h 129"/>
                        <a:gd name="T6" fmla="*/ 13 w 205"/>
                        <a:gd name="T7" fmla="*/ 92 h 129"/>
                        <a:gd name="T8" fmla="*/ 0 w 205"/>
                        <a:gd name="T9" fmla="*/ 45 h 129"/>
                        <a:gd name="T10" fmla="*/ 33 w 205"/>
                        <a:gd name="T11" fmla="*/ 0 h 129"/>
                        <a:gd name="T12" fmla="*/ 147 w 205"/>
                        <a:gd name="T13" fmla="*/ 2 h 129"/>
                        <a:gd name="T14" fmla="*/ 180 w 205"/>
                        <a:gd name="T15" fmla="*/ 35 h 129"/>
                        <a:gd name="T16" fmla="*/ 205 w 205"/>
                        <a:gd name="T17" fmla="*/ 120 h 1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05" h="129">
                          <a:moveTo>
                            <a:pt x="205" y="120"/>
                          </a:moveTo>
                          <a:lnTo>
                            <a:pt x="97" y="120"/>
                          </a:lnTo>
                          <a:lnTo>
                            <a:pt x="23" y="129"/>
                          </a:lnTo>
                          <a:lnTo>
                            <a:pt x="13" y="92"/>
                          </a:lnTo>
                          <a:lnTo>
                            <a:pt x="0" y="45"/>
                          </a:lnTo>
                          <a:lnTo>
                            <a:pt x="33" y="0"/>
                          </a:lnTo>
                          <a:lnTo>
                            <a:pt x="147" y="2"/>
                          </a:lnTo>
                          <a:lnTo>
                            <a:pt x="180" y="35"/>
                          </a:lnTo>
                          <a:lnTo>
                            <a:pt x="205" y="12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26" name="Freeform 1425"/>
                    <p:cNvSpPr>
                      <a:spLocks/>
                    </p:cNvSpPr>
                    <p:nvPr/>
                  </p:nvSpPr>
                  <p:spPr bwMode="auto">
                    <a:xfrm>
                      <a:off x="4528" y="1275"/>
                      <a:ext cx="159" cy="399"/>
                    </a:xfrm>
                    <a:custGeom>
                      <a:avLst/>
                      <a:gdLst>
                        <a:gd name="T0" fmla="*/ 626 w 1277"/>
                        <a:gd name="T1" fmla="*/ 518 h 3194"/>
                        <a:gd name="T2" fmla="*/ 597 w 1277"/>
                        <a:gd name="T3" fmla="*/ 409 h 3194"/>
                        <a:gd name="T4" fmla="*/ 553 w 1277"/>
                        <a:gd name="T5" fmla="*/ 303 h 3194"/>
                        <a:gd name="T6" fmla="*/ 507 w 1277"/>
                        <a:gd name="T7" fmla="*/ 176 h 3194"/>
                        <a:gd name="T8" fmla="*/ 499 w 1277"/>
                        <a:gd name="T9" fmla="*/ 23 h 3194"/>
                        <a:gd name="T10" fmla="*/ 384 w 1277"/>
                        <a:gd name="T11" fmla="*/ 123 h 3194"/>
                        <a:gd name="T12" fmla="*/ 215 w 1277"/>
                        <a:gd name="T13" fmla="*/ 177 h 3194"/>
                        <a:gd name="T14" fmla="*/ 143 w 1277"/>
                        <a:gd name="T15" fmla="*/ 205 h 3194"/>
                        <a:gd name="T16" fmla="*/ 113 w 1277"/>
                        <a:gd name="T17" fmla="*/ 283 h 3194"/>
                        <a:gd name="T18" fmla="*/ 103 w 1277"/>
                        <a:gd name="T19" fmla="*/ 440 h 3194"/>
                        <a:gd name="T20" fmla="*/ 29 w 1277"/>
                        <a:gd name="T21" fmla="*/ 712 h 3194"/>
                        <a:gd name="T22" fmla="*/ 13 w 1277"/>
                        <a:gd name="T23" fmla="*/ 849 h 3194"/>
                        <a:gd name="T24" fmla="*/ 21 w 1277"/>
                        <a:gd name="T25" fmla="*/ 955 h 3194"/>
                        <a:gd name="T26" fmla="*/ 80 w 1277"/>
                        <a:gd name="T27" fmla="*/ 1007 h 3194"/>
                        <a:gd name="T28" fmla="*/ 242 w 1277"/>
                        <a:gd name="T29" fmla="*/ 975 h 3194"/>
                        <a:gd name="T30" fmla="*/ 201 w 1277"/>
                        <a:gd name="T31" fmla="*/ 1269 h 3194"/>
                        <a:gd name="T32" fmla="*/ 180 w 1277"/>
                        <a:gd name="T33" fmla="*/ 1557 h 3194"/>
                        <a:gd name="T34" fmla="*/ 187 w 1277"/>
                        <a:gd name="T35" fmla="*/ 2192 h 3194"/>
                        <a:gd name="T36" fmla="*/ 282 w 1277"/>
                        <a:gd name="T37" fmla="*/ 3041 h 3194"/>
                        <a:gd name="T38" fmla="*/ 362 w 1277"/>
                        <a:gd name="T39" fmla="*/ 3194 h 3194"/>
                        <a:gd name="T40" fmla="*/ 531 w 1277"/>
                        <a:gd name="T41" fmla="*/ 3153 h 3194"/>
                        <a:gd name="T42" fmla="*/ 602 w 1277"/>
                        <a:gd name="T43" fmla="*/ 3018 h 3194"/>
                        <a:gd name="T44" fmla="*/ 574 w 1277"/>
                        <a:gd name="T45" fmla="*/ 2344 h 3194"/>
                        <a:gd name="T46" fmla="*/ 611 w 1277"/>
                        <a:gd name="T47" fmla="*/ 1638 h 3194"/>
                        <a:gd name="T48" fmla="*/ 689 w 1277"/>
                        <a:gd name="T49" fmla="*/ 3011 h 3194"/>
                        <a:gd name="T50" fmla="*/ 737 w 1277"/>
                        <a:gd name="T51" fmla="*/ 3129 h 3194"/>
                        <a:gd name="T52" fmla="*/ 871 w 1277"/>
                        <a:gd name="T53" fmla="*/ 3171 h 3194"/>
                        <a:gd name="T54" fmla="*/ 948 w 1277"/>
                        <a:gd name="T55" fmla="*/ 3116 h 3194"/>
                        <a:gd name="T56" fmla="*/ 1038 w 1277"/>
                        <a:gd name="T57" fmla="*/ 1982 h 3194"/>
                        <a:gd name="T58" fmla="*/ 1084 w 1277"/>
                        <a:gd name="T59" fmla="*/ 1552 h 3194"/>
                        <a:gd name="T60" fmla="*/ 1074 w 1277"/>
                        <a:gd name="T61" fmla="*/ 1248 h 3194"/>
                        <a:gd name="T62" fmla="*/ 1249 w 1277"/>
                        <a:gd name="T63" fmla="*/ 960 h 3194"/>
                        <a:gd name="T64" fmla="*/ 1277 w 1277"/>
                        <a:gd name="T65" fmla="*/ 841 h 3194"/>
                        <a:gd name="T66" fmla="*/ 1228 w 1277"/>
                        <a:gd name="T67" fmla="*/ 635 h 3194"/>
                        <a:gd name="T68" fmla="*/ 1197 w 1277"/>
                        <a:gd name="T69" fmla="*/ 425 h 3194"/>
                        <a:gd name="T70" fmla="*/ 1172 w 1277"/>
                        <a:gd name="T71" fmla="*/ 264 h 3194"/>
                        <a:gd name="T72" fmla="*/ 1113 w 1277"/>
                        <a:gd name="T73" fmla="*/ 142 h 3194"/>
                        <a:gd name="T74" fmla="*/ 953 w 1277"/>
                        <a:gd name="T75" fmla="*/ 107 h 3194"/>
                        <a:gd name="T76" fmla="*/ 852 w 1277"/>
                        <a:gd name="T77" fmla="*/ 63 h 3194"/>
                        <a:gd name="T78" fmla="*/ 799 w 1277"/>
                        <a:gd name="T79" fmla="*/ 83 h 3194"/>
                        <a:gd name="T80" fmla="*/ 776 w 1277"/>
                        <a:gd name="T81" fmla="*/ 209 h 3194"/>
                        <a:gd name="T82" fmla="*/ 735 w 1277"/>
                        <a:gd name="T83" fmla="*/ 343 h 3194"/>
                        <a:gd name="T84" fmla="*/ 684 w 1277"/>
                        <a:gd name="T85" fmla="*/ 477 h 31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</a:cxnLst>
                      <a:rect l="0" t="0" r="r" b="b"/>
                      <a:pathLst>
                        <a:path w="1277" h="3194">
                          <a:moveTo>
                            <a:pt x="640" y="578"/>
                          </a:moveTo>
                          <a:lnTo>
                            <a:pt x="626" y="518"/>
                          </a:lnTo>
                          <a:lnTo>
                            <a:pt x="610" y="462"/>
                          </a:lnTo>
                          <a:lnTo>
                            <a:pt x="597" y="409"/>
                          </a:lnTo>
                          <a:lnTo>
                            <a:pt x="576" y="356"/>
                          </a:lnTo>
                          <a:lnTo>
                            <a:pt x="553" y="303"/>
                          </a:lnTo>
                          <a:lnTo>
                            <a:pt x="531" y="253"/>
                          </a:lnTo>
                          <a:lnTo>
                            <a:pt x="507" y="176"/>
                          </a:lnTo>
                          <a:lnTo>
                            <a:pt x="495" y="89"/>
                          </a:lnTo>
                          <a:lnTo>
                            <a:pt x="499" y="23"/>
                          </a:lnTo>
                          <a:lnTo>
                            <a:pt x="438" y="93"/>
                          </a:lnTo>
                          <a:lnTo>
                            <a:pt x="384" y="123"/>
                          </a:lnTo>
                          <a:lnTo>
                            <a:pt x="284" y="161"/>
                          </a:lnTo>
                          <a:lnTo>
                            <a:pt x="215" y="177"/>
                          </a:lnTo>
                          <a:lnTo>
                            <a:pt x="177" y="187"/>
                          </a:lnTo>
                          <a:lnTo>
                            <a:pt x="143" y="205"/>
                          </a:lnTo>
                          <a:lnTo>
                            <a:pt x="124" y="241"/>
                          </a:lnTo>
                          <a:lnTo>
                            <a:pt x="113" y="283"/>
                          </a:lnTo>
                          <a:lnTo>
                            <a:pt x="103" y="352"/>
                          </a:lnTo>
                          <a:lnTo>
                            <a:pt x="103" y="440"/>
                          </a:lnTo>
                          <a:lnTo>
                            <a:pt x="62" y="635"/>
                          </a:lnTo>
                          <a:lnTo>
                            <a:pt x="29" y="712"/>
                          </a:lnTo>
                          <a:lnTo>
                            <a:pt x="18" y="790"/>
                          </a:lnTo>
                          <a:lnTo>
                            <a:pt x="13" y="849"/>
                          </a:lnTo>
                          <a:lnTo>
                            <a:pt x="0" y="915"/>
                          </a:lnTo>
                          <a:lnTo>
                            <a:pt x="21" y="955"/>
                          </a:lnTo>
                          <a:lnTo>
                            <a:pt x="49" y="990"/>
                          </a:lnTo>
                          <a:lnTo>
                            <a:pt x="80" y="1007"/>
                          </a:lnTo>
                          <a:lnTo>
                            <a:pt x="149" y="990"/>
                          </a:lnTo>
                          <a:lnTo>
                            <a:pt x="242" y="975"/>
                          </a:lnTo>
                          <a:lnTo>
                            <a:pt x="247" y="1111"/>
                          </a:lnTo>
                          <a:lnTo>
                            <a:pt x="201" y="1269"/>
                          </a:lnTo>
                          <a:lnTo>
                            <a:pt x="222" y="1290"/>
                          </a:lnTo>
                          <a:lnTo>
                            <a:pt x="180" y="1557"/>
                          </a:lnTo>
                          <a:lnTo>
                            <a:pt x="222" y="1573"/>
                          </a:lnTo>
                          <a:lnTo>
                            <a:pt x="187" y="2192"/>
                          </a:lnTo>
                          <a:lnTo>
                            <a:pt x="292" y="2949"/>
                          </a:lnTo>
                          <a:lnTo>
                            <a:pt x="282" y="3041"/>
                          </a:lnTo>
                          <a:lnTo>
                            <a:pt x="317" y="3153"/>
                          </a:lnTo>
                          <a:lnTo>
                            <a:pt x="362" y="3194"/>
                          </a:lnTo>
                          <a:lnTo>
                            <a:pt x="425" y="3180"/>
                          </a:lnTo>
                          <a:lnTo>
                            <a:pt x="531" y="3153"/>
                          </a:lnTo>
                          <a:lnTo>
                            <a:pt x="589" y="3126"/>
                          </a:lnTo>
                          <a:lnTo>
                            <a:pt x="602" y="3018"/>
                          </a:lnTo>
                          <a:lnTo>
                            <a:pt x="589" y="2952"/>
                          </a:lnTo>
                          <a:lnTo>
                            <a:pt x="574" y="2344"/>
                          </a:lnTo>
                          <a:lnTo>
                            <a:pt x="588" y="1905"/>
                          </a:lnTo>
                          <a:lnTo>
                            <a:pt x="611" y="1638"/>
                          </a:lnTo>
                          <a:lnTo>
                            <a:pt x="635" y="1905"/>
                          </a:lnTo>
                          <a:lnTo>
                            <a:pt x="689" y="3011"/>
                          </a:lnTo>
                          <a:lnTo>
                            <a:pt x="700" y="3119"/>
                          </a:lnTo>
                          <a:lnTo>
                            <a:pt x="737" y="3129"/>
                          </a:lnTo>
                          <a:lnTo>
                            <a:pt x="827" y="3179"/>
                          </a:lnTo>
                          <a:lnTo>
                            <a:pt x="871" y="3171"/>
                          </a:lnTo>
                          <a:lnTo>
                            <a:pt x="920" y="3127"/>
                          </a:lnTo>
                          <a:lnTo>
                            <a:pt x="948" y="3116"/>
                          </a:lnTo>
                          <a:lnTo>
                            <a:pt x="969" y="3015"/>
                          </a:lnTo>
                          <a:lnTo>
                            <a:pt x="1038" y="1982"/>
                          </a:lnTo>
                          <a:lnTo>
                            <a:pt x="1045" y="1583"/>
                          </a:lnTo>
                          <a:lnTo>
                            <a:pt x="1084" y="1552"/>
                          </a:lnTo>
                          <a:lnTo>
                            <a:pt x="1053" y="1284"/>
                          </a:lnTo>
                          <a:lnTo>
                            <a:pt x="1074" y="1248"/>
                          </a:lnTo>
                          <a:lnTo>
                            <a:pt x="1053" y="1127"/>
                          </a:lnTo>
                          <a:lnTo>
                            <a:pt x="1249" y="960"/>
                          </a:lnTo>
                          <a:lnTo>
                            <a:pt x="1277" y="920"/>
                          </a:lnTo>
                          <a:lnTo>
                            <a:pt x="1277" y="841"/>
                          </a:lnTo>
                          <a:lnTo>
                            <a:pt x="1265" y="744"/>
                          </a:lnTo>
                          <a:lnTo>
                            <a:pt x="1228" y="635"/>
                          </a:lnTo>
                          <a:lnTo>
                            <a:pt x="1203" y="519"/>
                          </a:lnTo>
                          <a:lnTo>
                            <a:pt x="1197" y="425"/>
                          </a:lnTo>
                          <a:lnTo>
                            <a:pt x="1187" y="341"/>
                          </a:lnTo>
                          <a:lnTo>
                            <a:pt x="1172" y="264"/>
                          </a:lnTo>
                          <a:lnTo>
                            <a:pt x="1169" y="196"/>
                          </a:lnTo>
                          <a:lnTo>
                            <a:pt x="1113" y="142"/>
                          </a:lnTo>
                          <a:lnTo>
                            <a:pt x="1033" y="127"/>
                          </a:lnTo>
                          <a:lnTo>
                            <a:pt x="953" y="107"/>
                          </a:lnTo>
                          <a:lnTo>
                            <a:pt x="907" y="88"/>
                          </a:lnTo>
                          <a:lnTo>
                            <a:pt x="852" y="63"/>
                          </a:lnTo>
                          <a:lnTo>
                            <a:pt x="799" y="0"/>
                          </a:lnTo>
                          <a:lnTo>
                            <a:pt x="799" y="83"/>
                          </a:lnTo>
                          <a:lnTo>
                            <a:pt x="795" y="137"/>
                          </a:lnTo>
                          <a:lnTo>
                            <a:pt x="776" y="209"/>
                          </a:lnTo>
                          <a:lnTo>
                            <a:pt x="756" y="276"/>
                          </a:lnTo>
                          <a:lnTo>
                            <a:pt x="735" y="343"/>
                          </a:lnTo>
                          <a:lnTo>
                            <a:pt x="710" y="409"/>
                          </a:lnTo>
                          <a:lnTo>
                            <a:pt x="684" y="477"/>
                          </a:lnTo>
                          <a:lnTo>
                            <a:pt x="640" y="578"/>
                          </a:lnTo>
                          <a:close/>
                        </a:path>
                      </a:pathLst>
                    </a:custGeom>
                    <a:solidFill>
                      <a:srgbClr val="20202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27" name="Freeform 1426"/>
                    <p:cNvSpPr>
                      <a:spLocks/>
                    </p:cNvSpPr>
                    <p:nvPr/>
                  </p:nvSpPr>
                  <p:spPr bwMode="auto">
                    <a:xfrm>
                      <a:off x="4596" y="1258"/>
                      <a:ext cx="29" cy="31"/>
                    </a:xfrm>
                    <a:custGeom>
                      <a:avLst/>
                      <a:gdLst>
                        <a:gd name="T0" fmla="*/ 0 w 233"/>
                        <a:gd name="T1" fmla="*/ 179 h 242"/>
                        <a:gd name="T2" fmla="*/ 12 w 233"/>
                        <a:gd name="T3" fmla="*/ 216 h 242"/>
                        <a:gd name="T4" fmla="*/ 31 w 233"/>
                        <a:gd name="T5" fmla="*/ 232 h 242"/>
                        <a:gd name="T6" fmla="*/ 52 w 233"/>
                        <a:gd name="T7" fmla="*/ 242 h 242"/>
                        <a:gd name="T8" fmla="*/ 87 w 233"/>
                        <a:gd name="T9" fmla="*/ 242 h 242"/>
                        <a:gd name="T10" fmla="*/ 115 w 233"/>
                        <a:gd name="T11" fmla="*/ 232 h 242"/>
                        <a:gd name="T12" fmla="*/ 149 w 233"/>
                        <a:gd name="T13" fmla="*/ 214 h 242"/>
                        <a:gd name="T14" fmla="*/ 174 w 233"/>
                        <a:gd name="T15" fmla="*/ 197 h 242"/>
                        <a:gd name="T16" fmla="*/ 195 w 233"/>
                        <a:gd name="T17" fmla="*/ 179 h 242"/>
                        <a:gd name="T18" fmla="*/ 213 w 233"/>
                        <a:gd name="T19" fmla="*/ 160 h 242"/>
                        <a:gd name="T20" fmla="*/ 233 w 233"/>
                        <a:gd name="T21" fmla="*/ 130 h 242"/>
                        <a:gd name="T22" fmla="*/ 233 w 233"/>
                        <a:gd name="T23" fmla="*/ 113 h 242"/>
                        <a:gd name="T24" fmla="*/ 233 w 233"/>
                        <a:gd name="T25" fmla="*/ 93 h 242"/>
                        <a:gd name="T26" fmla="*/ 231 w 233"/>
                        <a:gd name="T27" fmla="*/ 57 h 242"/>
                        <a:gd name="T28" fmla="*/ 226 w 233"/>
                        <a:gd name="T29" fmla="*/ 0 h 242"/>
                        <a:gd name="T30" fmla="*/ 0 w 233"/>
                        <a:gd name="T31" fmla="*/ 179 h 2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233" h="242">
                          <a:moveTo>
                            <a:pt x="0" y="179"/>
                          </a:moveTo>
                          <a:lnTo>
                            <a:pt x="12" y="216"/>
                          </a:lnTo>
                          <a:lnTo>
                            <a:pt x="31" y="232"/>
                          </a:lnTo>
                          <a:lnTo>
                            <a:pt x="52" y="242"/>
                          </a:lnTo>
                          <a:lnTo>
                            <a:pt x="87" y="242"/>
                          </a:lnTo>
                          <a:lnTo>
                            <a:pt x="115" y="232"/>
                          </a:lnTo>
                          <a:lnTo>
                            <a:pt x="149" y="214"/>
                          </a:lnTo>
                          <a:lnTo>
                            <a:pt x="174" y="197"/>
                          </a:lnTo>
                          <a:lnTo>
                            <a:pt x="195" y="179"/>
                          </a:lnTo>
                          <a:lnTo>
                            <a:pt x="213" y="160"/>
                          </a:lnTo>
                          <a:lnTo>
                            <a:pt x="233" y="130"/>
                          </a:lnTo>
                          <a:lnTo>
                            <a:pt x="233" y="113"/>
                          </a:lnTo>
                          <a:lnTo>
                            <a:pt x="233" y="93"/>
                          </a:lnTo>
                          <a:lnTo>
                            <a:pt x="231" y="57"/>
                          </a:lnTo>
                          <a:lnTo>
                            <a:pt x="226" y="0"/>
                          </a:lnTo>
                          <a:lnTo>
                            <a:pt x="0" y="179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28" name="Freeform 1427"/>
                    <p:cNvSpPr>
                      <a:spLocks/>
                    </p:cNvSpPr>
                    <p:nvPr/>
                  </p:nvSpPr>
                  <p:spPr bwMode="auto">
                    <a:xfrm>
                      <a:off x="4577" y="1207"/>
                      <a:ext cx="54" cy="52"/>
                    </a:xfrm>
                    <a:custGeom>
                      <a:avLst/>
                      <a:gdLst>
                        <a:gd name="T0" fmla="*/ 144 w 427"/>
                        <a:gd name="T1" fmla="*/ 1 h 412"/>
                        <a:gd name="T2" fmla="*/ 89 w 427"/>
                        <a:gd name="T3" fmla="*/ 37 h 412"/>
                        <a:gd name="T4" fmla="*/ 65 w 427"/>
                        <a:gd name="T5" fmla="*/ 79 h 412"/>
                        <a:gd name="T6" fmla="*/ 23 w 427"/>
                        <a:gd name="T7" fmla="*/ 102 h 412"/>
                        <a:gd name="T8" fmla="*/ 8 w 427"/>
                        <a:gd name="T9" fmla="*/ 133 h 412"/>
                        <a:gd name="T10" fmla="*/ 0 w 427"/>
                        <a:gd name="T11" fmla="*/ 195 h 412"/>
                        <a:gd name="T12" fmla="*/ 1 w 427"/>
                        <a:gd name="T13" fmla="*/ 238 h 412"/>
                        <a:gd name="T14" fmla="*/ 8 w 427"/>
                        <a:gd name="T15" fmla="*/ 279 h 412"/>
                        <a:gd name="T16" fmla="*/ 35 w 427"/>
                        <a:gd name="T17" fmla="*/ 302 h 412"/>
                        <a:gd name="T18" fmla="*/ 388 w 427"/>
                        <a:gd name="T19" fmla="*/ 412 h 412"/>
                        <a:gd name="T20" fmla="*/ 393 w 427"/>
                        <a:gd name="T21" fmla="*/ 349 h 412"/>
                        <a:gd name="T22" fmla="*/ 410 w 427"/>
                        <a:gd name="T23" fmla="*/ 305 h 412"/>
                        <a:gd name="T24" fmla="*/ 426 w 427"/>
                        <a:gd name="T25" fmla="*/ 259 h 412"/>
                        <a:gd name="T26" fmla="*/ 427 w 427"/>
                        <a:gd name="T27" fmla="*/ 204 h 412"/>
                        <a:gd name="T28" fmla="*/ 416 w 427"/>
                        <a:gd name="T29" fmla="*/ 149 h 412"/>
                        <a:gd name="T30" fmla="*/ 401 w 427"/>
                        <a:gd name="T31" fmla="*/ 102 h 412"/>
                        <a:gd name="T32" fmla="*/ 375 w 427"/>
                        <a:gd name="T33" fmla="*/ 62 h 412"/>
                        <a:gd name="T34" fmla="*/ 339 w 427"/>
                        <a:gd name="T35" fmla="*/ 36 h 412"/>
                        <a:gd name="T36" fmla="*/ 296 w 427"/>
                        <a:gd name="T37" fmla="*/ 8 h 412"/>
                        <a:gd name="T38" fmla="*/ 211 w 427"/>
                        <a:gd name="T39" fmla="*/ 0 h 412"/>
                        <a:gd name="T40" fmla="*/ 144 w 427"/>
                        <a:gd name="T41" fmla="*/ 1 h 4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427" h="412">
                          <a:moveTo>
                            <a:pt x="144" y="1"/>
                          </a:moveTo>
                          <a:lnTo>
                            <a:pt x="89" y="37"/>
                          </a:lnTo>
                          <a:lnTo>
                            <a:pt x="65" y="79"/>
                          </a:lnTo>
                          <a:lnTo>
                            <a:pt x="23" y="102"/>
                          </a:lnTo>
                          <a:lnTo>
                            <a:pt x="8" y="133"/>
                          </a:lnTo>
                          <a:lnTo>
                            <a:pt x="0" y="195"/>
                          </a:lnTo>
                          <a:lnTo>
                            <a:pt x="1" y="238"/>
                          </a:lnTo>
                          <a:lnTo>
                            <a:pt x="8" y="279"/>
                          </a:lnTo>
                          <a:lnTo>
                            <a:pt x="35" y="302"/>
                          </a:lnTo>
                          <a:lnTo>
                            <a:pt x="388" y="412"/>
                          </a:lnTo>
                          <a:lnTo>
                            <a:pt x="393" y="349"/>
                          </a:lnTo>
                          <a:lnTo>
                            <a:pt x="410" y="305"/>
                          </a:lnTo>
                          <a:lnTo>
                            <a:pt x="426" y="259"/>
                          </a:lnTo>
                          <a:lnTo>
                            <a:pt x="427" y="204"/>
                          </a:lnTo>
                          <a:lnTo>
                            <a:pt x="416" y="149"/>
                          </a:lnTo>
                          <a:lnTo>
                            <a:pt x="401" y="102"/>
                          </a:lnTo>
                          <a:lnTo>
                            <a:pt x="375" y="62"/>
                          </a:lnTo>
                          <a:lnTo>
                            <a:pt x="339" y="36"/>
                          </a:lnTo>
                          <a:lnTo>
                            <a:pt x="296" y="8"/>
                          </a:lnTo>
                          <a:lnTo>
                            <a:pt x="211" y="0"/>
                          </a:lnTo>
                          <a:lnTo>
                            <a:pt x="144" y="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29" name="Freeform 1428"/>
                    <p:cNvSpPr>
                      <a:spLocks/>
                    </p:cNvSpPr>
                    <p:nvPr/>
                  </p:nvSpPr>
                  <p:spPr bwMode="auto">
                    <a:xfrm>
                      <a:off x="4581" y="1228"/>
                      <a:ext cx="46" cy="56"/>
                    </a:xfrm>
                    <a:custGeom>
                      <a:avLst/>
                      <a:gdLst>
                        <a:gd name="T0" fmla="*/ 0 w 368"/>
                        <a:gd name="T1" fmla="*/ 134 h 442"/>
                        <a:gd name="T2" fmla="*/ 12 w 368"/>
                        <a:gd name="T3" fmla="*/ 154 h 442"/>
                        <a:gd name="T4" fmla="*/ 12 w 368"/>
                        <a:gd name="T5" fmla="*/ 179 h 442"/>
                        <a:gd name="T6" fmla="*/ 15 w 368"/>
                        <a:gd name="T7" fmla="*/ 207 h 442"/>
                        <a:gd name="T8" fmla="*/ 25 w 368"/>
                        <a:gd name="T9" fmla="*/ 243 h 442"/>
                        <a:gd name="T10" fmla="*/ 38 w 368"/>
                        <a:gd name="T11" fmla="*/ 285 h 442"/>
                        <a:gd name="T12" fmla="*/ 51 w 368"/>
                        <a:gd name="T13" fmla="*/ 328 h 442"/>
                        <a:gd name="T14" fmla="*/ 64 w 368"/>
                        <a:gd name="T15" fmla="*/ 374 h 442"/>
                        <a:gd name="T16" fmla="*/ 76 w 368"/>
                        <a:gd name="T17" fmla="*/ 399 h 442"/>
                        <a:gd name="T18" fmla="*/ 92 w 368"/>
                        <a:gd name="T19" fmla="*/ 419 h 442"/>
                        <a:gd name="T20" fmla="*/ 110 w 368"/>
                        <a:gd name="T21" fmla="*/ 439 h 442"/>
                        <a:gd name="T22" fmla="*/ 133 w 368"/>
                        <a:gd name="T23" fmla="*/ 442 h 442"/>
                        <a:gd name="T24" fmla="*/ 164 w 368"/>
                        <a:gd name="T25" fmla="*/ 434 h 442"/>
                        <a:gd name="T26" fmla="*/ 197 w 368"/>
                        <a:gd name="T27" fmla="*/ 423 h 442"/>
                        <a:gd name="T28" fmla="*/ 223 w 368"/>
                        <a:gd name="T29" fmla="*/ 413 h 442"/>
                        <a:gd name="T30" fmla="*/ 248 w 368"/>
                        <a:gd name="T31" fmla="*/ 398 h 442"/>
                        <a:gd name="T32" fmla="*/ 267 w 368"/>
                        <a:gd name="T33" fmla="*/ 382 h 442"/>
                        <a:gd name="T34" fmla="*/ 284 w 368"/>
                        <a:gd name="T35" fmla="*/ 365 h 442"/>
                        <a:gd name="T36" fmla="*/ 304 w 368"/>
                        <a:gd name="T37" fmla="*/ 342 h 442"/>
                        <a:gd name="T38" fmla="*/ 325 w 368"/>
                        <a:gd name="T39" fmla="*/ 314 h 442"/>
                        <a:gd name="T40" fmla="*/ 341 w 368"/>
                        <a:gd name="T41" fmla="*/ 282 h 442"/>
                        <a:gd name="T42" fmla="*/ 345 w 368"/>
                        <a:gd name="T43" fmla="*/ 234 h 442"/>
                        <a:gd name="T44" fmla="*/ 345 w 368"/>
                        <a:gd name="T45" fmla="*/ 205 h 442"/>
                        <a:gd name="T46" fmla="*/ 356 w 368"/>
                        <a:gd name="T47" fmla="*/ 185 h 442"/>
                        <a:gd name="T48" fmla="*/ 366 w 368"/>
                        <a:gd name="T49" fmla="*/ 164 h 442"/>
                        <a:gd name="T50" fmla="*/ 368 w 368"/>
                        <a:gd name="T51" fmla="*/ 136 h 442"/>
                        <a:gd name="T52" fmla="*/ 364 w 368"/>
                        <a:gd name="T53" fmla="*/ 102 h 442"/>
                        <a:gd name="T54" fmla="*/ 348 w 368"/>
                        <a:gd name="T55" fmla="*/ 81 h 442"/>
                        <a:gd name="T56" fmla="*/ 330 w 368"/>
                        <a:gd name="T57" fmla="*/ 79 h 442"/>
                        <a:gd name="T58" fmla="*/ 318 w 368"/>
                        <a:gd name="T59" fmla="*/ 94 h 442"/>
                        <a:gd name="T60" fmla="*/ 308 w 368"/>
                        <a:gd name="T61" fmla="*/ 120 h 442"/>
                        <a:gd name="T62" fmla="*/ 297 w 368"/>
                        <a:gd name="T63" fmla="*/ 79 h 442"/>
                        <a:gd name="T64" fmla="*/ 277 w 368"/>
                        <a:gd name="T65" fmla="*/ 73 h 442"/>
                        <a:gd name="T66" fmla="*/ 259 w 368"/>
                        <a:gd name="T67" fmla="*/ 69 h 442"/>
                        <a:gd name="T68" fmla="*/ 195 w 368"/>
                        <a:gd name="T69" fmla="*/ 51 h 442"/>
                        <a:gd name="T70" fmla="*/ 141 w 368"/>
                        <a:gd name="T71" fmla="*/ 20 h 442"/>
                        <a:gd name="T72" fmla="*/ 91 w 368"/>
                        <a:gd name="T73" fmla="*/ 0 h 442"/>
                        <a:gd name="T74" fmla="*/ 43 w 368"/>
                        <a:gd name="T75" fmla="*/ 2 h 442"/>
                        <a:gd name="T76" fmla="*/ 12 w 368"/>
                        <a:gd name="T77" fmla="*/ 17 h 442"/>
                        <a:gd name="T78" fmla="*/ 5 w 368"/>
                        <a:gd name="T79" fmla="*/ 78 h 442"/>
                        <a:gd name="T80" fmla="*/ 0 w 368"/>
                        <a:gd name="T81" fmla="*/ 111 h 442"/>
                        <a:gd name="T82" fmla="*/ 0 w 368"/>
                        <a:gd name="T83" fmla="*/ 134 h 4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</a:cxnLst>
                      <a:rect l="0" t="0" r="r" b="b"/>
                      <a:pathLst>
                        <a:path w="368" h="442">
                          <a:moveTo>
                            <a:pt x="0" y="134"/>
                          </a:moveTo>
                          <a:lnTo>
                            <a:pt x="12" y="154"/>
                          </a:lnTo>
                          <a:lnTo>
                            <a:pt x="12" y="179"/>
                          </a:lnTo>
                          <a:lnTo>
                            <a:pt x="15" y="207"/>
                          </a:lnTo>
                          <a:lnTo>
                            <a:pt x="25" y="243"/>
                          </a:lnTo>
                          <a:lnTo>
                            <a:pt x="38" y="285"/>
                          </a:lnTo>
                          <a:lnTo>
                            <a:pt x="51" y="328"/>
                          </a:lnTo>
                          <a:lnTo>
                            <a:pt x="64" y="374"/>
                          </a:lnTo>
                          <a:lnTo>
                            <a:pt x="76" y="399"/>
                          </a:lnTo>
                          <a:lnTo>
                            <a:pt x="92" y="419"/>
                          </a:lnTo>
                          <a:lnTo>
                            <a:pt x="110" y="439"/>
                          </a:lnTo>
                          <a:lnTo>
                            <a:pt x="133" y="442"/>
                          </a:lnTo>
                          <a:lnTo>
                            <a:pt x="164" y="434"/>
                          </a:lnTo>
                          <a:lnTo>
                            <a:pt x="197" y="423"/>
                          </a:lnTo>
                          <a:lnTo>
                            <a:pt x="223" y="413"/>
                          </a:lnTo>
                          <a:lnTo>
                            <a:pt x="248" y="398"/>
                          </a:lnTo>
                          <a:lnTo>
                            <a:pt x="267" y="382"/>
                          </a:lnTo>
                          <a:lnTo>
                            <a:pt x="284" y="365"/>
                          </a:lnTo>
                          <a:lnTo>
                            <a:pt x="304" y="342"/>
                          </a:lnTo>
                          <a:lnTo>
                            <a:pt x="325" y="314"/>
                          </a:lnTo>
                          <a:lnTo>
                            <a:pt x="341" y="282"/>
                          </a:lnTo>
                          <a:lnTo>
                            <a:pt x="345" y="234"/>
                          </a:lnTo>
                          <a:lnTo>
                            <a:pt x="345" y="205"/>
                          </a:lnTo>
                          <a:lnTo>
                            <a:pt x="356" y="185"/>
                          </a:lnTo>
                          <a:lnTo>
                            <a:pt x="366" y="164"/>
                          </a:lnTo>
                          <a:lnTo>
                            <a:pt x="368" y="136"/>
                          </a:lnTo>
                          <a:lnTo>
                            <a:pt x="364" y="102"/>
                          </a:lnTo>
                          <a:lnTo>
                            <a:pt x="348" y="81"/>
                          </a:lnTo>
                          <a:lnTo>
                            <a:pt x="330" y="79"/>
                          </a:lnTo>
                          <a:lnTo>
                            <a:pt x="318" y="94"/>
                          </a:lnTo>
                          <a:lnTo>
                            <a:pt x="308" y="120"/>
                          </a:lnTo>
                          <a:lnTo>
                            <a:pt x="297" y="79"/>
                          </a:lnTo>
                          <a:lnTo>
                            <a:pt x="277" y="73"/>
                          </a:lnTo>
                          <a:lnTo>
                            <a:pt x="259" y="69"/>
                          </a:lnTo>
                          <a:lnTo>
                            <a:pt x="195" y="51"/>
                          </a:lnTo>
                          <a:lnTo>
                            <a:pt x="141" y="20"/>
                          </a:lnTo>
                          <a:lnTo>
                            <a:pt x="91" y="0"/>
                          </a:lnTo>
                          <a:lnTo>
                            <a:pt x="43" y="2"/>
                          </a:lnTo>
                          <a:lnTo>
                            <a:pt x="12" y="17"/>
                          </a:lnTo>
                          <a:lnTo>
                            <a:pt x="5" y="78"/>
                          </a:lnTo>
                          <a:lnTo>
                            <a:pt x="0" y="111"/>
                          </a:lnTo>
                          <a:lnTo>
                            <a:pt x="0" y="134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30" name="Freeform 1429"/>
                    <p:cNvSpPr>
                      <a:spLocks/>
                    </p:cNvSpPr>
                    <p:nvPr/>
                  </p:nvSpPr>
                  <p:spPr bwMode="auto">
                    <a:xfrm>
                      <a:off x="4589" y="1270"/>
                      <a:ext cx="14" cy="3"/>
                    </a:xfrm>
                    <a:custGeom>
                      <a:avLst/>
                      <a:gdLst>
                        <a:gd name="T0" fmla="*/ 3 w 117"/>
                        <a:gd name="T1" fmla="*/ 22 h 23"/>
                        <a:gd name="T2" fmla="*/ 0 w 117"/>
                        <a:gd name="T3" fmla="*/ 13 h 23"/>
                        <a:gd name="T4" fmla="*/ 0 w 117"/>
                        <a:gd name="T5" fmla="*/ 5 h 23"/>
                        <a:gd name="T6" fmla="*/ 5 w 117"/>
                        <a:gd name="T7" fmla="*/ 9 h 23"/>
                        <a:gd name="T8" fmla="*/ 24 w 117"/>
                        <a:gd name="T9" fmla="*/ 2 h 23"/>
                        <a:gd name="T10" fmla="*/ 37 w 117"/>
                        <a:gd name="T11" fmla="*/ 5 h 23"/>
                        <a:gd name="T12" fmla="*/ 48 w 117"/>
                        <a:gd name="T13" fmla="*/ 0 h 23"/>
                        <a:gd name="T14" fmla="*/ 83 w 117"/>
                        <a:gd name="T15" fmla="*/ 5 h 23"/>
                        <a:gd name="T16" fmla="*/ 98 w 117"/>
                        <a:gd name="T17" fmla="*/ 7 h 23"/>
                        <a:gd name="T18" fmla="*/ 106 w 117"/>
                        <a:gd name="T19" fmla="*/ 6 h 23"/>
                        <a:gd name="T20" fmla="*/ 111 w 117"/>
                        <a:gd name="T21" fmla="*/ 2 h 23"/>
                        <a:gd name="T22" fmla="*/ 111 w 117"/>
                        <a:gd name="T23" fmla="*/ 12 h 23"/>
                        <a:gd name="T24" fmla="*/ 117 w 117"/>
                        <a:gd name="T25" fmla="*/ 23 h 23"/>
                        <a:gd name="T26" fmla="*/ 103 w 117"/>
                        <a:gd name="T27" fmla="*/ 11 h 23"/>
                        <a:gd name="T28" fmla="*/ 82 w 117"/>
                        <a:gd name="T29" fmla="*/ 8 h 23"/>
                        <a:gd name="T30" fmla="*/ 51 w 117"/>
                        <a:gd name="T31" fmla="*/ 9 h 23"/>
                        <a:gd name="T32" fmla="*/ 39 w 117"/>
                        <a:gd name="T33" fmla="*/ 12 h 23"/>
                        <a:gd name="T34" fmla="*/ 25 w 117"/>
                        <a:gd name="T35" fmla="*/ 9 h 23"/>
                        <a:gd name="T36" fmla="*/ 14 w 117"/>
                        <a:gd name="T37" fmla="*/ 11 h 23"/>
                        <a:gd name="T38" fmla="*/ 5 w 117"/>
                        <a:gd name="T39" fmla="*/ 12 h 23"/>
                        <a:gd name="T40" fmla="*/ 3 w 117"/>
                        <a:gd name="T41" fmla="*/ 22 h 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17" h="23">
                          <a:moveTo>
                            <a:pt x="3" y="22"/>
                          </a:moveTo>
                          <a:lnTo>
                            <a:pt x="0" y="13"/>
                          </a:lnTo>
                          <a:lnTo>
                            <a:pt x="0" y="5"/>
                          </a:lnTo>
                          <a:lnTo>
                            <a:pt x="5" y="9"/>
                          </a:lnTo>
                          <a:lnTo>
                            <a:pt x="24" y="2"/>
                          </a:lnTo>
                          <a:lnTo>
                            <a:pt x="37" y="5"/>
                          </a:lnTo>
                          <a:lnTo>
                            <a:pt x="48" y="0"/>
                          </a:lnTo>
                          <a:lnTo>
                            <a:pt x="83" y="5"/>
                          </a:lnTo>
                          <a:lnTo>
                            <a:pt x="98" y="7"/>
                          </a:lnTo>
                          <a:lnTo>
                            <a:pt x="106" y="6"/>
                          </a:lnTo>
                          <a:lnTo>
                            <a:pt x="111" y="2"/>
                          </a:lnTo>
                          <a:lnTo>
                            <a:pt x="111" y="12"/>
                          </a:lnTo>
                          <a:lnTo>
                            <a:pt x="117" y="23"/>
                          </a:lnTo>
                          <a:lnTo>
                            <a:pt x="103" y="11"/>
                          </a:lnTo>
                          <a:lnTo>
                            <a:pt x="82" y="8"/>
                          </a:lnTo>
                          <a:lnTo>
                            <a:pt x="51" y="9"/>
                          </a:lnTo>
                          <a:lnTo>
                            <a:pt x="39" y="12"/>
                          </a:lnTo>
                          <a:lnTo>
                            <a:pt x="25" y="9"/>
                          </a:lnTo>
                          <a:lnTo>
                            <a:pt x="14" y="11"/>
                          </a:lnTo>
                          <a:lnTo>
                            <a:pt x="5" y="12"/>
                          </a:lnTo>
                          <a:lnTo>
                            <a:pt x="3" y="2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31" name="Freeform 1430"/>
                    <p:cNvSpPr>
                      <a:spLocks/>
                    </p:cNvSpPr>
                    <p:nvPr/>
                  </p:nvSpPr>
                  <p:spPr bwMode="auto">
                    <a:xfrm>
                      <a:off x="4591" y="1274"/>
                      <a:ext cx="7" cy="2"/>
                    </a:xfrm>
                    <a:custGeom>
                      <a:avLst/>
                      <a:gdLst>
                        <a:gd name="T0" fmla="*/ 0 w 55"/>
                        <a:gd name="T1" fmla="*/ 2 h 10"/>
                        <a:gd name="T2" fmla="*/ 14 w 55"/>
                        <a:gd name="T3" fmla="*/ 3 h 10"/>
                        <a:gd name="T4" fmla="*/ 25 w 55"/>
                        <a:gd name="T5" fmla="*/ 3 h 10"/>
                        <a:gd name="T6" fmla="*/ 55 w 55"/>
                        <a:gd name="T7" fmla="*/ 0 h 10"/>
                        <a:gd name="T8" fmla="*/ 31 w 55"/>
                        <a:gd name="T9" fmla="*/ 10 h 10"/>
                        <a:gd name="T10" fmla="*/ 13 w 55"/>
                        <a:gd name="T11" fmla="*/ 8 h 10"/>
                        <a:gd name="T12" fmla="*/ 0 w 55"/>
                        <a:gd name="T13" fmla="*/ 2 h 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5" h="10">
                          <a:moveTo>
                            <a:pt x="0" y="2"/>
                          </a:moveTo>
                          <a:lnTo>
                            <a:pt x="14" y="3"/>
                          </a:lnTo>
                          <a:lnTo>
                            <a:pt x="25" y="3"/>
                          </a:lnTo>
                          <a:lnTo>
                            <a:pt x="55" y="0"/>
                          </a:lnTo>
                          <a:lnTo>
                            <a:pt x="31" y="10"/>
                          </a:lnTo>
                          <a:lnTo>
                            <a:pt x="13" y="8"/>
                          </a:lnTo>
                          <a:lnTo>
                            <a:pt x="0" y="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32" name="Freeform 1431"/>
                    <p:cNvSpPr>
                      <a:spLocks/>
                    </p:cNvSpPr>
                    <p:nvPr/>
                  </p:nvSpPr>
                  <p:spPr bwMode="auto">
                    <a:xfrm>
                      <a:off x="4594" y="1280"/>
                      <a:ext cx="4" cy="3"/>
                    </a:xfrm>
                    <a:custGeom>
                      <a:avLst/>
                      <a:gdLst>
                        <a:gd name="T0" fmla="*/ 0 w 36"/>
                        <a:gd name="T1" fmla="*/ 2 h 20"/>
                        <a:gd name="T2" fmla="*/ 13 w 36"/>
                        <a:gd name="T3" fmla="*/ 6 h 20"/>
                        <a:gd name="T4" fmla="*/ 18 w 36"/>
                        <a:gd name="T5" fmla="*/ 20 h 20"/>
                        <a:gd name="T6" fmla="*/ 18 w 36"/>
                        <a:gd name="T7" fmla="*/ 7 h 20"/>
                        <a:gd name="T8" fmla="*/ 36 w 36"/>
                        <a:gd name="T9" fmla="*/ 0 h 20"/>
                        <a:gd name="T10" fmla="*/ 16 w 36"/>
                        <a:gd name="T11" fmla="*/ 3 h 20"/>
                        <a:gd name="T12" fmla="*/ 0 w 36"/>
                        <a:gd name="T13" fmla="*/ 2 h 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6" h="20">
                          <a:moveTo>
                            <a:pt x="0" y="2"/>
                          </a:moveTo>
                          <a:lnTo>
                            <a:pt x="13" y="6"/>
                          </a:lnTo>
                          <a:lnTo>
                            <a:pt x="18" y="20"/>
                          </a:lnTo>
                          <a:lnTo>
                            <a:pt x="18" y="7"/>
                          </a:lnTo>
                          <a:lnTo>
                            <a:pt x="36" y="0"/>
                          </a:lnTo>
                          <a:lnTo>
                            <a:pt x="16" y="3"/>
                          </a:lnTo>
                          <a:lnTo>
                            <a:pt x="0" y="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33" name="Freeform 1432"/>
                    <p:cNvSpPr>
                      <a:spLocks/>
                    </p:cNvSpPr>
                    <p:nvPr/>
                  </p:nvSpPr>
                  <p:spPr bwMode="auto">
                    <a:xfrm>
                      <a:off x="4621" y="1244"/>
                      <a:ext cx="2" cy="6"/>
                    </a:xfrm>
                    <a:custGeom>
                      <a:avLst/>
                      <a:gdLst>
                        <a:gd name="T0" fmla="*/ 8 w 18"/>
                        <a:gd name="T1" fmla="*/ 0 h 48"/>
                        <a:gd name="T2" fmla="*/ 0 w 18"/>
                        <a:gd name="T3" fmla="*/ 10 h 48"/>
                        <a:gd name="T4" fmla="*/ 8 w 18"/>
                        <a:gd name="T5" fmla="*/ 18 h 48"/>
                        <a:gd name="T6" fmla="*/ 9 w 18"/>
                        <a:gd name="T7" fmla="*/ 29 h 48"/>
                        <a:gd name="T8" fmla="*/ 8 w 18"/>
                        <a:gd name="T9" fmla="*/ 48 h 48"/>
                        <a:gd name="T10" fmla="*/ 18 w 18"/>
                        <a:gd name="T11" fmla="*/ 23 h 48"/>
                        <a:gd name="T12" fmla="*/ 8 w 18"/>
                        <a:gd name="T13" fmla="*/ 0 h 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8" h="48">
                          <a:moveTo>
                            <a:pt x="8" y="0"/>
                          </a:moveTo>
                          <a:lnTo>
                            <a:pt x="0" y="10"/>
                          </a:lnTo>
                          <a:lnTo>
                            <a:pt x="8" y="18"/>
                          </a:lnTo>
                          <a:lnTo>
                            <a:pt x="9" y="29"/>
                          </a:lnTo>
                          <a:lnTo>
                            <a:pt x="8" y="48"/>
                          </a:lnTo>
                          <a:lnTo>
                            <a:pt x="18" y="23"/>
                          </a:lnTo>
                          <a:lnTo>
                            <a:pt x="8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34" name="Freeform 1433"/>
                    <p:cNvSpPr>
                      <a:spLocks/>
                    </p:cNvSpPr>
                    <p:nvPr/>
                  </p:nvSpPr>
                  <p:spPr bwMode="auto">
                    <a:xfrm>
                      <a:off x="4621" y="1241"/>
                      <a:ext cx="3" cy="9"/>
                    </a:xfrm>
                    <a:custGeom>
                      <a:avLst/>
                      <a:gdLst>
                        <a:gd name="T0" fmla="*/ 3 w 27"/>
                        <a:gd name="T1" fmla="*/ 26 h 76"/>
                        <a:gd name="T2" fmla="*/ 0 w 27"/>
                        <a:gd name="T3" fmla="*/ 16 h 76"/>
                        <a:gd name="T4" fmla="*/ 7 w 27"/>
                        <a:gd name="T5" fmla="*/ 2 h 76"/>
                        <a:gd name="T6" fmla="*/ 16 w 27"/>
                        <a:gd name="T7" fmla="*/ 0 h 76"/>
                        <a:gd name="T8" fmla="*/ 24 w 27"/>
                        <a:gd name="T9" fmla="*/ 8 h 76"/>
                        <a:gd name="T10" fmla="*/ 27 w 27"/>
                        <a:gd name="T11" fmla="*/ 33 h 76"/>
                        <a:gd name="T12" fmla="*/ 24 w 27"/>
                        <a:gd name="T13" fmla="*/ 63 h 76"/>
                        <a:gd name="T14" fmla="*/ 15 w 27"/>
                        <a:gd name="T15" fmla="*/ 76 h 76"/>
                        <a:gd name="T16" fmla="*/ 22 w 27"/>
                        <a:gd name="T17" fmla="*/ 56 h 76"/>
                        <a:gd name="T18" fmla="*/ 22 w 27"/>
                        <a:gd name="T19" fmla="*/ 26 h 76"/>
                        <a:gd name="T20" fmla="*/ 18 w 27"/>
                        <a:gd name="T21" fmla="*/ 8 h 76"/>
                        <a:gd name="T22" fmla="*/ 11 w 27"/>
                        <a:gd name="T23" fmla="*/ 8 h 76"/>
                        <a:gd name="T24" fmla="*/ 3 w 27"/>
                        <a:gd name="T25" fmla="*/ 26 h 7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27" h="76">
                          <a:moveTo>
                            <a:pt x="3" y="26"/>
                          </a:moveTo>
                          <a:lnTo>
                            <a:pt x="0" y="16"/>
                          </a:lnTo>
                          <a:lnTo>
                            <a:pt x="7" y="2"/>
                          </a:lnTo>
                          <a:lnTo>
                            <a:pt x="16" y="0"/>
                          </a:lnTo>
                          <a:lnTo>
                            <a:pt x="24" y="8"/>
                          </a:lnTo>
                          <a:lnTo>
                            <a:pt x="27" y="33"/>
                          </a:lnTo>
                          <a:lnTo>
                            <a:pt x="24" y="63"/>
                          </a:lnTo>
                          <a:lnTo>
                            <a:pt x="15" y="76"/>
                          </a:lnTo>
                          <a:lnTo>
                            <a:pt x="22" y="56"/>
                          </a:lnTo>
                          <a:lnTo>
                            <a:pt x="22" y="26"/>
                          </a:lnTo>
                          <a:lnTo>
                            <a:pt x="18" y="8"/>
                          </a:lnTo>
                          <a:lnTo>
                            <a:pt x="11" y="8"/>
                          </a:lnTo>
                          <a:lnTo>
                            <a:pt x="3" y="26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35" name="Freeform 1434"/>
                    <p:cNvSpPr>
                      <a:spLocks/>
                    </p:cNvSpPr>
                    <p:nvPr/>
                  </p:nvSpPr>
                  <p:spPr bwMode="auto">
                    <a:xfrm>
                      <a:off x="4621" y="1254"/>
                      <a:ext cx="2" cy="3"/>
                    </a:xfrm>
                    <a:custGeom>
                      <a:avLst/>
                      <a:gdLst>
                        <a:gd name="T0" fmla="*/ 20 w 20"/>
                        <a:gd name="T1" fmla="*/ 9 h 22"/>
                        <a:gd name="T2" fmla="*/ 20 w 20"/>
                        <a:gd name="T3" fmla="*/ 0 h 22"/>
                        <a:gd name="T4" fmla="*/ 9 w 20"/>
                        <a:gd name="T5" fmla="*/ 7 h 22"/>
                        <a:gd name="T6" fmla="*/ 0 w 20"/>
                        <a:gd name="T7" fmla="*/ 7 h 22"/>
                        <a:gd name="T8" fmla="*/ 20 w 20"/>
                        <a:gd name="T9" fmla="*/ 22 h 22"/>
                        <a:gd name="T10" fmla="*/ 20 w 20"/>
                        <a:gd name="T11" fmla="*/ 9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0" h="22">
                          <a:moveTo>
                            <a:pt x="20" y="9"/>
                          </a:moveTo>
                          <a:lnTo>
                            <a:pt x="20" y="0"/>
                          </a:lnTo>
                          <a:lnTo>
                            <a:pt x="9" y="7"/>
                          </a:lnTo>
                          <a:lnTo>
                            <a:pt x="0" y="7"/>
                          </a:lnTo>
                          <a:lnTo>
                            <a:pt x="20" y="22"/>
                          </a:lnTo>
                          <a:lnTo>
                            <a:pt x="20" y="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36" name="Freeform 1435"/>
                    <p:cNvSpPr>
                      <a:spLocks/>
                    </p:cNvSpPr>
                    <p:nvPr/>
                  </p:nvSpPr>
                  <p:spPr bwMode="auto">
                    <a:xfrm>
                      <a:off x="4598" y="1247"/>
                      <a:ext cx="8" cy="4"/>
                    </a:xfrm>
                    <a:custGeom>
                      <a:avLst/>
                      <a:gdLst>
                        <a:gd name="T0" fmla="*/ 11 w 64"/>
                        <a:gd name="T1" fmla="*/ 6 h 37"/>
                        <a:gd name="T2" fmla="*/ 0 w 64"/>
                        <a:gd name="T3" fmla="*/ 15 h 37"/>
                        <a:gd name="T4" fmla="*/ 5 w 64"/>
                        <a:gd name="T5" fmla="*/ 17 h 37"/>
                        <a:gd name="T6" fmla="*/ 10 w 64"/>
                        <a:gd name="T7" fmla="*/ 21 h 37"/>
                        <a:gd name="T8" fmla="*/ 14 w 64"/>
                        <a:gd name="T9" fmla="*/ 30 h 37"/>
                        <a:gd name="T10" fmla="*/ 22 w 64"/>
                        <a:gd name="T11" fmla="*/ 37 h 37"/>
                        <a:gd name="T12" fmla="*/ 15 w 64"/>
                        <a:gd name="T13" fmla="*/ 28 h 37"/>
                        <a:gd name="T14" fmla="*/ 15 w 64"/>
                        <a:gd name="T15" fmla="*/ 21 h 37"/>
                        <a:gd name="T16" fmla="*/ 26 w 64"/>
                        <a:gd name="T17" fmla="*/ 26 h 37"/>
                        <a:gd name="T18" fmla="*/ 37 w 64"/>
                        <a:gd name="T19" fmla="*/ 23 h 37"/>
                        <a:gd name="T20" fmla="*/ 46 w 64"/>
                        <a:gd name="T21" fmla="*/ 20 h 37"/>
                        <a:gd name="T22" fmla="*/ 56 w 64"/>
                        <a:gd name="T23" fmla="*/ 11 h 37"/>
                        <a:gd name="T24" fmla="*/ 64 w 64"/>
                        <a:gd name="T25" fmla="*/ 10 h 37"/>
                        <a:gd name="T26" fmla="*/ 53 w 64"/>
                        <a:gd name="T27" fmla="*/ 1 h 37"/>
                        <a:gd name="T28" fmla="*/ 39 w 64"/>
                        <a:gd name="T29" fmla="*/ 0 h 37"/>
                        <a:gd name="T30" fmla="*/ 28 w 64"/>
                        <a:gd name="T31" fmla="*/ 0 h 37"/>
                        <a:gd name="T32" fmla="*/ 17 w 64"/>
                        <a:gd name="T33" fmla="*/ 1 h 37"/>
                        <a:gd name="T34" fmla="*/ 11 w 64"/>
                        <a:gd name="T35" fmla="*/ 6 h 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64" h="37">
                          <a:moveTo>
                            <a:pt x="11" y="6"/>
                          </a:moveTo>
                          <a:lnTo>
                            <a:pt x="0" y="15"/>
                          </a:lnTo>
                          <a:lnTo>
                            <a:pt x="5" y="17"/>
                          </a:lnTo>
                          <a:lnTo>
                            <a:pt x="10" y="21"/>
                          </a:lnTo>
                          <a:lnTo>
                            <a:pt x="14" y="30"/>
                          </a:lnTo>
                          <a:lnTo>
                            <a:pt x="22" y="37"/>
                          </a:lnTo>
                          <a:lnTo>
                            <a:pt x="15" y="28"/>
                          </a:lnTo>
                          <a:lnTo>
                            <a:pt x="15" y="21"/>
                          </a:lnTo>
                          <a:lnTo>
                            <a:pt x="26" y="26"/>
                          </a:lnTo>
                          <a:lnTo>
                            <a:pt x="37" y="23"/>
                          </a:lnTo>
                          <a:lnTo>
                            <a:pt x="46" y="20"/>
                          </a:lnTo>
                          <a:lnTo>
                            <a:pt x="56" y="11"/>
                          </a:lnTo>
                          <a:lnTo>
                            <a:pt x="64" y="10"/>
                          </a:lnTo>
                          <a:lnTo>
                            <a:pt x="53" y="1"/>
                          </a:lnTo>
                          <a:lnTo>
                            <a:pt x="39" y="0"/>
                          </a:lnTo>
                          <a:lnTo>
                            <a:pt x="28" y="0"/>
                          </a:lnTo>
                          <a:lnTo>
                            <a:pt x="17" y="1"/>
                          </a:lnTo>
                          <a:lnTo>
                            <a:pt x="11" y="6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37" name="Freeform 1436"/>
                    <p:cNvSpPr>
                      <a:spLocks/>
                    </p:cNvSpPr>
                    <p:nvPr/>
                  </p:nvSpPr>
                  <p:spPr bwMode="auto">
                    <a:xfrm>
                      <a:off x="4595" y="1243"/>
                      <a:ext cx="14" cy="4"/>
                    </a:xfrm>
                    <a:custGeom>
                      <a:avLst/>
                      <a:gdLst>
                        <a:gd name="T0" fmla="*/ 0 w 115"/>
                        <a:gd name="T1" fmla="*/ 21 h 33"/>
                        <a:gd name="T2" fmla="*/ 12 w 115"/>
                        <a:gd name="T3" fmla="*/ 33 h 33"/>
                        <a:gd name="T4" fmla="*/ 41 w 115"/>
                        <a:gd name="T5" fmla="*/ 20 h 33"/>
                        <a:gd name="T6" fmla="*/ 72 w 115"/>
                        <a:gd name="T7" fmla="*/ 11 h 33"/>
                        <a:gd name="T8" fmla="*/ 115 w 115"/>
                        <a:gd name="T9" fmla="*/ 14 h 33"/>
                        <a:gd name="T10" fmla="*/ 80 w 115"/>
                        <a:gd name="T11" fmla="*/ 6 h 33"/>
                        <a:gd name="T12" fmla="*/ 90 w 115"/>
                        <a:gd name="T13" fmla="*/ 0 h 33"/>
                        <a:gd name="T14" fmla="*/ 66 w 115"/>
                        <a:gd name="T15" fmla="*/ 2 h 33"/>
                        <a:gd name="T16" fmla="*/ 49 w 115"/>
                        <a:gd name="T17" fmla="*/ 7 h 33"/>
                        <a:gd name="T18" fmla="*/ 57 w 115"/>
                        <a:gd name="T19" fmla="*/ 1 h 33"/>
                        <a:gd name="T20" fmla="*/ 37 w 115"/>
                        <a:gd name="T21" fmla="*/ 6 h 33"/>
                        <a:gd name="T22" fmla="*/ 23 w 115"/>
                        <a:gd name="T23" fmla="*/ 14 h 33"/>
                        <a:gd name="T24" fmla="*/ 28 w 115"/>
                        <a:gd name="T25" fmla="*/ 6 h 33"/>
                        <a:gd name="T26" fmla="*/ 0 w 115"/>
                        <a:gd name="T27" fmla="*/ 21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15" h="33">
                          <a:moveTo>
                            <a:pt x="0" y="21"/>
                          </a:moveTo>
                          <a:lnTo>
                            <a:pt x="12" y="33"/>
                          </a:lnTo>
                          <a:lnTo>
                            <a:pt x="41" y="20"/>
                          </a:lnTo>
                          <a:lnTo>
                            <a:pt x="72" y="11"/>
                          </a:lnTo>
                          <a:lnTo>
                            <a:pt x="115" y="14"/>
                          </a:lnTo>
                          <a:lnTo>
                            <a:pt x="80" y="6"/>
                          </a:lnTo>
                          <a:lnTo>
                            <a:pt x="90" y="0"/>
                          </a:lnTo>
                          <a:lnTo>
                            <a:pt x="66" y="2"/>
                          </a:lnTo>
                          <a:lnTo>
                            <a:pt x="49" y="7"/>
                          </a:lnTo>
                          <a:lnTo>
                            <a:pt x="57" y="1"/>
                          </a:lnTo>
                          <a:lnTo>
                            <a:pt x="37" y="6"/>
                          </a:lnTo>
                          <a:lnTo>
                            <a:pt x="23" y="14"/>
                          </a:lnTo>
                          <a:lnTo>
                            <a:pt x="28" y="6"/>
                          </a:lnTo>
                          <a:lnTo>
                            <a:pt x="0" y="2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38" name="Freeform 1437"/>
                    <p:cNvSpPr>
                      <a:spLocks/>
                    </p:cNvSpPr>
                    <p:nvPr/>
                  </p:nvSpPr>
                  <p:spPr bwMode="auto">
                    <a:xfrm>
                      <a:off x="4599" y="1248"/>
                      <a:ext cx="1" cy="1"/>
                    </a:xfrm>
                    <a:custGeom>
                      <a:avLst/>
                      <a:gdLst>
                        <a:gd name="T0" fmla="*/ 5 w 10"/>
                        <a:gd name="T1" fmla="*/ 0 h 10"/>
                        <a:gd name="T2" fmla="*/ 0 w 10"/>
                        <a:gd name="T3" fmla="*/ 6 h 10"/>
                        <a:gd name="T4" fmla="*/ 10 w 10"/>
                        <a:gd name="T5" fmla="*/ 10 h 10"/>
                        <a:gd name="T6" fmla="*/ 7 w 10"/>
                        <a:gd name="T7" fmla="*/ 6 h 10"/>
                        <a:gd name="T8" fmla="*/ 5 w 10"/>
                        <a:gd name="T9" fmla="*/ 0 h 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0" h="10">
                          <a:moveTo>
                            <a:pt x="5" y="0"/>
                          </a:moveTo>
                          <a:lnTo>
                            <a:pt x="0" y="6"/>
                          </a:lnTo>
                          <a:lnTo>
                            <a:pt x="10" y="10"/>
                          </a:lnTo>
                          <a:lnTo>
                            <a:pt x="7" y="6"/>
                          </a:lnTo>
                          <a:lnTo>
                            <a:pt x="5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39" name="Freeform 1438"/>
                    <p:cNvSpPr>
                      <a:spLocks/>
                    </p:cNvSpPr>
                    <p:nvPr/>
                  </p:nvSpPr>
                  <p:spPr bwMode="auto">
                    <a:xfrm>
                      <a:off x="4598" y="1246"/>
                      <a:ext cx="7" cy="2"/>
                    </a:xfrm>
                    <a:custGeom>
                      <a:avLst/>
                      <a:gdLst>
                        <a:gd name="T0" fmla="*/ 0 w 52"/>
                        <a:gd name="T1" fmla="*/ 15 h 15"/>
                        <a:gd name="T2" fmla="*/ 14 w 52"/>
                        <a:gd name="T3" fmla="*/ 5 h 15"/>
                        <a:gd name="T4" fmla="*/ 28 w 52"/>
                        <a:gd name="T5" fmla="*/ 4 h 15"/>
                        <a:gd name="T6" fmla="*/ 41 w 52"/>
                        <a:gd name="T7" fmla="*/ 5 h 15"/>
                        <a:gd name="T8" fmla="*/ 52 w 52"/>
                        <a:gd name="T9" fmla="*/ 8 h 15"/>
                        <a:gd name="T10" fmla="*/ 40 w 52"/>
                        <a:gd name="T11" fmla="*/ 3 h 15"/>
                        <a:gd name="T12" fmla="*/ 26 w 52"/>
                        <a:gd name="T13" fmla="*/ 0 h 15"/>
                        <a:gd name="T14" fmla="*/ 17 w 52"/>
                        <a:gd name="T15" fmla="*/ 0 h 15"/>
                        <a:gd name="T16" fmla="*/ 9 w 52"/>
                        <a:gd name="T17" fmla="*/ 4 h 15"/>
                        <a:gd name="T18" fmla="*/ 0 w 52"/>
                        <a:gd name="T19" fmla="*/ 15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52" h="15">
                          <a:moveTo>
                            <a:pt x="0" y="15"/>
                          </a:moveTo>
                          <a:lnTo>
                            <a:pt x="14" y="5"/>
                          </a:lnTo>
                          <a:lnTo>
                            <a:pt x="28" y="4"/>
                          </a:lnTo>
                          <a:lnTo>
                            <a:pt x="41" y="5"/>
                          </a:lnTo>
                          <a:lnTo>
                            <a:pt x="52" y="8"/>
                          </a:lnTo>
                          <a:lnTo>
                            <a:pt x="40" y="3"/>
                          </a:lnTo>
                          <a:lnTo>
                            <a:pt x="26" y="0"/>
                          </a:lnTo>
                          <a:lnTo>
                            <a:pt x="17" y="0"/>
                          </a:lnTo>
                          <a:lnTo>
                            <a:pt x="9" y="4"/>
                          </a:lnTo>
                          <a:lnTo>
                            <a:pt x="0" y="1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40" name="Freeform 1439"/>
                    <p:cNvSpPr>
                      <a:spLocks/>
                    </p:cNvSpPr>
                    <p:nvPr/>
                  </p:nvSpPr>
                  <p:spPr bwMode="auto">
                    <a:xfrm>
                      <a:off x="4583" y="1248"/>
                      <a:ext cx="6" cy="4"/>
                    </a:xfrm>
                    <a:custGeom>
                      <a:avLst/>
                      <a:gdLst>
                        <a:gd name="T0" fmla="*/ 0 w 46"/>
                        <a:gd name="T1" fmla="*/ 10 h 34"/>
                        <a:gd name="T2" fmla="*/ 5 w 46"/>
                        <a:gd name="T3" fmla="*/ 13 h 34"/>
                        <a:gd name="T4" fmla="*/ 11 w 46"/>
                        <a:gd name="T5" fmla="*/ 20 h 34"/>
                        <a:gd name="T6" fmla="*/ 24 w 46"/>
                        <a:gd name="T7" fmla="*/ 21 h 34"/>
                        <a:gd name="T8" fmla="*/ 35 w 46"/>
                        <a:gd name="T9" fmla="*/ 19 h 34"/>
                        <a:gd name="T10" fmla="*/ 33 w 46"/>
                        <a:gd name="T11" fmla="*/ 23 h 34"/>
                        <a:gd name="T12" fmla="*/ 26 w 46"/>
                        <a:gd name="T13" fmla="*/ 34 h 34"/>
                        <a:gd name="T14" fmla="*/ 36 w 46"/>
                        <a:gd name="T15" fmla="*/ 27 h 34"/>
                        <a:gd name="T16" fmla="*/ 41 w 46"/>
                        <a:gd name="T17" fmla="*/ 20 h 34"/>
                        <a:gd name="T18" fmla="*/ 46 w 46"/>
                        <a:gd name="T19" fmla="*/ 13 h 34"/>
                        <a:gd name="T20" fmla="*/ 46 w 46"/>
                        <a:gd name="T21" fmla="*/ 6 h 34"/>
                        <a:gd name="T22" fmla="*/ 41 w 46"/>
                        <a:gd name="T23" fmla="*/ 4 h 34"/>
                        <a:gd name="T24" fmla="*/ 32 w 46"/>
                        <a:gd name="T25" fmla="*/ 1 h 34"/>
                        <a:gd name="T26" fmla="*/ 21 w 46"/>
                        <a:gd name="T27" fmla="*/ 0 h 34"/>
                        <a:gd name="T28" fmla="*/ 8 w 46"/>
                        <a:gd name="T29" fmla="*/ 4 h 34"/>
                        <a:gd name="T30" fmla="*/ 0 w 46"/>
                        <a:gd name="T31" fmla="*/ 10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46" h="34">
                          <a:moveTo>
                            <a:pt x="0" y="10"/>
                          </a:moveTo>
                          <a:lnTo>
                            <a:pt x="5" y="13"/>
                          </a:lnTo>
                          <a:lnTo>
                            <a:pt x="11" y="20"/>
                          </a:lnTo>
                          <a:lnTo>
                            <a:pt x="24" y="21"/>
                          </a:lnTo>
                          <a:lnTo>
                            <a:pt x="35" y="19"/>
                          </a:lnTo>
                          <a:lnTo>
                            <a:pt x="33" y="23"/>
                          </a:lnTo>
                          <a:lnTo>
                            <a:pt x="26" y="34"/>
                          </a:lnTo>
                          <a:lnTo>
                            <a:pt x="36" y="27"/>
                          </a:lnTo>
                          <a:lnTo>
                            <a:pt x="41" y="20"/>
                          </a:lnTo>
                          <a:lnTo>
                            <a:pt x="46" y="13"/>
                          </a:lnTo>
                          <a:lnTo>
                            <a:pt x="46" y="6"/>
                          </a:lnTo>
                          <a:lnTo>
                            <a:pt x="41" y="4"/>
                          </a:lnTo>
                          <a:lnTo>
                            <a:pt x="32" y="1"/>
                          </a:lnTo>
                          <a:lnTo>
                            <a:pt x="21" y="0"/>
                          </a:lnTo>
                          <a:lnTo>
                            <a:pt x="8" y="4"/>
                          </a:lnTo>
                          <a:lnTo>
                            <a:pt x="0" y="1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41" name="Freeform 1440"/>
                    <p:cNvSpPr>
                      <a:spLocks/>
                    </p:cNvSpPr>
                    <p:nvPr/>
                  </p:nvSpPr>
                  <p:spPr bwMode="auto">
                    <a:xfrm>
                      <a:off x="4582" y="1244"/>
                      <a:ext cx="8" cy="7"/>
                    </a:xfrm>
                    <a:custGeom>
                      <a:avLst/>
                      <a:gdLst>
                        <a:gd name="T0" fmla="*/ 0 w 68"/>
                        <a:gd name="T1" fmla="*/ 6 h 59"/>
                        <a:gd name="T2" fmla="*/ 17 w 68"/>
                        <a:gd name="T3" fmla="*/ 1 h 59"/>
                        <a:gd name="T4" fmla="*/ 25 w 68"/>
                        <a:gd name="T5" fmla="*/ 0 h 59"/>
                        <a:gd name="T6" fmla="*/ 37 w 68"/>
                        <a:gd name="T7" fmla="*/ 5 h 59"/>
                        <a:gd name="T8" fmla="*/ 33 w 68"/>
                        <a:gd name="T9" fmla="*/ 0 h 59"/>
                        <a:gd name="T10" fmla="*/ 44 w 68"/>
                        <a:gd name="T11" fmla="*/ 2 h 59"/>
                        <a:gd name="T12" fmla="*/ 54 w 68"/>
                        <a:gd name="T13" fmla="*/ 9 h 59"/>
                        <a:gd name="T14" fmla="*/ 53 w 68"/>
                        <a:gd name="T15" fmla="*/ 5 h 59"/>
                        <a:gd name="T16" fmla="*/ 59 w 68"/>
                        <a:gd name="T17" fmla="*/ 12 h 59"/>
                        <a:gd name="T18" fmla="*/ 67 w 68"/>
                        <a:gd name="T19" fmla="*/ 8 h 59"/>
                        <a:gd name="T20" fmla="*/ 68 w 68"/>
                        <a:gd name="T21" fmla="*/ 18 h 59"/>
                        <a:gd name="T22" fmla="*/ 66 w 68"/>
                        <a:gd name="T23" fmla="*/ 27 h 59"/>
                        <a:gd name="T24" fmla="*/ 65 w 68"/>
                        <a:gd name="T25" fmla="*/ 43 h 59"/>
                        <a:gd name="T26" fmla="*/ 64 w 68"/>
                        <a:gd name="T27" fmla="*/ 59 h 59"/>
                        <a:gd name="T28" fmla="*/ 60 w 68"/>
                        <a:gd name="T29" fmla="*/ 50 h 59"/>
                        <a:gd name="T30" fmla="*/ 63 w 68"/>
                        <a:gd name="T31" fmla="*/ 30 h 59"/>
                        <a:gd name="T32" fmla="*/ 58 w 68"/>
                        <a:gd name="T33" fmla="*/ 23 h 59"/>
                        <a:gd name="T34" fmla="*/ 49 w 68"/>
                        <a:gd name="T35" fmla="*/ 19 h 59"/>
                        <a:gd name="T36" fmla="*/ 38 w 68"/>
                        <a:gd name="T37" fmla="*/ 14 h 59"/>
                        <a:gd name="T38" fmla="*/ 19 w 68"/>
                        <a:gd name="T39" fmla="*/ 9 h 59"/>
                        <a:gd name="T40" fmla="*/ 0 w 68"/>
                        <a:gd name="T41" fmla="*/ 6 h 5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68" h="59">
                          <a:moveTo>
                            <a:pt x="0" y="6"/>
                          </a:moveTo>
                          <a:lnTo>
                            <a:pt x="17" y="1"/>
                          </a:lnTo>
                          <a:lnTo>
                            <a:pt x="25" y="0"/>
                          </a:lnTo>
                          <a:lnTo>
                            <a:pt x="37" y="5"/>
                          </a:lnTo>
                          <a:lnTo>
                            <a:pt x="33" y="0"/>
                          </a:lnTo>
                          <a:lnTo>
                            <a:pt x="44" y="2"/>
                          </a:lnTo>
                          <a:lnTo>
                            <a:pt x="54" y="9"/>
                          </a:lnTo>
                          <a:lnTo>
                            <a:pt x="53" y="5"/>
                          </a:lnTo>
                          <a:lnTo>
                            <a:pt x="59" y="12"/>
                          </a:lnTo>
                          <a:lnTo>
                            <a:pt x="67" y="8"/>
                          </a:lnTo>
                          <a:lnTo>
                            <a:pt x="68" y="18"/>
                          </a:lnTo>
                          <a:lnTo>
                            <a:pt x="66" y="27"/>
                          </a:lnTo>
                          <a:lnTo>
                            <a:pt x="65" y="43"/>
                          </a:lnTo>
                          <a:lnTo>
                            <a:pt x="64" y="59"/>
                          </a:lnTo>
                          <a:lnTo>
                            <a:pt x="60" y="50"/>
                          </a:lnTo>
                          <a:lnTo>
                            <a:pt x="63" y="30"/>
                          </a:lnTo>
                          <a:lnTo>
                            <a:pt x="58" y="23"/>
                          </a:lnTo>
                          <a:lnTo>
                            <a:pt x="49" y="19"/>
                          </a:lnTo>
                          <a:lnTo>
                            <a:pt x="38" y="14"/>
                          </a:lnTo>
                          <a:lnTo>
                            <a:pt x="19" y="9"/>
                          </a:lnTo>
                          <a:lnTo>
                            <a:pt x="0" y="6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42" name="Freeform 1441"/>
                    <p:cNvSpPr>
                      <a:spLocks/>
                    </p:cNvSpPr>
                    <p:nvPr/>
                  </p:nvSpPr>
                  <p:spPr bwMode="auto">
                    <a:xfrm>
                      <a:off x="4584" y="1249"/>
                      <a:ext cx="1" cy="1"/>
                    </a:xfrm>
                    <a:custGeom>
                      <a:avLst/>
                      <a:gdLst>
                        <a:gd name="T0" fmla="*/ 0 w 10"/>
                        <a:gd name="T1" fmla="*/ 3 h 11"/>
                        <a:gd name="T2" fmla="*/ 4 w 10"/>
                        <a:gd name="T3" fmla="*/ 8 h 11"/>
                        <a:gd name="T4" fmla="*/ 10 w 10"/>
                        <a:gd name="T5" fmla="*/ 11 h 11"/>
                        <a:gd name="T6" fmla="*/ 6 w 10"/>
                        <a:gd name="T7" fmla="*/ 6 h 11"/>
                        <a:gd name="T8" fmla="*/ 7 w 10"/>
                        <a:gd name="T9" fmla="*/ 0 h 11"/>
                        <a:gd name="T10" fmla="*/ 0 w 10"/>
                        <a:gd name="T11" fmla="*/ 3 h 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0" h="11">
                          <a:moveTo>
                            <a:pt x="0" y="3"/>
                          </a:moveTo>
                          <a:lnTo>
                            <a:pt x="4" y="8"/>
                          </a:lnTo>
                          <a:lnTo>
                            <a:pt x="10" y="11"/>
                          </a:lnTo>
                          <a:lnTo>
                            <a:pt x="6" y="6"/>
                          </a:lnTo>
                          <a:lnTo>
                            <a:pt x="7" y="0"/>
                          </a:lnTo>
                          <a:lnTo>
                            <a:pt x="0" y="3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43" name="Freeform 1442"/>
                    <p:cNvSpPr>
                      <a:spLocks/>
                    </p:cNvSpPr>
                    <p:nvPr/>
                  </p:nvSpPr>
                  <p:spPr bwMode="auto">
                    <a:xfrm>
                      <a:off x="4583" y="1247"/>
                      <a:ext cx="6" cy="2"/>
                    </a:xfrm>
                    <a:custGeom>
                      <a:avLst/>
                      <a:gdLst>
                        <a:gd name="T0" fmla="*/ 45 w 45"/>
                        <a:gd name="T1" fmla="*/ 10 h 14"/>
                        <a:gd name="T2" fmla="*/ 37 w 45"/>
                        <a:gd name="T3" fmla="*/ 7 h 14"/>
                        <a:gd name="T4" fmla="*/ 28 w 45"/>
                        <a:gd name="T5" fmla="*/ 5 h 14"/>
                        <a:gd name="T6" fmla="*/ 22 w 45"/>
                        <a:gd name="T7" fmla="*/ 4 h 14"/>
                        <a:gd name="T8" fmla="*/ 16 w 45"/>
                        <a:gd name="T9" fmla="*/ 6 h 14"/>
                        <a:gd name="T10" fmla="*/ 0 w 45"/>
                        <a:gd name="T11" fmla="*/ 14 h 14"/>
                        <a:gd name="T12" fmla="*/ 13 w 45"/>
                        <a:gd name="T13" fmla="*/ 4 h 14"/>
                        <a:gd name="T14" fmla="*/ 21 w 45"/>
                        <a:gd name="T15" fmla="*/ 0 h 14"/>
                        <a:gd name="T16" fmla="*/ 32 w 45"/>
                        <a:gd name="T17" fmla="*/ 0 h 14"/>
                        <a:gd name="T18" fmla="*/ 38 w 45"/>
                        <a:gd name="T19" fmla="*/ 6 h 14"/>
                        <a:gd name="T20" fmla="*/ 45 w 45"/>
                        <a:gd name="T21" fmla="*/ 10 h 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45" h="14">
                          <a:moveTo>
                            <a:pt x="45" y="10"/>
                          </a:moveTo>
                          <a:lnTo>
                            <a:pt x="37" y="7"/>
                          </a:lnTo>
                          <a:lnTo>
                            <a:pt x="28" y="5"/>
                          </a:lnTo>
                          <a:lnTo>
                            <a:pt x="22" y="4"/>
                          </a:lnTo>
                          <a:lnTo>
                            <a:pt x="16" y="6"/>
                          </a:lnTo>
                          <a:lnTo>
                            <a:pt x="0" y="14"/>
                          </a:lnTo>
                          <a:lnTo>
                            <a:pt x="13" y="4"/>
                          </a:lnTo>
                          <a:lnTo>
                            <a:pt x="21" y="0"/>
                          </a:lnTo>
                          <a:lnTo>
                            <a:pt x="32" y="0"/>
                          </a:lnTo>
                          <a:lnTo>
                            <a:pt x="38" y="6"/>
                          </a:lnTo>
                          <a:lnTo>
                            <a:pt x="45" y="1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44" name="Freeform 1443"/>
                    <p:cNvSpPr>
                      <a:spLocks/>
                    </p:cNvSpPr>
                    <p:nvPr/>
                  </p:nvSpPr>
                  <p:spPr bwMode="auto">
                    <a:xfrm>
                      <a:off x="4589" y="1261"/>
                      <a:ext cx="10" cy="5"/>
                    </a:xfrm>
                    <a:custGeom>
                      <a:avLst/>
                      <a:gdLst>
                        <a:gd name="T0" fmla="*/ 7 w 79"/>
                        <a:gd name="T1" fmla="*/ 2 h 44"/>
                        <a:gd name="T2" fmla="*/ 5 w 79"/>
                        <a:gd name="T3" fmla="*/ 8 h 44"/>
                        <a:gd name="T4" fmla="*/ 8 w 79"/>
                        <a:gd name="T5" fmla="*/ 18 h 44"/>
                        <a:gd name="T6" fmla="*/ 12 w 79"/>
                        <a:gd name="T7" fmla="*/ 23 h 44"/>
                        <a:gd name="T8" fmla="*/ 19 w 79"/>
                        <a:gd name="T9" fmla="*/ 24 h 44"/>
                        <a:gd name="T10" fmla="*/ 33 w 79"/>
                        <a:gd name="T11" fmla="*/ 24 h 44"/>
                        <a:gd name="T12" fmla="*/ 45 w 79"/>
                        <a:gd name="T13" fmla="*/ 21 h 44"/>
                        <a:gd name="T14" fmla="*/ 52 w 79"/>
                        <a:gd name="T15" fmla="*/ 15 h 44"/>
                        <a:gd name="T16" fmla="*/ 59 w 79"/>
                        <a:gd name="T17" fmla="*/ 12 h 44"/>
                        <a:gd name="T18" fmla="*/ 68 w 79"/>
                        <a:gd name="T19" fmla="*/ 13 h 44"/>
                        <a:gd name="T20" fmla="*/ 75 w 79"/>
                        <a:gd name="T21" fmla="*/ 10 h 44"/>
                        <a:gd name="T22" fmla="*/ 79 w 79"/>
                        <a:gd name="T23" fmla="*/ 0 h 44"/>
                        <a:gd name="T24" fmla="*/ 79 w 79"/>
                        <a:gd name="T25" fmla="*/ 13 h 44"/>
                        <a:gd name="T26" fmla="*/ 73 w 79"/>
                        <a:gd name="T27" fmla="*/ 16 h 44"/>
                        <a:gd name="T28" fmla="*/ 61 w 79"/>
                        <a:gd name="T29" fmla="*/ 21 h 44"/>
                        <a:gd name="T30" fmla="*/ 53 w 79"/>
                        <a:gd name="T31" fmla="*/ 24 h 44"/>
                        <a:gd name="T32" fmla="*/ 41 w 79"/>
                        <a:gd name="T33" fmla="*/ 33 h 44"/>
                        <a:gd name="T34" fmla="*/ 32 w 79"/>
                        <a:gd name="T35" fmla="*/ 39 h 44"/>
                        <a:gd name="T36" fmla="*/ 25 w 79"/>
                        <a:gd name="T37" fmla="*/ 43 h 44"/>
                        <a:gd name="T38" fmla="*/ 15 w 79"/>
                        <a:gd name="T39" fmla="*/ 44 h 44"/>
                        <a:gd name="T40" fmla="*/ 10 w 79"/>
                        <a:gd name="T41" fmla="*/ 41 h 44"/>
                        <a:gd name="T42" fmla="*/ 5 w 79"/>
                        <a:gd name="T43" fmla="*/ 34 h 44"/>
                        <a:gd name="T44" fmla="*/ 2 w 79"/>
                        <a:gd name="T45" fmla="*/ 24 h 44"/>
                        <a:gd name="T46" fmla="*/ 0 w 79"/>
                        <a:gd name="T47" fmla="*/ 13 h 44"/>
                        <a:gd name="T48" fmla="*/ 7 w 79"/>
                        <a:gd name="T49" fmla="*/ 2 h 4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79" h="44">
                          <a:moveTo>
                            <a:pt x="7" y="2"/>
                          </a:moveTo>
                          <a:lnTo>
                            <a:pt x="5" y="8"/>
                          </a:lnTo>
                          <a:lnTo>
                            <a:pt x="8" y="18"/>
                          </a:lnTo>
                          <a:lnTo>
                            <a:pt x="12" y="23"/>
                          </a:lnTo>
                          <a:lnTo>
                            <a:pt x="19" y="24"/>
                          </a:lnTo>
                          <a:lnTo>
                            <a:pt x="33" y="24"/>
                          </a:lnTo>
                          <a:lnTo>
                            <a:pt x="45" y="21"/>
                          </a:lnTo>
                          <a:lnTo>
                            <a:pt x="52" y="15"/>
                          </a:lnTo>
                          <a:lnTo>
                            <a:pt x="59" y="12"/>
                          </a:lnTo>
                          <a:lnTo>
                            <a:pt x="68" y="13"/>
                          </a:lnTo>
                          <a:lnTo>
                            <a:pt x="75" y="10"/>
                          </a:lnTo>
                          <a:lnTo>
                            <a:pt x="79" y="0"/>
                          </a:lnTo>
                          <a:lnTo>
                            <a:pt x="79" y="13"/>
                          </a:lnTo>
                          <a:lnTo>
                            <a:pt x="73" y="16"/>
                          </a:lnTo>
                          <a:lnTo>
                            <a:pt x="61" y="21"/>
                          </a:lnTo>
                          <a:lnTo>
                            <a:pt x="53" y="24"/>
                          </a:lnTo>
                          <a:lnTo>
                            <a:pt x="41" y="33"/>
                          </a:lnTo>
                          <a:lnTo>
                            <a:pt x="32" y="39"/>
                          </a:lnTo>
                          <a:lnTo>
                            <a:pt x="25" y="43"/>
                          </a:lnTo>
                          <a:lnTo>
                            <a:pt x="15" y="44"/>
                          </a:lnTo>
                          <a:lnTo>
                            <a:pt x="10" y="41"/>
                          </a:lnTo>
                          <a:lnTo>
                            <a:pt x="5" y="34"/>
                          </a:lnTo>
                          <a:lnTo>
                            <a:pt x="2" y="24"/>
                          </a:lnTo>
                          <a:lnTo>
                            <a:pt x="0" y="13"/>
                          </a:lnTo>
                          <a:lnTo>
                            <a:pt x="7" y="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45" name="Freeform 1444"/>
                    <p:cNvSpPr>
                      <a:spLocks/>
                    </p:cNvSpPr>
                    <p:nvPr/>
                  </p:nvSpPr>
                  <p:spPr bwMode="auto">
                    <a:xfrm>
                      <a:off x="4580" y="1209"/>
                      <a:ext cx="49" cy="28"/>
                    </a:xfrm>
                    <a:custGeom>
                      <a:avLst/>
                      <a:gdLst>
                        <a:gd name="T0" fmla="*/ 0 w 395"/>
                        <a:gd name="T1" fmla="*/ 138 h 231"/>
                        <a:gd name="T2" fmla="*/ 37 w 395"/>
                        <a:gd name="T3" fmla="*/ 154 h 231"/>
                        <a:gd name="T4" fmla="*/ 78 w 395"/>
                        <a:gd name="T5" fmla="*/ 152 h 231"/>
                        <a:gd name="T6" fmla="*/ 118 w 395"/>
                        <a:gd name="T7" fmla="*/ 158 h 231"/>
                        <a:gd name="T8" fmla="*/ 193 w 395"/>
                        <a:gd name="T9" fmla="*/ 195 h 231"/>
                        <a:gd name="T10" fmla="*/ 242 w 395"/>
                        <a:gd name="T11" fmla="*/ 217 h 231"/>
                        <a:gd name="T12" fmla="*/ 308 w 395"/>
                        <a:gd name="T13" fmla="*/ 229 h 231"/>
                        <a:gd name="T14" fmla="*/ 352 w 395"/>
                        <a:gd name="T15" fmla="*/ 227 h 231"/>
                        <a:gd name="T16" fmla="*/ 293 w 395"/>
                        <a:gd name="T17" fmla="*/ 217 h 231"/>
                        <a:gd name="T18" fmla="*/ 265 w 395"/>
                        <a:gd name="T19" fmla="*/ 209 h 231"/>
                        <a:gd name="T20" fmla="*/ 215 w 395"/>
                        <a:gd name="T21" fmla="*/ 177 h 231"/>
                        <a:gd name="T22" fmla="*/ 254 w 395"/>
                        <a:gd name="T23" fmla="*/ 189 h 231"/>
                        <a:gd name="T24" fmla="*/ 295 w 395"/>
                        <a:gd name="T25" fmla="*/ 209 h 231"/>
                        <a:gd name="T26" fmla="*/ 343 w 395"/>
                        <a:gd name="T27" fmla="*/ 217 h 231"/>
                        <a:gd name="T28" fmla="*/ 380 w 395"/>
                        <a:gd name="T29" fmla="*/ 221 h 231"/>
                        <a:gd name="T30" fmla="*/ 345 w 395"/>
                        <a:gd name="T31" fmla="*/ 189 h 231"/>
                        <a:gd name="T32" fmla="*/ 308 w 395"/>
                        <a:gd name="T33" fmla="*/ 150 h 231"/>
                        <a:gd name="T34" fmla="*/ 256 w 395"/>
                        <a:gd name="T35" fmla="*/ 118 h 231"/>
                        <a:gd name="T36" fmla="*/ 225 w 395"/>
                        <a:gd name="T37" fmla="*/ 108 h 231"/>
                        <a:gd name="T38" fmla="*/ 264 w 395"/>
                        <a:gd name="T39" fmla="*/ 113 h 231"/>
                        <a:gd name="T40" fmla="*/ 295 w 395"/>
                        <a:gd name="T41" fmla="*/ 126 h 231"/>
                        <a:gd name="T42" fmla="*/ 333 w 395"/>
                        <a:gd name="T43" fmla="*/ 158 h 231"/>
                        <a:gd name="T44" fmla="*/ 382 w 395"/>
                        <a:gd name="T45" fmla="*/ 212 h 231"/>
                        <a:gd name="T46" fmla="*/ 375 w 395"/>
                        <a:gd name="T47" fmla="*/ 168 h 231"/>
                        <a:gd name="T48" fmla="*/ 364 w 395"/>
                        <a:gd name="T49" fmla="*/ 131 h 231"/>
                        <a:gd name="T50" fmla="*/ 343 w 395"/>
                        <a:gd name="T51" fmla="*/ 97 h 231"/>
                        <a:gd name="T52" fmla="*/ 370 w 395"/>
                        <a:gd name="T53" fmla="*/ 126 h 231"/>
                        <a:gd name="T54" fmla="*/ 380 w 395"/>
                        <a:gd name="T55" fmla="*/ 161 h 231"/>
                        <a:gd name="T56" fmla="*/ 383 w 395"/>
                        <a:gd name="T57" fmla="*/ 211 h 231"/>
                        <a:gd name="T58" fmla="*/ 388 w 395"/>
                        <a:gd name="T59" fmla="*/ 231 h 231"/>
                        <a:gd name="T60" fmla="*/ 395 w 395"/>
                        <a:gd name="T61" fmla="*/ 205 h 231"/>
                        <a:gd name="T62" fmla="*/ 395 w 395"/>
                        <a:gd name="T63" fmla="*/ 146 h 231"/>
                        <a:gd name="T64" fmla="*/ 372 w 395"/>
                        <a:gd name="T65" fmla="*/ 91 h 231"/>
                        <a:gd name="T66" fmla="*/ 337 w 395"/>
                        <a:gd name="T67" fmla="*/ 50 h 231"/>
                        <a:gd name="T68" fmla="*/ 281 w 395"/>
                        <a:gd name="T69" fmla="*/ 17 h 231"/>
                        <a:gd name="T70" fmla="*/ 250 w 395"/>
                        <a:gd name="T71" fmla="*/ 7 h 231"/>
                        <a:gd name="T72" fmla="*/ 185 w 395"/>
                        <a:gd name="T73" fmla="*/ 2 h 231"/>
                        <a:gd name="T74" fmla="*/ 139 w 395"/>
                        <a:gd name="T75" fmla="*/ 0 h 231"/>
                        <a:gd name="T76" fmla="*/ 111 w 395"/>
                        <a:gd name="T77" fmla="*/ 5 h 231"/>
                        <a:gd name="T78" fmla="*/ 83 w 395"/>
                        <a:gd name="T79" fmla="*/ 24 h 231"/>
                        <a:gd name="T80" fmla="*/ 62 w 395"/>
                        <a:gd name="T81" fmla="*/ 44 h 231"/>
                        <a:gd name="T82" fmla="*/ 57 w 395"/>
                        <a:gd name="T83" fmla="*/ 62 h 231"/>
                        <a:gd name="T84" fmla="*/ 78 w 395"/>
                        <a:gd name="T85" fmla="*/ 53 h 231"/>
                        <a:gd name="T86" fmla="*/ 113 w 395"/>
                        <a:gd name="T87" fmla="*/ 45 h 231"/>
                        <a:gd name="T88" fmla="*/ 169 w 395"/>
                        <a:gd name="T89" fmla="*/ 53 h 231"/>
                        <a:gd name="T90" fmla="*/ 116 w 395"/>
                        <a:gd name="T91" fmla="*/ 52 h 231"/>
                        <a:gd name="T92" fmla="*/ 74 w 395"/>
                        <a:gd name="T93" fmla="*/ 63 h 231"/>
                        <a:gd name="T94" fmla="*/ 44 w 395"/>
                        <a:gd name="T95" fmla="*/ 73 h 231"/>
                        <a:gd name="T96" fmla="*/ 16 w 395"/>
                        <a:gd name="T97" fmla="*/ 93 h 231"/>
                        <a:gd name="T98" fmla="*/ 11 w 395"/>
                        <a:gd name="T99" fmla="*/ 105 h 231"/>
                        <a:gd name="T100" fmla="*/ 74 w 395"/>
                        <a:gd name="T101" fmla="*/ 85 h 231"/>
                        <a:gd name="T102" fmla="*/ 134 w 395"/>
                        <a:gd name="T103" fmla="*/ 99 h 231"/>
                        <a:gd name="T104" fmla="*/ 161 w 395"/>
                        <a:gd name="T105" fmla="*/ 121 h 231"/>
                        <a:gd name="T106" fmla="*/ 196 w 395"/>
                        <a:gd name="T107" fmla="*/ 128 h 231"/>
                        <a:gd name="T108" fmla="*/ 134 w 395"/>
                        <a:gd name="T109" fmla="*/ 118 h 231"/>
                        <a:gd name="T110" fmla="*/ 98 w 395"/>
                        <a:gd name="T111" fmla="*/ 101 h 231"/>
                        <a:gd name="T112" fmla="*/ 59 w 395"/>
                        <a:gd name="T113" fmla="*/ 103 h 231"/>
                        <a:gd name="T114" fmla="*/ 23 w 395"/>
                        <a:gd name="T115" fmla="*/ 106 h 231"/>
                        <a:gd name="T116" fmla="*/ 4 w 395"/>
                        <a:gd name="T117" fmla="*/ 116 h 231"/>
                        <a:gd name="T118" fmla="*/ 0 w 395"/>
                        <a:gd name="T119" fmla="*/ 138 h 23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395" h="231">
                          <a:moveTo>
                            <a:pt x="0" y="138"/>
                          </a:moveTo>
                          <a:lnTo>
                            <a:pt x="37" y="154"/>
                          </a:lnTo>
                          <a:lnTo>
                            <a:pt x="78" y="152"/>
                          </a:lnTo>
                          <a:lnTo>
                            <a:pt x="118" y="158"/>
                          </a:lnTo>
                          <a:lnTo>
                            <a:pt x="193" y="195"/>
                          </a:lnTo>
                          <a:lnTo>
                            <a:pt x="242" y="217"/>
                          </a:lnTo>
                          <a:lnTo>
                            <a:pt x="308" y="229"/>
                          </a:lnTo>
                          <a:lnTo>
                            <a:pt x="352" y="227"/>
                          </a:lnTo>
                          <a:lnTo>
                            <a:pt x="293" y="217"/>
                          </a:lnTo>
                          <a:lnTo>
                            <a:pt x="265" y="209"/>
                          </a:lnTo>
                          <a:lnTo>
                            <a:pt x="215" y="177"/>
                          </a:lnTo>
                          <a:lnTo>
                            <a:pt x="254" y="189"/>
                          </a:lnTo>
                          <a:lnTo>
                            <a:pt x="295" y="209"/>
                          </a:lnTo>
                          <a:lnTo>
                            <a:pt x="343" y="217"/>
                          </a:lnTo>
                          <a:lnTo>
                            <a:pt x="380" y="221"/>
                          </a:lnTo>
                          <a:lnTo>
                            <a:pt x="345" y="189"/>
                          </a:lnTo>
                          <a:lnTo>
                            <a:pt x="308" y="150"/>
                          </a:lnTo>
                          <a:lnTo>
                            <a:pt x="256" y="118"/>
                          </a:lnTo>
                          <a:lnTo>
                            <a:pt x="225" y="108"/>
                          </a:lnTo>
                          <a:lnTo>
                            <a:pt x="264" y="113"/>
                          </a:lnTo>
                          <a:lnTo>
                            <a:pt x="295" y="126"/>
                          </a:lnTo>
                          <a:lnTo>
                            <a:pt x="333" y="158"/>
                          </a:lnTo>
                          <a:lnTo>
                            <a:pt x="382" y="212"/>
                          </a:lnTo>
                          <a:lnTo>
                            <a:pt x="375" y="168"/>
                          </a:lnTo>
                          <a:lnTo>
                            <a:pt x="364" y="131"/>
                          </a:lnTo>
                          <a:lnTo>
                            <a:pt x="343" y="97"/>
                          </a:lnTo>
                          <a:lnTo>
                            <a:pt x="370" y="126"/>
                          </a:lnTo>
                          <a:lnTo>
                            <a:pt x="380" y="161"/>
                          </a:lnTo>
                          <a:lnTo>
                            <a:pt x="383" y="211"/>
                          </a:lnTo>
                          <a:lnTo>
                            <a:pt x="388" y="231"/>
                          </a:lnTo>
                          <a:lnTo>
                            <a:pt x="395" y="205"/>
                          </a:lnTo>
                          <a:lnTo>
                            <a:pt x="395" y="146"/>
                          </a:lnTo>
                          <a:lnTo>
                            <a:pt x="372" y="91"/>
                          </a:lnTo>
                          <a:lnTo>
                            <a:pt x="337" y="50"/>
                          </a:lnTo>
                          <a:lnTo>
                            <a:pt x="281" y="17"/>
                          </a:lnTo>
                          <a:lnTo>
                            <a:pt x="250" y="7"/>
                          </a:lnTo>
                          <a:lnTo>
                            <a:pt x="185" y="2"/>
                          </a:lnTo>
                          <a:lnTo>
                            <a:pt x="139" y="0"/>
                          </a:lnTo>
                          <a:lnTo>
                            <a:pt x="111" y="5"/>
                          </a:lnTo>
                          <a:lnTo>
                            <a:pt x="83" y="24"/>
                          </a:lnTo>
                          <a:lnTo>
                            <a:pt x="62" y="44"/>
                          </a:lnTo>
                          <a:lnTo>
                            <a:pt x="57" y="62"/>
                          </a:lnTo>
                          <a:lnTo>
                            <a:pt x="78" y="53"/>
                          </a:lnTo>
                          <a:lnTo>
                            <a:pt x="113" y="45"/>
                          </a:lnTo>
                          <a:lnTo>
                            <a:pt x="169" y="53"/>
                          </a:lnTo>
                          <a:lnTo>
                            <a:pt x="116" y="52"/>
                          </a:lnTo>
                          <a:lnTo>
                            <a:pt x="74" y="63"/>
                          </a:lnTo>
                          <a:lnTo>
                            <a:pt x="44" y="73"/>
                          </a:lnTo>
                          <a:lnTo>
                            <a:pt x="16" y="93"/>
                          </a:lnTo>
                          <a:lnTo>
                            <a:pt x="11" y="105"/>
                          </a:lnTo>
                          <a:lnTo>
                            <a:pt x="74" y="85"/>
                          </a:lnTo>
                          <a:lnTo>
                            <a:pt x="134" y="99"/>
                          </a:lnTo>
                          <a:lnTo>
                            <a:pt x="161" y="121"/>
                          </a:lnTo>
                          <a:lnTo>
                            <a:pt x="196" y="128"/>
                          </a:lnTo>
                          <a:lnTo>
                            <a:pt x="134" y="118"/>
                          </a:lnTo>
                          <a:lnTo>
                            <a:pt x="98" y="101"/>
                          </a:lnTo>
                          <a:lnTo>
                            <a:pt x="59" y="103"/>
                          </a:lnTo>
                          <a:lnTo>
                            <a:pt x="23" y="106"/>
                          </a:lnTo>
                          <a:lnTo>
                            <a:pt x="4" y="116"/>
                          </a:lnTo>
                          <a:lnTo>
                            <a:pt x="0" y="138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46" name="Freeform 1445"/>
                    <p:cNvSpPr>
                      <a:spLocks/>
                    </p:cNvSpPr>
                    <p:nvPr/>
                  </p:nvSpPr>
                  <p:spPr bwMode="auto">
                    <a:xfrm>
                      <a:off x="4578" y="1226"/>
                      <a:ext cx="4" cy="17"/>
                    </a:xfrm>
                    <a:custGeom>
                      <a:avLst/>
                      <a:gdLst>
                        <a:gd name="T0" fmla="*/ 7 w 33"/>
                        <a:gd name="T1" fmla="*/ 0 h 132"/>
                        <a:gd name="T2" fmla="*/ 17 w 33"/>
                        <a:gd name="T3" fmla="*/ 29 h 132"/>
                        <a:gd name="T4" fmla="*/ 33 w 33"/>
                        <a:gd name="T5" fmla="*/ 44 h 132"/>
                        <a:gd name="T6" fmla="*/ 27 w 33"/>
                        <a:gd name="T7" fmla="*/ 80 h 132"/>
                        <a:gd name="T8" fmla="*/ 19 w 33"/>
                        <a:gd name="T9" fmla="*/ 132 h 132"/>
                        <a:gd name="T10" fmla="*/ 2 w 33"/>
                        <a:gd name="T11" fmla="*/ 114 h 132"/>
                        <a:gd name="T12" fmla="*/ 0 w 33"/>
                        <a:gd name="T13" fmla="*/ 75 h 132"/>
                        <a:gd name="T14" fmla="*/ 10 w 33"/>
                        <a:gd name="T15" fmla="*/ 95 h 132"/>
                        <a:gd name="T16" fmla="*/ 0 w 33"/>
                        <a:gd name="T17" fmla="*/ 57 h 132"/>
                        <a:gd name="T18" fmla="*/ 0 w 33"/>
                        <a:gd name="T19" fmla="*/ 37 h 132"/>
                        <a:gd name="T20" fmla="*/ 12 w 33"/>
                        <a:gd name="T21" fmla="*/ 57 h 132"/>
                        <a:gd name="T22" fmla="*/ 4 w 33"/>
                        <a:gd name="T23" fmla="*/ 26 h 132"/>
                        <a:gd name="T24" fmla="*/ 7 w 33"/>
                        <a:gd name="T25" fmla="*/ 0 h 1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33" h="132">
                          <a:moveTo>
                            <a:pt x="7" y="0"/>
                          </a:moveTo>
                          <a:lnTo>
                            <a:pt x="17" y="29"/>
                          </a:lnTo>
                          <a:lnTo>
                            <a:pt x="33" y="44"/>
                          </a:lnTo>
                          <a:lnTo>
                            <a:pt x="27" y="80"/>
                          </a:lnTo>
                          <a:lnTo>
                            <a:pt x="19" y="132"/>
                          </a:lnTo>
                          <a:lnTo>
                            <a:pt x="2" y="114"/>
                          </a:lnTo>
                          <a:lnTo>
                            <a:pt x="0" y="75"/>
                          </a:lnTo>
                          <a:lnTo>
                            <a:pt x="10" y="95"/>
                          </a:lnTo>
                          <a:lnTo>
                            <a:pt x="0" y="57"/>
                          </a:lnTo>
                          <a:lnTo>
                            <a:pt x="0" y="37"/>
                          </a:lnTo>
                          <a:lnTo>
                            <a:pt x="12" y="57"/>
                          </a:lnTo>
                          <a:lnTo>
                            <a:pt x="4" y="26"/>
                          </a:lnTo>
                          <a:lnTo>
                            <a:pt x="7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47" name="Freeform 1446"/>
                    <p:cNvSpPr>
                      <a:spLocks/>
                    </p:cNvSpPr>
                    <p:nvPr/>
                  </p:nvSpPr>
                  <p:spPr bwMode="auto">
                    <a:xfrm>
                      <a:off x="4545" y="1347"/>
                      <a:ext cx="25" cy="40"/>
                    </a:xfrm>
                    <a:custGeom>
                      <a:avLst/>
                      <a:gdLst>
                        <a:gd name="T0" fmla="*/ 106 w 199"/>
                        <a:gd name="T1" fmla="*/ 323 h 323"/>
                        <a:gd name="T2" fmla="*/ 78 w 199"/>
                        <a:gd name="T3" fmla="*/ 313 h 323"/>
                        <a:gd name="T4" fmla="*/ 55 w 199"/>
                        <a:gd name="T5" fmla="*/ 303 h 323"/>
                        <a:gd name="T6" fmla="*/ 38 w 199"/>
                        <a:gd name="T7" fmla="*/ 284 h 323"/>
                        <a:gd name="T8" fmla="*/ 29 w 199"/>
                        <a:gd name="T9" fmla="*/ 255 h 323"/>
                        <a:gd name="T10" fmla="*/ 14 w 199"/>
                        <a:gd name="T11" fmla="*/ 244 h 323"/>
                        <a:gd name="T12" fmla="*/ 5 w 199"/>
                        <a:gd name="T13" fmla="*/ 219 h 323"/>
                        <a:gd name="T14" fmla="*/ 18 w 199"/>
                        <a:gd name="T15" fmla="*/ 194 h 323"/>
                        <a:gd name="T16" fmla="*/ 0 w 199"/>
                        <a:gd name="T17" fmla="*/ 170 h 323"/>
                        <a:gd name="T18" fmla="*/ 0 w 199"/>
                        <a:gd name="T19" fmla="*/ 134 h 323"/>
                        <a:gd name="T20" fmla="*/ 24 w 199"/>
                        <a:gd name="T21" fmla="*/ 113 h 323"/>
                        <a:gd name="T22" fmla="*/ 24 w 199"/>
                        <a:gd name="T23" fmla="*/ 92 h 323"/>
                        <a:gd name="T24" fmla="*/ 28 w 199"/>
                        <a:gd name="T25" fmla="*/ 78 h 323"/>
                        <a:gd name="T26" fmla="*/ 46 w 199"/>
                        <a:gd name="T27" fmla="*/ 63 h 323"/>
                        <a:gd name="T28" fmla="*/ 68 w 199"/>
                        <a:gd name="T29" fmla="*/ 58 h 323"/>
                        <a:gd name="T30" fmla="*/ 93 w 199"/>
                        <a:gd name="T31" fmla="*/ 69 h 323"/>
                        <a:gd name="T32" fmla="*/ 95 w 199"/>
                        <a:gd name="T33" fmla="*/ 42 h 323"/>
                        <a:gd name="T34" fmla="*/ 101 w 199"/>
                        <a:gd name="T35" fmla="*/ 22 h 323"/>
                        <a:gd name="T36" fmla="*/ 109 w 199"/>
                        <a:gd name="T37" fmla="*/ 9 h 323"/>
                        <a:gd name="T38" fmla="*/ 124 w 199"/>
                        <a:gd name="T39" fmla="*/ 2 h 323"/>
                        <a:gd name="T40" fmla="*/ 137 w 199"/>
                        <a:gd name="T41" fmla="*/ 0 h 323"/>
                        <a:gd name="T42" fmla="*/ 152 w 199"/>
                        <a:gd name="T43" fmla="*/ 9 h 323"/>
                        <a:gd name="T44" fmla="*/ 144 w 199"/>
                        <a:gd name="T45" fmla="*/ 35 h 323"/>
                        <a:gd name="T46" fmla="*/ 145 w 199"/>
                        <a:gd name="T47" fmla="*/ 53 h 323"/>
                        <a:gd name="T48" fmla="*/ 146 w 199"/>
                        <a:gd name="T49" fmla="*/ 72 h 323"/>
                        <a:gd name="T50" fmla="*/ 155 w 199"/>
                        <a:gd name="T51" fmla="*/ 89 h 323"/>
                        <a:gd name="T52" fmla="*/ 167 w 199"/>
                        <a:gd name="T53" fmla="*/ 100 h 323"/>
                        <a:gd name="T54" fmla="*/ 184 w 199"/>
                        <a:gd name="T55" fmla="*/ 118 h 323"/>
                        <a:gd name="T56" fmla="*/ 195 w 199"/>
                        <a:gd name="T57" fmla="*/ 143 h 323"/>
                        <a:gd name="T58" fmla="*/ 199 w 199"/>
                        <a:gd name="T59" fmla="*/ 174 h 323"/>
                        <a:gd name="T60" fmla="*/ 195 w 199"/>
                        <a:gd name="T61" fmla="*/ 198 h 323"/>
                        <a:gd name="T62" fmla="*/ 188 w 199"/>
                        <a:gd name="T63" fmla="*/ 220 h 323"/>
                        <a:gd name="T64" fmla="*/ 176 w 199"/>
                        <a:gd name="T65" fmla="*/ 237 h 323"/>
                        <a:gd name="T66" fmla="*/ 178 w 199"/>
                        <a:gd name="T67" fmla="*/ 264 h 323"/>
                        <a:gd name="T68" fmla="*/ 177 w 199"/>
                        <a:gd name="T69" fmla="*/ 290 h 323"/>
                        <a:gd name="T70" fmla="*/ 171 w 199"/>
                        <a:gd name="T71" fmla="*/ 308 h 323"/>
                        <a:gd name="T72" fmla="*/ 156 w 199"/>
                        <a:gd name="T73" fmla="*/ 321 h 323"/>
                        <a:gd name="T74" fmla="*/ 131 w 199"/>
                        <a:gd name="T75" fmla="*/ 323 h 323"/>
                        <a:gd name="T76" fmla="*/ 106 w 199"/>
                        <a:gd name="T77" fmla="*/ 323 h 3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199" h="323">
                          <a:moveTo>
                            <a:pt x="106" y="323"/>
                          </a:moveTo>
                          <a:lnTo>
                            <a:pt x="78" y="313"/>
                          </a:lnTo>
                          <a:lnTo>
                            <a:pt x="55" y="303"/>
                          </a:lnTo>
                          <a:lnTo>
                            <a:pt x="38" y="284"/>
                          </a:lnTo>
                          <a:lnTo>
                            <a:pt x="29" y="255"/>
                          </a:lnTo>
                          <a:lnTo>
                            <a:pt x="14" y="244"/>
                          </a:lnTo>
                          <a:lnTo>
                            <a:pt x="5" y="219"/>
                          </a:lnTo>
                          <a:lnTo>
                            <a:pt x="18" y="194"/>
                          </a:lnTo>
                          <a:lnTo>
                            <a:pt x="0" y="170"/>
                          </a:lnTo>
                          <a:lnTo>
                            <a:pt x="0" y="134"/>
                          </a:lnTo>
                          <a:lnTo>
                            <a:pt x="24" y="113"/>
                          </a:lnTo>
                          <a:lnTo>
                            <a:pt x="24" y="92"/>
                          </a:lnTo>
                          <a:lnTo>
                            <a:pt x="28" y="78"/>
                          </a:lnTo>
                          <a:lnTo>
                            <a:pt x="46" y="63"/>
                          </a:lnTo>
                          <a:lnTo>
                            <a:pt x="68" y="58"/>
                          </a:lnTo>
                          <a:lnTo>
                            <a:pt x="93" y="69"/>
                          </a:lnTo>
                          <a:lnTo>
                            <a:pt x="95" y="42"/>
                          </a:lnTo>
                          <a:lnTo>
                            <a:pt x="101" y="22"/>
                          </a:lnTo>
                          <a:lnTo>
                            <a:pt x="109" y="9"/>
                          </a:lnTo>
                          <a:lnTo>
                            <a:pt x="124" y="2"/>
                          </a:lnTo>
                          <a:lnTo>
                            <a:pt x="137" y="0"/>
                          </a:lnTo>
                          <a:lnTo>
                            <a:pt x="152" y="9"/>
                          </a:lnTo>
                          <a:lnTo>
                            <a:pt x="144" y="35"/>
                          </a:lnTo>
                          <a:lnTo>
                            <a:pt x="145" y="53"/>
                          </a:lnTo>
                          <a:lnTo>
                            <a:pt x="146" y="72"/>
                          </a:lnTo>
                          <a:lnTo>
                            <a:pt x="155" y="89"/>
                          </a:lnTo>
                          <a:lnTo>
                            <a:pt x="167" y="100"/>
                          </a:lnTo>
                          <a:lnTo>
                            <a:pt x="184" y="118"/>
                          </a:lnTo>
                          <a:lnTo>
                            <a:pt x="195" y="143"/>
                          </a:lnTo>
                          <a:lnTo>
                            <a:pt x="199" y="174"/>
                          </a:lnTo>
                          <a:lnTo>
                            <a:pt x="195" y="198"/>
                          </a:lnTo>
                          <a:lnTo>
                            <a:pt x="188" y="220"/>
                          </a:lnTo>
                          <a:lnTo>
                            <a:pt x="176" y="237"/>
                          </a:lnTo>
                          <a:lnTo>
                            <a:pt x="178" y="264"/>
                          </a:lnTo>
                          <a:lnTo>
                            <a:pt x="177" y="290"/>
                          </a:lnTo>
                          <a:lnTo>
                            <a:pt x="171" y="308"/>
                          </a:lnTo>
                          <a:lnTo>
                            <a:pt x="156" y="321"/>
                          </a:lnTo>
                          <a:lnTo>
                            <a:pt x="131" y="323"/>
                          </a:lnTo>
                          <a:lnTo>
                            <a:pt x="106" y="323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48" name="Freeform 1447"/>
                    <p:cNvSpPr>
                      <a:spLocks/>
                    </p:cNvSpPr>
                    <p:nvPr/>
                  </p:nvSpPr>
                  <p:spPr bwMode="auto">
                    <a:xfrm>
                      <a:off x="4551" y="1357"/>
                      <a:ext cx="7" cy="27"/>
                    </a:xfrm>
                    <a:custGeom>
                      <a:avLst/>
                      <a:gdLst>
                        <a:gd name="T0" fmla="*/ 42 w 51"/>
                        <a:gd name="T1" fmla="*/ 2 h 217"/>
                        <a:gd name="T2" fmla="*/ 23 w 51"/>
                        <a:gd name="T3" fmla="*/ 0 h 217"/>
                        <a:gd name="T4" fmla="*/ 33 w 51"/>
                        <a:gd name="T5" fmla="*/ 8 h 217"/>
                        <a:gd name="T6" fmla="*/ 36 w 51"/>
                        <a:gd name="T7" fmla="*/ 22 h 217"/>
                        <a:gd name="T8" fmla="*/ 33 w 51"/>
                        <a:gd name="T9" fmla="*/ 34 h 217"/>
                        <a:gd name="T10" fmla="*/ 26 w 51"/>
                        <a:gd name="T11" fmla="*/ 45 h 217"/>
                        <a:gd name="T12" fmla="*/ 6 w 51"/>
                        <a:gd name="T13" fmla="*/ 47 h 217"/>
                        <a:gd name="T14" fmla="*/ 10 w 51"/>
                        <a:gd name="T15" fmla="*/ 52 h 217"/>
                        <a:gd name="T16" fmla="*/ 14 w 51"/>
                        <a:gd name="T17" fmla="*/ 65 h 217"/>
                        <a:gd name="T18" fmla="*/ 15 w 51"/>
                        <a:gd name="T19" fmla="*/ 86 h 217"/>
                        <a:gd name="T20" fmla="*/ 14 w 51"/>
                        <a:gd name="T21" fmla="*/ 96 h 217"/>
                        <a:gd name="T22" fmla="*/ 0 w 51"/>
                        <a:gd name="T23" fmla="*/ 104 h 217"/>
                        <a:gd name="T24" fmla="*/ 6 w 51"/>
                        <a:gd name="T25" fmla="*/ 110 h 217"/>
                        <a:gd name="T26" fmla="*/ 14 w 51"/>
                        <a:gd name="T27" fmla="*/ 121 h 217"/>
                        <a:gd name="T28" fmla="*/ 15 w 51"/>
                        <a:gd name="T29" fmla="*/ 139 h 217"/>
                        <a:gd name="T30" fmla="*/ 15 w 51"/>
                        <a:gd name="T31" fmla="*/ 150 h 217"/>
                        <a:gd name="T32" fmla="*/ 8 w 51"/>
                        <a:gd name="T33" fmla="*/ 162 h 217"/>
                        <a:gd name="T34" fmla="*/ 23 w 51"/>
                        <a:gd name="T35" fmla="*/ 164 h 217"/>
                        <a:gd name="T36" fmla="*/ 38 w 51"/>
                        <a:gd name="T37" fmla="*/ 167 h 217"/>
                        <a:gd name="T38" fmla="*/ 46 w 51"/>
                        <a:gd name="T39" fmla="*/ 172 h 217"/>
                        <a:gd name="T40" fmla="*/ 46 w 51"/>
                        <a:gd name="T41" fmla="*/ 184 h 217"/>
                        <a:gd name="T42" fmla="*/ 44 w 51"/>
                        <a:gd name="T43" fmla="*/ 196 h 217"/>
                        <a:gd name="T44" fmla="*/ 31 w 51"/>
                        <a:gd name="T45" fmla="*/ 205 h 217"/>
                        <a:gd name="T46" fmla="*/ 26 w 51"/>
                        <a:gd name="T47" fmla="*/ 211 h 217"/>
                        <a:gd name="T48" fmla="*/ 28 w 51"/>
                        <a:gd name="T49" fmla="*/ 215 h 217"/>
                        <a:gd name="T50" fmla="*/ 37 w 51"/>
                        <a:gd name="T51" fmla="*/ 217 h 217"/>
                        <a:gd name="T52" fmla="*/ 34 w 51"/>
                        <a:gd name="T53" fmla="*/ 210 h 217"/>
                        <a:gd name="T54" fmla="*/ 48 w 51"/>
                        <a:gd name="T55" fmla="*/ 199 h 217"/>
                        <a:gd name="T56" fmla="*/ 51 w 51"/>
                        <a:gd name="T57" fmla="*/ 185 h 217"/>
                        <a:gd name="T58" fmla="*/ 51 w 51"/>
                        <a:gd name="T59" fmla="*/ 171 h 217"/>
                        <a:gd name="T60" fmla="*/ 45 w 51"/>
                        <a:gd name="T61" fmla="*/ 164 h 217"/>
                        <a:gd name="T62" fmla="*/ 34 w 51"/>
                        <a:gd name="T63" fmla="*/ 161 h 217"/>
                        <a:gd name="T64" fmla="*/ 17 w 51"/>
                        <a:gd name="T65" fmla="*/ 159 h 217"/>
                        <a:gd name="T66" fmla="*/ 21 w 51"/>
                        <a:gd name="T67" fmla="*/ 147 h 217"/>
                        <a:gd name="T68" fmla="*/ 21 w 51"/>
                        <a:gd name="T69" fmla="*/ 131 h 217"/>
                        <a:gd name="T70" fmla="*/ 19 w 51"/>
                        <a:gd name="T71" fmla="*/ 119 h 217"/>
                        <a:gd name="T72" fmla="*/ 14 w 51"/>
                        <a:gd name="T73" fmla="*/ 114 h 217"/>
                        <a:gd name="T74" fmla="*/ 8 w 51"/>
                        <a:gd name="T75" fmla="*/ 104 h 217"/>
                        <a:gd name="T76" fmla="*/ 17 w 51"/>
                        <a:gd name="T77" fmla="*/ 99 h 217"/>
                        <a:gd name="T78" fmla="*/ 21 w 51"/>
                        <a:gd name="T79" fmla="*/ 87 h 217"/>
                        <a:gd name="T80" fmla="*/ 21 w 51"/>
                        <a:gd name="T81" fmla="*/ 69 h 217"/>
                        <a:gd name="T82" fmla="*/ 17 w 51"/>
                        <a:gd name="T83" fmla="*/ 57 h 217"/>
                        <a:gd name="T84" fmla="*/ 13 w 51"/>
                        <a:gd name="T85" fmla="*/ 48 h 217"/>
                        <a:gd name="T86" fmla="*/ 28 w 51"/>
                        <a:gd name="T87" fmla="*/ 51 h 217"/>
                        <a:gd name="T88" fmla="*/ 37 w 51"/>
                        <a:gd name="T89" fmla="*/ 38 h 217"/>
                        <a:gd name="T90" fmla="*/ 42 w 51"/>
                        <a:gd name="T91" fmla="*/ 19 h 217"/>
                        <a:gd name="T92" fmla="*/ 42 w 51"/>
                        <a:gd name="T93" fmla="*/ 2 h 2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</a:cxnLst>
                      <a:rect l="0" t="0" r="r" b="b"/>
                      <a:pathLst>
                        <a:path w="51" h="217">
                          <a:moveTo>
                            <a:pt x="42" y="2"/>
                          </a:moveTo>
                          <a:lnTo>
                            <a:pt x="23" y="0"/>
                          </a:lnTo>
                          <a:lnTo>
                            <a:pt x="33" y="8"/>
                          </a:lnTo>
                          <a:lnTo>
                            <a:pt x="36" y="22"/>
                          </a:lnTo>
                          <a:lnTo>
                            <a:pt x="33" y="34"/>
                          </a:lnTo>
                          <a:lnTo>
                            <a:pt x="26" y="45"/>
                          </a:lnTo>
                          <a:lnTo>
                            <a:pt x="6" y="47"/>
                          </a:lnTo>
                          <a:lnTo>
                            <a:pt x="10" y="52"/>
                          </a:lnTo>
                          <a:lnTo>
                            <a:pt x="14" y="65"/>
                          </a:lnTo>
                          <a:lnTo>
                            <a:pt x="15" y="86"/>
                          </a:lnTo>
                          <a:lnTo>
                            <a:pt x="14" y="96"/>
                          </a:lnTo>
                          <a:lnTo>
                            <a:pt x="0" y="104"/>
                          </a:lnTo>
                          <a:lnTo>
                            <a:pt x="6" y="110"/>
                          </a:lnTo>
                          <a:lnTo>
                            <a:pt x="14" y="121"/>
                          </a:lnTo>
                          <a:lnTo>
                            <a:pt x="15" y="139"/>
                          </a:lnTo>
                          <a:lnTo>
                            <a:pt x="15" y="150"/>
                          </a:lnTo>
                          <a:lnTo>
                            <a:pt x="8" y="162"/>
                          </a:lnTo>
                          <a:lnTo>
                            <a:pt x="23" y="164"/>
                          </a:lnTo>
                          <a:lnTo>
                            <a:pt x="38" y="167"/>
                          </a:lnTo>
                          <a:lnTo>
                            <a:pt x="46" y="172"/>
                          </a:lnTo>
                          <a:lnTo>
                            <a:pt x="46" y="184"/>
                          </a:lnTo>
                          <a:lnTo>
                            <a:pt x="44" y="196"/>
                          </a:lnTo>
                          <a:lnTo>
                            <a:pt x="31" y="205"/>
                          </a:lnTo>
                          <a:lnTo>
                            <a:pt x="26" y="211"/>
                          </a:lnTo>
                          <a:lnTo>
                            <a:pt x="28" y="215"/>
                          </a:lnTo>
                          <a:lnTo>
                            <a:pt x="37" y="217"/>
                          </a:lnTo>
                          <a:lnTo>
                            <a:pt x="34" y="210"/>
                          </a:lnTo>
                          <a:lnTo>
                            <a:pt x="48" y="199"/>
                          </a:lnTo>
                          <a:lnTo>
                            <a:pt x="51" y="185"/>
                          </a:lnTo>
                          <a:lnTo>
                            <a:pt x="51" y="171"/>
                          </a:lnTo>
                          <a:lnTo>
                            <a:pt x="45" y="164"/>
                          </a:lnTo>
                          <a:lnTo>
                            <a:pt x="34" y="161"/>
                          </a:lnTo>
                          <a:lnTo>
                            <a:pt x="17" y="159"/>
                          </a:lnTo>
                          <a:lnTo>
                            <a:pt x="21" y="147"/>
                          </a:lnTo>
                          <a:lnTo>
                            <a:pt x="21" y="131"/>
                          </a:lnTo>
                          <a:lnTo>
                            <a:pt x="19" y="119"/>
                          </a:lnTo>
                          <a:lnTo>
                            <a:pt x="14" y="114"/>
                          </a:lnTo>
                          <a:lnTo>
                            <a:pt x="8" y="104"/>
                          </a:lnTo>
                          <a:lnTo>
                            <a:pt x="17" y="99"/>
                          </a:lnTo>
                          <a:lnTo>
                            <a:pt x="21" y="87"/>
                          </a:lnTo>
                          <a:lnTo>
                            <a:pt x="21" y="69"/>
                          </a:lnTo>
                          <a:lnTo>
                            <a:pt x="17" y="57"/>
                          </a:lnTo>
                          <a:lnTo>
                            <a:pt x="13" y="48"/>
                          </a:lnTo>
                          <a:lnTo>
                            <a:pt x="28" y="51"/>
                          </a:lnTo>
                          <a:lnTo>
                            <a:pt x="37" y="38"/>
                          </a:lnTo>
                          <a:lnTo>
                            <a:pt x="42" y="19"/>
                          </a:lnTo>
                          <a:lnTo>
                            <a:pt x="42" y="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49" name="Freeform 1448"/>
                    <p:cNvSpPr>
                      <a:spLocks/>
                    </p:cNvSpPr>
                    <p:nvPr/>
                  </p:nvSpPr>
                  <p:spPr bwMode="auto">
                    <a:xfrm>
                      <a:off x="4551" y="1358"/>
                      <a:ext cx="2" cy="4"/>
                    </a:xfrm>
                    <a:custGeom>
                      <a:avLst/>
                      <a:gdLst>
                        <a:gd name="T0" fmla="*/ 13 w 13"/>
                        <a:gd name="T1" fmla="*/ 0 h 31"/>
                        <a:gd name="T2" fmla="*/ 3 w 13"/>
                        <a:gd name="T3" fmla="*/ 7 h 31"/>
                        <a:gd name="T4" fmla="*/ 0 w 13"/>
                        <a:gd name="T5" fmla="*/ 20 h 31"/>
                        <a:gd name="T6" fmla="*/ 4 w 13"/>
                        <a:gd name="T7" fmla="*/ 31 h 31"/>
                        <a:gd name="T8" fmla="*/ 4 w 13"/>
                        <a:gd name="T9" fmla="*/ 18 h 31"/>
                        <a:gd name="T10" fmla="*/ 13 w 13"/>
                        <a:gd name="T11" fmla="*/ 0 h 3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3" h="31">
                          <a:moveTo>
                            <a:pt x="13" y="0"/>
                          </a:moveTo>
                          <a:lnTo>
                            <a:pt x="3" y="7"/>
                          </a:lnTo>
                          <a:lnTo>
                            <a:pt x="0" y="20"/>
                          </a:lnTo>
                          <a:lnTo>
                            <a:pt x="4" y="31"/>
                          </a:lnTo>
                          <a:lnTo>
                            <a:pt x="4" y="18"/>
                          </a:lnTo>
                          <a:lnTo>
                            <a:pt x="13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50" name="Freeform 1449"/>
                    <p:cNvSpPr>
                      <a:spLocks/>
                    </p:cNvSpPr>
                    <p:nvPr/>
                  </p:nvSpPr>
                  <p:spPr bwMode="auto">
                    <a:xfrm>
                      <a:off x="4551" y="1364"/>
                      <a:ext cx="1" cy="5"/>
                    </a:xfrm>
                    <a:custGeom>
                      <a:avLst/>
                      <a:gdLst>
                        <a:gd name="T0" fmla="*/ 3 w 12"/>
                        <a:gd name="T1" fmla="*/ 0 h 40"/>
                        <a:gd name="T2" fmla="*/ 6 w 12"/>
                        <a:gd name="T3" fmla="*/ 6 h 40"/>
                        <a:gd name="T4" fmla="*/ 8 w 12"/>
                        <a:gd name="T5" fmla="*/ 16 h 40"/>
                        <a:gd name="T6" fmla="*/ 8 w 12"/>
                        <a:gd name="T7" fmla="*/ 28 h 40"/>
                        <a:gd name="T8" fmla="*/ 0 w 12"/>
                        <a:gd name="T9" fmla="*/ 40 h 40"/>
                        <a:gd name="T10" fmla="*/ 8 w 12"/>
                        <a:gd name="T11" fmla="*/ 32 h 40"/>
                        <a:gd name="T12" fmla="*/ 12 w 12"/>
                        <a:gd name="T13" fmla="*/ 22 h 40"/>
                        <a:gd name="T14" fmla="*/ 12 w 12"/>
                        <a:gd name="T15" fmla="*/ 12 h 40"/>
                        <a:gd name="T16" fmla="*/ 3 w 12"/>
                        <a:gd name="T17" fmla="*/ 0 h 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2" h="40">
                          <a:moveTo>
                            <a:pt x="3" y="0"/>
                          </a:moveTo>
                          <a:lnTo>
                            <a:pt x="6" y="6"/>
                          </a:lnTo>
                          <a:lnTo>
                            <a:pt x="8" y="16"/>
                          </a:lnTo>
                          <a:lnTo>
                            <a:pt x="8" y="28"/>
                          </a:lnTo>
                          <a:lnTo>
                            <a:pt x="0" y="40"/>
                          </a:lnTo>
                          <a:lnTo>
                            <a:pt x="8" y="32"/>
                          </a:lnTo>
                          <a:lnTo>
                            <a:pt x="12" y="22"/>
                          </a:lnTo>
                          <a:lnTo>
                            <a:pt x="12" y="12"/>
                          </a:lnTo>
                          <a:lnTo>
                            <a:pt x="3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51" name="Freeform 1450"/>
                    <p:cNvSpPr>
                      <a:spLocks/>
                    </p:cNvSpPr>
                    <p:nvPr/>
                  </p:nvSpPr>
                  <p:spPr bwMode="auto">
                    <a:xfrm>
                      <a:off x="4549" y="1371"/>
                      <a:ext cx="3" cy="6"/>
                    </a:xfrm>
                    <a:custGeom>
                      <a:avLst/>
                      <a:gdLst>
                        <a:gd name="T0" fmla="*/ 0 w 24"/>
                        <a:gd name="T1" fmla="*/ 9 h 42"/>
                        <a:gd name="T2" fmla="*/ 11 w 24"/>
                        <a:gd name="T3" fmla="*/ 4 h 42"/>
                        <a:gd name="T4" fmla="*/ 17 w 24"/>
                        <a:gd name="T5" fmla="*/ 12 h 42"/>
                        <a:gd name="T6" fmla="*/ 20 w 24"/>
                        <a:gd name="T7" fmla="*/ 24 h 42"/>
                        <a:gd name="T8" fmla="*/ 18 w 24"/>
                        <a:gd name="T9" fmla="*/ 42 h 42"/>
                        <a:gd name="T10" fmla="*/ 24 w 24"/>
                        <a:gd name="T11" fmla="*/ 26 h 42"/>
                        <a:gd name="T12" fmla="*/ 24 w 24"/>
                        <a:gd name="T13" fmla="*/ 14 h 42"/>
                        <a:gd name="T14" fmla="*/ 16 w 24"/>
                        <a:gd name="T15" fmla="*/ 3 h 42"/>
                        <a:gd name="T16" fmla="*/ 11 w 24"/>
                        <a:gd name="T17" fmla="*/ 0 h 42"/>
                        <a:gd name="T18" fmla="*/ 0 w 24"/>
                        <a:gd name="T19" fmla="*/ 9 h 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4" h="42">
                          <a:moveTo>
                            <a:pt x="0" y="9"/>
                          </a:moveTo>
                          <a:lnTo>
                            <a:pt x="11" y="4"/>
                          </a:lnTo>
                          <a:lnTo>
                            <a:pt x="17" y="12"/>
                          </a:lnTo>
                          <a:lnTo>
                            <a:pt x="20" y="24"/>
                          </a:lnTo>
                          <a:lnTo>
                            <a:pt x="18" y="42"/>
                          </a:lnTo>
                          <a:lnTo>
                            <a:pt x="24" y="26"/>
                          </a:lnTo>
                          <a:lnTo>
                            <a:pt x="24" y="14"/>
                          </a:lnTo>
                          <a:lnTo>
                            <a:pt x="16" y="3"/>
                          </a:lnTo>
                          <a:lnTo>
                            <a:pt x="11" y="0"/>
                          </a:lnTo>
                          <a:lnTo>
                            <a:pt x="0" y="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52" name="Freeform 1451"/>
                    <p:cNvSpPr>
                      <a:spLocks/>
                    </p:cNvSpPr>
                    <p:nvPr/>
                  </p:nvSpPr>
                  <p:spPr bwMode="auto">
                    <a:xfrm>
                      <a:off x="4554" y="1379"/>
                      <a:ext cx="2" cy="3"/>
                    </a:xfrm>
                    <a:custGeom>
                      <a:avLst/>
                      <a:gdLst>
                        <a:gd name="T0" fmla="*/ 0 w 16"/>
                        <a:gd name="T1" fmla="*/ 0 h 24"/>
                        <a:gd name="T2" fmla="*/ 6 w 16"/>
                        <a:gd name="T3" fmla="*/ 3 h 24"/>
                        <a:gd name="T4" fmla="*/ 11 w 16"/>
                        <a:gd name="T5" fmla="*/ 8 h 24"/>
                        <a:gd name="T6" fmla="*/ 11 w 16"/>
                        <a:gd name="T7" fmla="*/ 18 h 24"/>
                        <a:gd name="T8" fmla="*/ 8 w 16"/>
                        <a:gd name="T9" fmla="*/ 24 h 24"/>
                        <a:gd name="T10" fmla="*/ 16 w 16"/>
                        <a:gd name="T11" fmla="*/ 20 h 24"/>
                        <a:gd name="T12" fmla="*/ 16 w 16"/>
                        <a:gd name="T13" fmla="*/ 10 h 24"/>
                        <a:gd name="T14" fmla="*/ 11 w 16"/>
                        <a:gd name="T15" fmla="*/ 0 h 24"/>
                        <a:gd name="T16" fmla="*/ 0 w 16"/>
                        <a:gd name="T17" fmla="*/ 0 h 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6" h="24">
                          <a:moveTo>
                            <a:pt x="0" y="0"/>
                          </a:moveTo>
                          <a:lnTo>
                            <a:pt x="6" y="3"/>
                          </a:lnTo>
                          <a:lnTo>
                            <a:pt x="11" y="8"/>
                          </a:lnTo>
                          <a:lnTo>
                            <a:pt x="11" y="18"/>
                          </a:lnTo>
                          <a:lnTo>
                            <a:pt x="8" y="24"/>
                          </a:lnTo>
                          <a:lnTo>
                            <a:pt x="16" y="20"/>
                          </a:lnTo>
                          <a:lnTo>
                            <a:pt x="16" y="10"/>
                          </a:lnTo>
                          <a:lnTo>
                            <a:pt x="11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53" name="Freeform 1452"/>
                    <p:cNvSpPr>
                      <a:spLocks/>
                    </p:cNvSpPr>
                    <p:nvPr/>
                  </p:nvSpPr>
                  <p:spPr bwMode="auto">
                    <a:xfrm>
                      <a:off x="4548" y="1365"/>
                      <a:ext cx="1" cy="4"/>
                    </a:xfrm>
                    <a:custGeom>
                      <a:avLst/>
                      <a:gdLst>
                        <a:gd name="T0" fmla="*/ 9 w 9"/>
                        <a:gd name="T1" fmla="*/ 0 h 33"/>
                        <a:gd name="T2" fmla="*/ 4 w 9"/>
                        <a:gd name="T3" fmla="*/ 4 h 33"/>
                        <a:gd name="T4" fmla="*/ 0 w 9"/>
                        <a:gd name="T5" fmla="*/ 18 h 33"/>
                        <a:gd name="T6" fmla="*/ 7 w 9"/>
                        <a:gd name="T7" fmla="*/ 33 h 33"/>
                        <a:gd name="T8" fmla="*/ 4 w 9"/>
                        <a:gd name="T9" fmla="*/ 16 h 33"/>
                        <a:gd name="T10" fmla="*/ 9 w 9"/>
                        <a:gd name="T11" fmla="*/ 0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9" h="33">
                          <a:moveTo>
                            <a:pt x="9" y="0"/>
                          </a:moveTo>
                          <a:lnTo>
                            <a:pt x="4" y="4"/>
                          </a:lnTo>
                          <a:lnTo>
                            <a:pt x="0" y="18"/>
                          </a:lnTo>
                          <a:lnTo>
                            <a:pt x="7" y="33"/>
                          </a:lnTo>
                          <a:lnTo>
                            <a:pt x="4" y="16"/>
                          </a:lnTo>
                          <a:lnTo>
                            <a:pt x="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54" name="Freeform 1453"/>
                    <p:cNvSpPr>
                      <a:spLocks/>
                    </p:cNvSpPr>
                    <p:nvPr/>
                  </p:nvSpPr>
                  <p:spPr bwMode="auto">
                    <a:xfrm>
                      <a:off x="4548" y="1374"/>
                      <a:ext cx="2" cy="3"/>
                    </a:xfrm>
                    <a:custGeom>
                      <a:avLst/>
                      <a:gdLst>
                        <a:gd name="T0" fmla="*/ 6 w 18"/>
                        <a:gd name="T1" fmla="*/ 0 h 31"/>
                        <a:gd name="T2" fmla="*/ 0 w 18"/>
                        <a:gd name="T3" fmla="*/ 6 h 31"/>
                        <a:gd name="T4" fmla="*/ 8 w 18"/>
                        <a:gd name="T5" fmla="*/ 28 h 31"/>
                        <a:gd name="T6" fmla="*/ 18 w 18"/>
                        <a:gd name="T7" fmla="*/ 31 h 31"/>
                        <a:gd name="T8" fmla="*/ 10 w 18"/>
                        <a:gd name="T9" fmla="*/ 23 h 31"/>
                        <a:gd name="T10" fmla="*/ 6 w 18"/>
                        <a:gd name="T11" fmla="*/ 0 h 3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8" h="31">
                          <a:moveTo>
                            <a:pt x="6" y="0"/>
                          </a:moveTo>
                          <a:lnTo>
                            <a:pt x="0" y="6"/>
                          </a:lnTo>
                          <a:lnTo>
                            <a:pt x="8" y="28"/>
                          </a:lnTo>
                          <a:lnTo>
                            <a:pt x="18" y="31"/>
                          </a:lnTo>
                          <a:lnTo>
                            <a:pt x="10" y="23"/>
                          </a:lnTo>
                          <a:lnTo>
                            <a:pt x="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55" name="Freeform 1454"/>
                    <p:cNvSpPr>
                      <a:spLocks/>
                    </p:cNvSpPr>
                    <p:nvPr/>
                  </p:nvSpPr>
                  <p:spPr bwMode="auto">
                    <a:xfrm>
                      <a:off x="4552" y="1379"/>
                      <a:ext cx="2" cy="4"/>
                    </a:xfrm>
                    <a:custGeom>
                      <a:avLst/>
                      <a:gdLst>
                        <a:gd name="T0" fmla="*/ 6 w 12"/>
                        <a:gd name="T1" fmla="*/ 0 h 26"/>
                        <a:gd name="T2" fmla="*/ 0 w 12"/>
                        <a:gd name="T3" fmla="*/ 6 h 26"/>
                        <a:gd name="T4" fmla="*/ 5 w 12"/>
                        <a:gd name="T5" fmla="*/ 26 h 26"/>
                        <a:gd name="T6" fmla="*/ 12 w 12"/>
                        <a:gd name="T7" fmla="*/ 26 h 26"/>
                        <a:gd name="T8" fmla="*/ 6 w 12"/>
                        <a:gd name="T9" fmla="*/ 22 h 26"/>
                        <a:gd name="T10" fmla="*/ 6 w 12"/>
                        <a:gd name="T11" fmla="*/ 0 h 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2" h="26">
                          <a:moveTo>
                            <a:pt x="6" y="0"/>
                          </a:moveTo>
                          <a:lnTo>
                            <a:pt x="0" y="6"/>
                          </a:lnTo>
                          <a:lnTo>
                            <a:pt x="5" y="26"/>
                          </a:lnTo>
                          <a:lnTo>
                            <a:pt x="12" y="26"/>
                          </a:lnTo>
                          <a:lnTo>
                            <a:pt x="6" y="22"/>
                          </a:lnTo>
                          <a:lnTo>
                            <a:pt x="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56" name="Freeform 1455"/>
                    <p:cNvSpPr>
                      <a:spLocks/>
                    </p:cNvSpPr>
                    <p:nvPr/>
                  </p:nvSpPr>
                  <p:spPr bwMode="auto">
                    <a:xfrm>
                      <a:off x="4558" y="1364"/>
                      <a:ext cx="7" cy="12"/>
                    </a:xfrm>
                    <a:custGeom>
                      <a:avLst/>
                      <a:gdLst>
                        <a:gd name="T0" fmla="*/ 0 w 57"/>
                        <a:gd name="T1" fmla="*/ 0 h 91"/>
                        <a:gd name="T2" fmla="*/ 6 w 57"/>
                        <a:gd name="T3" fmla="*/ 38 h 91"/>
                        <a:gd name="T4" fmla="*/ 17 w 57"/>
                        <a:gd name="T5" fmla="*/ 58 h 91"/>
                        <a:gd name="T6" fmla="*/ 33 w 57"/>
                        <a:gd name="T7" fmla="*/ 73 h 91"/>
                        <a:gd name="T8" fmla="*/ 57 w 57"/>
                        <a:gd name="T9" fmla="*/ 91 h 91"/>
                        <a:gd name="T10" fmla="*/ 27 w 57"/>
                        <a:gd name="T11" fmla="*/ 79 h 91"/>
                        <a:gd name="T12" fmla="*/ 5 w 57"/>
                        <a:gd name="T13" fmla="*/ 53 h 91"/>
                        <a:gd name="T14" fmla="*/ 2 w 57"/>
                        <a:gd name="T15" fmla="*/ 36 h 91"/>
                        <a:gd name="T16" fmla="*/ 0 w 57"/>
                        <a:gd name="T17" fmla="*/ 0 h 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57" h="91">
                          <a:moveTo>
                            <a:pt x="0" y="0"/>
                          </a:moveTo>
                          <a:lnTo>
                            <a:pt x="6" y="38"/>
                          </a:lnTo>
                          <a:lnTo>
                            <a:pt x="17" y="58"/>
                          </a:lnTo>
                          <a:lnTo>
                            <a:pt x="33" y="73"/>
                          </a:lnTo>
                          <a:lnTo>
                            <a:pt x="57" y="91"/>
                          </a:lnTo>
                          <a:lnTo>
                            <a:pt x="27" y="79"/>
                          </a:lnTo>
                          <a:lnTo>
                            <a:pt x="5" y="53"/>
                          </a:lnTo>
                          <a:lnTo>
                            <a:pt x="2" y="3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57" name="Freeform 1456"/>
                    <p:cNvSpPr>
                      <a:spLocks/>
                    </p:cNvSpPr>
                    <p:nvPr/>
                  </p:nvSpPr>
                  <p:spPr bwMode="auto">
                    <a:xfrm>
                      <a:off x="4556" y="1355"/>
                      <a:ext cx="6" cy="7"/>
                    </a:xfrm>
                    <a:custGeom>
                      <a:avLst/>
                      <a:gdLst>
                        <a:gd name="T0" fmla="*/ 0 w 48"/>
                        <a:gd name="T1" fmla="*/ 0 h 56"/>
                        <a:gd name="T2" fmla="*/ 7 w 48"/>
                        <a:gd name="T3" fmla="*/ 3 h 56"/>
                        <a:gd name="T4" fmla="*/ 12 w 48"/>
                        <a:gd name="T5" fmla="*/ 21 h 56"/>
                        <a:gd name="T6" fmla="*/ 21 w 48"/>
                        <a:gd name="T7" fmla="*/ 28 h 56"/>
                        <a:gd name="T8" fmla="*/ 23 w 48"/>
                        <a:gd name="T9" fmla="*/ 38 h 56"/>
                        <a:gd name="T10" fmla="*/ 48 w 48"/>
                        <a:gd name="T11" fmla="*/ 56 h 56"/>
                        <a:gd name="T12" fmla="*/ 28 w 48"/>
                        <a:gd name="T13" fmla="*/ 46 h 56"/>
                        <a:gd name="T14" fmla="*/ 21 w 48"/>
                        <a:gd name="T15" fmla="*/ 42 h 56"/>
                        <a:gd name="T16" fmla="*/ 5 w 48"/>
                        <a:gd name="T17" fmla="*/ 49 h 56"/>
                        <a:gd name="T18" fmla="*/ 15 w 48"/>
                        <a:gd name="T19" fmla="*/ 40 h 56"/>
                        <a:gd name="T20" fmla="*/ 15 w 48"/>
                        <a:gd name="T21" fmla="*/ 30 h 56"/>
                        <a:gd name="T22" fmla="*/ 7 w 48"/>
                        <a:gd name="T23" fmla="*/ 18 h 56"/>
                        <a:gd name="T24" fmla="*/ 0 w 48"/>
                        <a:gd name="T25" fmla="*/ 0 h 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48" h="56">
                          <a:moveTo>
                            <a:pt x="0" y="0"/>
                          </a:moveTo>
                          <a:lnTo>
                            <a:pt x="7" y="3"/>
                          </a:lnTo>
                          <a:lnTo>
                            <a:pt x="12" y="21"/>
                          </a:lnTo>
                          <a:lnTo>
                            <a:pt x="21" y="28"/>
                          </a:lnTo>
                          <a:lnTo>
                            <a:pt x="23" y="38"/>
                          </a:lnTo>
                          <a:lnTo>
                            <a:pt x="48" y="56"/>
                          </a:lnTo>
                          <a:lnTo>
                            <a:pt x="28" y="46"/>
                          </a:lnTo>
                          <a:lnTo>
                            <a:pt x="21" y="42"/>
                          </a:lnTo>
                          <a:lnTo>
                            <a:pt x="5" y="49"/>
                          </a:lnTo>
                          <a:lnTo>
                            <a:pt x="15" y="40"/>
                          </a:lnTo>
                          <a:lnTo>
                            <a:pt x="15" y="30"/>
                          </a:lnTo>
                          <a:lnTo>
                            <a:pt x="7" y="18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58" name="Freeform 1457"/>
                    <p:cNvSpPr>
                      <a:spLocks/>
                    </p:cNvSpPr>
                    <p:nvPr/>
                  </p:nvSpPr>
                  <p:spPr bwMode="auto">
                    <a:xfrm>
                      <a:off x="4553" y="1358"/>
                      <a:ext cx="2" cy="4"/>
                    </a:xfrm>
                    <a:custGeom>
                      <a:avLst/>
                      <a:gdLst>
                        <a:gd name="T0" fmla="*/ 6 w 13"/>
                        <a:gd name="T1" fmla="*/ 0 h 31"/>
                        <a:gd name="T2" fmla="*/ 9 w 13"/>
                        <a:gd name="T3" fmla="*/ 10 h 31"/>
                        <a:gd name="T4" fmla="*/ 8 w 13"/>
                        <a:gd name="T5" fmla="*/ 21 h 31"/>
                        <a:gd name="T6" fmla="*/ 0 w 13"/>
                        <a:gd name="T7" fmla="*/ 31 h 31"/>
                        <a:gd name="T8" fmla="*/ 8 w 13"/>
                        <a:gd name="T9" fmla="*/ 25 h 31"/>
                        <a:gd name="T10" fmla="*/ 13 w 13"/>
                        <a:gd name="T11" fmla="*/ 14 h 31"/>
                        <a:gd name="T12" fmla="*/ 6 w 13"/>
                        <a:gd name="T13" fmla="*/ 0 h 3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3" h="31">
                          <a:moveTo>
                            <a:pt x="6" y="0"/>
                          </a:moveTo>
                          <a:lnTo>
                            <a:pt x="9" y="10"/>
                          </a:lnTo>
                          <a:lnTo>
                            <a:pt x="8" y="21"/>
                          </a:lnTo>
                          <a:lnTo>
                            <a:pt x="0" y="31"/>
                          </a:lnTo>
                          <a:lnTo>
                            <a:pt x="8" y="25"/>
                          </a:lnTo>
                          <a:lnTo>
                            <a:pt x="13" y="14"/>
                          </a:lnTo>
                          <a:lnTo>
                            <a:pt x="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59" name="Freeform 1458"/>
                    <p:cNvSpPr>
                      <a:spLocks/>
                    </p:cNvSpPr>
                    <p:nvPr/>
                  </p:nvSpPr>
                  <p:spPr bwMode="auto">
                    <a:xfrm>
                      <a:off x="4600" y="1364"/>
                      <a:ext cx="27" cy="74"/>
                    </a:xfrm>
                    <a:custGeom>
                      <a:avLst/>
                      <a:gdLst>
                        <a:gd name="T0" fmla="*/ 213 w 213"/>
                        <a:gd name="T1" fmla="*/ 456 h 591"/>
                        <a:gd name="T2" fmla="*/ 168 w 213"/>
                        <a:gd name="T3" fmla="*/ 0 h 591"/>
                        <a:gd name="T4" fmla="*/ 0 w 213"/>
                        <a:gd name="T5" fmla="*/ 200 h 591"/>
                        <a:gd name="T6" fmla="*/ 13 w 213"/>
                        <a:gd name="T7" fmla="*/ 591 h 591"/>
                        <a:gd name="T8" fmla="*/ 213 w 213"/>
                        <a:gd name="T9" fmla="*/ 456 h 5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13" h="591">
                          <a:moveTo>
                            <a:pt x="213" y="456"/>
                          </a:moveTo>
                          <a:lnTo>
                            <a:pt x="168" y="0"/>
                          </a:lnTo>
                          <a:lnTo>
                            <a:pt x="0" y="200"/>
                          </a:lnTo>
                          <a:lnTo>
                            <a:pt x="13" y="591"/>
                          </a:lnTo>
                          <a:lnTo>
                            <a:pt x="213" y="456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60" name="Freeform 1459"/>
                    <p:cNvSpPr>
                      <a:spLocks/>
                    </p:cNvSpPr>
                    <p:nvPr/>
                  </p:nvSpPr>
                  <p:spPr bwMode="auto">
                    <a:xfrm>
                      <a:off x="4595" y="1364"/>
                      <a:ext cx="7" cy="73"/>
                    </a:xfrm>
                    <a:custGeom>
                      <a:avLst/>
                      <a:gdLst>
                        <a:gd name="T0" fmla="*/ 0 w 57"/>
                        <a:gd name="T1" fmla="*/ 403 h 587"/>
                        <a:gd name="T2" fmla="*/ 1 w 57"/>
                        <a:gd name="T3" fmla="*/ 0 h 587"/>
                        <a:gd name="T4" fmla="*/ 44 w 57"/>
                        <a:gd name="T5" fmla="*/ 206 h 587"/>
                        <a:gd name="T6" fmla="*/ 57 w 57"/>
                        <a:gd name="T7" fmla="*/ 587 h 587"/>
                        <a:gd name="T8" fmla="*/ 0 w 57"/>
                        <a:gd name="T9" fmla="*/ 403 h 5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57" h="587">
                          <a:moveTo>
                            <a:pt x="0" y="403"/>
                          </a:moveTo>
                          <a:lnTo>
                            <a:pt x="1" y="0"/>
                          </a:lnTo>
                          <a:lnTo>
                            <a:pt x="44" y="206"/>
                          </a:lnTo>
                          <a:lnTo>
                            <a:pt x="57" y="587"/>
                          </a:lnTo>
                          <a:lnTo>
                            <a:pt x="0" y="40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61" name="Freeform 1460"/>
                    <p:cNvSpPr>
                      <a:spLocks/>
                    </p:cNvSpPr>
                    <p:nvPr/>
                  </p:nvSpPr>
                  <p:spPr bwMode="auto">
                    <a:xfrm>
                      <a:off x="4600" y="1368"/>
                      <a:ext cx="31" cy="71"/>
                    </a:xfrm>
                    <a:custGeom>
                      <a:avLst/>
                      <a:gdLst>
                        <a:gd name="T0" fmla="*/ 246 w 246"/>
                        <a:gd name="T1" fmla="*/ 434 h 566"/>
                        <a:gd name="T2" fmla="*/ 207 w 246"/>
                        <a:gd name="T3" fmla="*/ 0 h 566"/>
                        <a:gd name="T4" fmla="*/ 0 w 246"/>
                        <a:gd name="T5" fmla="*/ 172 h 566"/>
                        <a:gd name="T6" fmla="*/ 15 w 246"/>
                        <a:gd name="T7" fmla="*/ 566 h 566"/>
                        <a:gd name="T8" fmla="*/ 246 w 246"/>
                        <a:gd name="T9" fmla="*/ 434 h 5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46" h="566">
                          <a:moveTo>
                            <a:pt x="246" y="434"/>
                          </a:moveTo>
                          <a:lnTo>
                            <a:pt x="207" y="0"/>
                          </a:lnTo>
                          <a:lnTo>
                            <a:pt x="0" y="172"/>
                          </a:lnTo>
                          <a:lnTo>
                            <a:pt x="15" y="566"/>
                          </a:lnTo>
                          <a:lnTo>
                            <a:pt x="246" y="43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62" name="Freeform 1461"/>
                    <p:cNvSpPr>
                      <a:spLocks/>
                    </p:cNvSpPr>
                    <p:nvPr/>
                  </p:nvSpPr>
                  <p:spPr bwMode="auto">
                    <a:xfrm>
                      <a:off x="4601" y="1370"/>
                      <a:ext cx="33" cy="68"/>
                    </a:xfrm>
                    <a:custGeom>
                      <a:avLst/>
                      <a:gdLst>
                        <a:gd name="T0" fmla="*/ 265 w 265"/>
                        <a:gd name="T1" fmla="*/ 424 h 540"/>
                        <a:gd name="T2" fmla="*/ 247 w 265"/>
                        <a:gd name="T3" fmla="*/ 0 h 540"/>
                        <a:gd name="T4" fmla="*/ 0 w 265"/>
                        <a:gd name="T5" fmla="*/ 154 h 540"/>
                        <a:gd name="T6" fmla="*/ 15 w 265"/>
                        <a:gd name="T7" fmla="*/ 540 h 540"/>
                        <a:gd name="T8" fmla="*/ 265 w 265"/>
                        <a:gd name="T9" fmla="*/ 424 h 5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65" h="540">
                          <a:moveTo>
                            <a:pt x="265" y="424"/>
                          </a:moveTo>
                          <a:lnTo>
                            <a:pt x="247" y="0"/>
                          </a:lnTo>
                          <a:lnTo>
                            <a:pt x="0" y="154"/>
                          </a:lnTo>
                          <a:lnTo>
                            <a:pt x="15" y="540"/>
                          </a:lnTo>
                          <a:lnTo>
                            <a:pt x="265" y="42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63" name="Freeform 1462"/>
                    <p:cNvSpPr>
                      <a:spLocks/>
                    </p:cNvSpPr>
                    <p:nvPr/>
                  </p:nvSpPr>
                  <p:spPr bwMode="auto">
                    <a:xfrm>
                      <a:off x="4601" y="1373"/>
                      <a:ext cx="36" cy="66"/>
                    </a:xfrm>
                    <a:custGeom>
                      <a:avLst/>
                      <a:gdLst>
                        <a:gd name="T0" fmla="*/ 282 w 287"/>
                        <a:gd name="T1" fmla="*/ 0 h 525"/>
                        <a:gd name="T2" fmla="*/ 0 w 287"/>
                        <a:gd name="T3" fmla="*/ 131 h 525"/>
                        <a:gd name="T4" fmla="*/ 11 w 287"/>
                        <a:gd name="T5" fmla="*/ 525 h 525"/>
                        <a:gd name="T6" fmla="*/ 287 w 287"/>
                        <a:gd name="T7" fmla="*/ 404 h 525"/>
                        <a:gd name="T8" fmla="*/ 282 w 287"/>
                        <a:gd name="T9" fmla="*/ 0 h 5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87" h="525">
                          <a:moveTo>
                            <a:pt x="282" y="0"/>
                          </a:moveTo>
                          <a:lnTo>
                            <a:pt x="0" y="131"/>
                          </a:lnTo>
                          <a:lnTo>
                            <a:pt x="11" y="525"/>
                          </a:lnTo>
                          <a:lnTo>
                            <a:pt x="287" y="404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64" name="Freeform 1463"/>
                    <p:cNvSpPr>
                      <a:spLocks/>
                    </p:cNvSpPr>
                    <p:nvPr/>
                  </p:nvSpPr>
                  <p:spPr bwMode="auto">
                    <a:xfrm>
                      <a:off x="4591" y="1365"/>
                      <a:ext cx="11" cy="74"/>
                    </a:xfrm>
                    <a:custGeom>
                      <a:avLst/>
                      <a:gdLst>
                        <a:gd name="T0" fmla="*/ 0 w 88"/>
                        <a:gd name="T1" fmla="*/ 0 h 593"/>
                        <a:gd name="T2" fmla="*/ 15 w 88"/>
                        <a:gd name="T3" fmla="*/ 391 h 593"/>
                        <a:gd name="T4" fmla="*/ 88 w 88"/>
                        <a:gd name="T5" fmla="*/ 593 h 593"/>
                        <a:gd name="T6" fmla="*/ 75 w 88"/>
                        <a:gd name="T7" fmla="*/ 191 h 593"/>
                        <a:gd name="T8" fmla="*/ 0 w 88"/>
                        <a:gd name="T9" fmla="*/ 0 h 5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88" h="593">
                          <a:moveTo>
                            <a:pt x="0" y="0"/>
                          </a:moveTo>
                          <a:lnTo>
                            <a:pt x="15" y="391"/>
                          </a:lnTo>
                          <a:lnTo>
                            <a:pt x="88" y="593"/>
                          </a:lnTo>
                          <a:lnTo>
                            <a:pt x="75" y="19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65" name="Freeform 1464"/>
                    <p:cNvSpPr>
                      <a:spLocks/>
                    </p:cNvSpPr>
                    <p:nvPr/>
                  </p:nvSpPr>
                  <p:spPr bwMode="auto">
                    <a:xfrm>
                      <a:off x="4629" y="1391"/>
                      <a:ext cx="23" cy="10"/>
                    </a:xfrm>
                    <a:custGeom>
                      <a:avLst/>
                      <a:gdLst>
                        <a:gd name="T0" fmla="*/ 15 w 180"/>
                        <a:gd name="T1" fmla="*/ 0 h 83"/>
                        <a:gd name="T2" fmla="*/ 54 w 180"/>
                        <a:gd name="T3" fmla="*/ 9 h 83"/>
                        <a:gd name="T4" fmla="*/ 81 w 180"/>
                        <a:gd name="T5" fmla="*/ 20 h 83"/>
                        <a:gd name="T6" fmla="*/ 110 w 180"/>
                        <a:gd name="T7" fmla="*/ 18 h 83"/>
                        <a:gd name="T8" fmla="*/ 126 w 180"/>
                        <a:gd name="T9" fmla="*/ 18 h 83"/>
                        <a:gd name="T10" fmla="*/ 149 w 180"/>
                        <a:gd name="T11" fmla="*/ 23 h 83"/>
                        <a:gd name="T12" fmla="*/ 166 w 180"/>
                        <a:gd name="T13" fmla="*/ 31 h 83"/>
                        <a:gd name="T14" fmla="*/ 180 w 180"/>
                        <a:gd name="T15" fmla="*/ 31 h 83"/>
                        <a:gd name="T16" fmla="*/ 170 w 180"/>
                        <a:gd name="T17" fmla="*/ 45 h 83"/>
                        <a:gd name="T18" fmla="*/ 150 w 180"/>
                        <a:gd name="T19" fmla="*/ 50 h 83"/>
                        <a:gd name="T20" fmla="*/ 139 w 180"/>
                        <a:gd name="T21" fmla="*/ 56 h 83"/>
                        <a:gd name="T22" fmla="*/ 123 w 180"/>
                        <a:gd name="T23" fmla="*/ 74 h 83"/>
                        <a:gd name="T24" fmla="*/ 96 w 180"/>
                        <a:gd name="T25" fmla="*/ 83 h 83"/>
                        <a:gd name="T26" fmla="*/ 85 w 180"/>
                        <a:gd name="T27" fmla="*/ 69 h 83"/>
                        <a:gd name="T28" fmla="*/ 72 w 180"/>
                        <a:gd name="T29" fmla="*/ 62 h 83"/>
                        <a:gd name="T30" fmla="*/ 56 w 180"/>
                        <a:gd name="T31" fmla="*/ 59 h 83"/>
                        <a:gd name="T32" fmla="*/ 27 w 180"/>
                        <a:gd name="T33" fmla="*/ 50 h 83"/>
                        <a:gd name="T34" fmla="*/ 3 w 180"/>
                        <a:gd name="T35" fmla="*/ 31 h 83"/>
                        <a:gd name="T36" fmla="*/ 0 w 180"/>
                        <a:gd name="T37" fmla="*/ 18 h 83"/>
                        <a:gd name="T38" fmla="*/ 5 w 180"/>
                        <a:gd name="T39" fmla="*/ 7 h 83"/>
                        <a:gd name="T40" fmla="*/ 15 w 180"/>
                        <a:gd name="T41" fmla="*/ 0 h 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80" h="83">
                          <a:moveTo>
                            <a:pt x="15" y="0"/>
                          </a:moveTo>
                          <a:lnTo>
                            <a:pt x="54" y="9"/>
                          </a:lnTo>
                          <a:lnTo>
                            <a:pt x="81" y="20"/>
                          </a:lnTo>
                          <a:lnTo>
                            <a:pt x="110" y="18"/>
                          </a:lnTo>
                          <a:lnTo>
                            <a:pt x="126" y="18"/>
                          </a:lnTo>
                          <a:lnTo>
                            <a:pt x="149" y="23"/>
                          </a:lnTo>
                          <a:lnTo>
                            <a:pt x="166" y="31"/>
                          </a:lnTo>
                          <a:lnTo>
                            <a:pt x="180" y="31"/>
                          </a:lnTo>
                          <a:lnTo>
                            <a:pt x="170" y="45"/>
                          </a:lnTo>
                          <a:lnTo>
                            <a:pt x="150" y="50"/>
                          </a:lnTo>
                          <a:lnTo>
                            <a:pt x="139" y="56"/>
                          </a:lnTo>
                          <a:lnTo>
                            <a:pt x="123" y="74"/>
                          </a:lnTo>
                          <a:lnTo>
                            <a:pt x="96" y="83"/>
                          </a:lnTo>
                          <a:lnTo>
                            <a:pt x="85" y="69"/>
                          </a:lnTo>
                          <a:lnTo>
                            <a:pt x="72" y="62"/>
                          </a:lnTo>
                          <a:lnTo>
                            <a:pt x="56" y="59"/>
                          </a:lnTo>
                          <a:lnTo>
                            <a:pt x="27" y="50"/>
                          </a:lnTo>
                          <a:lnTo>
                            <a:pt x="3" y="31"/>
                          </a:lnTo>
                          <a:lnTo>
                            <a:pt x="0" y="18"/>
                          </a:lnTo>
                          <a:lnTo>
                            <a:pt x="5" y="7"/>
                          </a:lnTo>
                          <a:lnTo>
                            <a:pt x="15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66" name="Freeform 1465"/>
                    <p:cNvSpPr>
                      <a:spLocks/>
                    </p:cNvSpPr>
                    <p:nvPr/>
                  </p:nvSpPr>
                  <p:spPr bwMode="auto">
                    <a:xfrm>
                      <a:off x="4638" y="1396"/>
                      <a:ext cx="2" cy="3"/>
                    </a:xfrm>
                    <a:custGeom>
                      <a:avLst/>
                      <a:gdLst>
                        <a:gd name="T0" fmla="*/ 0 w 15"/>
                        <a:gd name="T1" fmla="*/ 15 h 23"/>
                        <a:gd name="T2" fmla="*/ 0 w 15"/>
                        <a:gd name="T3" fmla="*/ 3 h 23"/>
                        <a:gd name="T4" fmla="*/ 0 w 15"/>
                        <a:gd name="T5" fmla="*/ 0 h 23"/>
                        <a:gd name="T6" fmla="*/ 15 w 15"/>
                        <a:gd name="T7" fmla="*/ 23 h 23"/>
                        <a:gd name="T8" fmla="*/ 0 w 15"/>
                        <a:gd name="T9" fmla="*/ 15 h 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5" h="23">
                          <a:moveTo>
                            <a:pt x="0" y="15"/>
                          </a:moveTo>
                          <a:lnTo>
                            <a:pt x="0" y="3"/>
                          </a:lnTo>
                          <a:lnTo>
                            <a:pt x="0" y="0"/>
                          </a:lnTo>
                          <a:lnTo>
                            <a:pt x="15" y="23"/>
                          </a:lnTo>
                          <a:lnTo>
                            <a:pt x="0" y="1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67" name="Freeform 1466"/>
                    <p:cNvSpPr>
                      <a:spLocks/>
                    </p:cNvSpPr>
                    <p:nvPr/>
                  </p:nvSpPr>
                  <p:spPr bwMode="auto">
                    <a:xfrm>
                      <a:off x="4601" y="1376"/>
                      <a:ext cx="41" cy="65"/>
                    </a:xfrm>
                    <a:custGeom>
                      <a:avLst/>
                      <a:gdLst>
                        <a:gd name="T0" fmla="*/ 329 w 329"/>
                        <a:gd name="T1" fmla="*/ 0 h 524"/>
                        <a:gd name="T2" fmla="*/ 309 w 329"/>
                        <a:gd name="T3" fmla="*/ 383 h 524"/>
                        <a:gd name="T4" fmla="*/ 9 w 329"/>
                        <a:gd name="T5" fmla="*/ 524 h 524"/>
                        <a:gd name="T6" fmla="*/ 0 w 329"/>
                        <a:gd name="T7" fmla="*/ 110 h 524"/>
                        <a:gd name="T8" fmla="*/ 329 w 329"/>
                        <a:gd name="T9" fmla="*/ 0 h 5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29" h="524">
                          <a:moveTo>
                            <a:pt x="329" y="0"/>
                          </a:moveTo>
                          <a:lnTo>
                            <a:pt x="309" y="383"/>
                          </a:lnTo>
                          <a:lnTo>
                            <a:pt x="9" y="524"/>
                          </a:lnTo>
                          <a:lnTo>
                            <a:pt x="0" y="110"/>
                          </a:lnTo>
                          <a:lnTo>
                            <a:pt x="329" y="0"/>
                          </a:lnTo>
                          <a:close/>
                        </a:path>
                      </a:pathLst>
                    </a:custGeom>
                    <a:solidFill>
                      <a:srgbClr val="A05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68" name="Freeform 1467"/>
                    <p:cNvSpPr>
                      <a:spLocks/>
                    </p:cNvSpPr>
                    <p:nvPr/>
                  </p:nvSpPr>
                  <p:spPr bwMode="auto">
                    <a:xfrm>
                      <a:off x="4618" y="1393"/>
                      <a:ext cx="41" cy="29"/>
                    </a:xfrm>
                    <a:custGeom>
                      <a:avLst/>
                      <a:gdLst>
                        <a:gd name="T0" fmla="*/ 238 w 326"/>
                        <a:gd name="T1" fmla="*/ 5 h 234"/>
                        <a:gd name="T2" fmla="*/ 259 w 326"/>
                        <a:gd name="T3" fmla="*/ 2 h 234"/>
                        <a:gd name="T4" fmla="*/ 277 w 326"/>
                        <a:gd name="T5" fmla="*/ 0 h 234"/>
                        <a:gd name="T6" fmla="*/ 293 w 326"/>
                        <a:gd name="T7" fmla="*/ 2 h 234"/>
                        <a:gd name="T8" fmla="*/ 310 w 326"/>
                        <a:gd name="T9" fmla="*/ 10 h 234"/>
                        <a:gd name="T10" fmla="*/ 321 w 326"/>
                        <a:gd name="T11" fmla="*/ 33 h 234"/>
                        <a:gd name="T12" fmla="*/ 326 w 326"/>
                        <a:gd name="T13" fmla="*/ 44 h 234"/>
                        <a:gd name="T14" fmla="*/ 326 w 326"/>
                        <a:gd name="T15" fmla="*/ 58 h 234"/>
                        <a:gd name="T16" fmla="*/ 326 w 326"/>
                        <a:gd name="T17" fmla="*/ 76 h 234"/>
                        <a:gd name="T18" fmla="*/ 325 w 326"/>
                        <a:gd name="T19" fmla="*/ 95 h 234"/>
                        <a:gd name="T20" fmla="*/ 322 w 326"/>
                        <a:gd name="T21" fmla="*/ 106 h 234"/>
                        <a:gd name="T22" fmla="*/ 312 w 326"/>
                        <a:gd name="T23" fmla="*/ 116 h 234"/>
                        <a:gd name="T24" fmla="*/ 281 w 326"/>
                        <a:gd name="T25" fmla="*/ 141 h 234"/>
                        <a:gd name="T26" fmla="*/ 274 w 326"/>
                        <a:gd name="T27" fmla="*/ 158 h 234"/>
                        <a:gd name="T28" fmla="*/ 269 w 326"/>
                        <a:gd name="T29" fmla="*/ 169 h 234"/>
                        <a:gd name="T30" fmla="*/ 260 w 326"/>
                        <a:gd name="T31" fmla="*/ 187 h 234"/>
                        <a:gd name="T32" fmla="*/ 255 w 326"/>
                        <a:gd name="T33" fmla="*/ 209 h 234"/>
                        <a:gd name="T34" fmla="*/ 244 w 326"/>
                        <a:gd name="T35" fmla="*/ 216 h 234"/>
                        <a:gd name="T36" fmla="*/ 206 w 326"/>
                        <a:gd name="T37" fmla="*/ 222 h 234"/>
                        <a:gd name="T38" fmla="*/ 191 w 326"/>
                        <a:gd name="T39" fmla="*/ 227 h 234"/>
                        <a:gd name="T40" fmla="*/ 174 w 326"/>
                        <a:gd name="T41" fmla="*/ 227 h 234"/>
                        <a:gd name="T42" fmla="*/ 146 w 326"/>
                        <a:gd name="T43" fmla="*/ 234 h 234"/>
                        <a:gd name="T44" fmla="*/ 130 w 326"/>
                        <a:gd name="T45" fmla="*/ 234 h 234"/>
                        <a:gd name="T46" fmla="*/ 117 w 326"/>
                        <a:gd name="T47" fmla="*/ 232 h 234"/>
                        <a:gd name="T48" fmla="*/ 94 w 326"/>
                        <a:gd name="T49" fmla="*/ 230 h 234"/>
                        <a:gd name="T50" fmla="*/ 83 w 326"/>
                        <a:gd name="T51" fmla="*/ 225 h 234"/>
                        <a:gd name="T52" fmla="*/ 73 w 326"/>
                        <a:gd name="T53" fmla="*/ 217 h 234"/>
                        <a:gd name="T54" fmla="*/ 68 w 326"/>
                        <a:gd name="T55" fmla="*/ 211 h 234"/>
                        <a:gd name="T56" fmla="*/ 56 w 326"/>
                        <a:gd name="T57" fmla="*/ 206 h 234"/>
                        <a:gd name="T58" fmla="*/ 45 w 326"/>
                        <a:gd name="T59" fmla="*/ 204 h 234"/>
                        <a:gd name="T60" fmla="*/ 35 w 326"/>
                        <a:gd name="T61" fmla="*/ 196 h 234"/>
                        <a:gd name="T62" fmla="*/ 27 w 326"/>
                        <a:gd name="T63" fmla="*/ 185 h 234"/>
                        <a:gd name="T64" fmla="*/ 14 w 326"/>
                        <a:gd name="T65" fmla="*/ 181 h 234"/>
                        <a:gd name="T66" fmla="*/ 4 w 326"/>
                        <a:gd name="T67" fmla="*/ 175 h 234"/>
                        <a:gd name="T68" fmla="*/ 0 w 326"/>
                        <a:gd name="T69" fmla="*/ 167 h 234"/>
                        <a:gd name="T70" fmla="*/ 0 w 326"/>
                        <a:gd name="T71" fmla="*/ 159 h 234"/>
                        <a:gd name="T72" fmla="*/ 3 w 326"/>
                        <a:gd name="T73" fmla="*/ 151 h 234"/>
                        <a:gd name="T74" fmla="*/ 14 w 326"/>
                        <a:gd name="T75" fmla="*/ 145 h 234"/>
                        <a:gd name="T76" fmla="*/ 168 w 326"/>
                        <a:gd name="T77" fmla="*/ 119 h 234"/>
                        <a:gd name="T78" fmla="*/ 115 w 326"/>
                        <a:gd name="T79" fmla="*/ 116 h 234"/>
                        <a:gd name="T80" fmla="*/ 98 w 326"/>
                        <a:gd name="T81" fmla="*/ 118 h 234"/>
                        <a:gd name="T82" fmla="*/ 78 w 326"/>
                        <a:gd name="T83" fmla="*/ 118 h 234"/>
                        <a:gd name="T84" fmla="*/ 55 w 326"/>
                        <a:gd name="T85" fmla="*/ 121 h 234"/>
                        <a:gd name="T86" fmla="*/ 32 w 326"/>
                        <a:gd name="T87" fmla="*/ 119 h 234"/>
                        <a:gd name="T88" fmla="*/ 15 w 326"/>
                        <a:gd name="T89" fmla="*/ 118 h 234"/>
                        <a:gd name="T90" fmla="*/ 9 w 326"/>
                        <a:gd name="T91" fmla="*/ 111 h 234"/>
                        <a:gd name="T92" fmla="*/ 5 w 326"/>
                        <a:gd name="T93" fmla="*/ 103 h 234"/>
                        <a:gd name="T94" fmla="*/ 5 w 326"/>
                        <a:gd name="T95" fmla="*/ 94 h 234"/>
                        <a:gd name="T96" fmla="*/ 15 w 326"/>
                        <a:gd name="T97" fmla="*/ 86 h 234"/>
                        <a:gd name="T98" fmla="*/ 53 w 326"/>
                        <a:gd name="T99" fmla="*/ 80 h 234"/>
                        <a:gd name="T100" fmla="*/ 76 w 326"/>
                        <a:gd name="T101" fmla="*/ 79 h 234"/>
                        <a:gd name="T102" fmla="*/ 109 w 326"/>
                        <a:gd name="T103" fmla="*/ 74 h 234"/>
                        <a:gd name="T104" fmla="*/ 146 w 326"/>
                        <a:gd name="T105" fmla="*/ 73 h 234"/>
                        <a:gd name="T106" fmla="*/ 186 w 326"/>
                        <a:gd name="T107" fmla="*/ 65 h 234"/>
                        <a:gd name="T108" fmla="*/ 216 w 326"/>
                        <a:gd name="T109" fmla="*/ 55 h 234"/>
                        <a:gd name="T110" fmla="*/ 225 w 326"/>
                        <a:gd name="T111" fmla="*/ 38 h 234"/>
                        <a:gd name="T112" fmla="*/ 235 w 326"/>
                        <a:gd name="T113" fmla="*/ 30 h 234"/>
                        <a:gd name="T114" fmla="*/ 230 w 326"/>
                        <a:gd name="T115" fmla="*/ 18 h 234"/>
                        <a:gd name="T116" fmla="*/ 210 w 326"/>
                        <a:gd name="T117" fmla="*/ 0 h 234"/>
                        <a:gd name="T118" fmla="*/ 227 w 326"/>
                        <a:gd name="T119" fmla="*/ 3 h 234"/>
                        <a:gd name="T120" fmla="*/ 238 w 326"/>
                        <a:gd name="T121" fmla="*/ 5 h 2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</a:cxnLst>
                      <a:rect l="0" t="0" r="r" b="b"/>
                      <a:pathLst>
                        <a:path w="326" h="234">
                          <a:moveTo>
                            <a:pt x="238" y="5"/>
                          </a:moveTo>
                          <a:lnTo>
                            <a:pt x="259" y="2"/>
                          </a:lnTo>
                          <a:lnTo>
                            <a:pt x="277" y="0"/>
                          </a:lnTo>
                          <a:lnTo>
                            <a:pt x="293" y="2"/>
                          </a:lnTo>
                          <a:lnTo>
                            <a:pt x="310" y="10"/>
                          </a:lnTo>
                          <a:lnTo>
                            <a:pt x="321" y="33"/>
                          </a:lnTo>
                          <a:lnTo>
                            <a:pt x="326" y="44"/>
                          </a:lnTo>
                          <a:lnTo>
                            <a:pt x="326" y="58"/>
                          </a:lnTo>
                          <a:lnTo>
                            <a:pt x="326" y="76"/>
                          </a:lnTo>
                          <a:lnTo>
                            <a:pt x="325" y="95"/>
                          </a:lnTo>
                          <a:lnTo>
                            <a:pt x="322" y="106"/>
                          </a:lnTo>
                          <a:lnTo>
                            <a:pt x="312" y="116"/>
                          </a:lnTo>
                          <a:lnTo>
                            <a:pt x="281" y="141"/>
                          </a:lnTo>
                          <a:lnTo>
                            <a:pt x="274" y="158"/>
                          </a:lnTo>
                          <a:lnTo>
                            <a:pt x="269" y="169"/>
                          </a:lnTo>
                          <a:lnTo>
                            <a:pt x="260" y="187"/>
                          </a:lnTo>
                          <a:lnTo>
                            <a:pt x="255" y="209"/>
                          </a:lnTo>
                          <a:lnTo>
                            <a:pt x="244" y="216"/>
                          </a:lnTo>
                          <a:lnTo>
                            <a:pt x="206" y="222"/>
                          </a:lnTo>
                          <a:lnTo>
                            <a:pt x="191" y="227"/>
                          </a:lnTo>
                          <a:lnTo>
                            <a:pt x="174" y="227"/>
                          </a:lnTo>
                          <a:lnTo>
                            <a:pt x="146" y="234"/>
                          </a:lnTo>
                          <a:lnTo>
                            <a:pt x="130" y="234"/>
                          </a:lnTo>
                          <a:lnTo>
                            <a:pt x="117" y="232"/>
                          </a:lnTo>
                          <a:lnTo>
                            <a:pt x="94" y="230"/>
                          </a:lnTo>
                          <a:lnTo>
                            <a:pt x="83" y="225"/>
                          </a:lnTo>
                          <a:lnTo>
                            <a:pt x="73" y="217"/>
                          </a:lnTo>
                          <a:lnTo>
                            <a:pt x="68" y="211"/>
                          </a:lnTo>
                          <a:lnTo>
                            <a:pt x="56" y="206"/>
                          </a:lnTo>
                          <a:lnTo>
                            <a:pt x="45" y="204"/>
                          </a:lnTo>
                          <a:lnTo>
                            <a:pt x="35" y="196"/>
                          </a:lnTo>
                          <a:lnTo>
                            <a:pt x="27" y="185"/>
                          </a:lnTo>
                          <a:lnTo>
                            <a:pt x="14" y="181"/>
                          </a:lnTo>
                          <a:lnTo>
                            <a:pt x="4" y="175"/>
                          </a:lnTo>
                          <a:lnTo>
                            <a:pt x="0" y="167"/>
                          </a:lnTo>
                          <a:lnTo>
                            <a:pt x="0" y="159"/>
                          </a:lnTo>
                          <a:lnTo>
                            <a:pt x="3" y="151"/>
                          </a:lnTo>
                          <a:lnTo>
                            <a:pt x="14" y="145"/>
                          </a:lnTo>
                          <a:lnTo>
                            <a:pt x="168" y="119"/>
                          </a:lnTo>
                          <a:lnTo>
                            <a:pt x="115" y="116"/>
                          </a:lnTo>
                          <a:lnTo>
                            <a:pt x="98" y="118"/>
                          </a:lnTo>
                          <a:lnTo>
                            <a:pt x="78" y="118"/>
                          </a:lnTo>
                          <a:lnTo>
                            <a:pt x="55" y="121"/>
                          </a:lnTo>
                          <a:lnTo>
                            <a:pt x="32" y="119"/>
                          </a:lnTo>
                          <a:lnTo>
                            <a:pt x="15" y="118"/>
                          </a:lnTo>
                          <a:lnTo>
                            <a:pt x="9" y="111"/>
                          </a:lnTo>
                          <a:lnTo>
                            <a:pt x="5" y="103"/>
                          </a:lnTo>
                          <a:lnTo>
                            <a:pt x="5" y="94"/>
                          </a:lnTo>
                          <a:lnTo>
                            <a:pt x="15" y="86"/>
                          </a:lnTo>
                          <a:lnTo>
                            <a:pt x="53" y="80"/>
                          </a:lnTo>
                          <a:lnTo>
                            <a:pt x="76" y="79"/>
                          </a:lnTo>
                          <a:lnTo>
                            <a:pt x="109" y="74"/>
                          </a:lnTo>
                          <a:lnTo>
                            <a:pt x="146" y="73"/>
                          </a:lnTo>
                          <a:lnTo>
                            <a:pt x="186" y="65"/>
                          </a:lnTo>
                          <a:lnTo>
                            <a:pt x="216" y="55"/>
                          </a:lnTo>
                          <a:lnTo>
                            <a:pt x="225" y="38"/>
                          </a:lnTo>
                          <a:lnTo>
                            <a:pt x="235" y="30"/>
                          </a:lnTo>
                          <a:lnTo>
                            <a:pt x="230" y="18"/>
                          </a:lnTo>
                          <a:lnTo>
                            <a:pt x="210" y="0"/>
                          </a:lnTo>
                          <a:lnTo>
                            <a:pt x="227" y="3"/>
                          </a:lnTo>
                          <a:lnTo>
                            <a:pt x="238" y="5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69" name="Freeform 1468"/>
                    <p:cNvSpPr>
                      <a:spLocks/>
                    </p:cNvSpPr>
                    <p:nvPr/>
                  </p:nvSpPr>
                  <p:spPr bwMode="auto">
                    <a:xfrm>
                      <a:off x="4623" y="1404"/>
                      <a:ext cx="1" cy="3"/>
                    </a:xfrm>
                    <a:custGeom>
                      <a:avLst/>
                      <a:gdLst>
                        <a:gd name="T0" fmla="*/ 0 w 13"/>
                        <a:gd name="T1" fmla="*/ 0 h 22"/>
                        <a:gd name="T2" fmla="*/ 8 w 13"/>
                        <a:gd name="T3" fmla="*/ 5 h 22"/>
                        <a:gd name="T4" fmla="*/ 8 w 13"/>
                        <a:gd name="T5" fmla="*/ 13 h 22"/>
                        <a:gd name="T6" fmla="*/ 6 w 13"/>
                        <a:gd name="T7" fmla="*/ 22 h 22"/>
                        <a:gd name="T8" fmla="*/ 13 w 13"/>
                        <a:gd name="T9" fmla="*/ 15 h 22"/>
                        <a:gd name="T10" fmla="*/ 11 w 13"/>
                        <a:gd name="T11" fmla="*/ 4 h 22"/>
                        <a:gd name="T12" fmla="*/ 0 w 13"/>
                        <a:gd name="T13" fmla="*/ 0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3" h="22">
                          <a:moveTo>
                            <a:pt x="0" y="0"/>
                          </a:moveTo>
                          <a:lnTo>
                            <a:pt x="8" y="5"/>
                          </a:lnTo>
                          <a:lnTo>
                            <a:pt x="8" y="13"/>
                          </a:lnTo>
                          <a:lnTo>
                            <a:pt x="6" y="22"/>
                          </a:lnTo>
                          <a:lnTo>
                            <a:pt x="13" y="15"/>
                          </a:lnTo>
                          <a:lnTo>
                            <a:pt x="11" y="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70" name="Freeform 1469"/>
                    <p:cNvSpPr>
                      <a:spLocks/>
                    </p:cNvSpPr>
                    <p:nvPr/>
                  </p:nvSpPr>
                  <p:spPr bwMode="auto">
                    <a:xfrm>
                      <a:off x="4622" y="1412"/>
                      <a:ext cx="1" cy="3"/>
                    </a:xfrm>
                    <a:custGeom>
                      <a:avLst/>
                      <a:gdLst>
                        <a:gd name="T0" fmla="*/ 0 w 10"/>
                        <a:gd name="T1" fmla="*/ 0 h 23"/>
                        <a:gd name="T2" fmla="*/ 5 w 10"/>
                        <a:gd name="T3" fmla="*/ 7 h 23"/>
                        <a:gd name="T4" fmla="*/ 5 w 10"/>
                        <a:gd name="T5" fmla="*/ 23 h 23"/>
                        <a:gd name="T6" fmla="*/ 10 w 10"/>
                        <a:gd name="T7" fmla="*/ 11 h 23"/>
                        <a:gd name="T8" fmla="*/ 0 w 10"/>
                        <a:gd name="T9" fmla="*/ 0 h 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0" h="23">
                          <a:moveTo>
                            <a:pt x="0" y="0"/>
                          </a:moveTo>
                          <a:lnTo>
                            <a:pt x="5" y="7"/>
                          </a:lnTo>
                          <a:lnTo>
                            <a:pt x="5" y="23"/>
                          </a:lnTo>
                          <a:lnTo>
                            <a:pt x="10" y="1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71" name="Freeform 1470"/>
                    <p:cNvSpPr>
                      <a:spLocks/>
                    </p:cNvSpPr>
                    <p:nvPr/>
                  </p:nvSpPr>
                  <p:spPr bwMode="auto">
                    <a:xfrm>
                      <a:off x="4632" y="1418"/>
                      <a:ext cx="12" cy="1"/>
                    </a:xfrm>
                    <a:custGeom>
                      <a:avLst/>
                      <a:gdLst>
                        <a:gd name="T0" fmla="*/ 0 w 93"/>
                        <a:gd name="T1" fmla="*/ 6 h 11"/>
                        <a:gd name="T2" fmla="*/ 25 w 93"/>
                        <a:gd name="T3" fmla="*/ 6 h 11"/>
                        <a:gd name="T4" fmla="*/ 61 w 93"/>
                        <a:gd name="T5" fmla="*/ 0 h 11"/>
                        <a:gd name="T6" fmla="*/ 93 w 93"/>
                        <a:gd name="T7" fmla="*/ 2 h 11"/>
                        <a:gd name="T8" fmla="*/ 56 w 93"/>
                        <a:gd name="T9" fmla="*/ 6 h 11"/>
                        <a:gd name="T10" fmla="*/ 25 w 93"/>
                        <a:gd name="T11" fmla="*/ 11 h 11"/>
                        <a:gd name="T12" fmla="*/ 0 w 93"/>
                        <a:gd name="T13" fmla="*/ 6 h 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93" h="11">
                          <a:moveTo>
                            <a:pt x="0" y="6"/>
                          </a:moveTo>
                          <a:lnTo>
                            <a:pt x="25" y="6"/>
                          </a:lnTo>
                          <a:lnTo>
                            <a:pt x="61" y="0"/>
                          </a:lnTo>
                          <a:lnTo>
                            <a:pt x="93" y="2"/>
                          </a:lnTo>
                          <a:lnTo>
                            <a:pt x="56" y="6"/>
                          </a:lnTo>
                          <a:lnTo>
                            <a:pt x="25" y="11"/>
                          </a:lnTo>
                          <a:lnTo>
                            <a:pt x="0" y="6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72" name="Freeform 1471"/>
                    <p:cNvSpPr>
                      <a:spLocks/>
                    </p:cNvSpPr>
                    <p:nvPr/>
                  </p:nvSpPr>
                  <p:spPr bwMode="auto">
                    <a:xfrm>
                      <a:off x="4622" y="1413"/>
                      <a:ext cx="24" cy="3"/>
                    </a:xfrm>
                    <a:custGeom>
                      <a:avLst/>
                      <a:gdLst>
                        <a:gd name="T0" fmla="*/ 3 w 192"/>
                        <a:gd name="T1" fmla="*/ 29 h 29"/>
                        <a:gd name="T2" fmla="*/ 0 w 192"/>
                        <a:gd name="T3" fmla="*/ 21 h 29"/>
                        <a:gd name="T4" fmla="*/ 26 w 192"/>
                        <a:gd name="T5" fmla="*/ 21 h 29"/>
                        <a:gd name="T6" fmla="*/ 51 w 192"/>
                        <a:gd name="T7" fmla="*/ 15 h 29"/>
                        <a:gd name="T8" fmla="*/ 84 w 192"/>
                        <a:gd name="T9" fmla="*/ 14 h 29"/>
                        <a:gd name="T10" fmla="*/ 111 w 192"/>
                        <a:gd name="T11" fmla="*/ 9 h 29"/>
                        <a:gd name="T12" fmla="*/ 149 w 192"/>
                        <a:gd name="T13" fmla="*/ 6 h 29"/>
                        <a:gd name="T14" fmla="*/ 175 w 192"/>
                        <a:gd name="T15" fmla="*/ 0 h 29"/>
                        <a:gd name="T16" fmla="*/ 192 w 192"/>
                        <a:gd name="T17" fmla="*/ 9 h 29"/>
                        <a:gd name="T18" fmla="*/ 165 w 192"/>
                        <a:gd name="T19" fmla="*/ 9 h 29"/>
                        <a:gd name="T20" fmla="*/ 138 w 192"/>
                        <a:gd name="T21" fmla="*/ 9 h 29"/>
                        <a:gd name="T22" fmla="*/ 109 w 192"/>
                        <a:gd name="T23" fmla="*/ 12 h 29"/>
                        <a:gd name="T24" fmla="*/ 93 w 192"/>
                        <a:gd name="T25" fmla="*/ 18 h 29"/>
                        <a:gd name="T26" fmla="*/ 78 w 192"/>
                        <a:gd name="T27" fmla="*/ 19 h 29"/>
                        <a:gd name="T28" fmla="*/ 62 w 192"/>
                        <a:gd name="T29" fmla="*/ 19 h 29"/>
                        <a:gd name="T30" fmla="*/ 50 w 192"/>
                        <a:gd name="T31" fmla="*/ 19 h 29"/>
                        <a:gd name="T32" fmla="*/ 36 w 192"/>
                        <a:gd name="T33" fmla="*/ 22 h 29"/>
                        <a:gd name="T34" fmla="*/ 3 w 192"/>
                        <a:gd name="T35" fmla="*/ 29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192" h="29">
                          <a:moveTo>
                            <a:pt x="3" y="29"/>
                          </a:moveTo>
                          <a:lnTo>
                            <a:pt x="0" y="21"/>
                          </a:lnTo>
                          <a:lnTo>
                            <a:pt x="26" y="21"/>
                          </a:lnTo>
                          <a:lnTo>
                            <a:pt x="51" y="15"/>
                          </a:lnTo>
                          <a:lnTo>
                            <a:pt x="84" y="14"/>
                          </a:lnTo>
                          <a:lnTo>
                            <a:pt x="111" y="9"/>
                          </a:lnTo>
                          <a:lnTo>
                            <a:pt x="149" y="6"/>
                          </a:lnTo>
                          <a:lnTo>
                            <a:pt x="175" y="0"/>
                          </a:lnTo>
                          <a:lnTo>
                            <a:pt x="192" y="9"/>
                          </a:lnTo>
                          <a:lnTo>
                            <a:pt x="165" y="9"/>
                          </a:lnTo>
                          <a:lnTo>
                            <a:pt x="138" y="9"/>
                          </a:lnTo>
                          <a:lnTo>
                            <a:pt x="109" y="12"/>
                          </a:lnTo>
                          <a:lnTo>
                            <a:pt x="93" y="18"/>
                          </a:lnTo>
                          <a:lnTo>
                            <a:pt x="78" y="19"/>
                          </a:lnTo>
                          <a:lnTo>
                            <a:pt x="62" y="19"/>
                          </a:lnTo>
                          <a:lnTo>
                            <a:pt x="50" y="19"/>
                          </a:lnTo>
                          <a:lnTo>
                            <a:pt x="36" y="22"/>
                          </a:lnTo>
                          <a:lnTo>
                            <a:pt x="3" y="2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73" name="Freeform 1472"/>
                    <p:cNvSpPr>
                      <a:spLocks/>
                    </p:cNvSpPr>
                    <p:nvPr/>
                  </p:nvSpPr>
                  <p:spPr bwMode="auto">
                    <a:xfrm>
                      <a:off x="4644" y="1405"/>
                      <a:ext cx="3" cy="1"/>
                    </a:xfrm>
                    <a:custGeom>
                      <a:avLst/>
                      <a:gdLst>
                        <a:gd name="T0" fmla="*/ 28 w 28"/>
                        <a:gd name="T1" fmla="*/ 0 h 7"/>
                        <a:gd name="T2" fmla="*/ 17 w 28"/>
                        <a:gd name="T3" fmla="*/ 5 h 7"/>
                        <a:gd name="T4" fmla="*/ 0 w 28"/>
                        <a:gd name="T5" fmla="*/ 7 h 7"/>
                        <a:gd name="T6" fmla="*/ 14 w 28"/>
                        <a:gd name="T7" fmla="*/ 2 h 7"/>
                        <a:gd name="T8" fmla="*/ 28 w 28"/>
                        <a:gd name="T9" fmla="*/ 0 h 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8" h="7">
                          <a:moveTo>
                            <a:pt x="28" y="0"/>
                          </a:moveTo>
                          <a:lnTo>
                            <a:pt x="17" y="5"/>
                          </a:lnTo>
                          <a:lnTo>
                            <a:pt x="0" y="7"/>
                          </a:lnTo>
                          <a:lnTo>
                            <a:pt x="14" y="2"/>
                          </a:lnTo>
                          <a:lnTo>
                            <a:pt x="28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74" name="Freeform 1473"/>
                    <p:cNvSpPr>
                      <a:spLocks/>
                    </p:cNvSpPr>
                    <p:nvPr/>
                  </p:nvSpPr>
                  <p:spPr bwMode="auto">
                    <a:xfrm>
                      <a:off x="4649" y="1403"/>
                      <a:ext cx="3" cy="15"/>
                    </a:xfrm>
                    <a:custGeom>
                      <a:avLst/>
                      <a:gdLst>
                        <a:gd name="T0" fmla="*/ 6 w 18"/>
                        <a:gd name="T1" fmla="*/ 118 h 118"/>
                        <a:gd name="T2" fmla="*/ 6 w 18"/>
                        <a:gd name="T3" fmla="*/ 101 h 118"/>
                        <a:gd name="T4" fmla="*/ 16 w 18"/>
                        <a:gd name="T5" fmla="*/ 73 h 118"/>
                        <a:gd name="T6" fmla="*/ 16 w 18"/>
                        <a:gd name="T7" fmla="*/ 56 h 118"/>
                        <a:gd name="T8" fmla="*/ 9 w 18"/>
                        <a:gd name="T9" fmla="*/ 43 h 118"/>
                        <a:gd name="T10" fmla="*/ 18 w 18"/>
                        <a:gd name="T11" fmla="*/ 23 h 118"/>
                        <a:gd name="T12" fmla="*/ 12 w 18"/>
                        <a:gd name="T13" fmla="*/ 0 h 118"/>
                        <a:gd name="T14" fmla="*/ 12 w 18"/>
                        <a:gd name="T15" fmla="*/ 13 h 118"/>
                        <a:gd name="T16" fmla="*/ 9 w 18"/>
                        <a:gd name="T17" fmla="*/ 27 h 118"/>
                        <a:gd name="T18" fmla="*/ 5 w 18"/>
                        <a:gd name="T19" fmla="*/ 42 h 118"/>
                        <a:gd name="T20" fmla="*/ 8 w 18"/>
                        <a:gd name="T21" fmla="*/ 47 h 118"/>
                        <a:gd name="T22" fmla="*/ 12 w 18"/>
                        <a:gd name="T23" fmla="*/ 64 h 118"/>
                        <a:gd name="T24" fmla="*/ 8 w 18"/>
                        <a:gd name="T25" fmla="*/ 81 h 118"/>
                        <a:gd name="T26" fmla="*/ 0 w 18"/>
                        <a:gd name="T27" fmla="*/ 88 h 118"/>
                        <a:gd name="T28" fmla="*/ 6 w 18"/>
                        <a:gd name="T29" fmla="*/ 118 h 1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8" h="118">
                          <a:moveTo>
                            <a:pt x="6" y="118"/>
                          </a:moveTo>
                          <a:lnTo>
                            <a:pt x="6" y="101"/>
                          </a:lnTo>
                          <a:lnTo>
                            <a:pt x="16" y="73"/>
                          </a:lnTo>
                          <a:lnTo>
                            <a:pt x="16" y="56"/>
                          </a:lnTo>
                          <a:lnTo>
                            <a:pt x="9" y="43"/>
                          </a:lnTo>
                          <a:lnTo>
                            <a:pt x="18" y="23"/>
                          </a:lnTo>
                          <a:lnTo>
                            <a:pt x="12" y="0"/>
                          </a:lnTo>
                          <a:lnTo>
                            <a:pt x="12" y="13"/>
                          </a:lnTo>
                          <a:lnTo>
                            <a:pt x="9" y="27"/>
                          </a:lnTo>
                          <a:lnTo>
                            <a:pt x="5" y="42"/>
                          </a:lnTo>
                          <a:lnTo>
                            <a:pt x="8" y="47"/>
                          </a:lnTo>
                          <a:lnTo>
                            <a:pt x="12" y="64"/>
                          </a:lnTo>
                          <a:lnTo>
                            <a:pt x="8" y="81"/>
                          </a:lnTo>
                          <a:lnTo>
                            <a:pt x="0" y="88"/>
                          </a:lnTo>
                          <a:lnTo>
                            <a:pt x="6" y="118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75" name="Freeform 1474"/>
                    <p:cNvSpPr>
                      <a:spLocks/>
                    </p:cNvSpPr>
                    <p:nvPr/>
                  </p:nvSpPr>
                  <p:spPr bwMode="auto">
                    <a:xfrm>
                      <a:off x="4626" y="1418"/>
                      <a:ext cx="5" cy="1"/>
                    </a:xfrm>
                    <a:custGeom>
                      <a:avLst/>
                      <a:gdLst>
                        <a:gd name="T0" fmla="*/ 0 w 43"/>
                        <a:gd name="T1" fmla="*/ 4 h 8"/>
                        <a:gd name="T2" fmla="*/ 8 w 43"/>
                        <a:gd name="T3" fmla="*/ 8 h 8"/>
                        <a:gd name="T4" fmla="*/ 21 w 43"/>
                        <a:gd name="T5" fmla="*/ 7 h 8"/>
                        <a:gd name="T6" fmla="*/ 43 w 43"/>
                        <a:gd name="T7" fmla="*/ 4 h 8"/>
                        <a:gd name="T8" fmla="*/ 24 w 43"/>
                        <a:gd name="T9" fmla="*/ 0 h 8"/>
                        <a:gd name="T10" fmla="*/ 0 w 43"/>
                        <a:gd name="T11" fmla="*/ 4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43" h="8">
                          <a:moveTo>
                            <a:pt x="0" y="4"/>
                          </a:moveTo>
                          <a:lnTo>
                            <a:pt x="8" y="8"/>
                          </a:lnTo>
                          <a:lnTo>
                            <a:pt x="21" y="7"/>
                          </a:lnTo>
                          <a:lnTo>
                            <a:pt x="43" y="4"/>
                          </a:lnTo>
                          <a:lnTo>
                            <a:pt x="24" y="0"/>
                          </a:lnTo>
                          <a:lnTo>
                            <a:pt x="0" y="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76" name="Freeform 1475"/>
                    <p:cNvSpPr>
                      <a:spLocks/>
                    </p:cNvSpPr>
                    <p:nvPr/>
                  </p:nvSpPr>
                  <p:spPr bwMode="auto">
                    <a:xfrm>
                      <a:off x="4629" y="1420"/>
                      <a:ext cx="1" cy="1"/>
                    </a:xfrm>
                    <a:custGeom>
                      <a:avLst/>
                      <a:gdLst>
                        <a:gd name="T0" fmla="*/ 0 w 7"/>
                        <a:gd name="T1" fmla="*/ 0 h 12"/>
                        <a:gd name="T2" fmla="*/ 7 w 7"/>
                        <a:gd name="T3" fmla="*/ 6 h 12"/>
                        <a:gd name="T4" fmla="*/ 5 w 7"/>
                        <a:gd name="T5" fmla="*/ 12 h 12"/>
                        <a:gd name="T6" fmla="*/ 0 w 7"/>
                        <a:gd name="T7" fmla="*/ 0 h 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7" h="12">
                          <a:moveTo>
                            <a:pt x="0" y="0"/>
                          </a:moveTo>
                          <a:lnTo>
                            <a:pt x="7" y="6"/>
                          </a:lnTo>
                          <a:lnTo>
                            <a:pt x="5" y="1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77" name="Freeform 1476"/>
                    <p:cNvSpPr>
                      <a:spLocks/>
                    </p:cNvSpPr>
                    <p:nvPr/>
                  </p:nvSpPr>
                  <p:spPr bwMode="auto">
                    <a:xfrm>
                      <a:off x="4584" y="1370"/>
                      <a:ext cx="18" cy="72"/>
                    </a:xfrm>
                    <a:custGeom>
                      <a:avLst/>
                      <a:gdLst>
                        <a:gd name="T0" fmla="*/ 132 w 143"/>
                        <a:gd name="T1" fmla="*/ 153 h 574"/>
                        <a:gd name="T2" fmla="*/ 143 w 143"/>
                        <a:gd name="T3" fmla="*/ 574 h 574"/>
                        <a:gd name="T4" fmla="*/ 38 w 143"/>
                        <a:gd name="T5" fmla="*/ 342 h 574"/>
                        <a:gd name="T6" fmla="*/ 0 w 143"/>
                        <a:gd name="T7" fmla="*/ 0 h 574"/>
                        <a:gd name="T8" fmla="*/ 132 w 143"/>
                        <a:gd name="T9" fmla="*/ 153 h 57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43" h="574">
                          <a:moveTo>
                            <a:pt x="132" y="153"/>
                          </a:moveTo>
                          <a:lnTo>
                            <a:pt x="143" y="574"/>
                          </a:lnTo>
                          <a:lnTo>
                            <a:pt x="38" y="342"/>
                          </a:lnTo>
                          <a:lnTo>
                            <a:pt x="0" y="0"/>
                          </a:lnTo>
                          <a:lnTo>
                            <a:pt x="132" y="153"/>
                          </a:lnTo>
                          <a:close/>
                        </a:path>
                      </a:pathLst>
                    </a:custGeom>
                    <a:solidFill>
                      <a:srgbClr val="C06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78" name="Freeform 1477"/>
                    <p:cNvSpPr>
                      <a:spLocks/>
                    </p:cNvSpPr>
                    <p:nvPr/>
                  </p:nvSpPr>
                  <p:spPr bwMode="auto">
                    <a:xfrm>
                      <a:off x="4205" y="1514"/>
                      <a:ext cx="148" cy="240"/>
                    </a:xfrm>
                    <a:custGeom>
                      <a:avLst/>
                      <a:gdLst>
                        <a:gd name="T0" fmla="*/ 511 w 1182"/>
                        <a:gd name="T1" fmla="*/ 0 h 1927"/>
                        <a:gd name="T2" fmla="*/ 0 w 1182"/>
                        <a:gd name="T3" fmla="*/ 1609 h 1927"/>
                        <a:gd name="T4" fmla="*/ 1182 w 1182"/>
                        <a:gd name="T5" fmla="*/ 1927 h 1927"/>
                        <a:gd name="T6" fmla="*/ 988 w 1182"/>
                        <a:gd name="T7" fmla="*/ 36 h 19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1182" h="1927">
                          <a:moveTo>
                            <a:pt x="511" y="0"/>
                          </a:moveTo>
                          <a:lnTo>
                            <a:pt x="0" y="1609"/>
                          </a:lnTo>
                          <a:lnTo>
                            <a:pt x="1182" y="1927"/>
                          </a:lnTo>
                          <a:lnTo>
                            <a:pt x="988" y="36"/>
                          </a:lnTo>
                        </a:path>
                      </a:pathLst>
                    </a:custGeom>
                    <a:noFill/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79" name="Freeform 1478"/>
                    <p:cNvSpPr>
                      <a:spLocks/>
                    </p:cNvSpPr>
                    <p:nvPr/>
                  </p:nvSpPr>
                  <p:spPr bwMode="auto">
                    <a:xfrm>
                      <a:off x="4350" y="1499"/>
                      <a:ext cx="124" cy="188"/>
                    </a:xfrm>
                    <a:custGeom>
                      <a:avLst/>
                      <a:gdLst>
                        <a:gd name="T0" fmla="*/ 335 w 997"/>
                        <a:gd name="T1" fmla="*/ 26 h 1502"/>
                        <a:gd name="T2" fmla="*/ 0 w 997"/>
                        <a:gd name="T3" fmla="*/ 1369 h 1502"/>
                        <a:gd name="T4" fmla="*/ 997 w 997"/>
                        <a:gd name="T5" fmla="*/ 1502 h 1502"/>
                        <a:gd name="T6" fmla="*/ 741 w 997"/>
                        <a:gd name="T7" fmla="*/ 0 h 150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997" h="1502">
                          <a:moveTo>
                            <a:pt x="335" y="26"/>
                          </a:moveTo>
                          <a:lnTo>
                            <a:pt x="0" y="1369"/>
                          </a:lnTo>
                          <a:lnTo>
                            <a:pt x="997" y="1502"/>
                          </a:lnTo>
                          <a:lnTo>
                            <a:pt x="741" y="0"/>
                          </a:lnTo>
                        </a:path>
                      </a:pathLst>
                    </a:custGeom>
                    <a:noFill/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80" name="Freeform 1479"/>
                    <p:cNvSpPr>
                      <a:spLocks/>
                    </p:cNvSpPr>
                    <p:nvPr/>
                  </p:nvSpPr>
                  <p:spPr bwMode="auto">
                    <a:xfrm>
                      <a:off x="4205" y="1461"/>
                      <a:ext cx="350" cy="66"/>
                    </a:xfrm>
                    <a:custGeom>
                      <a:avLst/>
                      <a:gdLst>
                        <a:gd name="T0" fmla="*/ 0 w 2797"/>
                        <a:gd name="T1" fmla="*/ 274 h 530"/>
                        <a:gd name="T2" fmla="*/ 1765 w 2797"/>
                        <a:gd name="T3" fmla="*/ 530 h 530"/>
                        <a:gd name="T4" fmla="*/ 2797 w 2797"/>
                        <a:gd name="T5" fmla="*/ 132 h 530"/>
                        <a:gd name="T6" fmla="*/ 1474 w 2797"/>
                        <a:gd name="T7" fmla="*/ 0 h 530"/>
                        <a:gd name="T8" fmla="*/ 0 w 2797"/>
                        <a:gd name="T9" fmla="*/ 274 h 5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797" h="530">
                          <a:moveTo>
                            <a:pt x="0" y="274"/>
                          </a:moveTo>
                          <a:lnTo>
                            <a:pt x="1765" y="530"/>
                          </a:lnTo>
                          <a:lnTo>
                            <a:pt x="2797" y="132"/>
                          </a:lnTo>
                          <a:lnTo>
                            <a:pt x="1474" y="0"/>
                          </a:lnTo>
                          <a:lnTo>
                            <a:pt x="0" y="27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81" name="Freeform 1480"/>
                    <p:cNvSpPr>
                      <a:spLocks/>
                    </p:cNvSpPr>
                    <p:nvPr/>
                  </p:nvSpPr>
                  <p:spPr bwMode="auto">
                    <a:xfrm>
                      <a:off x="4206" y="1496"/>
                      <a:ext cx="220" cy="43"/>
                    </a:xfrm>
                    <a:custGeom>
                      <a:avLst/>
                      <a:gdLst>
                        <a:gd name="T0" fmla="*/ 0 w 1759"/>
                        <a:gd name="T1" fmla="*/ 0 h 343"/>
                        <a:gd name="T2" fmla="*/ 1759 w 1759"/>
                        <a:gd name="T3" fmla="*/ 255 h 343"/>
                        <a:gd name="T4" fmla="*/ 1759 w 1759"/>
                        <a:gd name="T5" fmla="*/ 343 h 343"/>
                        <a:gd name="T6" fmla="*/ 0 w 1759"/>
                        <a:gd name="T7" fmla="*/ 89 h 343"/>
                        <a:gd name="T8" fmla="*/ 0 w 1759"/>
                        <a:gd name="T9" fmla="*/ 0 h 3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759" h="343">
                          <a:moveTo>
                            <a:pt x="0" y="0"/>
                          </a:moveTo>
                          <a:lnTo>
                            <a:pt x="1759" y="255"/>
                          </a:lnTo>
                          <a:lnTo>
                            <a:pt x="1759" y="343"/>
                          </a:lnTo>
                          <a:lnTo>
                            <a:pt x="0" y="8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82" name="Freeform 1481"/>
                    <p:cNvSpPr>
                      <a:spLocks/>
                    </p:cNvSpPr>
                    <p:nvPr/>
                  </p:nvSpPr>
                  <p:spPr bwMode="auto">
                    <a:xfrm>
                      <a:off x="4426" y="1478"/>
                      <a:ext cx="129" cy="61"/>
                    </a:xfrm>
                    <a:custGeom>
                      <a:avLst/>
                      <a:gdLst>
                        <a:gd name="T0" fmla="*/ 0 w 1032"/>
                        <a:gd name="T1" fmla="*/ 486 h 486"/>
                        <a:gd name="T2" fmla="*/ 0 w 1032"/>
                        <a:gd name="T3" fmla="*/ 398 h 486"/>
                        <a:gd name="T4" fmla="*/ 1032 w 1032"/>
                        <a:gd name="T5" fmla="*/ 0 h 486"/>
                        <a:gd name="T6" fmla="*/ 1032 w 1032"/>
                        <a:gd name="T7" fmla="*/ 62 h 486"/>
                        <a:gd name="T8" fmla="*/ 0 w 1032"/>
                        <a:gd name="T9" fmla="*/ 486 h 48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032" h="486">
                          <a:moveTo>
                            <a:pt x="0" y="486"/>
                          </a:moveTo>
                          <a:lnTo>
                            <a:pt x="0" y="398"/>
                          </a:lnTo>
                          <a:lnTo>
                            <a:pt x="1032" y="0"/>
                          </a:lnTo>
                          <a:lnTo>
                            <a:pt x="1032" y="62"/>
                          </a:lnTo>
                          <a:lnTo>
                            <a:pt x="0" y="486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83" name="Freeform 1482"/>
                    <p:cNvSpPr>
                      <a:spLocks/>
                    </p:cNvSpPr>
                    <p:nvPr/>
                  </p:nvSpPr>
                  <p:spPr bwMode="auto">
                    <a:xfrm>
                      <a:off x="4341" y="1435"/>
                      <a:ext cx="108" cy="67"/>
                    </a:xfrm>
                    <a:custGeom>
                      <a:avLst/>
                      <a:gdLst>
                        <a:gd name="T0" fmla="*/ 0 w 864"/>
                        <a:gd name="T1" fmla="*/ 164 h 539"/>
                        <a:gd name="T2" fmla="*/ 0 w 864"/>
                        <a:gd name="T3" fmla="*/ 539 h 539"/>
                        <a:gd name="T4" fmla="*/ 864 w 864"/>
                        <a:gd name="T5" fmla="*/ 263 h 539"/>
                        <a:gd name="T6" fmla="*/ 864 w 864"/>
                        <a:gd name="T7" fmla="*/ 0 h 539"/>
                        <a:gd name="T8" fmla="*/ 0 w 864"/>
                        <a:gd name="T9" fmla="*/ 164 h 53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864" h="539">
                          <a:moveTo>
                            <a:pt x="0" y="164"/>
                          </a:moveTo>
                          <a:lnTo>
                            <a:pt x="0" y="539"/>
                          </a:lnTo>
                          <a:lnTo>
                            <a:pt x="864" y="263"/>
                          </a:lnTo>
                          <a:lnTo>
                            <a:pt x="864" y="0"/>
                          </a:lnTo>
                          <a:lnTo>
                            <a:pt x="0" y="164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84" name="Freeform 1483"/>
                    <p:cNvSpPr>
                      <a:spLocks/>
                    </p:cNvSpPr>
                    <p:nvPr/>
                  </p:nvSpPr>
                  <p:spPr bwMode="auto">
                    <a:xfrm>
                      <a:off x="4261" y="1451"/>
                      <a:ext cx="80" cy="51"/>
                    </a:xfrm>
                    <a:custGeom>
                      <a:avLst/>
                      <a:gdLst>
                        <a:gd name="T0" fmla="*/ 642 w 642"/>
                        <a:gd name="T1" fmla="*/ 36 h 411"/>
                        <a:gd name="T2" fmla="*/ 642 w 642"/>
                        <a:gd name="T3" fmla="*/ 411 h 411"/>
                        <a:gd name="T4" fmla="*/ 0 w 642"/>
                        <a:gd name="T5" fmla="*/ 318 h 411"/>
                        <a:gd name="T6" fmla="*/ 0 w 642"/>
                        <a:gd name="T7" fmla="*/ 0 h 411"/>
                        <a:gd name="T8" fmla="*/ 642 w 642"/>
                        <a:gd name="T9" fmla="*/ 36 h 4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42" h="411">
                          <a:moveTo>
                            <a:pt x="642" y="36"/>
                          </a:moveTo>
                          <a:lnTo>
                            <a:pt x="642" y="411"/>
                          </a:lnTo>
                          <a:lnTo>
                            <a:pt x="0" y="318"/>
                          </a:lnTo>
                          <a:lnTo>
                            <a:pt x="0" y="0"/>
                          </a:lnTo>
                          <a:lnTo>
                            <a:pt x="642" y="36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85" name="Freeform 1484"/>
                    <p:cNvSpPr>
                      <a:spLocks/>
                    </p:cNvSpPr>
                    <p:nvPr/>
                  </p:nvSpPr>
                  <p:spPr bwMode="auto">
                    <a:xfrm>
                      <a:off x="4261" y="1435"/>
                      <a:ext cx="188" cy="20"/>
                    </a:xfrm>
                    <a:custGeom>
                      <a:avLst/>
                      <a:gdLst>
                        <a:gd name="T0" fmla="*/ 0 w 1506"/>
                        <a:gd name="T1" fmla="*/ 128 h 164"/>
                        <a:gd name="T2" fmla="*/ 648 w 1506"/>
                        <a:gd name="T3" fmla="*/ 164 h 164"/>
                        <a:gd name="T4" fmla="*/ 1506 w 1506"/>
                        <a:gd name="T5" fmla="*/ 0 h 164"/>
                        <a:gd name="T6" fmla="*/ 874 w 1506"/>
                        <a:gd name="T7" fmla="*/ 0 h 164"/>
                        <a:gd name="T8" fmla="*/ 0 w 1506"/>
                        <a:gd name="T9" fmla="*/ 128 h 1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506" h="164">
                          <a:moveTo>
                            <a:pt x="0" y="128"/>
                          </a:moveTo>
                          <a:lnTo>
                            <a:pt x="648" y="164"/>
                          </a:lnTo>
                          <a:lnTo>
                            <a:pt x="1506" y="0"/>
                          </a:lnTo>
                          <a:lnTo>
                            <a:pt x="874" y="0"/>
                          </a:lnTo>
                          <a:lnTo>
                            <a:pt x="0" y="128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86" name="Freeform 1485"/>
                    <p:cNvSpPr>
                      <a:spLocks/>
                    </p:cNvSpPr>
                    <p:nvPr/>
                  </p:nvSpPr>
                  <p:spPr bwMode="auto">
                    <a:xfrm>
                      <a:off x="4322" y="1429"/>
                      <a:ext cx="69" cy="20"/>
                    </a:xfrm>
                    <a:custGeom>
                      <a:avLst/>
                      <a:gdLst>
                        <a:gd name="T0" fmla="*/ 0 w 547"/>
                        <a:gd name="T1" fmla="*/ 87 h 153"/>
                        <a:gd name="T2" fmla="*/ 0 w 547"/>
                        <a:gd name="T3" fmla="*/ 137 h 153"/>
                        <a:gd name="T4" fmla="*/ 255 w 547"/>
                        <a:gd name="T5" fmla="*/ 153 h 153"/>
                        <a:gd name="T6" fmla="*/ 547 w 547"/>
                        <a:gd name="T7" fmla="*/ 98 h 153"/>
                        <a:gd name="T8" fmla="*/ 547 w 547"/>
                        <a:gd name="T9" fmla="*/ 0 h 153"/>
                        <a:gd name="T10" fmla="*/ 0 w 547"/>
                        <a:gd name="T11" fmla="*/ 87 h 15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547" h="153">
                          <a:moveTo>
                            <a:pt x="0" y="87"/>
                          </a:moveTo>
                          <a:lnTo>
                            <a:pt x="0" y="137"/>
                          </a:lnTo>
                          <a:lnTo>
                            <a:pt x="255" y="153"/>
                          </a:lnTo>
                          <a:lnTo>
                            <a:pt x="547" y="98"/>
                          </a:lnTo>
                          <a:lnTo>
                            <a:pt x="547" y="0"/>
                          </a:lnTo>
                          <a:lnTo>
                            <a:pt x="0" y="87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87" name="Freeform 1486"/>
                    <p:cNvSpPr>
                      <a:spLocks/>
                    </p:cNvSpPr>
                    <p:nvPr/>
                  </p:nvSpPr>
                  <p:spPr bwMode="auto">
                    <a:xfrm>
                      <a:off x="4341" y="1348"/>
                      <a:ext cx="87" cy="94"/>
                    </a:xfrm>
                    <a:custGeom>
                      <a:avLst/>
                      <a:gdLst>
                        <a:gd name="T0" fmla="*/ 98 w 697"/>
                        <a:gd name="T1" fmla="*/ 752 h 752"/>
                        <a:gd name="T2" fmla="*/ 0 w 697"/>
                        <a:gd name="T3" fmla="*/ 24 h 752"/>
                        <a:gd name="T4" fmla="*/ 600 w 697"/>
                        <a:gd name="T5" fmla="*/ 0 h 752"/>
                        <a:gd name="T6" fmla="*/ 697 w 697"/>
                        <a:gd name="T7" fmla="*/ 648 h 752"/>
                        <a:gd name="T8" fmla="*/ 98 w 697"/>
                        <a:gd name="T9" fmla="*/ 752 h 7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97" h="752">
                          <a:moveTo>
                            <a:pt x="98" y="752"/>
                          </a:moveTo>
                          <a:lnTo>
                            <a:pt x="0" y="24"/>
                          </a:lnTo>
                          <a:lnTo>
                            <a:pt x="600" y="0"/>
                          </a:lnTo>
                          <a:lnTo>
                            <a:pt x="697" y="648"/>
                          </a:lnTo>
                          <a:lnTo>
                            <a:pt x="98" y="752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88" name="Freeform 1487"/>
                    <p:cNvSpPr>
                      <a:spLocks/>
                    </p:cNvSpPr>
                    <p:nvPr/>
                  </p:nvSpPr>
                  <p:spPr bwMode="auto">
                    <a:xfrm>
                      <a:off x="4276" y="1351"/>
                      <a:ext cx="77" cy="93"/>
                    </a:xfrm>
                    <a:custGeom>
                      <a:avLst/>
                      <a:gdLst>
                        <a:gd name="T0" fmla="*/ 521 w 619"/>
                        <a:gd name="T1" fmla="*/ 0 h 748"/>
                        <a:gd name="T2" fmla="*/ 0 w 619"/>
                        <a:gd name="T3" fmla="*/ 166 h 748"/>
                        <a:gd name="T4" fmla="*/ 74 w 619"/>
                        <a:gd name="T5" fmla="*/ 748 h 748"/>
                        <a:gd name="T6" fmla="*/ 619 w 619"/>
                        <a:gd name="T7" fmla="*/ 729 h 748"/>
                        <a:gd name="T8" fmla="*/ 521 w 619"/>
                        <a:gd name="T9" fmla="*/ 0 h 7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19" h="748">
                          <a:moveTo>
                            <a:pt x="521" y="0"/>
                          </a:moveTo>
                          <a:lnTo>
                            <a:pt x="0" y="166"/>
                          </a:lnTo>
                          <a:lnTo>
                            <a:pt x="74" y="748"/>
                          </a:lnTo>
                          <a:lnTo>
                            <a:pt x="619" y="729"/>
                          </a:lnTo>
                          <a:lnTo>
                            <a:pt x="521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89" name="Freeform 1488"/>
                    <p:cNvSpPr>
                      <a:spLocks/>
                    </p:cNvSpPr>
                    <p:nvPr/>
                  </p:nvSpPr>
                  <p:spPr bwMode="auto">
                    <a:xfrm>
                      <a:off x="4355" y="1357"/>
                      <a:ext cx="63" cy="71"/>
                    </a:xfrm>
                    <a:custGeom>
                      <a:avLst/>
                      <a:gdLst>
                        <a:gd name="T0" fmla="*/ 0 w 501"/>
                        <a:gd name="T1" fmla="*/ 25 h 566"/>
                        <a:gd name="T2" fmla="*/ 71 w 501"/>
                        <a:gd name="T3" fmla="*/ 566 h 566"/>
                        <a:gd name="T4" fmla="*/ 501 w 501"/>
                        <a:gd name="T5" fmla="*/ 502 h 566"/>
                        <a:gd name="T6" fmla="*/ 427 w 501"/>
                        <a:gd name="T7" fmla="*/ 0 h 566"/>
                        <a:gd name="T8" fmla="*/ 0 w 501"/>
                        <a:gd name="T9" fmla="*/ 25 h 5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501" h="566">
                          <a:moveTo>
                            <a:pt x="0" y="25"/>
                          </a:moveTo>
                          <a:lnTo>
                            <a:pt x="71" y="566"/>
                          </a:lnTo>
                          <a:lnTo>
                            <a:pt x="501" y="502"/>
                          </a:lnTo>
                          <a:lnTo>
                            <a:pt x="427" y="0"/>
                          </a:lnTo>
                          <a:lnTo>
                            <a:pt x="0" y="25"/>
                          </a:lnTo>
                          <a:close/>
                        </a:path>
                      </a:pathLst>
                    </a:custGeom>
                    <a:solidFill>
                      <a:srgbClr val="0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90" name="Freeform 1489"/>
                    <p:cNvSpPr>
                      <a:spLocks/>
                    </p:cNvSpPr>
                    <p:nvPr/>
                  </p:nvSpPr>
                  <p:spPr bwMode="auto">
                    <a:xfrm>
                      <a:off x="4380" y="1442"/>
                      <a:ext cx="62" cy="44"/>
                    </a:xfrm>
                    <a:custGeom>
                      <a:avLst/>
                      <a:gdLst>
                        <a:gd name="T0" fmla="*/ 491 w 491"/>
                        <a:gd name="T1" fmla="*/ 0 h 351"/>
                        <a:gd name="T2" fmla="*/ 0 w 491"/>
                        <a:gd name="T3" fmla="*/ 105 h 351"/>
                        <a:gd name="T4" fmla="*/ 0 w 491"/>
                        <a:gd name="T5" fmla="*/ 351 h 351"/>
                        <a:gd name="T6" fmla="*/ 491 w 491"/>
                        <a:gd name="T7" fmla="*/ 198 h 351"/>
                        <a:gd name="T8" fmla="*/ 491 w 491"/>
                        <a:gd name="T9" fmla="*/ 0 h 3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91" h="351">
                          <a:moveTo>
                            <a:pt x="491" y="0"/>
                          </a:moveTo>
                          <a:lnTo>
                            <a:pt x="0" y="105"/>
                          </a:lnTo>
                          <a:lnTo>
                            <a:pt x="0" y="351"/>
                          </a:lnTo>
                          <a:lnTo>
                            <a:pt x="491" y="198"/>
                          </a:lnTo>
                          <a:lnTo>
                            <a:pt x="491" y="0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91" name="Line 1055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421" y="1452"/>
                      <a:ext cx="15" cy="4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92" name="Line 1056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391" y="1459"/>
                      <a:ext cx="21" cy="5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93" name="Line 105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16" y="1447"/>
                      <a:ext cx="1" cy="28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94" name="Line 105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386" y="1454"/>
                      <a:ext cx="1" cy="30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95" name="Line 1059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386" y="1453"/>
                      <a:ext cx="55" cy="15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96" name="Line 1060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386" y="1449"/>
                      <a:ext cx="56" cy="13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97" name="Freeform 1496"/>
                    <p:cNvSpPr>
                      <a:spLocks/>
                    </p:cNvSpPr>
                    <p:nvPr/>
                  </p:nvSpPr>
                  <p:spPr bwMode="auto">
                    <a:xfrm>
                      <a:off x="4367" y="1484"/>
                      <a:ext cx="7" cy="18"/>
                    </a:xfrm>
                    <a:custGeom>
                      <a:avLst/>
                      <a:gdLst>
                        <a:gd name="T0" fmla="*/ 17 w 55"/>
                        <a:gd name="T1" fmla="*/ 0 h 143"/>
                        <a:gd name="T2" fmla="*/ 0 w 55"/>
                        <a:gd name="T3" fmla="*/ 134 h 143"/>
                        <a:gd name="T4" fmla="*/ 40 w 55"/>
                        <a:gd name="T5" fmla="*/ 143 h 143"/>
                        <a:gd name="T6" fmla="*/ 55 w 55"/>
                        <a:gd name="T7" fmla="*/ 7 h 143"/>
                        <a:gd name="T8" fmla="*/ 17 w 55"/>
                        <a:gd name="T9" fmla="*/ 0 h 1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55" h="143">
                          <a:moveTo>
                            <a:pt x="17" y="0"/>
                          </a:moveTo>
                          <a:lnTo>
                            <a:pt x="0" y="134"/>
                          </a:lnTo>
                          <a:lnTo>
                            <a:pt x="40" y="143"/>
                          </a:lnTo>
                          <a:lnTo>
                            <a:pt x="55" y="7"/>
                          </a:lnTo>
                          <a:lnTo>
                            <a:pt x="17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98" name="Freeform 1497"/>
                    <p:cNvSpPr>
                      <a:spLocks/>
                    </p:cNvSpPr>
                    <p:nvPr/>
                  </p:nvSpPr>
                  <p:spPr bwMode="auto">
                    <a:xfrm>
                      <a:off x="4372" y="1486"/>
                      <a:ext cx="19" cy="16"/>
                    </a:xfrm>
                    <a:custGeom>
                      <a:avLst/>
                      <a:gdLst>
                        <a:gd name="T0" fmla="*/ 13 w 151"/>
                        <a:gd name="T1" fmla="*/ 4 h 124"/>
                        <a:gd name="T2" fmla="*/ 0 w 151"/>
                        <a:gd name="T3" fmla="*/ 124 h 124"/>
                        <a:gd name="T4" fmla="*/ 151 w 151"/>
                        <a:gd name="T5" fmla="*/ 62 h 124"/>
                        <a:gd name="T6" fmla="*/ 91 w 151"/>
                        <a:gd name="T7" fmla="*/ 43 h 124"/>
                        <a:gd name="T8" fmla="*/ 38 w 151"/>
                        <a:gd name="T9" fmla="*/ 70 h 124"/>
                        <a:gd name="T10" fmla="*/ 55 w 151"/>
                        <a:gd name="T11" fmla="*/ 0 h 124"/>
                        <a:gd name="T12" fmla="*/ 13 w 151"/>
                        <a:gd name="T13" fmla="*/ 4 h 1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51" h="124">
                          <a:moveTo>
                            <a:pt x="13" y="4"/>
                          </a:moveTo>
                          <a:lnTo>
                            <a:pt x="0" y="124"/>
                          </a:lnTo>
                          <a:lnTo>
                            <a:pt x="151" y="62"/>
                          </a:lnTo>
                          <a:lnTo>
                            <a:pt x="91" y="43"/>
                          </a:lnTo>
                          <a:lnTo>
                            <a:pt x="38" y="70"/>
                          </a:lnTo>
                          <a:lnTo>
                            <a:pt x="55" y="0"/>
                          </a:lnTo>
                          <a:lnTo>
                            <a:pt x="13" y="4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99" name="Freeform 1498"/>
                    <p:cNvSpPr>
                      <a:spLocks/>
                    </p:cNvSpPr>
                    <p:nvPr/>
                  </p:nvSpPr>
                  <p:spPr bwMode="auto">
                    <a:xfrm>
                      <a:off x="4361" y="1443"/>
                      <a:ext cx="143" cy="67"/>
                    </a:xfrm>
                    <a:custGeom>
                      <a:avLst/>
                      <a:gdLst>
                        <a:gd name="T0" fmla="*/ 0 w 1151"/>
                        <a:gd name="T1" fmla="*/ 226 h 533"/>
                        <a:gd name="T2" fmla="*/ 552 w 1151"/>
                        <a:gd name="T3" fmla="*/ 533 h 533"/>
                        <a:gd name="T4" fmla="*/ 1151 w 1151"/>
                        <a:gd name="T5" fmla="*/ 233 h 533"/>
                        <a:gd name="T6" fmla="*/ 692 w 1151"/>
                        <a:gd name="T7" fmla="*/ 0 h 533"/>
                        <a:gd name="T8" fmla="*/ 0 w 1151"/>
                        <a:gd name="T9" fmla="*/ 226 h 5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51" h="533">
                          <a:moveTo>
                            <a:pt x="0" y="226"/>
                          </a:moveTo>
                          <a:lnTo>
                            <a:pt x="552" y="533"/>
                          </a:lnTo>
                          <a:lnTo>
                            <a:pt x="1151" y="233"/>
                          </a:lnTo>
                          <a:lnTo>
                            <a:pt x="692" y="0"/>
                          </a:lnTo>
                          <a:lnTo>
                            <a:pt x="0" y="226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00" name="Freeform 1499"/>
                    <p:cNvSpPr>
                      <a:spLocks/>
                    </p:cNvSpPr>
                    <p:nvPr/>
                  </p:nvSpPr>
                  <p:spPr bwMode="auto">
                    <a:xfrm>
                      <a:off x="4358" y="1471"/>
                      <a:ext cx="72" cy="47"/>
                    </a:xfrm>
                    <a:custGeom>
                      <a:avLst/>
                      <a:gdLst>
                        <a:gd name="T0" fmla="*/ 20 w 576"/>
                        <a:gd name="T1" fmla="*/ 0 h 377"/>
                        <a:gd name="T2" fmla="*/ 576 w 576"/>
                        <a:gd name="T3" fmla="*/ 312 h 377"/>
                        <a:gd name="T4" fmla="*/ 559 w 576"/>
                        <a:gd name="T5" fmla="*/ 377 h 377"/>
                        <a:gd name="T6" fmla="*/ 0 w 576"/>
                        <a:gd name="T7" fmla="*/ 60 h 377"/>
                        <a:gd name="T8" fmla="*/ 20 w 576"/>
                        <a:gd name="T9" fmla="*/ 0 h 3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576" h="377">
                          <a:moveTo>
                            <a:pt x="20" y="0"/>
                          </a:moveTo>
                          <a:lnTo>
                            <a:pt x="576" y="312"/>
                          </a:lnTo>
                          <a:lnTo>
                            <a:pt x="559" y="377"/>
                          </a:lnTo>
                          <a:lnTo>
                            <a:pt x="0" y="60"/>
                          </a:lnTo>
                          <a:lnTo>
                            <a:pt x="2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01" name="Freeform 1500"/>
                    <p:cNvSpPr>
                      <a:spLocks/>
                    </p:cNvSpPr>
                    <p:nvPr/>
                  </p:nvSpPr>
                  <p:spPr bwMode="auto">
                    <a:xfrm>
                      <a:off x="4428" y="1472"/>
                      <a:ext cx="77" cy="46"/>
                    </a:xfrm>
                    <a:custGeom>
                      <a:avLst/>
                      <a:gdLst>
                        <a:gd name="T0" fmla="*/ 0 w 616"/>
                        <a:gd name="T1" fmla="*/ 370 h 370"/>
                        <a:gd name="T2" fmla="*/ 19 w 616"/>
                        <a:gd name="T3" fmla="*/ 300 h 370"/>
                        <a:gd name="T4" fmla="*/ 616 w 616"/>
                        <a:gd name="T5" fmla="*/ 0 h 370"/>
                        <a:gd name="T6" fmla="*/ 595 w 616"/>
                        <a:gd name="T7" fmla="*/ 55 h 370"/>
                        <a:gd name="T8" fmla="*/ 0 w 616"/>
                        <a:gd name="T9" fmla="*/ 370 h 37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16" h="370">
                          <a:moveTo>
                            <a:pt x="0" y="370"/>
                          </a:moveTo>
                          <a:lnTo>
                            <a:pt x="19" y="300"/>
                          </a:lnTo>
                          <a:lnTo>
                            <a:pt x="616" y="0"/>
                          </a:lnTo>
                          <a:lnTo>
                            <a:pt x="595" y="55"/>
                          </a:lnTo>
                          <a:lnTo>
                            <a:pt x="0" y="370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02" name="Freeform 1501"/>
                    <p:cNvSpPr>
                      <a:spLocks/>
                    </p:cNvSpPr>
                    <p:nvPr/>
                  </p:nvSpPr>
                  <p:spPr bwMode="auto">
                    <a:xfrm>
                      <a:off x="4389" y="1474"/>
                      <a:ext cx="58" cy="30"/>
                    </a:xfrm>
                    <a:custGeom>
                      <a:avLst/>
                      <a:gdLst>
                        <a:gd name="T0" fmla="*/ 0 w 465"/>
                        <a:gd name="T1" fmla="*/ 62 h 236"/>
                        <a:gd name="T2" fmla="*/ 161 w 465"/>
                        <a:gd name="T3" fmla="*/ 0 h 236"/>
                        <a:gd name="T4" fmla="*/ 465 w 465"/>
                        <a:gd name="T5" fmla="*/ 164 h 236"/>
                        <a:gd name="T6" fmla="*/ 310 w 465"/>
                        <a:gd name="T7" fmla="*/ 236 h 236"/>
                        <a:gd name="T8" fmla="*/ 0 w 465"/>
                        <a:gd name="T9" fmla="*/ 62 h 2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65" h="236">
                          <a:moveTo>
                            <a:pt x="0" y="62"/>
                          </a:moveTo>
                          <a:lnTo>
                            <a:pt x="161" y="0"/>
                          </a:lnTo>
                          <a:lnTo>
                            <a:pt x="465" y="164"/>
                          </a:lnTo>
                          <a:lnTo>
                            <a:pt x="310" y="236"/>
                          </a:lnTo>
                          <a:lnTo>
                            <a:pt x="0" y="62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03" name="Freeform 1502"/>
                    <p:cNvSpPr>
                      <a:spLocks/>
                    </p:cNvSpPr>
                    <p:nvPr/>
                  </p:nvSpPr>
                  <p:spPr bwMode="auto">
                    <a:xfrm>
                      <a:off x="4412" y="1454"/>
                      <a:ext cx="86" cy="39"/>
                    </a:xfrm>
                    <a:custGeom>
                      <a:avLst/>
                      <a:gdLst>
                        <a:gd name="T0" fmla="*/ 0 w 684"/>
                        <a:gd name="T1" fmla="*/ 154 h 317"/>
                        <a:gd name="T2" fmla="*/ 299 w 684"/>
                        <a:gd name="T3" fmla="*/ 317 h 317"/>
                        <a:gd name="T4" fmla="*/ 684 w 684"/>
                        <a:gd name="T5" fmla="*/ 136 h 317"/>
                        <a:gd name="T6" fmla="*/ 403 w 684"/>
                        <a:gd name="T7" fmla="*/ 0 h 317"/>
                        <a:gd name="T8" fmla="*/ 0 w 684"/>
                        <a:gd name="T9" fmla="*/ 154 h 3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84" h="317">
                          <a:moveTo>
                            <a:pt x="0" y="154"/>
                          </a:moveTo>
                          <a:lnTo>
                            <a:pt x="299" y="317"/>
                          </a:lnTo>
                          <a:lnTo>
                            <a:pt x="684" y="136"/>
                          </a:lnTo>
                          <a:lnTo>
                            <a:pt x="403" y="0"/>
                          </a:lnTo>
                          <a:lnTo>
                            <a:pt x="0" y="154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04" name="Freeform 1503"/>
                    <p:cNvSpPr>
                      <a:spLocks/>
                    </p:cNvSpPr>
                    <p:nvPr/>
                  </p:nvSpPr>
                  <p:spPr bwMode="auto">
                    <a:xfrm>
                      <a:off x="4367" y="1445"/>
                      <a:ext cx="95" cy="36"/>
                    </a:xfrm>
                    <a:custGeom>
                      <a:avLst/>
                      <a:gdLst>
                        <a:gd name="T0" fmla="*/ 157 w 754"/>
                        <a:gd name="T1" fmla="*/ 289 h 289"/>
                        <a:gd name="T2" fmla="*/ 0 w 754"/>
                        <a:gd name="T3" fmla="*/ 208 h 289"/>
                        <a:gd name="T4" fmla="*/ 632 w 754"/>
                        <a:gd name="T5" fmla="*/ 0 h 289"/>
                        <a:gd name="T6" fmla="*/ 754 w 754"/>
                        <a:gd name="T7" fmla="*/ 59 h 289"/>
                        <a:gd name="T8" fmla="*/ 157 w 754"/>
                        <a:gd name="T9" fmla="*/ 289 h 2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54" h="289">
                          <a:moveTo>
                            <a:pt x="157" y="289"/>
                          </a:moveTo>
                          <a:lnTo>
                            <a:pt x="0" y="208"/>
                          </a:lnTo>
                          <a:lnTo>
                            <a:pt x="632" y="0"/>
                          </a:lnTo>
                          <a:lnTo>
                            <a:pt x="754" y="59"/>
                          </a:lnTo>
                          <a:lnTo>
                            <a:pt x="157" y="289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05" name="Line 1069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370" y="1446"/>
                      <a:ext cx="80" cy="28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06" name="Line 1070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377" y="1448"/>
                      <a:ext cx="78" cy="2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07" name="Line 1071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382" y="1451"/>
                      <a:ext cx="76" cy="2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08" name="Line 1072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393" y="1455"/>
                      <a:ext cx="75" cy="31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09" name="Line 1073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399" y="1459"/>
                      <a:ext cx="74" cy="30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10" name="Line 1074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405" y="1461"/>
                      <a:ext cx="74" cy="32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11" name="Line 1075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412" y="1464"/>
                      <a:ext cx="72" cy="32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12" name="Line 1076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419" y="1468"/>
                      <a:ext cx="72" cy="32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13" name="Line 107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395" y="1480"/>
                      <a:ext cx="38" cy="21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14" name="Line 107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03" y="1477"/>
                      <a:ext cx="38" cy="21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15" name="Line 107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20" y="1470"/>
                      <a:ext cx="37" cy="20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16" name="Line 108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29" y="1467"/>
                      <a:ext cx="36" cy="1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17" name="Line 108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38" y="1464"/>
                      <a:ext cx="35" cy="1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18" name="Line 108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45" y="1460"/>
                      <a:ext cx="35" cy="1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19" name="Line 108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53" y="1457"/>
                      <a:ext cx="35" cy="18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20" name="Line 108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379" y="1467"/>
                      <a:ext cx="18" cy="10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21" name="Line 108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391" y="1463"/>
                      <a:ext cx="17" cy="10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22" name="Line 108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02" y="1460"/>
                      <a:ext cx="17" cy="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23" name="Line 108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12" y="1456"/>
                      <a:ext cx="18" cy="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24" name="Line 108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24" y="1452"/>
                      <a:ext cx="16" cy="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25" name="Line 108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36" y="1448"/>
                      <a:ext cx="16" cy="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26" name="Freeform 1525"/>
                    <p:cNvSpPr>
                      <a:spLocks/>
                    </p:cNvSpPr>
                    <p:nvPr/>
                  </p:nvSpPr>
                  <p:spPr bwMode="auto">
                    <a:xfrm>
                      <a:off x="4385" y="1698"/>
                      <a:ext cx="88" cy="45"/>
                    </a:xfrm>
                    <a:custGeom>
                      <a:avLst/>
                      <a:gdLst>
                        <a:gd name="T0" fmla="*/ 419 w 704"/>
                        <a:gd name="T1" fmla="*/ 12 h 361"/>
                        <a:gd name="T2" fmla="*/ 426 w 704"/>
                        <a:gd name="T3" fmla="*/ 106 h 361"/>
                        <a:gd name="T4" fmla="*/ 241 w 704"/>
                        <a:gd name="T5" fmla="*/ 194 h 361"/>
                        <a:gd name="T6" fmla="*/ 86 w 704"/>
                        <a:gd name="T7" fmla="*/ 231 h 361"/>
                        <a:gd name="T8" fmla="*/ 0 w 704"/>
                        <a:gd name="T9" fmla="*/ 269 h 361"/>
                        <a:gd name="T10" fmla="*/ 6 w 704"/>
                        <a:gd name="T11" fmla="*/ 318 h 361"/>
                        <a:gd name="T12" fmla="*/ 117 w 704"/>
                        <a:gd name="T13" fmla="*/ 350 h 361"/>
                        <a:gd name="T14" fmla="*/ 284 w 704"/>
                        <a:gd name="T15" fmla="*/ 361 h 361"/>
                        <a:gd name="T16" fmla="*/ 426 w 704"/>
                        <a:gd name="T17" fmla="*/ 337 h 361"/>
                        <a:gd name="T18" fmla="*/ 512 w 704"/>
                        <a:gd name="T19" fmla="*/ 313 h 361"/>
                        <a:gd name="T20" fmla="*/ 518 w 704"/>
                        <a:gd name="T21" fmla="*/ 341 h 361"/>
                        <a:gd name="T22" fmla="*/ 629 w 704"/>
                        <a:gd name="T23" fmla="*/ 337 h 361"/>
                        <a:gd name="T24" fmla="*/ 698 w 704"/>
                        <a:gd name="T25" fmla="*/ 325 h 361"/>
                        <a:gd name="T26" fmla="*/ 698 w 704"/>
                        <a:gd name="T27" fmla="*/ 275 h 361"/>
                        <a:gd name="T28" fmla="*/ 704 w 704"/>
                        <a:gd name="T29" fmla="*/ 247 h 361"/>
                        <a:gd name="T30" fmla="*/ 704 w 704"/>
                        <a:gd name="T31" fmla="*/ 177 h 361"/>
                        <a:gd name="T32" fmla="*/ 685 w 704"/>
                        <a:gd name="T33" fmla="*/ 137 h 361"/>
                        <a:gd name="T34" fmla="*/ 650 w 704"/>
                        <a:gd name="T35" fmla="*/ 94 h 361"/>
                        <a:gd name="T36" fmla="*/ 642 w 704"/>
                        <a:gd name="T37" fmla="*/ 0 h 361"/>
                        <a:gd name="T38" fmla="*/ 419 w 704"/>
                        <a:gd name="T39" fmla="*/ 12 h 36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704" h="361">
                          <a:moveTo>
                            <a:pt x="419" y="12"/>
                          </a:moveTo>
                          <a:lnTo>
                            <a:pt x="426" y="106"/>
                          </a:lnTo>
                          <a:lnTo>
                            <a:pt x="241" y="194"/>
                          </a:lnTo>
                          <a:lnTo>
                            <a:pt x="86" y="231"/>
                          </a:lnTo>
                          <a:lnTo>
                            <a:pt x="0" y="269"/>
                          </a:lnTo>
                          <a:lnTo>
                            <a:pt x="6" y="318"/>
                          </a:lnTo>
                          <a:lnTo>
                            <a:pt x="117" y="350"/>
                          </a:lnTo>
                          <a:lnTo>
                            <a:pt x="284" y="361"/>
                          </a:lnTo>
                          <a:lnTo>
                            <a:pt x="426" y="337"/>
                          </a:lnTo>
                          <a:lnTo>
                            <a:pt x="512" y="313"/>
                          </a:lnTo>
                          <a:lnTo>
                            <a:pt x="518" y="341"/>
                          </a:lnTo>
                          <a:lnTo>
                            <a:pt x="629" y="337"/>
                          </a:lnTo>
                          <a:lnTo>
                            <a:pt x="698" y="325"/>
                          </a:lnTo>
                          <a:lnTo>
                            <a:pt x="698" y="275"/>
                          </a:lnTo>
                          <a:lnTo>
                            <a:pt x="704" y="247"/>
                          </a:lnTo>
                          <a:lnTo>
                            <a:pt x="704" y="177"/>
                          </a:lnTo>
                          <a:lnTo>
                            <a:pt x="685" y="137"/>
                          </a:lnTo>
                          <a:lnTo>
                            <a:pt x="650" y="94"/>
                          </a:lnTo>
                          <a:lnTo>
                            <a:pt x="642" y="0"/>
                          </a:lnTo>
                          <a:lnTo>
                            <a:pt x="419" y="12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27" name="Freeform 1526"/>
                    <p:cNvSpPr>
                      <a:spLocks/>
                    </p:cNvSpPr>
                    <p:nvPr/>
                  </p:nvSpPr>
                  <p:spPr bwMode="auto">
                    <a:xfrm>
                      <a:off x="4417" y="1714"/>
                      <a:ext cx="27" cy="15"/>
                    </a:xfrm>
                    <a:custGeom>
                      <a:avLst/>
                      <a:gdLst>
                        <a:gd name="T0" fmla="*/ 160 w 213"/>
                        <a:gd name="T1" fmla="*/ 0 h 114"/>
                        <a:gd name="T2" fmla="*/ 213 w 213"/>
                        <a:gd name="T3" fmla="*/ 60 h 114"/>
                        <a:gd name="T4" fmla="*/ 22 w 213"/>
                        <a:gd name="T5" fmla="*/ 114 h 114"/>
                        <a:gd name="T6" fmla="*/ 0 w 213"/>
                        <a:gd name="T7" fmla="*/ 72 h 114"/>
                        <a:gd name="T8" fmla="*/ 160 w 213"/>
                        <a:gd name="T9" fmla="*/ 0 h 1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13" h="114">
                          <a:moveTo>
                            <a:pt x="160" y="0"/>
                          </a:moveTo>
                          <a:lnTo>
                            <a:pt x="213" y="60"/>
                          </a:lnTo>
                          <a:lnTo>
                            <a:pt x="22" y="114"/>
                          </a:lnTo>
                          <a:lnTo>
                            <a:pt x="0" y="72"/>
                          </a:lnTo>
                          <a:lnTo>
                            <a:pt x="160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28" name="Freeform 1527"/>
                    <p:cNvSpPr>
                      <a:spLocks/>
                    </p:cNvSpPr>
                    <p:nvPr/>
                  </p:nvSpPr>
                  <p:spPr bwMode="auto">
                    <a:xfrm>
                      <a:off x="4387" y="1724"/>
                      <a:ext cx="30" cy="9"/>
                    </a:xfrm>
                    <a:custGeom>
                      <a:avLst/>
                      <a:gdLst>
                        <a:gd name="T0" fmla="*/ 213 w 241"/>
                        <a:gd name="T1" fmla="*/ 0 h 71"/>
                        <a:gd name="T2" fmla="*/ 241 w 241"/>
                        <a:gd name="T3" fmla="*/ 33 h 71"/>
                        <a:gd name="T4" fmla="*/ 123 w 241"/>
                        <a:gd name="T5" fmla="*/ 64 h 71"/>
                        <a:gd name="T6" fmla="*/ 67 w 241"/>
                        <a:gd name="T7" fmla="*/ 71 h 71"/>
                        <a:gd name="T8" fmla="*/ 0 w 241"/>
                        <a:gd name="T9" fmla="*/ 66 h 71"/>
                        <a:gd name="T10" fmla="*/ 72 w 241"/>
                        <a:gd name="T11" fmla="*/ 31 h 71"/>
                        <a:gd name="T12" fmla="*/ 213 w 241"/>
                        <a:gd name="T13" fmla="*/ 0 h 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41" h="71">
                          <a:moveTo>
                            <a:pt x="213" y="0"/>
                          </a:moveTo>
                          <a:lnTo>
                            <a:pt x="241" y="33"/>
                          </a:lnTo>
                          <a:lnTo>
                            <a:pt x="123" y="64"/>
                          </a:lnTo>
                          <a:lnTo>
                            <a:pt x="67" y="71"/>
                          </a:lnTo>
                          <a:lnTo>
                            <a:pt x="0" y="66"/>
                          </a:lnTo>
                          <a:lnTo>
                            <a:pt x="72" y="31"/>
                          </a:lnTo>
                          <a:lnTo>
                            <a:pt x="213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29" name="Freeform 1528"/>
                    <p:cNvSpPr>
                      <a:spLocks/>
                    </p:cNvSpPr>
                    <p:nvPr/>
                  </p:nvSpPr>
                  <p:spPr bwMode="auto">
                    <a:xfrm>
                      <a:off x="4387" y="1714"/>
                      <a:ext cx="85" cy="27"/>
                    </a:xfrm>
                    <a:custGeom>
                      <a:avLst/>
                      <a:gdLst>
                        <a:gd name="T0" fmla="*/ 0 w 684"/>
                        <a:gd name="T1" fmla="*/ 183 h 215"/>
                        <a:gd name="T2" fmla="*/ 0 w 684"/>
                        <a:gd name="T3" fmla="*/ 150 h 215"/>
                        <a:gd name="T4" fmla="*/ 89 w 684"/>
                        <a:gd name="T5" fmla="*/ 159 h 215"/>
                        <a:gd name="T6" fmla="*/ 233 w 684"/>
                        <a:gd name="T7" fmla="*/ 138 h 215"/>
                        <a:gd name="T8" fmla="*/ 315 w 684"/>
                        <a:gd name="T9" fmla="*/ 119 h 215"/>
                        <a:gd name="T10" fmla="*/ 473 w 684"/>
                        <a:gd name="T11" fmla="*/ 68 h 215"/>
                        <a:gd name="T12" fmla="*/ 541 w 684"/>
                        <a:gd name="T13" fmla="*/ 60 h 215"/>
                        <a:gd name="T14" fmla="*/ 609 w 684"/>
                        <a:gd name="T15" fmla="*/ 35 h 215"/>
                        <a:gd name="T16" fmla="*/ 643 w 684"/>
                        <a:gd name="T17" fmla="*/ 0 h 215"/>
                        <a:gd name="T18" fmla="*/ 684 w 684"/>
                        <a:gd name="T19" fmla="*/ 44 h 215"/>
                        <a:gd name="T20" fmla="*/ 684 w 684"/>
                        <a:gd name="T21" fmla="*/ 135 h 215"/>
                        <a:gd name="T22" fmla="*/ 633 w 684"/>
                        <a:gd name="T23" fmla="*/ 150 h 215"/>
                        <a:gd name="T24" fmla="*/ 509 w 684"/>
                        <a:gd name="T25" fmla="*/ 166 h 215"/>
                        <a:gd name="T26" fmla="*/ 461 w 684"/>
                        <a:gd name="T27" fmla="*/ 173 h 215"/>
                        <a:gd name="T28" fmla="*/ 379 w 684"/>
                        <a:gd name="T29" fmla="*/ 202 h 215"/>
                        <a:gd name="T30" fmla="*/ 288 w 684"/>
                        <a:gd name="T31" fmla="*/ 215 h 215"/>
                        <a:gd name="T32" fmla="*/ 222 w 684"/>
                        <a:gd name="T33" fmla="*/ 215 h 215"/>
                        <a:gd name="T34" fmla="*/ 119 w 684"/>
                        <a:gd name="T35" fmla="*/ 215 h 215"/>
                        <a:gd name="T36" fmla="*/ 0 w 684"/>
                        <a:gd name="T37" fmla="*/ 183 h 2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684" h="215">
                          <a:moveTo>
                            <a:pt x="0" y="183"/>
                          </a:moveTo>
                          <a:lnTo>
                            <a:pt x="0" y="150"/>
                          </a:lnTo>
                          <a:lnTo>
                            <a:pt x="89" y="159"/>
                          </a:lnTo>
                          <a:lnTo>
                            <a:pt x="233" y="138"/>
                          </a:lnTo>
                          <a:lnTo>
                            <a:pt x="315" y="119"/>
                          </a:lnTo>
                          <a:lnTo>
                            <a:pt x="473" y="68"/>
                          </a:lnTo>
                          <a:lnTo>
                            <a:pt x="541" y="60"/>
                          </a:lnTo>
                          <a:lnTo>
                            <a:pt x="609" y="35"/>
                          </a:lnTo>
                          <a:lnTo>
                            <a:pt x="643" y="0"/>
                          </a:lnTo>
                          <a:lnTo>
                            <a:pt x="684" y="44"/>
                          </a:lnTo>
                          <a:lnTo>
                            <a:pt x="684" y="135"/>
                          </a:lnTo>
                          <a:lnTo>
                            <a:pt x="633" y="150"/>
                          </a:lnTo>
                          <a:lnTo>
                            <a:pt x="509" y="166"/>
                          </a:lnTo>
                          <a:lnTo>
                            <a:pt x="461" y="173"/>
                          </a:lnTo>
                          <a:lnTo>
                            <a:pt x="379" y="202"/>
                          </a:lnTo>
                          <a:lnTo>
                            <a:pt x="288" y="215"/>
                          </a:lnTo>
                          <a:lnTo>
                            <a:pt x="222" y="215"/>
                          </a:lnTo>
                          <a:lnTo>
                            <a:pt x="119" y="215"/>
                          </a:lnTo>
                          <a:lnTo>
                            <a:pt x="0" y="183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30" name="Freeform 1529"/>
                    <p:cNvSpPr>
                      <a:spLocks/>
                    </p:cNvSpPr>
                    <p:nvPr/>
                  </p:nvSpPr>
                  <p:spPr bwMode="auto">
                    <a:xfrm>
                      <a:off x="4438" y="1699"/>
                      <a:ext cx="28" cy="22"/>
                    </a:xfrm>
                    <a:custGeom>
                      <a:avLst/>
                      <a:gdLst>
                        <a:gd name="T0" fmla="*/ 7 w 226"/>
                        <a:gd name="T1" fmla="*/ 11 h 176"/>
                        <a:gd name="T2" fmla="*/ 13 w 226"/>
                        <a:gd name="T3" fmla="*/ 98 h 176"/>
                        <a:gd name="T4" fmla="*/ 0 w 226"/>
                        <a:gd name="T5" fmla="*/ 117 h 176"/>
                        <a:gd name="T6" fmla="*/ 51 w 226"/>
                        <a:gd name="T7" fmla="*/ 176 h 176"/>
                        <a:gd name="T8" fmla="*/ 120 w 226"/>
                        <a:gd name="T9" fmla="*/ 176 h 176"/>
                        <a:gd name="T10" fmla="*/ 199 w 226"/>
                        <a:gd name="T11" fmla="*/ 150 h 176"/>
                        <a:gd name="T12" fmla="*/ 226 w 226"/>
                        <a:gd name="T13" fmla="*/ 115 h 176"/>
                        <a:gd name="T14" fmla="*/ 211 w 226"/>
                        <a:gd name="T15" fmla="*/ 92 h 176"/>
                        <a:gd name="T16" fmla="*/ 206 w 226"/>
                        <a:gd name="T17" fmla="*/ 0 h 176"/>
                        <a:gd name="T18" fmla="*/ 7 w 226"/>
                        <a:gd name="T19" fmla="*/ 11 h 17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26" h="176">
                          <a:moveTo>
                            <a:pt x="7" y="11"/>
                          </a:moveTo>
                          <a:lnTo>
                            <a:pt x="13" y="98"/>
                          </a:lnTo>
                          <a:lnTo>
                            <a:pt x="0" y="117"/>
                          </a:lnTo>
                          <a:lnTo>
                            <a:pt x="51" y="176"/>
                          </a:lnTo>
                          <a:lnTo>
                            <a:pt x="120" y="176"/>
                          </a:lnTo>
                          <a:lnTo>
                            <a:pt x="199" y="150"/>
                          </a:lnTo>
                          <a:lnTo>
                            <a:pt x="226" y="115"/>
                          </a:lnTo>
                          <a:lnTo>
                            <a:pt x="211" y="92"/>
                          </a:lnTo>
                          <a:lnTo>
                            <a:pt x="206" y="0"/>
                          </a:lnTo>
                          <a:lnTo>
                            <a:pt x="7" y="11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31" name="Freeform 1530"/>
                    <p:cNvSpPr>
                      <a:spLocks/>
                    </p:cNvSpPr>
                    <p:nvPr/>
                  </p:nvSpPr>
                  <p:spPr bwMode="auto">
                    <a:xfrm>
                      <a:off x="4434" y="1619"/>
                      <a:ext cx="37" cy="90"/>
                    </a:xfrm>
                    <a:custGeom>
                      <a:avLst/>
                      <a:gdLst>
                        <a:gd name="T0" fmla="*/ 273 w 297"/>
                        <a:gd name="T1" fmla="*/ 16 h 722"/>
                        <a:gd name="T2" fmla="*/ 291 w 297"/>
                        <a:gd name="T3" fmla="*/ 260 h 722"/>
                        <a:gd name="T4" fmla="*/ 287 w 297"/>
                        <a:gd name="T5" fmla="*/ 462 h 722"/>
                        <a:gd name="T6" fmla="*/ 297 w 297"/>
                        <a:gd name="T7" fmla="*/ 690 h 722"/>
                        <a:gd name="T8" fmla="*/ 151 w 297"/>
                        <a:gd name="T9" fmla="*/ 722 h 722"/>
                        <a:gd name="T10" fmla="*/ 10 w 297"/>
                        <a:gd name="T11" fmla="*/ 722 h 722"/>
                        <a:gd name="T12" fmla="*/ 0 w 297"/>
                        <a:gd name="T13" fmla="*/ 0 h 722"/>
                        <a:gd name="T14" fmla="*/ 273 w 297"/>
                        <a:gd name="T15" fmla="*/ 16 h 7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297" h="722">
                          <a:moveTo>
                            <a:pt x="273" y="16"/>
                          </a:moveTo>
                          <a:lnTo>
                            <a:pt x="291" y="260"/>
                          </a:lnTo>
                          <a:lnTo>
                            <a:pt x="287" y="462"/>
                          </a:lnTo>
                          <a:lnTo>
                            <a:pt x="297" y="690"/>
                          </a:lnTo>
                          <a:lnTo>
                            <a:pt x="151" y="722"/>
                          </a:lnTo>
                          <a:lnTo>
                            <a:pt x="10" y="722"/>
                          </a:lnTo>
                          <a:lnTo>
                            <a:pt x="0" y="0"/>
                          </a:lnTo>
                          <a:lnTo>
                            <a:pt x="273" y="16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32" name="Freeform 1531"/>
                    <p:cNvSpPr>
                      <a:spLocks/>
                    </p:cNvSpPr>
                    <p:nvPr/>
                  </p:nvSpPr>
                  <p:spPr bwMode="auto">
                    <a:xfrm>
                      <a:off x="4436" y="1620"/>
                      <a:ext cx="32" cy="87"/>
                    </a:xfrm>
                    <a:custGeom>
                      <a:avLst/>
                      <a:gdLst>
                        <a:gd name="T0" fmla="*/ 235 w 259"/>
                        <a:gd name="T1" fmla="*/ 22 h 696"/>
                        <a:gd name="T2" fmla="*/ 259 w 259"/>
                        <a:gd name="T3" fmla="*/ 229 h 696"/>
                        <a:gd name="T4" fmla="*/ 254 w 259"/>
                        <a:gd name="T5" fmla="*/ 394 h 696"/>
                        <a:gd name="T6" fmla="*/ 254 w 259"/>
                        <a:gd name="T7" fmla="*/ 648 h 696"/>
                        <a:gd name="T8" fmla="*/ 127 w 259"/>
                        <a:gd name="T9" fmla="*/ 696 h 696"/>
                        <a:gd name="T10" fmla="*/ 15 w 259"/>
                        <a:gd name="T11" fmla="*/ 696 h 696"/>
                        <a:gd name="T12" fmla="*/ 0 w 259"/>
                        <a:gd name="T13" fmla="*/ 0 h 696"/>
                        <a:gd name="T14" fmla="*/ 235 w 259"/>
                        <a:gd name="T15" fmla="*/ 22 h 69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259" h="696">
                          <a:moveTo>
                            <a:pt x="235" y="22"/>
                          </a:moveTo>
                          <a:lnTo>
                            <a:pt x="259" y="229"/>
                          </a:lnTo>
                          <a:lnTo>
                            <a:pt x="254" y="394"/>
                          </a:lnTo>
                          <a:lnTo>
                            <a:pt x="254" y="648"/>
                          </a:lnTo>
                          <a:lnTo>
                            <a:pt x="127" y="696"/>
                          </a:lnTo>
                          <a:lnTo>
                            <a:pt x="15" y="696"/>
                          </a:lnTo>
                          <a:lnTo>
                            <a:pt x="0" y="0"/>
                          </a:lnTo>
                          <a:lnTo>
                            <a:pt x="235" y="22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33" name="Freeform 1532"/>
                    <p:cNvSpPr>
                      <a:spLocks/>
                    </p:cNvSpPr>
                    <p:nvPr/>
                  </p:nvSpPr>
                  <p:spPr bwMode="auto">
                    <a:xfrm>
                      <a:off x="4363" y="1711"/>
                      <a:ext cx="89" cy="45"/>
                    </a:xfrm>
                    <a:custGeom>
                      <a:avLst/>
                      <a:gdLst>
                        <a:gd name="T0" fmla="*/ 425 w 715"/>
                        <a:gd name="T1" fmla="*/ 12 h 362"/>
                        <a:gd name="T2" fmla="*/ 432 w 715"/>
                        <a:gd name="T3" fmla="*/ 106 h 362"/>
                        <a:gd name="T4" fmla="*/ 244 w 715"/>
                        <a:gd name="T5" fmla="*/ 193 h 362"/>
                        <a:gd name="T6" fmla="*/ 88 w 715"/>
                        <a:gd name="T7" fmla="*/ 231 h 362"/>
                        <a:gd name="T8" fmla="*/ 0 w 715"/>
                        <a:gd name="T9" fmla="*/ 268 h 362"/>
                        <a:gd name="T10" fmla="*/ 6 w 715"/>
                        <a:gd name="T11" fmla="*/ 319 h 362"/>
                        <a:gd name="T12" fmla="*/ 119 w 715"/>
                        <a:gd name="T13" fmla="*/ 350 h 362"/>
                        <a:gd name="T14" fmla="*/ 288 w 715"/>
                        <a:gd name="T15" fmla="*/ 362 h 362"/>
                        <a:gd name="T16" fmla="*/ 432 w 715"/>
                        <a:gd name="T17" fmla="*/ 338 h 362"/>
                        <a:gd name="T18" fmla="*/ 519 w 715"/>
                        <a:gd name="T19" fmla="*/ 313 h 362"/>
                        <a:gd name="T20" fmla="*/ 525 w 715"/>
                        <a:gd name="T21" fmla="*/ 340 h 362"/>
                        <a:gd name="T22" fmla="*/ 638 w 715"/>
                        <a:gd name="T23" fmla="*/ 338 h 362"/>
                        <a:gd name="T24" fmla="*/ 708 w 715"/>
                        <a:gd name="T25" fmla="*/ 325 h 362"/>
                        <a:gd name="T26" fmla="*/ 708 w 715"/>
                        <a:gd name="T27" fmla="*/ 275 h 362"/>
                        <a:gd name="T28" fmla="*/ 715 w 715"/>
                        <a:gd name="T29" fmla="*/ 247 h 362"/>
                        <a:gd name="T30" fmla="*/ 715 w 715"/>
                        <a:gd name="T31" fmla="*/ 177 h 362"/>
                        <a:gd name="T32" fmla="*/ 694 w 715"/>
                        <a:gd name="T33" fmla="*/ 138 h 362"/>
                        <a:gd name="T34" fmla="*/ 659 w 715"/>
                        <a:gd name="T35" fmla="*/ 95 h 362"/>
                        <a:gd name="T36" fmla="*/ 651 w 715"/>
                        <a:gd name="T37" fmla="*/ 0 h 362"/>
                        <a:gd name="T38" fmla="*/ 425 w 715"/>
                        <a:gd name="T39" fmla="*/ 12 h 3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715" h="362">
                          <a:moveTo>
                            <a:pt x="425" y="12"/>
                          </a:moveTo>
                          <a:lnTo>
                            <a:pt x="432" y="106"/>
                          </a:lnTo>
                          <a:lnTo>
                            <a:pt x="244" y="193"/>
                          </a:lnTo>
                          <a:lnTo>
                            <a:pt x="88" y="231"/>
                          </a:lnTo>
                          <a:lnTo>
                            <a:pt x="0" y="268"/>
                          </a:lnTo>
                          <a:lnTo>
                            <a:pt x="6" y="319"/>
                          </a:lnTo>
                          <a:lnTo>
                            <a:pt x="119" y="350"/>
                          </a:lnTo>
                          <a:lnTo>
                            <a:pt x="288" y="362"/>
                          </a:lnTo>
                          <a:lnTo>
                            <a:pt x="432" y="338"/>
                          </a:lnTo>
                          <a:lnTo>
                            <a:pt x="519" y="313"/>
                          </a:lnTo>
                          <a:lnTo>
                            <a:pt x="525" y="340"/>
                          </a:lnTo>
                          <a:lnTo>
                            <a:pt x="638" y="338"/>
                          </a:lnTo>
                          <a:lnTo>
                            <a:pt x="708" y="325"/>
                          </a:lnTo>
                          <a:lnTo>
                            <a:pt x="708" y="275"/>
                          </a:lnTo>
                          <a:lnTo>
                            <a:pt x="715" y="247"/>
                          </a:lnTo>
                          <a:lnTo>
                            <a:pt x="715" y="177"/>
                          </a:lnTo>
                          <a:lnTo>
                            <a:pt x="694" y="138"/>
                          </a:lnTo>
                          <a:lnTo>
                            <a:pt x="659" y="95"/>
                          </a:lnTo>
                          <a:lnTo>
                            <a:pt x="651" y="0"/>
                          </a:lnTo>
                          <a:lnTo>
                            <a:pt x="425" y="12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34" name="Freeform 1533"/>
                    <p:cNvSpPr>
                      <a:spLocks/>
                    </p:cNvSpPr>
                    <p:nvPr/>
                  </p:nvSpPr>
                  <p:spPr bwMode="auto">
                    <a:xfrm>
                      <a:off x="4395" y="1727"/>
                      <a:ext cx="27" cy="14"/>
                    </a:xfrm>
                    <a:custGeom>
                      <a:avLst/>
                      <a:gdLst>
                        <a:gd name="T0" fmla="*/ 162 w 216"/>
                        <a:gd name="T1" fmla="*/ 0 h 115"/>
                        <a:gd name="T2" fmla="*/ 216 w 216"/>
                        <a:gd name="T3" fmla="*/ 62 h 115"/>
                        <a:gd name="T4" fmla="*/ 23 w 216"/>
                        <a:gd name="T5" fmla="*/ 115 h 115"/>
                        <a:gd name="T6" fmla="*/ 0 w 216"/>
                        <a:gd name="T7" fmla="*/ 73 h 115"/>
                        <a:gd name="T8" fmla="*/ 162 w 216"/>
                        <a:gd name="T9" fmla="*/ 0 h 1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16" h="115">
                          <a:moveTo>
                            <a:pt x="162" y="0"/>
                          </a:moveTo>
                          <a:lnTo>
                            <a:pt x="216" y="62"/>
                          </a:lnTo>
                          <a:lnTo>
                            <a:pt x="23" y="115"/>
                          </a:lnTo>
                          <a:lnTo>
                            <a:pt x="0" y="73"/>
                          </a:lnTo>
                          <a:lnTo>
                            <a:pt x="162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35" name="Freeform 1534"/>
                    <p:cNvSpPr>
                      <a:spLocks/>
                    </p:cNvSpPr>
                    <p:nvPr/>
                  </p:nvSpPr>
                  <p:spPr bwMode="auto">
                    <a:xfrm>
                      <a:off x="4365" y="1737"/>
                      <a:ext cx="31" cy="9"/>
                    </a:xfrm>
                    <a:custGeom>
                      <a:avLst/>
                      <a:gdLst>
                        <a:gd name="T0" fmla="*/ 217 w 244"/>
                        <a:gd name="T1" fmla="*/ 0 h 69"/>
                        <a:gd name="T2" fmla="*/ 244 w 244"/>
                        <a:gd name="T3" fmla="*/ 32 h 69"/>
                        <a:gd name="T4" fmla="*/ 125 w 244"/>
                        <a:gd name="T5" fmla="*/ 63 h 69"/>
                        <a:gd name="T6" fmla="*/ 69 w 244"/>
                        <a:gd name="T7" fmla="*/ 69 h 69"/>
                        <a:gd name="T8" fmla="*/ 0 w 244"/>
                        <a:gd name="T9" fmla="*/ 65 h 69"/>
                        <a:gd name="T10" fmla="*/ 73 w 244"/>
                        <a:gd name="T11" fmla="*/ 30 h 69"/>
                        <a:gd name="T12" fmla="*/ 217 w 244"/>
                        <a:gd name="T13" fmla="*/ 0 h 6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44" h="69">
                          <a:moveTo>
                            <a:pt x="217" y="0"/>
                          </a:moveTo>
                          <a:lnTo>
                            <a:pt x="244" y="32"/>
                          </a:lnTo>
                          <a:lnTo>
                            <a:pt x="125" y="63"/>
                          </a:lnTo>
                          <a:lnTo>
                            <a:pt x="69" y="69"/>
                          </a:lnTo>
                          <a:lnTo>
                            <a:pt x="0" y="65"/>
                          </a:lnTo>
                          <a:lnTo>
                            <a:pt x="73" y="30"/>
                          </a:lnTo>
                          <a:lnTo>
                            <a:pt x="217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36" name="Freeform 1535"/>
                    <p:cNvSpPr>
                      <a:spLocks/>
                    </p:cNvSpPr>
                    <p:nvPr/>
                  </p:nvSpPr>
                  <p:spPr bwMode="auto">
                    <a:xfrm>
                      <a:off x="4364" y="1727"/>
                      <a:ext cx="87" cy="27"/>
                    </a:xfrm>
                    <a:custGeom>
                      <a:avLst/>
                      <a:gdLst>
                        <a:gd name="T0" fmla="*/ 0 w 692"/>
                        <a:gd name="T1" fmla="*/ 184 h 217"/>
                        <a:gd name="T2" fmla="*/ 0 w 692"/>
                        <a:gd name="T3" fmla="*/ 150 h 217"/>
                        <a:gd name="T4" fmla="*/ 89 w 692"/>
                        <a:gd name="T5" fmla="*/ 160 h 217"/>
                        <a:gd name="T6" fmla="*/ 237 w 692"/>
                        <a:gd name="T7" fmla="*/ 139 h 217"/>
                        <a:gd name="T8" fmla="*/ 319 w 692"/>
                        <a:gd name="T9" fmla="*/ 121 h 217"/>
                        <a:gd name="T10" fmla="*/ 479 w 692"/>
                        <a:gd name="T11" fmla="*/ 69 h 217"/>
                        <a:gd name="T12" fmla="*/ 549 w 692"/>
                        <a:gd name="T13" fmla="*/ 62 h 217"/>
                        <a:gd name="T14" fmla="*/ 617 w 692"/>
                        <a:gd name="T15" fmla="*/ 36 h 217"/>
                        <a:gd name="T16" fmla="*/ 652 w 692"/>
                        <a:gd name="T17" fmla="*/ 0 h 217"/>
                        <a:gd name="T18" fmla="*/ 692 w 692"/>
                        <a:gd name="T19" fmla="*/ 46 h 217"/>
                        <a:gd name="T20" fmla="*/ 692 w 692"/>
                        <a:gd name="T21" fmla="*/ 137 h 217"/>
                        <a:gd name="T22" fmla="*/ 641 w 692"/>
                        <a:gd name="T23" fmla="*/ 150 h 217"/>
                        <a:gd name="T24" fmla="*/ 516 w 692"/>
                        <a:gd name="T25" fmla="*/ 167 h 217"/>
                        <a:gd name="T26" fmla="*/ 467 w 692"/>
                        <a:gd name="T27" fmla="*/ 175 h 217"/>
                        <a:gd name="T28" fmla="*/ 385 w 692"/>
                        <a:gd name="T29" fmla="*/ 202 h 217"/>
                        <a:gd name="T30" fmla="*/ 291 w 692"/>
                        <a:gd name="T31" fmla="*/ 217 h 217"/>
                        <a:gd name="T32" fmla="*/ 225 w 692"/>
                        <a:gd name="T33" fmla="*/ 217 h 217"/>
                        <a:gd name="T34" fmla="*/ 119 w 692"/>
                        <a:gd name="T35" fmla="*/ 217 h 217"/>
                        <a:gd name="T36" fmla="*/ 0 w 692"/>
                        <a:gd name="T37" fmla="*/ 184 h 2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692" h="217">
                          <a:moveTo>
                            <a:pt x="0" y="184"/>
                          </a:moveTo>
                          <a:lnTo>
                            <a:pt x="0" y="150"/>
                          </a:lnTo>
                          <a:lnTo>
                            <a:pt x="89" y="160"/>
                          </a:lnTo>
                          <a:lnTo>
                            <a:pt x="237" y="139"/>
                          </a:lnTo>
                          <a:lnTo>
                            <a:pt x="319" y="121"/>
                          </a:lnTo>
                          <a:lnTo>
                            <a:pt x="479" y="69"/>
                          </a:lnTo>
                          <a:lnTo>
                            <a:pt x="549" y="62"/>
                          </a:lnTo>
                          <a:lnTo>
                            <a:pt x="617" y="36"/>
                          </a:lnTo>
                          <a:lnTo>
                            <a:pt x="652" y="0"/>
                          </a:lnTo>
                          <a:lnTo>
                            <a:pt x="692" y="46"/>
                          </a:lnTo>
                          <a:lnTo>
                            <a:pt x="692" y="137"/>
                          </a:lnTo>
                          <a:lnTo>
                            <a:pt x="641" y="150"/>
                          </a:lnTo>
                          <a:lnTo>
                            <a:pt x="516" y="167"/>
                          </a:lnTo>
                          <a:lnTo>
                            <a:pt x="467" y="175"/>
                          </a:lnTo>
                          <a:lnTo>
                            <a:pt x="385" y="202"/>
                          </a:lnTo>
                          <a:lnTo>
                            <a:pt x="291" y="217"/>
                          </a:lnTo>
                          <a:lnTo>
                            <a:pt x="225" y="217"/>
                          </a:lnTo>
                          <a:lnTo>
                            <a:pt x="119" y="217"/>
                          </a:lnTo>
                          <a:lnTo>
                            <a:pt x="0" y="184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37" name="Freeform 1536"/>
                    <p:cNvSpPr>
                      <a:spLocks/>
                    </p:cNvSpPr>
                    <p:nvPr/>
                  </p:nvSpPr>
                  <p:spPr bwMode="auto">
                    <a:xfrm>
                      <a:off x="4416" y="1712"/>
                      <a:ext cx="29" cy="22"/>
                    </a:xfrm>
                    <a:custGeom>
                      <a:avLst/>
                      <a:gdLst>
                        <a:gd name="T0" fmla="*/ 8 w 230"/>
                        <a:gd name="T1" fmla="*/ 12 h 175"/>
                        <a:gd name="T2" fmla="*/ 14 w 230"/>
                        <a:gd name="T3" fmla="*/ 98 h 175"/>
                        <a:gd name="T4" fmla="*/ 0 w 230"/>
                        <a:gd name="T5" fmla="*/ 117 h 175"/>
                        <a:gd name="T6" fmla="*/ 52 w 230"/>
                        <a:gd name="T7" fmla="*/ 175 h 175"/>
                        <a:gd name="T8" fmla="*/ 122 w 230"/>
                        <a:gd name="T9" fmla="*/ 175 h 175"/>
                        <a:gd name="T10" fmla="*/ 202 w 230"/>
                        <a:gd name="T11" fmla="*/ 150 h 175"/>
                        <a:gd name="T12" fmla="*/ 230 w 230"/>
                        <a:gd name="T13" fmla="*/ 115 h 175"/>
                        <a:gd name="T14" fmla="*/ 214 w 230"/>
                        <a:gd name="T15" fmla="*/ 91 h 175"/>
                        <a:gd name="T16" fmla="*/ 209 w 230"/>
                        <a:gd name="T17" fmla="*/ 0 h 175"/>
                        <a:gd name="T18" fmla="*/ 8 w 230"/>
                        <a:gd name="T19" fmla="*/ 12 h 17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30" h="175">
                          <a:moveTo>
                            <a:pt x="8" y="12"/>
                          </a:moveTo>
                          <a:lnTo>
                            <a:pt x="14" y="98"/>
                          </a:lnTo>
                          <a:lnTo>
                            <a:pt x="0" y="117"/>
                          </a:lnTo>
                          <a:lnTo>
                            <a:pt x="52" y="175"/>
                          </a:lnTo>
                          <a:lnTo>
                            <a:pt x="122" y="175"/>
                          </a:lnTo>
                          <a:lnTo>
                            <a:pt x="202" y="150"/>
                          </a:lnTo>
                          <a:lnTo>
                            <a:pt x="230" y="115"/>
                          </a:lnTo>
                          <a:lnTo>
                            <a:pt x="214" y="91"/>
                          </a:lnTo>
                          <a:lnTo>
                            <a:pt x="209" y="0"/>
                          </a:lnTo>
                          <a:lnTo>
                            <a:pt x="8" y="12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38" name="Oval 153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79" y="1711"/>
                      <a:ext cx="107" cy="43"/>
                    </a:xfrm>
                    <a:prstGeom prst="ellipse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39" name="Rectangle 153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18" y="1628"/>
                      <a:ext cx="30" cy="96"/>
                    </a:xfrm>
                    <a:prstGeom prst="rect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40" name="Freeform 1539"/>
                    <p:cNvSpPr>
                      <a:spLocks/>
                    </p:cNvSpPr>
                    <p:nvPr/>
                  </p:nvSpPr>
                  <p:spPr bwMode="auto">
                    <a:xfrm>
                      <a:off x="4455" y="1594"/>
                      <a:ext cx="141" cy="49"/>
                    </a:xfrm>
                    <a:custGeom>
                      <a:avLst/>
                      <a:gdLst>
                        <a:gd name="T0" fmla="*/ 0 w 1124"/>
                        <a:gd name="T1" fmla="*/ 206 h 393"/>
                        <a:gd name="T2" fmla="*/ 6 w 1124"/>
                        <a:gd name="T3" fmla="*/ 327 h 393"/>
                        <a:gd name="T4" fmla="*/ 377 w 1124"/>
                        <a:gd name="T5" fmla="*/ 393 h 393"/>
                        <a:gd name="T6" fmla="*/ 785 w 1124"/>
                        <a:gd name="T7" fmla="*/ 393 h 393"/>
                        <a:gd name="T8" fmla="*/ 1105 w 1124"/>
                        <a:gd name="T9" fmla="*/ 294 h 393"/>
                        <a:gd name="T10" fmla="*/ 1124 w 1124"/>
                        <a:gd name="T11" fmla="*/ 10 h 393"/>
                        <a:gd name="T12" fmla="*/ 490 w 1124"/>
                        <a:gd name="T13" fmla="*/ 0 h 393"/>
                        <a:gd name="T14" fmla="*/ 0 w 1124"/>
                        <a:gd name="T15" fmla="*/ 206 h 3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124" h="393">
                          <a:moveTo>
                            <a:pt x="0" y="206"/>
                          </a:moveTo>
                          <a:lnTo>
                            <a:pt x="6" y="327"/>
                          </a:lnTo>
                          <a:lnTo>
                            <a:pt x="377" y="393"/>
                          </a:lnTo>
                          <a:lnTo>
                            <a:pt x="785" y="393"/>
                          </a:lnTo>
                          <a:lnTo>
                            <a:pt x="1105" y="294"/>
                          </a:lnTo>
                          <a:lnTo>
                            <a:pt x="1124" y="10"/>
                          </a:lnTo>
                          <a:lnTo>
                            <a:pt x="490" y="0"/>
                          </a:lnTo>
                          <a:lnTo>
                            <a:pt x="0" y="206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41" name="Freeform 1540"/>
                    <p:cNvSpPr>
                      <a:spLocks/>
                    </p:cNvSpPr>
                    <p:nvPr/>
                  </p:nvSpPr>
                  <p:spPr bwMode="auto">
                    <a:xfrm>
                      <a:off x="4458" y="1612"/>
                      <a:ext cx="135" cy="29"/>
                    </a:xfrm>
                    <a:custGeom>
                      <a:avLst/>
                      <a:gdLst>
                        <a:gd name="T0" fmla="*/ 0 w 1075"/>
                        <a:gd name="T1" fmla="*/ 79 h 228"/>
                        <a:gd name="T2" fmla="*/ 6 w 1075"/>
                        <a:gd name="T3" fmla="*/ 167 h 228"/>
                        <a:gd name="T4" fmla="*/ 340 w 1075"/>
                        <a:gd name="T5" fmla="*/ 228 h 228"/>
                        <a:gd name="T6" fmla="*/ 772 w 1075"/>
                        <a:gd name="T7" fmla="*/ 228 h 228"/>
                        <a:gd name="T8" fmla="*/ 1075 w 1075"/>
                        <a:gd name="T9" fmla="*/ 123 h 228"/>
                        <a:gd name="T10" fmla="*/ 1075 w 1075"/>
                        <a:gd name="T11" fmla="*/ 0 h 228"/>
                        <a:gd name="T12" fmla="*/ 786 w 1075"/>
                        <a:gd name="T13" fmla="*/ 123 h 228"/>
                        <a:gd name="T14" fmla="*/ 346 w 1075"/>
                        <a:gd name="T15" fmla="*/ 128 h 228"/>
                        <a:gd name="T16" fmla="*/ 0 w 1075"/>
                        <a:gd name="T17" fmla="*/ 79 h 22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075" h="228">
                          <a:moveTo>
                            <a:pt x="0" y="79"/>
                          </a:moveTo>
                          <a:lnTo>
                            <a:pt x="6" y="167"/>
                          </a:lnTo>
                          <a:lnTo>
                            <a:pt x="340" y="228"/>
                          </a:lnTo>
                          <a:lnTo>
                            <a:pt x="772" y="228"/>
                          </a:lnTo>
                          <a:lnTo>
                            <a:pt x="1075" y="123"/>
                          </a:lnTo>
                          <a:lnTo>
                            <a:pt x="1075" y="0"/>
                          </a:lnTo>
                          <a:lnTo>
                            <a:pt x="786" y="123"/>
                          </a:lnTo>
                          <a:lnTo>
                            <a:pt x="346" y="128"/>
                          </a:lnTo>
                          <a:lnTo>
                            <a:pt x="0" y="79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42" name="Freeform 1541"/>
                    <p:cNvSpPr>
                      <a:spLocks/>
                    </p:cNvSpPr>
                    <p:nvPr/>
                  </p:nvSpPr>
                  <p:spPr bwMode="auto">
                    <a:xfrm>
                      <a:off x="4408" y="1542"/>
                      <a:ext cx="192" cy="178"/>
                    </a:xfrm>
                    <a:custGeom>
                      <a:avLst/>
                      <a:gdLst>
                        <a:gd name="T0" fmla="*/ 6 w 1533"/>
                        <a:gd name="T1" fmla="*/ 803 h 1426"/>
                        <a:gd name="T2" fmla="*/ 15 w 1533"/>
                        <a:gd name="T3" fmla="*/ 660 h 1426"/>
                        <a:gd name="T4" fmla="*/ 12 w 1533"/>
                        <a:gd name="T5" fmla="*/ 508 h 1426"/>
                        <a:gd name="T6" fmla="*/ 19 w 1533"/>
                        <a:gd name="T7" fmla="*/ 392 h 1426"/>
                        <a:gd name="T8" fmla="*/ 85 w 1533"/>
                        <a:gd name="T9" fmla="*/ 322 h 1426"/>
                        <a:gd name="T10" fmla="*/ 164 w 1533"/>
                        <a:gd name="T11" fmla="*/ 283 h 1426"/>
                        <a:gd name="T12" fmla="*/ 346 w 1533"/>
                        <a:gd name="T13" fmla="*/ 216 h 1426"/>
                        <a:gd name="T14" fmla="*/ 614 w 1533"/>
                        <a:gd name="T15" fmla="*/ 151 h 1426"/>
                        <a:gd name="T16" fmla="*/ 666 w 1533"/>
                        <a:gd name="T17" fmla="*/ 147 h 1426"/>
                        <a:gd name="T18" fmla="*/ 701 w 1533"/>
                        <a:gd name="T19" fmla="*/ 151 h 1426"/>
                        <a:gd name="T20" fmla="*/ 710 w 1533"/>
                        <a:gd name="T21" fmla="*/ 138 h 1426"/>
                        <a:gd name="T22" fmla="*/ 725 w 1533"/>
                        <a:gd name="T23" fmla="*/ 124 h 1426"/>
                        <a:gd name="T24" fmla="*/ 742 w 1533"/>
                        <a:gd name="T25" fmla="*/ 127 h 1426"/>
                        <a:gd name="T26" fmla="*/ 765 w 1533"/>
                        <a:gd name="T27" fmla="*/ 129 h 1426"/>
                        <a:gd name="T28" fmla="*/ 775 w 1533"/>
                        <a:gd name="T29" fmla="*/ 102 h 1426"/>
                        <a:gd name="T30" fmla="*/ 795 w 1533"/>
                        <a:gd name="T31" fmla="*/ 87 h 1426"/>
                        <a:gd name="T32" fmla="*/ 816 w 1533"/>
                        <a:gd name="T33" fmla="*/ 83 h 1426"/>
                        <a:gd name="T34" fmla="*/ 844 w 1533"/>
                        <a:gd name="T35" fmla="*/ 83 h 1426"/>
                        <a:gd name="T36" fmla="*/ 839 w 1533"/>
                        <a:gd name="T37" fmla="*/ 60 h 1426"/>
                        <a:gd name="T38" fmla="*/ 871 w 1533"/>
                        <a:gd name="T39" fmla="*/ 0 h 1426"/>
                        <a:gd name="T40" fmla="*/ 1496 w 1533"/>
                        <a:gd name="T41" fmla="*/ 16 h 1426"/>
                        <a:gd name="T42" fmla="*/ 1494 w 1533"/>
                        <a:gd name="T43" fmla="*/ 81 h 1426"/>
                        <a:gd name="T44" fmla="*/ 1505 w 1533"/>
                        <a:gd name="T45" fmla="*/ 138 h 1426"/>
                        <a:gd name="T46" fmla="*/ 1515 w 1533"/>
                        <a:gd name="T47" fmla="*/ 179 h 1426"/>
                        <a:gd name="T48" fmla="*/ 1525 w 1533"/>
                        <a:gd name="T49" fmla="*/ 230 h 1426"/>
                        <a:gd name="T50" fmla="*/ 1533 w 1533"/>
                        <a:gd name="T51" fmla="*/ 313 h 1426"/>
                        <a:gd name="T52" fmla="*/ 1523 w 1533"/>
                        <a:gd name="T53" fmla="*/ 361 h 1426"/>
                        <a:gd name="T54" fmla="*/ 1505 w 1533"/>
                        <a:gd name="T55" fmla="*/ 406 h 1426"/>
                        <a:gd name="T56" fmla="*/ 1483 w 1533"/>
                        <a:gd name="T57" fmla="*/ 445 h 1426"/>
                        <a:gd name="T58" fmla="*/ 1454 w 1533"/>
                        <a:gd name="T59" fmla="*/ 459 h 1426"/>
                        <a:gd name="T60" fmla="*/ 1409 w 1533"/>
                        <a:gd name="T61" fmla="*/ 473 h 1426"/>
                        <a:gd name="T62" fmla="*/ 1349 w 1533"/>
                        <a:gd name="T63" fmla="*/ 491 h 1426"/>
                        <a:gd name="T64" fmla="*/ 1322 w 1533"/>
                        <a:gd name="T65" fmla="*/ 523 h 1426"/>
                        <a:gd name="T66" fmla="*/ 1290 w 1533"/>
                        <a:gd name="T67" fmla="*/ 551 h 1426"/>
                        <a:gd name="T68" fmla="*/ 1239 w 1533"/>
                        <a:gd name="T69" fmla="*/ 574 h 1426"/>
                        <a:gd name="T70" fmla="*/ 1179 w 1533"/>
                        <a:gd name="T71" fmla="*/ 593 h 1426"/>
                        <a:gd name="T72" fmla="*/ 1084 w 1533"/>
                        <a:gd name="T73" fmla="*/ 604 h 1426"/>
                        <a:gd name="T74" fmla="*/ 1004 w 1533"/>
                        <a:gd name="T75" fmla="*/ 604 h 1426"/>
                        <a:gd name="T76" fmla="*/ 942 w 1533"/>
                        <a:gd name="T77" fmla="*/ 598 h 1426"/>
                        <a:gd name="T78" fmla="*/ 886 w 1533"/>
                        <a:gd name="T79" fmla="*/ 593 h 1426"/>
                        <a:gd name="T80" fmla="*/ 844 w 1533"/>
                        <a:gd name="T81" fmla="*/ 615 h 1426"/>
                        <a:gd name="T82" fmla="*/ 762 w 1533"/>
                        <a:gd name="T83" fmla="*/ 611 h 1426"/>
                        <a:gd name="T84" fmla="*/ 436 w 1533"/>
                        <a:gd name="T85" fmla="*/ 657 h 1426"/>
                        <a:gd name="T86" fmla="*/ 347 w 1533"/>
                        <a:gd name="T87" fmla="*/ 667 h 1426"/>
                        <a:gd name="T88" fmla="*/ 380 w 1533"/>
                        <a:gd name="T89" fmla="*/ 859 h 1426"/>
                        <a:gd name="T90" fmla="*/ 384 w 1533"/>
                        <a:gd name="T91" fmla="*/ 959 h 1426"/>
                        <a:gd name="T92" fmla="*/ 364 w 1533"/>
                        <a:gd name="T93" fmla="*/ 1085 h 1426"/>
                        <a:gd name="T94" fmla="*/ 344 w 1533"/>
                        <a:gd name="T95" fmla="*/ 1234 h 1426"/>
                        <a:gd name="T96" fmla="*/ 344 w 1533"/>
                        <a:gd name="T97" fmla="*/ 1386 h 1426"/>
                        <a:gd name="T98" fmla="*/ 268 w 1533"/>
                        <a:gd name="T99" fmla="*/ 1409 h 1426"/>
                        <a:gd name="T100" fmla="*/ 172 w 1533"/>
                        <a:gd name="T101" fmla="*/ 1419 h 1426"/>
                        <a:gd name="T102" fmla="*/ 89 w 1533"/>
                        <a:gd name="T103" fmla="*/ 1426 h 1426"/>
                        <a:gd name="T104" fmla="*/ 0 w 1533"/>
                        <a:gd name="T105" fmla="*/ 1416 h 1426"/>
                        <a:gd name="T106" fmla="*/ 6 w 1533"/>
                        <a:gd name="T107" fmla="*/ 1274 h 1426"/>
                        <a:gd name="T108" fmla="*/ 6 w 1533"/>
                        <a:gd name="T109" fmla="*/ 1042 h 1426"/>
                        <a:gd name="T110" fmla="*/ 6 w 1533"/>
                        <a:gd name="T111" fmla="*/ 839 h 1426"/>
                        <a:gd name="T112" fmla="*/ 6 w 1533"/>
                        <a:gd name="T113" fmla="*/ 803 h 14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</a:cxnLst>
                      <a:rect l="0" t="0" r="r" b="b"/>
                      <a:pathLst>
                        <a:path w="1533" h="1426">
                          <a:moveTo>
                            <a:pt x="6" y="803"/>
                          </a:moveTo>
                          <a:lnTo>
                            <a:pt x="15" y="660"/>
                          </a:lnTo>
                          <a:lnTo>
                            <a:pt x="12" y="508"/>
                          </a:lnTo>
                          <a:lnTo>
                            <a:pt x="19" y="392"/>
                          </a:lnTo>
                          <a:lnTo>
                            <a:pt x="85" y="322"/>
                          </a:lnTo>
                          <a:lnTo>
                            <a:pt x="164" y="283"/>
                          </a:lnTo>
                          <a:lnTo>
                            <a:pt x="346" y="216"/>
                          </a:lnTo>
                          <a:lnTo>
                            <a:pt x="614" y="151"/>
                          </a:lnTo>
                          <a:lnTo>
                            <a:pt x="666" y="147"/>
                          </a:lnTo>
                          <a:lnTo>
                            <a:pt x="701" y="151"/>
                          </a:lnTo>
                          <a:lnTo>
                            <a:pt x="710" y="138"/>
                          </a:lnTo>
                          <a:lnTo>
                            <a:pt x="725" y="124"/>
                          </a:lnTo>
                          <a:lnTo>
                            <a:pt x="742" y="127"/>
                          </a:lnTo>
                          <a:lnTo>
                            <a:pt x="765" y="129"/>
                          </a:lnTo>
                          <a:lnTo>
                            <a:pt x="775" y="102"/>
                          </a:lnTo>
                          <a:lnTo>
                            <a:pt x="795" y="87"/>
                          </a:lnTo>
                          <a:lnTo>
                            <a:pt x="816" y="83"/>
                          </a:lnTo>
                          <a:lnTo>
                            <a:pt x="844" y="83"/>
                          </a:lnTo>
                          <a:lnTo>
                            <a:pt x="839" y="60"/>
                          </a:lnTo>
                          <a:lnTo>
                            <a:pt x="871" y="0"/>
                          </a:lnTo>
                          <a:lnTo>
                            <a:pt x="1496" y="16"/>
                          </a:lnTo>
                          <a:lnTo>
                            <a:pt x="1494" y="81"/>
                          </a:lnTo>
                          <a:lnTo>
                            <a:pt x="1505" y="138"/>
                          </a:lnTo>
                          <a:lnTo>
                            <a:pt x="1515" y="179"/>
                          </a:lnTo>
                          <a:lnTo>
                            <a:pt x="1525" y="230"/>
                          </a:lnTo>
                          <a:lnTo>
                            <a:pt x="1533" y="313"/>
                          </a:lnTo>
                          <a:lnTo>
                            <a:pt x="1523" y="361"/>
                          </a:lnTo>
                          <a:lnTo>
                            <a:pt x="1505" y="406"/>
                          </a:lnTo>
                          <a:lnTo>
                            <a:pt x="1483" y="445"/>
                          </a:lnTo>
                          <a:lnTo>
                            <a:pt x="1454" y="459"/>
                          </a:lnTo>
                          <a:lnTo>
                            <a:pt x="1409" y="473"/>
                          </a:lnTo>
                          <a:lnTo>
                            <a:pt x="1349" y="491"/>
                          </a:lnTo>
                          <a:lnTo>
                            <a:pt x="1322" y="523"/>
                          </a:lnTo>
                          <a:lnTo>
                            <a:pt x="1290" y="551"/>
                          </a:lnTo>
                          <a:lnTo>
                            <a:pt x="1239" y="574"/>
                          </a:lnTo>
                          <a:lnTo>
                            <a:pt x="1179" y="593"/>
                          </a:lnTo>
                          <a:lnTo>
                            <a:pt x="1084" y="604"/>
                          </a:lnTo>
                          <a:lnTo>
                            <a:pt x="1004" y="604"/>
                          </a:lnTo>
                          <a:lnTo>
                            <a:pt x="942" y="598"/>
                          </a:lnTo>
                          <a:lnTo>
                            <a:pt x="886" y="593"/>
                          </a:lnTo>
                          <a:lnTo>
                            <a:pt x="844" y="615"/>
                          </a:lnTo>
                          <a:lnTo>
                            <a:pt x="762" y="611"/>
                          </a:lnTo>
                          <a:lnTo>
                            <a:pt x="436" y="657"/>
                          </a:lnTo>
                          <a:lnTo>
                            <a:pt x="347" y="667"/>
                          </a:lnTo>
                          <a:lnTo>
                            <a:pt x="380" y="859"/>
                          </a:lnTo>
                          <a:lnTo>
                            <a:pt x="384" y="959"/>
                          </a:lnTo>
                          <a:lnTo>
                            <a:pt x="364" y="1085"/>
                          </a:lnTo>
                          <a:lnTo>
                            <a:pt x="344" y="1234"/>
                          </a:lnTo>
                          <a:lnTo>
                            <a:pt x="344" y="1386"/>
                          </a:lnTo>
                          <a:lnTo>
                            <a:pt x="268" y="1409"/>
                          </a:lnTo>
                          <a:lnTo>
                            <a:pt x="172" y="1419"/>
                          </a:lnTo>
                          <a:lnTo>
                            <a:pt x="89" y="1426"/>
                          </a:lnTo>
                          <a:lnTo>
                            <a:pt x="0" y="1416"/>
                          </a:lnTo>
                          <a:lnTo>
                            <a:pt x="6" y="1274"/>
                          </a:lnTo>
                          <a:lnTo>
                            <a:pt x="6" y="1042"/>
                          </a:lnTo>
                          <a:lnTo>
                            <a:pt x="6" y="839"/>
                          </a:lnTo>
                          <a:lnTo>
                            <a:pt x="6" y="803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43" name="Freeform 1542"/>
                    <p:cNvSpPr>
                      <a:spLocks/>
                    </p:cNvSpPr>
                    <p:nvPr/>
                  </p:nvSpPr>
                  <p:spPr bwMode="auto">
                    <a:xfrm>
                      <a:off x="4410" y="1549"/>
                      <a:ext cx="188" cy="169"/>
                    </a:xfrm>
                    <a:custGeom>
                      <a:avLst/>
                      <a:gdLst>
                        <a:gd name="T0" fmla="*/ 1455 w 1502"/>
                        <a:gd name="T1" fmla="*/ 66 h 1348"/>
                        <a:gd name="T2" fmla="*/ 1492 w 1502"/>
                        <a:gd name="T3" fmla="*/ 145 h 1348"/>
                        <a:gd name="T4" fmla="*/ 1462 w 1502"/>
                        <a:gd name="T5" fmla="*/ 374 h 1348"/>
                        <a:gd name="T6" fmla="*/ 1379 w 1502"/>
                        <a:gd name="T7" fmla="*/ 374 h 1348"/>
                        <a:gd name="T8" fmla="*/ 1286 w 1502"/>
                        <a:gd name="T9" fmla="*/ 457 h 1348"/>
                        <a:gd name="T10" fmla="*/ 1071 w 1502"/>
                        <a:gd name="T11" fmla="*/ 513 h 1348"/>
                        <a:gd name="T12" fmla="*/ 869 w 1502"/>
                        <a:gd name="T13" fmla="*/ 513 h 1348"/>
                        <a:gd name="T14" fmla="*/ 946 w 1502"/>
                        <a:gd name="T15" fmla="*/ 430 h 1348"/>
                        <a:gd name="T16" fmla="*/ 850 w 1502"/>
                        <a:gd name="T17" fmla="*/ 510 h 1348"/>
                        <a:gd name="T18" fmla="*/ 750 w 1502"/>
                        <a:gd name="T19" fmla="*/ 530 h 1348"/>
                        <a:gd name="T20" fmla="*/ 816 w 1502"/>
                        <a:gd name="T21" fmla="*/ 477 h 1348"/>
                        <a:gd name="T22" fmla="*/ 711 w 1502"/>
                        <a:gd name="T23" fmla="*/ 537 h 1348"/>
                        <a:gd name="T24" fmla="*/ 366 w 1502"/>
                        <a:gd name="T25" fmla="*/ 583 h 1348"/>
                        <a:gd name="T26" fmla="*/ 357 w 1502"/>
                        <a:gd name="T27" fmla="*/ 848 h 1348"/>
                        <a:gd name="T28" fmla="*/ 321 w 1502"/>
                        <a:gd name="T29" fmla="*/ 1312 h 1348"/>
                        <a:gd name="T30" fmla="*/ 116 w 1502"/>
                        <a:gd name="T31" fmla="*/ 1348 h 1348"/>
                        <a:gd name="T32" fmla="*/ 7 w 1502"/>
                        <a:gd name="T33" fmla="*/ 1017 h 1348"/>
                        <a:gd name="T34" fmla="*/ 23 w 1502"/>
                        <a:gd name="T35" fmla="*/ 590 h 1348"/>
                        <a:gd name="T36" fmla="*/ 19 w 1502"/>
                        <a:gd name="T37" fmla="*/ 387 h 1348"/>
                        <a:gd name="T38" fmla="*/ 121 w 1502"/>
                        <a:gd name="T39" fmla="*/ 265 h 1348"/>
                        <a:gd name="T40" fmla="*/ 426 w 1502"/>
                        <a:gd name="T41" fmla="*/ 152 h 1348"/>
                        <a:gd name="T42" fmla="*/ 677 w 1502"/>
                        <a:gd name="T43" fmla="*/ 99 h 1348"/>
                        <a:gd name="T44" fmla="*/ 826 w 1502"/>
                        <a:gd name="T45" fmla="*/ 208 h 1348"/>
                        <a:gd name="T46" fmla="*/ 720 w 1502"/>
                        <a:gd name="T47" fmla="*/ 132 h 1348"/>
                        <a:gd name="T48" fmla="*/ 711 w 1502"/>
                        <a:gd name="T49" fmla="*/ 79 h 1348"/>
                        <a:gd name="T50" fmla="*/ 764 w 1502"/>
                        <a:gd name="T51" fmla="*/ 99 h 1348"/>
                        <a:gd name="T52" fmla="*/ 833 w 1502"/>
                        <a:gd name="T53" fmla="*/ 139 h 1348"/>
                        <a:gd name="T54" fmla="*/ 767 w 1502"/>
                        <a:gd name="T55" fmla="*/ 69 h 1348"/>
                        <a:gd name="T56" fmla="*/ 820 w 1502"/>
                        <a:gd name="T57" fmla="*/ 36 h 1348"/>
                        <a:gd name="T58" fmla="*/ 922 w 1502"/>
                        <a:gd name="T59" fmla="*/ 112 h 1348"/>
                        <a:gd name="T60" fmla="*/ 843 w 1502"/>
                        <a:gd name="T61" fmla="*/ 20 h 1348"/>
                        <a:gd name="T62" fmla="*/ 893 w 1502"/>
                        <a:gd name="T63" fmla="*/ 6 h 1348"/>
                        <a:gd name="T64" fmla="*/ 969 w 1502"/>
                        <a:gd name="T65" fmla="*/ 63 h 1348"/>
                        <a:gd name="T66" fmla="*/ 1108 w 1502"/>
                        <a:gd name="T67" fmla="*/ 39 h 1348"/>
                        <a:gd name="T68" fmla="*/ 1151 w 1502"/>
                        <a:gd name="T69" fmla="*/ 73 h 1348"/>
                        <a:gd name="T70" fmla="*/ 1286 w 1502"/>
                        <a:gd name="T71" fmla="*/ 96 h 1348"/>
                        <a:gd name="T72" fmla="*/ 1313 w 1502"/>
                        <a:gd name="T73" fmla="*/ 46 h 1348"/>
                        <a:gd name="T74" fmla="*/ 1369 w 1502"/>
                        <a:gd name="T75" fmla="*/ 92 h 1348"/>
                        <a:gd name="T76" fmla="*/ 1429 w 1502"/>
                        <a:gd name="T77" fmla="*/ 39 h 13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1502" h="1348">
                          <a:moveTo>
                            <a:pt x="1452" y="23"/>
                          </a:moveTo>
                          <a:lnTo>
                            <a:pt x="1455" y="66"/>
                          </a:lnTo>
                          <a:lnTo>
                            <a:pt x="1472" y="49"/>
                          </a:lnTo>
                          <a:lnTo>
                            <a:pt x="1492" y="145"/>
                          </a:lnTo>
                          <a:lnTo>
                            <a:pt x="1502" y="258"/>
                          </a:lnTo>
                          <a:lnTo>
                            <a:pt x="1462" y="374"/>
                          </a:lnTo>
                          <a:lnTo>
                            <a:pt x="1369" y="401"/>
                          </a:lnTo>
                          <a:lnTo>
                            <a:pt x="1379" y="374"/>
                          </a:lnTo>
                          <a:lnTo>
                            <a:pt x="1329" y="414"/>
                          </a:lnTo>
                          <a:lnTo>
                            <a:pt x="1286" y="457"/>
                          </a:lnTo>
                          <a:lnTo>
                            <a:pt x="1190" y="503"/>
                          </a:lnTo>
                          <a:lnTo>
                            <a:pt x="1071" y="513"/>
                          </a:lnTo>
                          <a:lnTo>
                            <a:pt x="929" y="520"/>
                          </a:lnTo>
                          <a:lnTo>
                            <a:pt x="869" y="513"/>
                          </a:lnTo>
                          <a:lnTo>
                            <a:pt x="922" y="490"/>
                          </a:lnTo>
                          <a:lnTo>
                            <a:pt x="946" y="430"/>
                          </a:lnTo>
                          <a:lnTo>
                            <a:pt x="903" y="480"/>
                          </a:lnTo>
                          <a:lnTo>
                            <a:pt x="850" y="510"/>
                          </a:lnTo>
                          <a:lnTo>
                            <a:pt x="800" y="537"/>
                          </a:lnTo>
                          <a:lnTo>
                            <a:pt x="750" y="530"/>
                          </a:lnTo>
                          <a:lnTo>
                            <a:pt x="783" y="507"/>
                          </a:lnTo>
                          <a:lnTo>
                            <a:pt x="816" y="477"/>
                          </a:lnTo>
                          <a:lnTo>
                            <a:pt x="764" y="497"/>
                          </a:lnTo>
                          <a:lnTo>
                            <a:pt x="711" y="537"/>
                          </a:lnTo>
                          <a:lnTo>
                            <a:pt x="538" y="556"/>
                          </a:lnTo>
                          <a:lnTo>
                            <a:pt x="366" y="583"/>
                          </a:lnTo>
                          <a:lnTo>
                            <a:pt x="314" y="596"/>
                          </a:lnTo>
                          <a:lnTo>
                            <a:pt x="357" y="848"/>
                          </a:lnTo>
                          <a:lnTo>
                            <a:pt x="324" y="1083"/>
                          </a:lnTo>
                          <a:lnTo>
                            <a:pt x="321" y="1312"/>
                          </a:lnTo>
                          <a:lnTo>
                            <a:pt x="212" y="1335"/>
                          </a:lnTo>
                          <a:lnTo>
                            <a:pt x="116" y="1348"/>
                          </a:lnTo>
                          <a:lnTo>
                            <a:pt x="0" y="1345"/>
                          </a:lnTo>
                          <a:lnTo>
                            <a:pt x="7" y="1017"/>
                          </a:lnTo>
                          <a:lnTo>
                            <a:pt x="7" y="742"/>
                          </a:lnTo>
                          <a:lnTo>
                            <a:pt x="23" y="590"/>
                          </a:lnTo>
                          <a:lnTo>
                            <a:pt x="9" y="493"/>
                          </a:lnTo>
                          <a:lnTo>
                            <a:pt x="19" y="387"/>
                          </a:lnTo>
                          <a:lnTo>
                            <a:pt x="39" y="318"/>
                          </a:lnTo>
                          <a:lnTo>
                            <a:pt x="121" y="265"/>
                          </a:lnTo>
                          <a:lnTo>
                            <a:pt x="224" y="218"/>
                          </a:lnTo>
                          <a:lnTo>
                            <a:pt x="426" y="152"/>
                          </a:lnTo>
                          <a:lnTo>
                            <a:pt x="588" y="106"/>
                          </a:lnTo>
                          <a:lnTo>
                            <a:pt x="677" y="99"/>
                          </a:lnTo>
                          <a:lnTo>
                            <a:pt x="714" y="152"/>
                          </a:lnTo>
                          <a:lnTo>
                            <a:pt x="826" y="208"/>
                          </a:lnTo>
                          <a:lnTo>
                            <a:pt x="767" y="159"/>
                          </a:lnTo>
                          <a:lnTo>
                            <a:pt x="720" y="132"/>
                          </a:lnTo>
                          <a:lnTo>
                            <a:pt x="704" y="96"/>
                          </a:lnTo>
                          <a:lnTo>
                            <a:pt x="711" y="79"/>
                          </a:lnTo>
                          <a:lnTo>
                            <a:pt x="744" y="79"/>
                          </a:lnTo>
                          <a:lnTo>
                            <a:pt x="764" y="99"/>
                          </a:lnTo>
                          <a:lnTo>
                            <a:pt x="783" y="119"/>
                          </a:lnTo>
                          <a:lnTo>
                            <a:pt x="833" y="139"/>
                          </a:lnTo>
                          <a:lnTo>
                            <a:pt x="787" y="99"/>
                          </a:lnTo>
                          <a:lnTo>
                            <a:pt x="767" y="69"/>
                          </a:lnTo>
                          <a:lnTo>
                            <a:pt x="780" y="49"/>
                          </a:lnTo>
                          <a:lnTo>
                            <a:pt x="820" y="36"/>
                          </a:lnTo>
                          <a:lnTo>
                            <a:pt x="873" y="82"/>
                          </a:lnTo>
                          <a:lnTo>
                            <a:pt x="922" y="112"/>
                          </a:lnTo>
                          <a:lnTo>
                            <a:pt x="863" y="46"/>
                          </a:lnTo>
                          <a:lnTo>
                            <a:pt x="843" y="20"/>
                          </a:lnTo>
                          <a:lnTo>
                            <a:pt x="843" y="0"/>
                          </a:lnTo>
                          <a:lnTo>
                            <a:pt x="893" y="6"/>
                          </a:lnTo>
                          <a:lnTo>
                            <a:pt x="939" y="39"/>
                          </a:lnTo>
                          <a:lnTo>
                            <a:pt x="969" y="63"/>
                          </a:lnTo>
                          <a:lnTo>
                            <a:pt x="1111" y="76"/>
                          </a:lnTo>
                          <a:lnTo>
                            <a:pt x="1108" y="39"/>
                          </a:lnTo>
                          <a:lnTo>
                            <a:pt x="1151" y="26"/>
                          </a:lnTo>
                          <a:lnTo>
                            <a:pt x="1151" y="73"/>
                          </a:lnTo>
                          <a:lnTo>
                            <a:pt x="1194" y="82"/>
                          </a:lnTo>
                          <a:lnTo>
                            <a:pt x="1286" y="96"/>
                          </a:lnTo>
                          <a:lnTo>
                            <a:pt x="1280" y="46"/>
                          </a:lnTo>
                          <a:lnTo>
                            <a:pt x="1313" y="46"/>
                          </a:lnTo>
                          <a:lnTo>
                            <a:pt x="1316" y="96"/>
                          </a:lnTo>
                          <a:lnTo>
                            <a:pt x="1369" y="92"/>
                          </a:lnTo>
                          <a:lnTo>
                            <a:pt x="1425" y="79"/>
                          </a:lnTo>
                          <a:lnTo>
                            <a:pt x="1429" y="39"/>
                          </a:lnTo>
                          <a:lnTo>
                            <a:pt x="1452" y="23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44" name="Freeform 1543"/>
                    <p:cNvSpPr>
                      <a:spLocks/>
                    </p:cNvSpPr>
                    <p:nvPr/>
                  </p:nvSpPr>
                  <p:spPr bwMode="auto">
                    <a:xfrm>
                      <a:off x="4546" y="1577"/>
                      <a:ext cx="26" cy="5"/>
                    </a:xfrm>
                    <a:custGeom>
                      <a:avLst/>
                      <a:gdLst>
                        <a:gd name="T0" fmla="*/ 205 w 205"/>
                        <a:gd name="T1" fmla="*/ 0 h 36"/>
                        <a:gd name="T2" fmla="*/ 109 w 205"/>
                        <a:gd name="T3" fmla="*/ 36 h 36"/>
                        <a:gd name="T4" fmla="*/ 0 w 205"/>
                        <a:gd name="T5" fmla="*/ 26 h 36"/>
                        <a:gd name="T6" fmla="*/ 205 w 205"/>
                        <a:gd name="T7" fmla="*/ 0 h 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05" h="36">
                          <a:moveTo>
                            <a:pt x="205" y="0"/>
                          </a:moveTo>
                          <a:lnTo>
                            <a:pt x="109" y="36"/>
                          </a:lnTo>
                          <a:lnTo>
                            <a:pt x="0" y="26"/>
                          </a:lnTo>
                          <a:lnTo>
                            <a:pt x="205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45" name="Freeform 1544"/>
                    <p:cNvSpPr>
                      <a:spLocks/>
                    </p:cNvSpPr>
                    <p:nvPr/>
                  </p:nvSpPr>
                  <p:spPr bwMode="auto">
                    <a:xfrm>
                      <a:off x="4581" y="1570"/>
                      <a:ext cx="16" cy="6"/>
                    </a:xfrm>
                    <a:custGeom>
                      <a:avLst/>
                      <a:gdLst>
                        <a:gd name="T0" fmla="*/ 126 w 126"/>
                        <a:gd name="T1" fmla="*/ 0 h 43"/>
                        <a:gd name="T2" fmla="*/ 93 w 126"/>
                        <a:gd name="T3" fmla="*/ 27 h 43"/>
                        <a:gd name="T4" fmla="*/ 0 w 126"/>
                        <a:gd name="T5" fmla="*/ 40 h 43"/>
                        <a:gd name="T6" fmla="*/ 96 w 126"/>
                        <a:gd name="T7" fmla="*/ 43 h 43"/>
                        <a:gd name="T8" fmla="*/ 126 w 126"/>
                        <a:gd name="T9" fmla="*/ 0 h 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26" h="43">
                          <a:moveTo>
                            <a:pt x="126" y="0"/>
                          </a:moveTo>
                          <a:lnTo>
                            <a:pt x="93" y="27"/>
                          </a:lnTo>
                          <a:lnTo>
                            <a:pt x="0" y="40"/>
                          </a:lnTo>
                          <a:lnTo>
                            <a:pt x="96" y="43"/>
                          </a:lnTo>
                          <a:lnTo>
                            <a:pt x="126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46" name="Freeform 1545"/>
                    <p:cNvSpPr>
                      <a:spLocks/>
                    </p:cNvSpPr>
                    <p:nvPr/>
                  </p:nvSpPr>
                  <p:spPr bwMode="auto">
                    <a:xfrm>
                      <a:off x="4508" y="1566"/>
                      <a:ext cx="24" cy="13"/>
                    </a:xfrm>
                    <a:custGeom>
                      <a:avLst/>
                      <a:gdLst>
                        <a:gd name="T0" fmla="*/ 192 w 192"/>
                        <a:gd name="T1" fmla="*/ 0 h 106"/>
                        <a:gd name="T2" fmla="*/ 106 w 192"/>
                        <a:gd name="T3" fmla="*/ 10 h 106"/>
                        <a:gd name="T4" fmla="*/ 90 w 192"/>
                        <a:gd name="T5" fmla="*/ 23 h 106"/>
                        <a:gd name="T6" fmla="*/ 90 w 192"/>
                        <a:gd name="T7" fmla="*/ 57 h 106"/>
                        <a:gd name="T8" fmla="*/ 83 w 192"/>
                        <a:gd name="T9" fmla="*/ 93 h 106"/>
                        <a:gd name="T10" fmla="*/ 0 w 192"/>
                        <a:gd name="T11" fmla="*/ 106 h 106"/>
                        <a:gd name="T12" fmla="*/ 100 w 192"/>
                        <a:gd name="T13" fmla="*/ 103 h 106"/>
                        <a:gd name="T14" fmla="*/ 116 w 192"/>
                        <a:gd name="T15" fmla="*/ 37 h 106"/>
                        <a:gd name="T16" fmla="*/ 192 w 192"/>
                        <a:gd name="T17" fmla="*/ 0 h 10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92" h="106">
                          <a:moveTo>
                            <a:pt x="192" y="0"/>
                          </a:moveTo>
                          <a:lnTo>
                            <a:pt x="106" y="10"/>
                          </a:lnTo>
                          <a:lnTo>
                            <a:pt x="90" y="23"/>
                          </a:lnTo>
                          <a:lnTo>
                            <a:pt x="90" y="57"/>
                          </a:lnTo>
                          <a:lnTo>
                            <a:pt x="83" y="93"/>
                          </a:lnTo>
                          <a:lnTo>
                            <a:pt x="0" y="106"/>
                          </a:lnTo>
                          <a:lnTo>
                            <a:pt x="100" y="103"/>
                          </a:lnTo>
                          <a:lnTo>
                            <a:pt x="116" y="37"/>
                          </a:lnTo>
                          <a:lnTo>
                            <a:pt x="192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47" name="Freeform 1546"/>
                    <p:cNvSpPr>
                      <a:spLocks/>
                    </p:cNvSpPr>
                    <p:nvPr/>
                  </p:nvSpPr>
                  <p:spPr bwMode="auto">
                    <a:xfrm>
                      <a:off x="4430" y="1596"/>
                      <a:ext cx="78" cy="19"/>
                    </a:xfrm>
                    <a:custGeom>
                      <a:avLst/>
                      <a:gdLst>
                        <a:gd name="T0" fmla="*/ 622 w 622"/>
                        <a:gd name="T1" fmla="*/ 0 h 156"/>
                        <a:gd name="T2" fmla="*/ 463 w 622"/>
                        <a:gd name="T3" fmla="*/ 6 h 156"/>
                        <a:gd name="T4" fmla="*/ 301 w 622"/>
                        <a:gd name="T5" fmla="*/ 46 h 156"/>
                        <a:gd name="T6" fmla="*/ 182 w 622"/>
                        <a:gd name="T7" fmla="*/ 53 h 156"/>
                        <a:gd name="T8" fmla="*/ 83 w 622"/>
                        <a:gd name="T9" fmla="*/ 73 h 156"/>
                        <a:gd name="T10" fmla="*/ 46 w 622"/>
                        <a:gd name="T11" fmla="*/ 126 h 156"/>
                        <a:gd name="T12" fmla="*/ 0 w 622"/>
                        <a:gd name="T13" fmla="*/ 156 h 156"/>
                        <a:gd name="T14" fmla="*/ 46 w 622"/>
                        <a:gd name="T15" fmla="*/ 146 h 156"/>
                        <a:gd name="T16" fmla="*/ 89 w 622"/>
                        <a:gd name="T17" fmla="*/ 86 h 156"/>
                        <a:gd name="T18" fmla="*/ 222 w 622"/>
                        <a:gd name="T19" fmla="*/ 59 h 156"/>
                        <a:gd name="T20" fmla="*/ 301 w 622"/>
                        <a:gd name="T21" fmla="*/ 59 h 156"/>
                        <a:gd name="T22" fmla="*/ 364 w 622"/>
                        <a:gd name="T23" fmla="*/ 46 h 156"/>
                        <a:gd name="T24" fmla="*/ 473 w 622"/>
                        <a:gd name="T25" fmla="*/ 16 h 156"/>
                        <a:gd name="T26" fmla="*/ 622 w 622"/>
                        <a:gd name="T27" fmla="*/ 0 h 1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622" h="156">
                          <a:moveTo>
                            <a:pt x="622" y="0"/>
                          </a:moveTo>
                          <a:lnTo>
                            <a:pt x="463" y="6"/>
                          </a:lnTo>
                          <a:lnTo>
                            <a:pt x="301" y="46"/>
                          </a:lnTo>
                          <a:lnTo>
                            <a:pt x="182" y="53"/>
                          </a:lnTo>
                          <a:lnTo>
                            <a:pt x="83" y="73"/>
                          </a:lnTo>
                          <a:lnTo>
                            <a:pt x="46" y="126"/>
                          </a:lnTo>
                          <a:lnTo>
                            <a:pt x="0" y="156"/>
                          </a:lnTo>
                          <a:lnTo>
                            <a:pt x="46" y="146"/>
                          </a:lnTo>
                          <a:lnTo>
                            <a:pt x="89" y="86"/>
                          </a:lnTo>
                          <a:lnTo>
                            <a:pt x="222" y="59"/>
                          </a:lnTo>
                          <a:lnTo>
                            <a:pt x="301" y="59"/>
                          </a:lnTo>
                          <a:lnTo>
                            <a:pt x="364" y="46"/>
                          </a:lnTo>
                          <a:lnTo>
                            <a:pt x="473" y="16"/>
                          </a:lnTo>
                          <a:lnTo>
                            <a:pt x="622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48" name="Freeform 1547"/>
                    <p:cNvSpPr>
                      <a:spLocks/>
                    </p:cNvSpPr>
                    <p:nvPr/>
                  </p:nvSpPr>
                  <p:spPr bwMode="auto">
                    <a:xfrm>
                      <a:off x="4442" y="1449"/>
                      <a:ext cx="69" cy="35"/>
                    </a:xfrm>
                    <a:custGeom>
                      <a:avLst/>
                      <a:gdLst>
                        <a:gd name="T0" fmla="*/ 495 w 546"/>
                        <a:gd name="T1" fmla="*/ 277 h 277"/>
                        <a:gd name="T2" fmla="*/ 466 w 546"/>
                        <a:gd name="T3" fmla="*/ 270 h 277"/>
                        <a:gd name="T4" fmla="*/ 437 w 546"/>
                        <a:gd name="T5" fmla="*/ 257 h 277"/>
                        <a:gd name="T6" fmla="*/ 411 w 546"/>
                        <a:gd name="T7" fmla="*/ 252 h 277"/>
                        <a:gd name="T8" fmla="*/ 365 w 546"/>
                        <a:gd name="T9" fmla="*/ 258 h 277"/>
                        <a:gd name="T10" fmla="*/ 332 w 546"/>
                        <a:gd name="T11" fmla="*/ 257 h 277"/>
                        <a:gd name="T12" fmla="*/ 309 w 546"/>
                        <a:gd name="T13" fmla="*/ 250 h 277"/>
                        <a:gd name="T14" fmla="*/ 290 w 546"/>
                        <a:gd name="T15" fmla="*/ 243 h 277"/>
                        <a:gd name="T16" fmla="*/ 272 w 546"/>
                        <a:gd name="T17" fmla="*/ 234 h 277"/>
                        <a:gd name="T18" fmla="*/ 252 w 546"/>
                        <a:gd name="T19" fmla="*/ 216 h 277"/>
                        <a:gd name="T20" fmla="*/ 235 w 546"/>
                        <a:gd name="T21" fmla="*/ 200 h 277"/>
                        <a:gd name="T22" fmla="*/ 210 w 546"/>
                        <a:gd name="T23" fmla="*/ 180 h 277"/>
                        <a:gd name="T24" fmla="*/ 174 w 546"/>
                        <a:gd name="T25" fmla="*/ 187 h 277"/>
                        <a:gd name="T26" fmla="*/ 151 w 546"/>
                        <a:gd name="T27" fmla="*/ 188 h 277"/>
                        <a:gd name="T28" fmla="*/ 139 w 546"/>
                        <a:gd name="T29" fmla="*/ 184 h 277"/>
                        <a:gd name="T30" fmla="*/ 133 w 546"/>
                        <a:gd name="T31" fmla="*/ 178 h 277"/>
                        <a:gd name="T32" fmla="*/ 128 w 546"/>
                        <a:gd name="T33" fmla="*/ 168 h 277"/>
                        <a:gd name="T34" fmla="*/ 132 w 546"/>
                        <a:gd name="T35" fmla="*/ 158 h 277"/>
                        <a:gd name="T36" fmla="*/ 139 w 546"/>
                        <a:gd name="T37" fmla="*/ 147 h 277"/>
                        <a:gd name="T38" fmla="*/ 151 w 546"/>
                        <a:gd name="T39" fmla="*/ 142 h 277"/>
                        <a:gd name="T40" fmla="*/ 181 w 546"/>
                        <a:gd name="T41" fmla="*/ 138 h 277"/>
                        <a:gd name="T42" fmla="*/ 215 w 546"/>
                        <a:gd name="T43" fmla="*/ 126 h 277"/>
                        <a:gd name="T44" fmla="*/ 187 w 546"/>
                        <a:gd name="T45" fmla="*/ 103 h 277"/>
                        <a:gd name="T46" fmla="*/ 153 w 546"/>
                        <a:gd name="T47" fmla="*/ 89 h 277"/>
                        <a:gd name="T48" fmla="*/ 123 w 546"/>
                        <a:gd name="T49" fmla="*/ 92 h 277"/>
                        <a:gd name="T50" fmla="*/ 89 w 546"/>
                        <a:gd name="T51" fmla="*/ 89 h 277"/>
                        <a:gd name="T52" fmla="*/ 69 w 546"/>
                        <a:gd name="T53" fmla="*/ 96 h 277"/>
                        <a:gd name="T54" fmla="*/ 40 w 546"/>
                        <a:gd name="T55" fmla="*/ 97 h 277"/>
                        <a:gd name="T56" fmla="*/ 31 w 546"/>
                        <a:gd name="T57" fmla="*/ 89 h 277"/>
                        <a:gd name="T58" fmla="*/ 29 w 546"/>
                        <a:gd name="T59" fmla="*/ 77 h 277"/>
                        <a:gd name="T60" fmla="*/ 14 w 546"/>
                        <a:gd name="T61" fmla="*/ 78 h 277"/>
                        <a:gd name="T62" fmla="*/ 5 w 546"/>
                        <a:gd name="T63" fmla="*/ 76 h 277"/>
                        <a:gd name="T64" fmla="*/ 0 w 546"/>
                        <a:gd name="T65" fmla="*/ 65 h 277"/>
                        <a:gd name="T66" fmla="*/ 4 w 546"/>
                        <a:gd name="T67" fmla="*/ 55 h 277"/>
                        <a:gd name="T68" fmla="*/ 11 w 546"/>
                        <a:gd name="T69" fmla="*/ 51 h 277"/>
                        <a:gd name="T70" fmla="*/ 27 w 546"/>
                        <a:gd name="T71" fmla="*/ 42 h 277"/>
                        <a:gd name="T72" fmla="*/ 39 w 546"/>
                        <a:gd name="T73" fmla="*/ 33 h 277"/>
                        <a:gd name="T74" fmla="*/ 52 w 546"/>
                        <a:gd name="T75" fmla="*/ 25 h 277"/>
                        <a:gd name="T76" fmla="*/ 69 w 546"/>
                        <a:gd name="T77" fmla="*/ 21 h 277"/>
                        <a:gd name="T78" fmla="*/ 82 w 546"/>
                        <a:gd name="T79" fmla="*/ 21 h 277"/>
                        <a:gd name="T80" fmla="*/ 148 w 546"/>
                        <a:gd name="T81" fmla="*/ 6 h 277"/>
                        <a:gd name="T82" fmla="*/ 162 w 546"/>
                        <a:gd name="T83" fmla="*/ 3 h 277"/>
                        <a:gd name="T84" fmla="*/ 178 w 546"/>
                        <a:gd name="T85" fmla="*/ 0 h 277"/>
                        <a:gd name="T86" fmla="*/ 194 w 546"/>
                        <a:gd name="T87" fmla="*/ 3 h 277"/>
                        <a:gd name="T88" fmla="*/ 214 w 546"/>
                        <a:gd name="T89" fmla="*/ 10 h 277"/>
                        <a:gd name="T90" fmla="*/ 272 w 546"/>
                        <a:gd name="T91" fmla="*/ 42 h 277"/>
                        <a:gd name="T92" fmla="*/ 298 w 546"/>
                        <a:gd name="T93" fmla="*/ 47 h 277"/>
                        <a:gd name="T94" fmla="*/ 322 w 546"/>
                        <a:gd name="T95" fmla="*/ 53 h 277"/>
                        <a:gd name="T96" fmla="*/ 341 w 546"/>
                        <a:gd name="T97" fmla="*/ 65 h 277"/>
                        <a:gd name="T98" fmla="*/ 352 w 546"/>
                        <a:gd name="T99" fmla="*/ 79 h 277"/>
                        <a:gd name="T100" fmla="*/ 400 w 546"/>
                        <a:gd name="T101" fmla="*/ 113 h 277"/>
                        <a:gd name="T102" fmla="*/ 422 w 546"/>
                        <a:gd name="T103" fmla="*/ 128 h 277"/>
                        <a:gd name="T104" fmla="*/ 449 w 546"/>
                        <a:gd name="T105" fmla="*/ 158 h 277"/>
                        <a:gd name="T106" fmla="*/ 467 w 546"/>
                        <a:gd name="T107" fmla="*/ 167 h 277"/>
                        <a:gd name="T108" fmla="*/ 546 w 546"/>
                        <a:gd name="T109" fmla="*/ 170 h 277"/>
                        <a:gd name="T110" fmla="*/ 495 w 546"/>
                        <a:gd name="T111" fmla="*/ 277 h 2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546" h="277">
                          <a:moveTo>
                            <a:pt x="495" y="277"/>
                          </a:moveTo>
                          <a:lnTo>
                            <a:pt x="466" y="270"/>
                          </a:lnTo>
                          <a:lnTo>
                            <a:pt x="437" y="257"/>
                          </a:lnTo>
                          <a:lnTo>
                            <a:pt x="411" y="252"/>
                          </a:lnTo>
                          <a:lnTo>
                            <a:pt x="365" y="258"/>
                          </a:lnTo>
                          <a:lnTo>
                            <a:pt x="332" y="257"/>
                          </a:lnTo>
                          <a:lnTo>
                            <a:pt x="309" y="250"/>
                          </a:lnTo>
                          <a:lnTo>
                            <a:pt x="290" y="243"/>
                          </a:lnTo>
                          <a:lnTo>
                            <a:pt x="272" y="234"/>
                          </a:lnTo>
                          <a:lnTo>
                            <a:pt x="252" y="216"/>
                          </a:lnTo>
                          <a:lnTo>
                            <a:pt x="235" y="200"/>
                          </a:lnTo>
                          <a:lnTo>
                            <a:pt x="210" y="180"/>
                          </a:lnTo>
                          <a:lnTo>
                            <a:pt x="174" y="187"/>
                          </a:lnTo>
                          <a:lnTo>
                            <a:pt x="151" y="188"/>
                          </a:lnTo>
                          <a:lnTo>
                            <a:pt x="139" y="184"/>
                          </a:lnTo>
                          <a:lnTo>
                            <a:pt x="133" y="178"/>
                          </a:lnTo>
                          <a:lnTo>
                            <a:pt x="128" y="168"/>
                          </a:lnTo>
                          <a:lnTo>
                            <a:pt x="132" y="158"/>
                          </a:lnTo>
                          <a:lnTo>
                            <a:pt x="139" y="147"/>
                          </a:lnTo>
                          <a:lnTo>
                            <a:pt x="151" y="142"/>
                          </a:lnTo>
                          <a:lnTo>
                            <a:pt x="181" y="138"/>
                          </a:lnTo>
                          <a:lnTo>
                            <a:pt x="215" y="126"/>
                          </a:lnTo>
                          <a:lnTo>
                            <a:pt x="187" y="103"/>
                          </a:lnTo>
                          <a:lnTo>
                            <a:pt x="153" y="89"/>
                          </a:lnTo>
                          <a:lnTo>
                            <a:pt x="123" y="92"/>
                          </a:lnTo>
                          <a:lnTo>
                            <a:pt x="89" y="89"/>
                          </a:lnTo>
                          <a:lnTo>
                            <a:pt x="69" y="96"/>
                          </a:lnTo>
                          <a:lnTo>
                            <a:pt x="40" y="97"/>
                          </a:lnTo>
                          <a:lnTo>
                            <a:pt x="31" y="89"/>
                          </a:lnTo>
                          <a:lnTo>
                            <a:pt x="29" y="77"/>
                          </a:lnTo>
                          <a:lnTo>
                            <a:pt x="14" y="78"/>
                          </a:lnTo>
                          <a:lnTo>
                            <a:pt x="5" y="76"/>
                          </a:lnTo>
                          <a:lnTo>
                            <a:pt x="0" y="65"/>
                          </a:lnTo>
                          <a:lnTo>
                            <a:pt x="4" y="55"/>
                          </a:lnTo>
                          <a:lnTo>
                            <a:pt x="11" y="51"/>
                          </a:lnTo>
                          <a:lnTo>
                            <a:pt x="27" y="42"/>
                          </a:lnTo>
                          <a:lnTo>
                            <a:pt x="39" y="33"/>
                          </a:lnTo>
                          <a:lnTo>
                            <a:pt x="52" y="25"/>
                          </a:lnTo>
                          <a:lnTo>
                            <a:pt x="69" y="21"/>
                          </a:lnTo>
                          <a:lnTo>
                            <a:pt x="82" y="21"/>
                          </a:lnTo>
                          <a:lnTo>
                            <a:pt x="148" y="6"/>
                          </a:lnTo>
                          <a:lnTo>
                            <a:pt x="162" y="3"/>
                          </a:lnTo>
                          <a:lnTo>
                            <a:pt x="178" y="0"/>
                          </a:lnTo>
                          <a:lnTo>
                            <a:pt x="194" y="3"/>
                          </a:lnTo>
                          <a:lnTo>
                            <a:pt x="214" y="10"/>
                          </a:lnTo>
                          <a:lnTo>
                            <a:pt x="272" y="42"/>
                          </a:lnTo>
                          <a:lnTo>
                            <a:pt x="298" y="47"/>
                          </a:lnTo>
                          <a:lnTo>
                            <a:pt x="322" y="53"/>
                          </a:lnTo>
                          <a:lnTo>
                            <a:pt x="341" y="65"/>
                          </a:lnTo>
                          <a:lnTo>
                            <a:pt x="352" y="79"/>
                          </a:lnTo>
                          <a:lnTo>
                            <a:pt x="400" y="113"/>
                          </a:lnTo>
                          <a:lnTo>
                            <a:pt x="422" y="128"/>
                          </a:lnTo>
                          <a:lnTo>
                            <a:pt x="449" y="158"/>
                          </a:lnTo>
                          <a:lnTo>
                            <a:pt x="467" y="167"/>
                          </a:lnTo>
                          <a:lnTo>
                            <a:pt x="546" y="170"/>
                          </a:lnTo>
                          <a:lnTo>
                            <a:pt x="495" y="277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49" name="Freeform 1548"/>
                    <p:cNvSpPr>
                      <a:spLocks/>
                    </p:cNvSpPr>
                    <p:nvPr/>
                  </p:nvSpPr>
                  <p:spPr bwMode="auto">
                    <a:xfrm>
                      <a:off x="4469" y="1465"/>
                      <a:ext cx="16" cy="4"/>
                    </a:xfrm>
                    <a:custGeom>
                      <a:avLst/>
                      <a:gdLst>
                        <a:gd name="T0" fmla="*/ 0 w 131"/>
                        <a:gd name="T1" fmla="*/ 0 h 34"/>
                        <a:gd name="T2" fmla="*/ 3 w 131"/>
                        <a:gd name="T3" fmla="*/ 9 h 34"/>
                        <a:gd name="T4" fmla="*/ 27 w 131"/>
                        <a:gd name="T5" fmla="*/ 8 h 34"/>
                        <a:gd name="T6" fmla="*/ 36 w 131"/>
                        <a:gd name="T7" fmla="*/ 14 h 34"/>
                        <a:gd name="T8" fmla="*/ 55 w 131"/>
                        <a:gd name="T9" fmla="*/ 24 h 34"/>
                        <a:gd name="T10" fmla="*/ 82 w 131"/>
                        <a:gd name="T11" fmla="*/ 29 h 34"/>
                        <a:gd name="T12" fmla="*/ 110 w 131"/>
                        <a:gd name="T13" fmla="*/ 30 h 34"/>
                        <a:gd name="T14" fmla="*/ 131 w 131"/>
                        <a:gd name="T15" fmla="*/ 34 h 34"/>
                        <a:gd name="T16" fmla="*/ 114 w 131"/>
                        <a:gd name="T17" fmla="*/ 27 h 34"/>
                        <a:gd name="T18" fmla="*/ 92 w 131"/>
                        <a:gd name="T19" fmla="*/ 24 h 34"/>
                        <a:gd name="T20" fmla="*/ 76 w 131"/>
                        <a:gd name="T21" fmla="*/ 24 h 34"/>
                        <a:gd name="T22" fmla="*/ 55 w 131"/>
                        <a:gd name="T23" fmla="*/ 17 h 34"/>
                        <a:gd name="T24" fmla="*/ 39 w 131"/>
                        <a:gd name="T25" fmla="*/ 7 h 34"/>
                        <a:gd name="T26" fmla="*/ 31 w 131"/>
                        <a:gd name="T27" fmla="*/ 3 h 34"/>
                        <a:gd name="T28" fmla="*/ 0 w 131"/>
                        <a:gd name="T29" fmla="*/ 0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31" h="34">
                          <a:moveTo>
                            <a:pt x="0" y="0"/>
                          </a:moveTo>
                          <a:lnTo>
                            <a:pt x="3" y="9"/>
                          </a:lnTo>
                          <a:lnTo>
                            <a:pt x="27" y="8"/>
                          </a:lnTo>
                          <a:lnTo>
                            <a:pt x="36" y="14"/>
                          </a:lnTo>
                          <a:lnTo>
                            <a:pt x="55" y="24"/>
                          </a:lnTo>
                          <a:lnTo>
                            <a:pt x="82" y="29"/>
                          </a:lnTo>
                          <a:lnTo>
                            <a:pt x="110" y="30"/>
                          </a:lnTo>
                          <a:lnTo>
                            <a:pt x="131" y="34"/>
                          </a:lnTo>
                          <a:lnTo>
                            <a:pt x="114" y="27"/>
                          </a:lnTo>
                          <a:lnTo>
                            <a:pt x="92" y="24"/>
                          </a:lnTo>
                          <a:lnTo>
                            <a:pt x="76" y="24"/>
                          </a:lnTo>
                          <a:lnTo>
                            <a:pt x="55" y="17"/>
                          </a:lnTo>
                          <a:lnTo>
                            <a:pt x="39" y="7"/>
                          </a:lnTo>
                          <a:lnTo>
                            <a:pt x="31" y="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50" name="Freeform 1549"/>
                    <p:cNvSpPr>
                      <a:spLocks/>
                    </p:cNvSpPr>
                    <p:nvPr/>
                  </p:nvSpPr>
                  <p:spPr bwMode="auto">
                    <a:xfrm>
                      <a:off x="4463" y="1468"/>
                      <a:ext cx="2" cy="3"/>
                    </a:xfrm>
                    <a:custGeom>
                      <a:avLst/>
                      <a:gdLst>
                        <a:gd name="T0" fmla="*/ 3 w 16"/>
                        <a:gd name="T1" fmla="*/ 0 h 20"/>
                        <a:gd name="T2" fmla="*/ 9 w 16"/>
                        <a:gd name="T3" fmla="*/ 6 h 20"/>
                        <a:gd name="T4" fmla="*/ 7 w 16"/>
                        <a:gd name="T5" fmla="*/ 12 h 20"/>
                        <a:gd name="T6" fmla="*/ 0 w 16"/>
                        <a:gd name="T7" fmla="*/ 20 h 20"/>
                        <a:gd name="T8" fmla="*/ 14 w 16"/>
                        <a:gd name="T9" fmla="*/ 14 h 20"/>
                        <a:gd name="T10" fmla="*/ 16 w 16"/>
                        <a:gd name="T11" fmla="*/ 7 h 20"/>
                        <a:gd name="T12" fmla="*/ 3 w 16"/>
                        <a:gd name="T13" fmla="*/ 0 h 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6" h="20">
                          <a:moveTo>
                            <a:pt x="3" y="0"/>
                          </a:moveTo>
                          <a:lnTo>
                            <a:pt x="9" y="6"/>
                          </a:lnTo>
                          <a:lnTo>
                            <a:pt x="7" y="12"/>
                          </a:lnTo>
                          <a:lnTo>
                            <a:pt x="0" y="20"/>
                          </a:lnTo>
                          <a:lnTo>
                            <a:pt x="14" y="14"/>
                          </a:lnTo>
                          <a:lnTo>
                            <a:pt x="16" y="7"/>
                          </a:lnTo>
                          <a:lnTo>
                            <a:pt x="3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51" name="Freeform 1550"/>
                    <p:cNvSpPr>
                      <a:spLocks/>
                    </p:cNvSpPr>
                    <p:nvPr/>
                  </p:nvSpPr>
                  <p:spPr bwMode="auto">
                    <a:xfrm>
                      <a:off x="4445" y="1455"/>
                      <a:ext cx="10" cy="4"/>
                    </a:xfrm>
                    <a:custGeom>
                      <a:avLst/>
                      <a:gdLst>
                        <a:gd name="T0" fmla="*/ 0 w 77"/>
                        <a:gd name="T1" fmla="*/ 34 h 36"/>
                        <a:gd name="T2" fmla="*/ 7 w 77"/>
                        <a:gd name="T3" fmla="*/ 36 h 36"/>
                        <a:gd name="T4" fmla="*/ 18 w 77"/>
                        <a:gd name="T5" fmla="*/ 25 h 36"/>
                        <a:gd name="T6" fmla="*/ 34 w 77"/>
                        <a:gd name="T7" fmla="*/ 19 h 36"/>
                        <a:gd name="T8" fmla="*/ 42 w 77"/>
                        <a:gd name="T9" fmla="*/ 11 h 36"/>
                        <a:gd name="T10" fmla="*/ 48 w 77"/>
                        <a:gd name="T11" fmla="*/ 6 h 36"/>
                        <a:gd name="T12" fmla="*/ 66 w 77"/>
                        <a:gd name="T13" fmla="*/ 3 h 36"/>
                        <a:gd name="T14" fmla="*/ 77 w 77"/>
                        <a:gd name="T15" fmla="*/ 1 h 36"/>
                        <a:gd name="T16" fmla="*/ 62 w 77"/>
                        <a:gd name="T17" fmla="*/ 0 h 36"/>
                        <a:gd name="T18" fmla="*/ 43 w 77"/>
                        <a:gd name="T19" fmla="*/ 3 h 36"/>
                        <a:gd name="T20" fmla="*/ 36 w 77"/>
                        <a:gd name="T21" fmla="*/ 9 h 36"/>
                        <a:gd name="T22" fmla="*/ 27 w 77"/>
                        <a:gd name="T23" fmla="*/ 15 h 36"/>
                        <a:gd name="T24" fmla="*/ 0 w 77"/>
                        <a:gd name="T25" fmla="*/ 34 h 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77" h="36">
                          <a:moveTo>
                            <a:pt x="0" y="34"/>
                          </a:moveTo>
                          <a:lnTo>
                            <a:pt x="7" y="36"/>
                          </a:lnTo>
                          <a:lnTo>
                            <a:pt x="18" y="25"/>
                          </a:lnTo>
                          <a:lnTo>
                            <a:pt x="34" y="19"/>
                          </a:lnTo>
                          <a:lnTo>
                            <a:pt x="42" y="11"/>
                          </a:lnTo>
                          <a:lnTo>
                            <a:pt x="48" y="6"/>
                          </a:lnTo>
                          <a:lnTo>
                            <a:pt x="66" y="3"/>
                          </a:lnTo>
                          <a:lnTo>
                            <a:pt x="77" y="1"/>
                          </a:lnTo>
                          <a:lnTo>
                            <a:pt x="62" y="0"/>
                          </a:lnTo>
                          <a:lnTo>
                            <a:pt x="43" y="3"/>
                          </a:lnTo>
                          <a:lnTo>
                            <a:pt x="36" y="9"/>
                          </a:lnTo>
                          <a:lnTo>
                            <a:pt x="27" y="15"/>
                          </a:lnTo>
                          <a:lnTo>
                            <a:pt x="0" y="3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52" name="Freeform 1551"/>
                    <p:cNvSpPr>
                      <a:spLocks/>
                    </p:cNvSpPr>
                    <p:nvPr/>
                  </p:nvSpPr>
                  <p:spPr bwMode="auto">
                    <a:xfrm>
                      <a:off x="4460" y="1453"/>
                      <a:ext cx="15" cy="4"/>
                    </a:xfrm>
                    <a:custGeom>
                      <a:avLst/>
                      <a:gdLst>
                        <a:gd name="T0" fmla="*/ 0 w 121"/>
                        <a:gd name="T1" fmla="*/ 8 h 33"/>
                        <a:gd name="T2" fmla="*/ 25 w 121"/>
                        <a:gd name="T3" fmla="*/ 5 h 33"/>
                        <a:gd name="T4" fmla="*/ 40 w 121"/>
                        <a:gd name="T5" fmla="*/ 0 h 33"/>
                        <a:gd name="T6" fmla="*/ 46 w 121"/>
                        <a:gd name="T7" fmla="*/ 0 h 33"/>
                        <a:gd name="T8" fmla="*/ 62 w 121"/>
                        <a:gd name="T9" fmla="*/ 4 h 33"/>
                        <a:gd name="T10" fmla="*/ 69 w 121"/>
                        <a:gd name="T11" fmla="*/ 12 h 33"/>
                        <a:gd name="T12" fmla="*/ 81 w 121"/>
                        <a:gd name="T13" fmla="*/ 18 h 33"/>
                        <a:gd name="T14" fmla="*/ 105 w 121"/>
                        <a:gd name="T15" fmla="*/ 28 h 33"/>
                        <a:gd name="T16" fmla="*/ 121 w 121"/>
                        <a:gd name="T17" fmla="*/ 28 h 33"/>
                        <a:gd name="T18" fmla="*/ 104 w 121"/>
                        <a:gd name="T19" fmla="*/ 33 h 33"/>
                        <a:gd name="T20" fmla="*/ 93 w 121"/>
                        <a:gd name="T21" fmla="*/ 30 h 33"/>
                        <a:gd name="T22" fmla="*/ 66 w 121"/>
                        <a:gd name="T23" fmla="*/ 17 h 33"/>
                        <a:gd name="T24" fmla="*/ 57 w 121"/>
                        <a:gd name="T25" fmla="*/ 8 h 33"/>
                        <a:gd name="T26" fmla="*/ 40 w 121"/>
                        <a:gd name="T27" fmla="*/ 6 h 33"/>
                        <a:gd name="T28" fmla="*/ 25 w 121"/>
                        <a:gd name="T29" fmla="*/ 8 h 33"/>
                        <a:gd name="T30" fmla="*/ 0 w 121"/>
                        <a:gd name="T31" fmla="*/ 8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121" h="33">
                          <a:moveTo>
                            <a:pt x="0" y="8"/>
                          </a:moveTo>
                          <a:lnTo>
                            <a:pt x="25" y="5"/>
                          </a:lnTo>
                          <a:lnTo>
                            <a:pt x="40" y="0"/>
                          </a:lnTo>
                          <a:lnTo>
                            <a:pt x="46" y="0"/>
                          </a:lnTo>
                          <a:lnTo>
                            <a:pt x="62" y="4"/>
                          </a:lnTo>
                          <a:lnTo>
                            <a:pt x="69" y="12"/>
                          </a:lnTo>
                          <a:lnTo>
                            <a:pt x="81" y="18"/>
                          </a:lnTo>
                          <a:lnTo>
                            <a:pt x="105" y="28"/>
                          </a:lnTo>
                          <a:lnTo>
                            <a:pt x="121" y="28"/>
                          </a:lnTo>
                          <a:lnTo>
                            <a:pt x="104" y="33"/>
                          </a:lnTo>
                          <a:lnTo>
                            <a:pt x="93" y="30"/>
                          </a:lnTo>
                          <a:lnTo>
                            <a:pt x="66" y="17"/>
                          </a:lnTo>
                          <a:lnTo>
                            <a:pt x="57" y="8"/>
                          </a:lnTo>
                          <a:lnTo>
                            <a:pt x="40" y="6"/>
                          </a:lnTo>
                          <a:lnTo>
                            <a:pt x="25" y="8"/>
                          </a:lnTo>
                          <a:lnTo>
                            <a:pt x="0" y="8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53" name="Freeform 1552"/>
                    <p:cNvSpPr>
                      <a:spLocks/>
                    </p:cNvSpPr>
                    <p:nvPr/>
                  </p:nvSpPr>
                  <p:spPr bwMode="auto">
                    <a:xfrm>
                      <a:off x="4448" y="1457"/>
                      <a:ext cx="3" cy="3"/>
                    </a:xfrm>
                    <a:custGeom>
                      <a:avLst/>
                      <a:gdLst>
                        <a:gd name="T0" fmla="*/ 19 w 26"/>
                        <a:gd name="T1" fmla="*/ 0 h 23"/>
                        <a:gd name="T2" fmla="*/ 26 w 26"/>
                        <a:gd name="T3" fmla="*/ 9 h 23"/>
                        <a:gd name="T4" fmla="*/ 18 w 26"/>
                        <a:gd name="T5" fmla="*/ 18 h 23"/>
                        <a:gd name="T6" fmla="*/ 0 w 26"/>
                        <a:gd name="T7" fmla="*/ 23 h 23"/>
                        <a:gd name="T8" fmla="*/ 19 w 26"/>
                        <a:gd name="T9" fmla="*/ 11 h 23"/>
                        <a:gd name="T10" fmla="*/ 19 w 26"/>
                        <a:gd name="T11" fmla="*/ 0 h 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6" h="23">
                          <a:moveTo>
                            <a:pt x="19" y="0"/>
                          </a:moveTo>
                          <a:lnTo>
                            <a:pt x="26" y="9"/>
                          </a:lnTo>
                          <a:lnTo>
                            <a:pt x="18" y="18"/>
                          </a:lnTo>
                          <a:lnTo>
                            <a:pt x="0" y="23"/>
                          </a:lnTo>
                          <a:lnTo>
                            <a:pt x="19" y="11"/>
                          </a:lnTo>
                          <a:lnTo>
                            <a:pt x="1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54" name="Freeform 1553"/>
                    <p:cNvSpPr>
                      <a:spLocks/>
                    </p:cNvSpPr>
                    <p:nvPr/>
                  </p:nvSpPr>
                  <p:spPr bwMode="auto">
                    <a:xfrm>
                      <a:off x="4445" y="1455"/>
                      <a:ext cx="3" cy="3"/>
                    </a:xfrm>
                    <a:custGeom>
                      <a:avLst/>
                      <a:gdLst>
                        <a:gd name="T0" fmla="*/ 25 w 25"/>
                        <a:gd name="T1" fmla="*/ 12 h 22"/>
                        <a:gd name="T2" fmla="*/ 19 w 25"/>
                        <a:gd name="T3" fmla="*/ 0 h 22"/>
                        <a:gd name="T4" fmla="*/ 18 w 25"/>
                        <a:gd name="T5" fmla="*/ 10 h 22"/>
                        <a:gd name="T6" fmla="*/ 0 w 25"/>
                        <a:gd name="T7" fmla="*/ 20 h 22"/>
                        <a:gd name="T8" fmla="*/ 2 w 25"/>
                        <a:gd name="T9" fmla="*/ 22 h 22"/>
                        <a:gd name="T10" fmla="*/ 25 w 25"/>
                        <a:gd name="T11" fmla="*/ 12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5" h="22">
                          <a:moveTo>
                            <a:pt x="25" y="12"/>
                          </a:moveTo>
                          <a:lnTo>
                            <a:pt x="19" y="0"/>
                          </a:lnTo>
                          <a:lnTo>
                            <a:pt x="18" y="10"/>
                          </a:lnTo>
                          <a:lnTo>
                            <a:pt x="0" y="20"/>
                          </a:lnTo>
                          <a:lnTo>
                            <a:pt x="2" y="22"/>
                          </a:lnTo>
                          <a:lnTo>
                            <a:pt x="25" y="1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55" name="Freeform 1554"/>
                    <p:cNvSpPr>
                      <a:spLocks/>
                    </p:cNvSpPr>
                    <p:nvPr/>
                  </p:nvSpPr>
                  <p:spPr bwMode="auto">
                    <a:xfrm>
                      <a:off x="4482" y="1458"/>
                      <a:ext cx="4" cy="4"/>
                    </a:xfrm>
                    <a:custGeom>
                      <a:avLst/>
                      <a:gdLst>
                        <a:gd name="T0" fmla="*/ 0 w 29"/>
                        <a:gd name="T1" fmla="*/ 0 h 32"/>
                        <a:gd name="T2" fmla="*/ 7 w 29"/>
                        <a:gd name="T3" fmla="*/ 16 h 32"/>
                        <a:gd name="T4" fmla="*/ 18 w 29"/>
                        <a:gd name="T5" fmla="*/ 29 h 32"/>
                        <a:gd name="T6" fmla="*/ 29 w 29"/>
                        <a:gd name="T7" fmla="*/ 32 h 32"/>
                        <a:gd name="T8" fmla="*/ 0 w 29"/>
                        <a:gd name="T9" fmla="*/ 0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9" h="32">
                          <a:moveTo>
                            <a:pt x="0" y="0"/>
                          </a:moveTo>
                          <a:lnTo>
                            <a:pt x="7" y="16"/>
                          </a:lnTo>
                          <a:lnTo>
                            <a:pt x="18" y="29"/>
                          </a:lnTo>
                          <a:lnTo>
                            <a:pt x="29" y="3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56" name="Freeform 1555"/>
                    <p:cNvSpPr>
                      <a:spLocks/>
                    </p:cNvSpPr>
                    <p:nvPr/>
                  </p:nvSpPr>
                  <p:spPr bwMode="auto">
                    <a:xfrm>
                      <a:off x="4494" y="1475"/>
                      <a:ext cx="5" cy="4"/>
                    </a:xfrm>
                    <a:custGeom>
                      <a:avLst/>
                      <a:gdLst>
                        <a:gd name="T0" fmla="*/ 38 w 38"/>
                        <a:gd name="T1" fmla="*/ 0 h 30"/>
                        <a:gd name="T2" fmla="*/ 13 w 38"/>
                        <a:gd name="T3" fmla="*/ 11 h 30"/>
                        <a:gd name="T4" fmla="*/ 0 w 38"/>
                        <a:gd name="T5" fmla="*/ 30 h 30"/>
                        <a:gd name="T6" fmla="*/ 38 w 38"/>
                        <a:gd name="T7" fmla="*/ 0 h 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38" h="30">
                          <a:moveTo>
                            <a:pt x="38" y="0"/>
                          </a:moveTo>
                          <a:lnTo>
                            <a:pt x="13" y="11"/>
                          </a:lnTo>
                          <a:lnTo>
                            <a:pt x="0" y="30"/>
                          </a:lnTo>
                          <a:lnTo>
                            <a:pt x="38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57" name="Freeform 1556"/>
                    <p:cNvSpPr>
                      <a:spLocks/>
                    </p:cNvSpPr>
                    <p:nvPr/>
                  </p:nvSpPr>
                  <p:spPr bwMode="auto">
                    <a:xfrm>
                      <a:off x="4501" y="1468"/>
                      <a:ext cx="20" cy="25"/>
                    </a:xfrm>
                    <a:custGeom>
                      <a:avLst/>
                      <a:gdLst>
                        <a:gd name="T0" fmla="*/ 55 w 159"/>
                        <a:gd name="T1" fmla="*/ 13 h 195"/>
                        <a:gd name="T2" fmla="*/ 30 w 159"/>
                        <a:gd name="T3" fmla="*/ 41 h 195"/>
                        <a:gd name="T4" fmla="*/ 19 w 159"/>
                        <a:gd name="T5" fmla="*/ 64 h 195"/>
                        <a:gd name="T6" fmla="*/ 8 w 159"/>
                        <a:gd name="T7" fmla="*/ 101 h 195"/>
                        <a:gd name="T8" fmla="*/ 8 w 159"/>
                        <a:gd name="T9" fmla="*/ 122 h 195"/>
                        <a:gd name="T10" fmla="*/ 0 w 159"/>
                        <a:gd name="T11" fmla="*/ 154 h 195"/>
                        <a:gd name="T12" fmla="*/ 129 w 159"/>
                        <a:gd name="T13" fmla="*/ 195 h 195"/>
                        <a:gd name="T14" fmla="*/ 159 w 159"/>
                        <a:gd name="T15" fmla="*/ 0 h 195"/>
                        <a:gd name="T16" fmla="*/ 106 w 159"/>
                        <a:gd name="T17" fmla="*/ 13 h 195"/>
                        <a:gd name="T18" fmla="*/ 55 w 159"/>
                        <a:gd name="T19" fmla="*/ 13 h 1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59" h="195">
                          <a:moveTo>
                            <a:pt x="55" y="13"/>
                          </a:moveTo>
                          <a:lnTo>
                            <a:pt x="30" y="41"/>
                          </a:lnTo>
                          <a:lnTo>
                            <a:pt x="19" y="64"/>
                          </a:lnTo>
                          <a:lnTo>
                            <a:pt x="8" y="101"/>
                          </a:lnTo>
                          <a:lnTo>
                            <a:pt x="8" y="122"/>
                          </a:lnTo>
                          <a:lnTo>
                            <a:pt x="0" y="154"/>
                          </a:lnTo>
                          <a:lnTo>
                            <a:pt x="129" y="195"/>
                          </a:lnTo>
                          <a:lnTo>
                            <a:pt x="159" y="0"/>
                          </a:lnTo>
                          <a:lnTo>
                            <a:pt x="106" y="13"/>
                          </a:lnTo>
                          <a:lnTo>
                            <a:pt x="55" y="13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58" name="Freeform 1557"/>
                    <p:cNvSpPr>
                      <a:spLocks/>
                    </p:cNvSpPr>
                    <p:nvPr/>
                  </p:nvSpPr>
                  <p:spPr bwMode="auto">
                    <a:xfrm>
                      <a:off x="4503" y="1470"/>
                      <a:ext cx="16" cy="21"/>
                    </a:xfrm>
                    <a:custGeom>
                      <a:avLst/>
                      <a:gdLst>
                        <a:gd name="T0" fmla="*/ 50 w 129"/>
                        <a:gd name="T1" fmla="*/ 4 h 161"/>
                        <a:gd name="T2" fmla="*/ 27 w 129"/>
                        <a:gd name="T3" fmla="*/ 30 h 161"/>
                        <a:gd name="T4" fmla="*/ 8 w 129"/>
                        <a:gd name="T5" fmla="*/ 67 h 161"/>
                        <a:gd name="T6" fmla="*/ 4 w 129"/>
                        <a:gd name="T7" fmla="*/ 94 h 161"/>
                        <a:gd name="T8" fmla="*/ 0 w 129"/>
                        <a:gd name="T9" fmla="*/ 125 h 161"/>
                        <a:gd name="T10" fmla="*/ 103 w 129"/>
                        <a:gd name="T11" fmla="*/ 161 h 161"/>
                        <a:gd name="T12" fmla="*/ 129 w 129"/>
                        <a:gd name="T13" fmla="*/ 0 h 161"/>
                        <a:gd name="T14" fmla="*/ 89 w 129"/>
                        <a:gd name="T15" fmla="*/ 6 h 161"/>
                        <a:gd name="T16" fmla="*/ 50 w 129"/>
                        <a:gd name="T17" fmla="*/ 4 h 16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29" h="161">
                          <a:moveTo>
                            <a:pt x="50" y="4"/>
                          </a:moveTo>
                          <a:lnTo>
                            <a:pt x="27" y="30"/>
                          </a:lnTo>
                          <a:lnTo>
                            <a:pt x="8" y="67"/>
                          </a:lnTo>
                          <a:lnTo>
                            <a:pt x="4" y="94"/>
                          </a:lnTo>
                          <a:lnTo>
                            <a:pt x="0" y="125"/>
                          </a:lnTo>
                          <a:lnTo>
                            <a:pt x="103" y="161"/>
                          </a:lnTo>
                          <a:lnTo>
                            <a:pt x="129" y="0"/>
                          </a:lnTo>
                          <a:lnTo>
                            <a:pt x="89" y="6"/>
                          </a:lnTo>
                          <a:lnTo>
                            <a:pt x="50" y="4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59" name="Freeform 1558"/>
                    <p:cNvSpPr>
                      <a:spLocks/>
                    </p:cNvSpPr>
                    <p:nvPr/>
                  </p:nvSpPr>
                  <p:spPr bwMode="auto">
                    <a:xfrm>
                      <a:off x="4518" y="1335"/>
                      <a:ext cx="68" cy="74"/>
                    </a:xfrm>
                    <a:custGeom>
                      <a:avLst/>
                      <a:gdLst>
                        <a:gd name="T0" fmla="*/ 176 w 539"/>
                        <a:gd name="T1" fmla="*/ 19 h 589"/>
                        <a:gd name="T2" fmla="*/ 129 w 539"/>
                        <a:gd name="T3" fmla="*/ 53 h 589"/>
                        <a:gd name="T4" fmla="*/ 104 w 539"/>
                        <a:gd name="T5" fmla="*/ 95 h 589"/>
                        <a:gd name="T6" fmla="*/ 81 w 539"/>
                        <a:gd name="T7" fmla="*/ 140 h 589"/>
                        <a:gd name="T8" fmla="*/ 66 w 539"/>
                        <a:gd name="T9" fmla="*/ 164 h 589"/>
                        <a:gd name="T10" fmla="*/ 66 w 539"/>
                        <a:gd name="T11" fmla="*/ 189 h 589"/>
                        <a:gd name="T12" fmla="*/ 79 w 539"/>
                        <a:gd name="T13" fmla="*/ 219 h 589"/>
                        <a:gd name="T14" fmla="*/ 55 w 539"/>
                        <a:gd name="T15" fmla="*/ 242 h 589"/>
                        <a:gd name="T16" fmla="*/ 19 w 539"/>
                        <a:gd name="T17" fmla="*/ 306 h 589"/>
                        <a:gd name="T18" fmla="*/ 0 w 539"/>
                        <a:gd name="T19" fmla="*/ 340 h 589"/>
                        <a:gd name="T20" fmla="*/ 0 w 539"/>
                        <a:gd name="T21" fmla="*/ 351 h 589"/>
                        <a:gd name="T22" fmla="*/ 5 w 539"/>
                        <a:gd name="T23" fmla="*/ 364 h 589"/>
                        <a:gd name="T24" fmla="*/ 20 w 539"/>
                        <a:gd name="T25" fmla="*/ 367 h 589"/>
                        <a:gd name="T26" fmla="*/ 43 w 539"/>
                        <a:gd name="T27" fmla="*/ 368 h 589"/>
                        <a:gd name="T28" fmla="*/ 56 w 539"/>
                        <a:gd name="T29" fmla="*/ 372 h 589"/>
                        <a:gd name="T30" fmla="*/ 55 w 539"/>
                        <a:gd name="T31" fmla="*/ 398 h 589"/>
                        <a:gd name="T32" fmla="*/ 49 w 539"/>
                        <a:gd name="T33" fmla="*/ 428 h 589"/>
                        <a:gd name="T34" fmla="*/ 62 w 539"/>
                        <a:gd name="T35" fmla="*/ 444 h 589"/>
                        <a:gd name="T36" fmla="*/ 58 w 539"/>
                        <a:gd name="T37" fmla="*/ 466 h 589"/>
                        <a:gd name="T38" fmla="*/ 69 w 539"/>
                        <a:gd name="T39" fmla="*/ 481 h 589"/>
                        <a:gd name="T40" fmla="*/ 80 w 539"/>
                        <a:gd name="T41" fmla="*/ 519 h 589"/>
                        <a:gd name="T42" fmla="*/ 96 w 539"/>
                        <a:gd name="T43" fmla="*/ 532 h 589"/>
                        <a:gd name="T44" fmla="*/ 122 w 539"/>
                        <a:gd name="T45" fmla="*/ 532 h 589"/>
                        <a:gd name="T46" fmla="*/ 157 w 539"/>
                        <a:gd name="T47" fmla="*/ 526 h 589"/>
                        <a:gd name="T48" fmla="*/ 194 w 539"/>
                        <a:gd name="T49" fmla="*/ 519 h 589"/>
                        <a:gd name="T50" fmla="*/ 191 w 539"/>
                        <a:gd name="T51" fmla="*/ 589 h 589"/>
                        <a:gd name="T52" fmla="*/ 478 w 539"/>
                        <a:gd name="T53" fmla="*/ 496 h 589"/>
                        <a:gd name="T54" fmla="*/ 455 w 539"/>
                        <a:gd name="T55" fmla="*/ 442 h 589"/>
                        <a:gd name="T56" fmla="*/ 460 w 539"/>
                        <a:gd name="T57" fmla="*/ 400 h 589"/>
                        <a:gd name="T58" fmla="*/ 539 w 539"/>
                        <a:gd name="T59" fmla="*/ 322 h 589"/>
                        <a:gd name="T60" fmla="*/ 539 w 539"/>
                        <a:gd name="T61" fmla="*/ 113 h 589"/>
                        <a:gd name="T62" fmla="*/ 486 w 539"/>
                        <a:gd name="T63" fmla="*/ 55 h 589"/>
                        <a:gd name="T64" fmla="*/ 419 w 539"/>
                        <a:gd name="T65" fmla="*/ 26 h 589"/>
                        <a:gd name="T66" fmla="*/ 350 w 539"/>
                        <a:gd name="T67" fmla="*/ 0 h 589"/>
                        <a:gd name="T68" fmla="*/ 258 w 539"/>
                        <a:gd name="T69" fmla="*/ 12 h 589"/>
                        <a:gd name="T70" fmla="*/ 176 w 539"/>
                        <a:gd name="T71" fmla="*/ 19 h 5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</a:cxnLst>
                      <a:rect l="0" t="0" r="r" b="b"/>
                      <a:pathLst>
                        <a:path w="539" h="589">
                          <a:moveTo>
                            <a:pt x="176" y="19"/>
                          </a:moveTo>
                          <a:lnTo>
                            <a:pt x="129" y="53"/>
                          </a:lnTo>
                          <a:lnTo>
                            <a:pt x="104" y="95"/>
                          </a:lnTo>
                          <a:lnTo>
                            <a:pt x="81" y="140"/>
                          </a:lnTo>
                          <a:lnTo>
                            <a:pt x="66" y="164"/>
                          </a:lnTo>
                          <a:lnTo>
                            <a:pt x="66" y="189"/>
                          </a:lnTo>
                          <a:lnTo>
                            <a:pt x="79" y="219"/>
                          </a:lnTo>
                          <a:lnTo>
                            <a:pt x="55" y="242"/>
                          </a:lnTo>
                          <a:lnTo>
                            <a:pt x="19" y="306"/>
                          </a:lnTo>
                          <a:lnTo>
                            <a:pt x="0" y="340"/>
                          </a:lnTo>
                          <a:lnTo>
                            <a:pt x="0" y="351"/>
                          </a:lnTo>
                          <a:lnTo>
                            <a:pt x="5" y="364"/>
                          </a:lnTo>
                          <a:lnTo>
                            <a:pt x="20" y="367"/>
                          </a:lnTo>
                          <a:lnTo>
                            <a:pt x="43" y="368"/>
                          </a:lnTo>
                          <a:lnTo>
                            <a:pt x="56" y="372"/>
                          </a:lnTo>
                          <a:lnTo>
                            <a:pt x="55" y="398"/>
                          </a:lnTo>
                          <a:lnTo>
                            <a:pt x="49" y="428"/>
                          </a:lnTo>
                          <a:lnTo>
                            <a:pt x="62" y="444"/>
                          </a:lnTo>
                          <a:lnTo>
                            <a:pt x="58" y="466"/>
                          </a:lnTo>
                          <a:lnTo>
                            <a:pt x="69" y="481"/>
                          </a:lnTo>
                          <a:lnTo>
                            <a:pt x="80" y="519"/>
                          </a:lnTo>
                          <a:lnTo>
                            <a:pt x="96" y="532"/>
                          </a:lnTo>
                          <a:lnTo>
                            <a:pt x="122" y="532"/>
                          </a:lnTo>
                          <a:lnTo>
                            <a:pt x="157" y="526"/>
                          </a:lnTo>
                          <a:lnTo>
                            <a:pt x="194" y="519"/>
                          </a:lnTo>
                          <a:lnTo>
                            <a:pt x="191" y="589"/>
                          </a:lnTo>
                          <a:lnTo>
                            <a:pt x="478" y="496"/>
                          </a:lnTo>
                          <a:lnTo>
                            <a:pt x="455" y="442"/>
                          </a:lnTo>
                          <a:lnTo>
                            <a:pt x="460" y="400"/>
                          </a:lnTo>
                          <a:lnTo>
                            <a:pt x="539" y="322"/>
                          </a:lnTo>
                          <a:lnTo>
                            <a:pt x="539" y="113"/>
                          </a:lnTo>
                          <a:lnTo>
                            <a:pt x="486" y="55"/>
                          </a:lnTo>
                          <a:lnTo>
                            <a:pt x="419" y="26"/>
                          </a:lnTo>
                          <a:lnTo>
                            <a:pt x="350" y="0"/>
                          </a:lnTo>
                          <a:lnTo>
                            <a:pt x="258" y="12"/>
                          </a:lnTo>
                          <a:lnTo>
                            <a:pt x="176" y="19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60" name="Freeform 1559"/>
                    <p:cNvSpPr>
                      <a:spLocks/>
                    </p:cNvSpPr>
                    <p:nvPr/>
                  </p:nvSpPr>
                  <p:spPr bwMode="auto">
                    <a:xfrm>
                      <a:off x="4522" y="1379"/>
                      <a:ext cx="4" cy="2"/>
                    </a:xfrm>
                    <a:custGeom>
                      <a:avLst/>
                      <a:gdLst>
                        <a:gd name="T0" fmla="*/ 0 w 32"/>
                        <a:gd name="T1" fmla="*/ 3 h 9"/>
                        <a:gd name="T2" fmla="*/ 7 w 32"/>
                        <a:gd name="T3" fmla="*/ 8 h 9"/>
                        <a:gd name="T4" fmla="*/ 23 w 32"/>
                        <a:gd name="T5" fmla="*/ 5 h 9"/>
                        <a:gd name="T6" fmla="*/ 30 w 32"/>
                        <a:gd name="T7" fmla="*/ 9 h 9"/>
                        <a:gd name="T8" fmla="*/ 32 w 32"/>
                        <a:gd name="T9" fmla="*/ 2 h 9"/>
                        <a:gd name="T10" fmla="*/ 22 w 32"/>
                        <a:gd name="T11" fmla="*/ 0 h 9"/>
                        <a:gd name="T12" fmla="*/ 0 w 32"/>
                        <a:gd name="T13" fmla="*/ 3 h 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2" h="9">
                          <a:moveTo>
                            <a:pt x="0" y="3"/>
                          </a:moveTo>
                          <a:lnTo>
                            <a:pt x="7" y="8"/>
                          </a:lnTo>
                          <a:lnTo>
                            <a:pt x="23" y="5"/>
                          </a:lnTo>
                          <a:lnTo>
                            <a:pt x="30" y="9"/>
                          </a:lnTo>
                          <a:lnTo>
                            <a:pt x="32" y="2"/>
                          </a:lnTo>
                          <a:lnTo>
                            <a:pt x="22" y="0"/>
                          </a:lnTo>
                          <a:lnTo>
                            <a:pt x="0" y="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61" name="Freeform 1560"/>
                    <p:cNvSpPr>
                      <a:spLocks/>
                    </p:cNvSpPr>
                    <p:nvPr/>
                  </p:nvSpPr>
                  <p:spPr bwMode="auto">
                    <a:xfrm>
                      <a:off x="4526" y="1377"/>
                      <a:ext cx="1" cy="3"/>
                    </a:xfrm>
                    <a:custGeom>
                      <a:avLst/>
                      <a:gdLst>
                        <a:gd name="T0" fmla="*/ 0 w 14"/>
                        <a:gd name="T1" fmla="*/ 0 h 24"/>
                        <a:gd name="T2" fmla="*/ 8 w 14"/>
                        <a:gd name="T3" fmla="*/ 5 h 24"/>
                        <a:gd name="T4" fmla="*/ 8 w 14"/>
                        <a:gd name="T5" fmla="*/ 13 h 24"/>
                        <a:gd name="T6" fmla="*/ 11 w 14"/>
                        <a:gd name="T7" fmla="*/ 24 h 24"/>
                        <a:gd name="T8" fmla="*/ 14 w 14"/>
                        <a:gd name="T9" fmla="*/ 10 h 24"/>
                        <a:gd name="T10" fmla="*/ 14 w 14"/>
                        <a:gd name="T11" fmla="*/ 1 h 24"/>
                        <a:gd name="T12" fmla="*/ 0 w 14"/>
                        <a:gd name="T13" fmla="*/ 0 h 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4" h="24">
                          <a:moveTo>
                            <a:pt x="0" y="0"/>
                          </a:moveTo>
                          <a:lnTo>
                            <a:pt x="8" y="5"/>
                          </a:lnTo>
                          <a:lnTo>
                            <a:pt x="8" y="13"/>
                          </a:lnTo>
                          <a:lnTo>
                            <a:pt x="11" y="24"/>
                          </a:lnTo>
                          <a:lnTo>
                            <a:pt x="14" y="10"/>
                          </a:lnTo>
                          <a:lnTo>
                            <a:pt x="14" y="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62" name="Freeform 1561"/>
                    <p:cNvSpPr>
                      <a:spLocks/>
                    </p:cNvSpPr>
                    <p:nvPr/>
                  </p:nvSpPr>
                  <p:spPr bwMode="auto">
                    <a:xfrm>
                      <a:off x="4528" y="1368"/>
                      <a:ext cx="2" cy="5"/>
                    </a:xfrm>
                    <a:custGeom>
                      <a:avLst/>
                      <a:gdLst>
                        <a:gd name="T0" fmla="*/ 15 w 15"/>
                        <a:gd name="T1" fmla="*/ 0 h 45"/>
                        <a:gd name="T2" fmla="*/ 4 w 15"/>
                        <a:gd name="T3" fmla="*/ 25 h 45"/>
                        <a:gd name="T4" fmla="*/ 0 w 15"/>
                        <a:gd name="T5" fmla="*/ 45 h 45"/>
                        <a:gd name="T6" fmla="*/ 7 w 15"/>
                        <a:gd name="T7" fmla="*/ 32 h 45"/>
                        <a:gd name="T8" fmla="*/ 15 w 15"/>
                        <a:gd name="T9" fmla="*/ 0 h 4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5" h="45">
                          <a:moveTo>
                            <a:pt x="15" y="0"/>
                          </a:moveTo>
                          <a:lnTo>
                            <a:pt x="4" y="25"/>
                          </a:lnTo>
                          <a:lnTo>
                            <a:pt x="0" y="45"/>
                          </a:lnTo>
                          <a:lnTo>
                            <a:pt x="7" y="32"/>
                          </a:lnTo>
                          <a:lnTo>
                            <a:pt x="15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63" name="Freeform 1562"/>
                    <p:cNvSpPr>
                      <a:spLocks/>
                    </p:cNvSpPr>
                    <p:nvPr/>
                  </p:nvSpPr>
                  <p:spPr bwMode="auto">
                    <a:xfrm>
                      <a:off x="4530" y="1362"/>
                      <a:ext cx="7" cy="5"/>
                    </a:xfrm>
                    <a:custGeom>
                      <a:avLst/>
                      <a:gdLst>
                        <a:gd name="T0" fmla="*/ 0 w 59"/>
                        <a:gd name="T1" fmla="*/ 0 h 38"/>
                        <a:gd name="T2" fmla="*/ 12 w 59"/>
                        <a:gd name="T3" fmla="*/ 21 h 38"/>
                        <a:gd name="T4" fmla="*/ 10 w 59"/>
                        <a:gd name="T5" fmla="*/ 26 h 38"/>
                        <a:gd name="T6" fmla="*/ 10 w 59"/>
                        <a:gd name="T7" fmla="*/ 31 h 38"/>
                        <a:gd name="T8" fmla="*/ 6 w 59"/>
                        <a:gd name="T9" fmla="*/ 38 h 38"/>
                        <a:gd name="T10" fmla="*/ 14 w 59"/>
                        <a:gd name="T11" fmla="*/ 25 h 38"/>
                        <a:gd name="T12" fmla="*/ 26 w 59"/>
                        <a:gd name="T13" fmla="*/ 25 h 38"/>
                        <a:gd name="T14" fmla="*/ 38 w 59"/>
                        <a:gd name="T15" fmla="*/ 21 h 38"/>
                        <a:gd name="T16" fmla="*/ 59 w 59"/>
                        <a:gd name="T17" fmla="*/ 20 h 38"/>
                        <a:gd name="T18" fmla="*/ 38 w 59"/>
                        <a:gd name="T19" fmla="*/ 6 h 38"/>
                        <a:gd name="T20" fmla="*/ 0 w 59"/>
                        <a:gd name="T21" fmla="*/ 0 h 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59" h="38">
                          <a:moveTo>
                            <a:pt x="0" y="0"/>
                          </a:moveTo>
                          <a:lnTo>
                            <a:pt x="12" y="21"/>
                          </a:lnTo>
                          <a:lnTo>
                            <a:pt x="10" y="26"/>
                          </a:lnTo>
                          <a:lnTo>
                            <a:pt x="10" y="31"/>
                          </a:lnTo>
                          <a:lnTo>
                            <a:pt x="6" y="38"/>
                          </a:lnTo>
                          <a:lnTo>
                            <a:pt x="14" y="25"/>
                          </a:lnTo>
                          <a:lnTo>
                            <a:pt x="26" y="25"/>
                          </a:lnTo>
                          <a:lnTo>
                            <a:pt x="38" y="21"/>
                          </a:lnTo>
                          <a:lnTo>
                            <a:pt x="59" y="20"/>
                          </a:lnTo>
                          <a:lnTo>
                            <a:pt x="38" y="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64" name="Freeform 1563"/>
                    <p:cNvSpPr>
                      <a:spLocks/>
                    </p:cNvSpPr>
                    <p:nvPr/>
                  </p:nvSpPr>
                  <p:spPr bwMode="auto">
                    <a:xfrm>
                      <a:off x="4528" y="1355"/>
                      <a:ext cx="12" cy="5"/>
                    </a:xfrm>
                    <a:custGeom>
                      <a:avLst/>
                      <a:gdLst>
                        <a:gd name="T0" fmla="*/ 0 w 100"/>
                        <a:gd name="T1" fmla="*/ 19 h 37"/>
                        <a:gd name="T2" fmla="*/ 5 w 100"/>
                        <a:gd name="T3" fmla="*/ 32 h 37"/>
                        <a:gd name="T4" fmla="*/ 15 w 100"/>
                        <a:gd name="T5" fmla="*/ 37 h 37"/>
                        <a:gd name="T6" fmla="*/ 31 w 100"/>
                        <a:gd name="T7" fmla="*/ 26 h 37"/>
                        <a:gd name="T8" fmla="*/ 51 w 100"/>
                        <a:gd name="T9" fmla="*/ 19 h 37"/>
                        <a:gd name="T10" fmla="*/ 84 w 100"/>
                        <a:gd name="T11" fmla="*/ 18 h 37"/>
                        <a:gd name="T12" fmla="*/ 100 w 100"/>
                        <a:gd name="T13" fmla="*/ 20 h 37"/>
                        <a:gd name="T14" fmla="*/ 74 w 100"/>
                        <a:gd name="T15" fmla="*/ 9 h 37"/>
                        <a:gd name="T16" fmla="*/ 57 w 100"/>
                        <a:gd name="T17" fmla="*/ 5 h 37"/>
                        <a:gd name="T18" fmla="*/ 59 w 100"/>
                        <a:gd name="T19" fmla="*/ 0 h 37"/>
                        <a:gd name="T20" fmla="*/ 42 w 100"/>
                        <a:gd name="T21" fmla="*/ 7 h 37"/>
                        <a:gd name="T22" fmla="*/ 44 w 100"/>
                        <a:gd name="T23" fmla="*/ 3 h 37"/>
                        <a:gd name="T24" fmla="*/ 30 w 100"/>
                        <a:gd name="T25" fmla="*/ 9 h 37"/>
                        <a:gd name="T26" fmla="*/ 17 w 100"/>
                        <a:gd name="T27" fmla="*/ 9 h 37"/>
                        <a:gd name="T28" fmla="*/ 0 w 100"/>
                        <a:gd name="T29" fmla="*/ 19 h 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00" h="37">
                          <a:moveTo>
                            <a:pt x="0" y="19"/>
                          </a:moveTo>
                          <a:lnTo>
                            <a:pt x="5" y="32"/>
                          </a:lnTo>
                          <a:lnTo>
                            <a:pt x="15" y="37"/>
                          </a:lnTo>
                          <a:lnTo>
                            <a:pt x="31" y="26"/>
                          </a:lnTo>
                          <a:lnTo>
                            <a:pt x="51" y="19"/>
                          </a:lnTo>
                          <a:lnTo>
                            <a:pt x="84" y="18"/>
                          </a:lnTo>
                          <a:lnTo>
                            <a:pt x="100" y="20"/>
                          </a:lnTo>
                          <a:lnTo>
                            <a:pt x="74" y="9"/>
                          </a:lnTo>
                          <a:lnTo>
                            <a:pt x="57" y="5"/>
                          </a:lnTo>
                          <a:lnTo>
                            <a:pt x="59" y="0"/>
                          </a:lnTo>
                          <a:lnTo>
                            <a:pt x="42" y="7"/>
                          </a:lnTo>
                          <a:lnTo>
                            <a:pt x="44" y="3"/>
                          </a:lnTo>
                          <a:lnTo>
                            <a:pt x="30" y="9"/>
                          </a:lnTo>
                          <a:lnTo>
                            <a:pt x="17" y="9"/>
                          </a:lnTo>
                          <a:lnTo>
                            <a:pt x="0" y="1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65" name="Freeform 1564"/>
                    <p:cNvSpPr>
                      <a:spLocks/>
                    </p:cNvSpPr>
                    <p:nvPr/>
                  </p:nvSpPr>
                  <p:spPr bwMode="auto">
                    <a:xfrm>
                      <a:off x="4555" y="1361"/>
                      <a:ext cx="8" cy="15"/>
                    </a:xfrm>
                    <a:custGeom>
                      <a:avLst/>
                      <a:gdLst>
                        <a:gd name="T0" fmla="*/ 0 w 58"/>
                        <a:gd name="T1" fmla="*/ 22 h 117"/>
                        <a:gd name="T2" fmla="*/ 18 w 58"/>
                        <a:gd name="T3" fmla="*/ 8 h 117"/>
                        <a:gd name="T4" fmla="*/ 39 w 58"/>
                        <a:gd name="T5" fmla="*/ 11 h 117"/>
                        <a:gd name="T6" fmla="*/ 51 w 58"/>
                        <a:gd name="T7" fmla="*/ 31 h 117"/>
                        <a:gd name="T8" fmla="*/ 53 w 58"/>
                        <a:gd name="T9" fmla="*/ 58 h 117"/>
                        <a:gd name="T10" fmla="*/ 51 w 58"/>
                        <a:gd name="T11" fmla="*/ 77 h 117"/>
                        <a:gd name="T12" fmla="*/ 43 w 58"/>
                        <a:gd name="T13" fmla="*/ 95 h 117"/>
                        <a:gd name="T14" fmla="*/ 33 w 58"/>
                        <a:gd name="T15" fmla="*/ 69 h 117"/>
                        <a:gd name="T16" fmla="*/ 23 w 58"/>
                        <a:gd name="T17" fmla="*/ 54 h 117"/>
                        <a:gd name="T18" fmla="*/ 3 w 58"/>
                        <a:gd name="T19" fmla="*/ 44 h 117"/>
                        <a:gd name="T20" fmla="*/ 19 w 58"/>
                        <a:gd name="T21" fmla="*/ 65 h 117"/>
                        <a:gd name="T22" fmla="*/ 35 w 58"/>
                        <a:gd name="T23" fmla="*/ 82 h 117"/>
                        <a:gd name="T24" fmla="*/ 36 w 58"/>
                        <a:gd name="T25" fmla="*/ 99 h 117"/>
                        <a:gd name="T26" fmla="*/ 30 w 58"/>
                        <a:gd name="T27" fmla="*/ 115 h 117"/>
                        <a:gd name="T28" fmla="*/ 21 w 58"/>
                        <a:gd name="T29" fmla="*/ 117 h 117"/>
                        <a:gd name="T30" fmla="*/ 45 w 58"/>
                        <a:gd name="T31" fmla="*/ 112 h 117"/>
                        <a:gd name="T32" fmla="*/ 57 w 58"/>
                        <a:gd name="T33" fmla="*/ 86 h 117"/>
                        <a:gd name="T34" fmla="*/ 58 w 58"/>
                        <a:gd name="T35" fmla="*/ 54 h 117"/>
                        <a:gd name="T36" fmla="*/ 57 w 58"/>
                        <a:gd name="T37" fmla="*/ 24 h 117"/>
                        <a:gd name="T38" fmla="*/ 43 w 58"/>
                        <a:gd name="T39" fmla="*/ 6 h 117"/>
                        <a:gd name="T40" fmla="*/ 25 w 58"/>
                        <a:gd name="T41" fmla="*/ 0 h 117"/>
                        <a:gd name="T42" fmla="*/ 8 w 58"/>
                        <a:gd name="T43" fmla="*/ 3 h 117"/>
                        <a:gd name="T44" fmla="*/ 0 w 58"/>
                        <a:gd name="T45" fmla="*/ 22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58" h="117">
                          <a:moveTo>
                            <a:pt x="0" y="22"/>
                          </a:moveTo>
                          <a:lnTo>
                            <a:pt x="18" y="8"/>
                          </a:lnTo>
                          <a:lnTo>
                            <a:pt x="39" y="11"/>
                          </a:lnTo>
                          <a:lnTo>
                            <a:pt x="51" y="31"/>
                          </a:lnTo>
                          <a:lnTo>
                            <a:pt x="53" y="58"/>
                          </a:lnTo>
                          <a:lnTo>
                            <a:pt x="51" y="77"/>
                          </a:lnTo>
                          <a:lnTo>
                            <a:pt x="43" y="95"/>
                          </a:lnTo>
                          <a:lnTo>
                            <a:pt x="33" y="69"/>
                          </a:lnTo>
                          <a:lnTo>
                            <a:pt x="23" y="54"/>
                          </a:lnTo>
                          <a:lnTo>
                            <a:pt x="3" y="44"/>
                          </a:lnTo>
                          <a:lnTo>
                            <a:pt x="19" y="65"/>
                          </a:lnTo>
                          <a:lnTo>
                            <a:pt x="35" y="82"/>
                          </a:lnTo>
                          <a:lnTo>
                            <a:pt x="36" y="99"/>
                          </a:lnTo>
                          <a:lnTo>
                            <a:pt x="30" y="115"/>
                          </a:lnTo>
                          <a:lnTo>
                            <a:pt x="21" y="117"/>
                          </a:lnTo>
                          <a:lnTo>
                            <a:pt x="45" y="112"/>
                          </a:lnTo>
                          <a:lnTo>
                            <a:pt x="57" y="86"/>
                          </a:lnTo>
                          <a:lnTo>
                            <a:pt x="58" y="54"/>
                          </a:lnTo>
                          <a:lnTo>
                            <a:pt x="57" y="24"/>
                          </a:lnTo>
                          <a:lnTo>
                            <a:pt x="43" y="6"/>
                          </a:lnTo>
                          <a:lnTo>
                            <a:pt x="25" y="0"/>
                          </a:lnTo>
                          <a:lnTo>
                            <a:pt x="8" y="3"/>
                          </a:lnTo>
                          <a:lnTo>
                            <a:pt x="0" y="2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66" name="Freeform 1565"/>
                    <p:cNvSpPr>
                      <a:spLocks/>
                    </p:cNvSpPr>
                    <p:nvPr/>
                  </p:nvSpPr>
                  <p:spPr bwMode="auto">
                    <a:xfrm>
                      <a:off x="4553" y="1359"/>
                      <a:ext cx="12" cy="20"/>
                    </a:xfrm>
                    <a:custGeom>
                      <a:avLst/>
                      <a:gdLst>
                        <a:gd name="T0" fmla="*/ 0 w 95"/>
                        <a:gd name="T1" fmla="*/ 39 h 158"/>
                        <a:gd name="T2" fmla="*/ 15 w 95"/>
                        <a:gd name="T3" fmla="*/ 14 h 158"/>
                        <a:gd name="T4" fmla="*/ 40 w 95"/>
                        <a:gd name="T5" fmla="*/ 7 h 158"/>
                        <a:gd name="T6" fmla="*/ 70 w 95"/>
                        <a:gd name="T7" fmla="*/ 11 h 158"/>
                        <a:gd name="T8" fmla="*/ 81 w 95"/>
                        <a:gd name="T9" fmla="*/ 26 h 158"/>
                        <a:gd name="T10" fmla="*/ 89 w 95"/>
                        <a:gd name="T11" fmla="*/ 50 h 158"/>
                        <a:gd name="T12" fmla="*/ 89 w 95"/>
                        <a:gd name="T13" fmla="*/ 69 h 158"/>
                        <a:gd name="T14" fmla="*/ 84 w 95"/>
                        <a:gd name="T15" fmla="*/ 82 h 158"/>
                        <a:gd name="T16" fmla="*/ 84 w 95"/>
                        <a:gd name="T17" fmla="*/ 101 h 158"/>
                        <a:gd name="T18" fmla="*/ 80 w 95"/>
                        <a:gd name="T19" fmla="*/ 124 h 158"/>
                        <a:gd name="T20" fmla="*/ 59 w 95"/>
                        <a:gd name="T21" fmla="*/ 146 h 158"/>
                        <a:gd name="T22" fmla="*/ 47 w 95"/>
                        <a:gd name="T23" fmla="*/ 146 h 158"/>
                        <a:gd name="T24" fmla="*/ 30 w 95"/>
                        <a:gd name="T25" fmla="*/ 146 h 158"/>
                        <a:gd name="T26" fmla="*/ 30 w 95"/>
                        <a:gd name="T27" fmla="*/ 149 h 158"/>
                        <a:gd name="T28" fmla="*/ 42 w 95"/>
                        <a:gd name="T29" fmla="*/ 158 h 158"/>
                        <a:gd name="T30" fmla="*/ 57 w 95"/>
                        <a:gd name="T31" fmla="*/ 156 h 158"/>
                        <a:gd name="T32" fmla="*/ 75 w 95"/>
                        <a:gd name="T33" fmla="*/ 148 h 158"/>
                        <a:gd name="T34" fmla="*/ 90 w 95"/>
                        <a:gd name="T35" fmla="*/ 126 h 158"/>
                        <a:gd name="T36" fmla="*/ 91 w 95"/>
                        <a:gd name="T37" fmla="*/ 89 h 158"/>
                        <a:gd name="T38" fmla="*/ 95 w 95"/>
                        <a:gd name="T39" fmla="*/ 64 h 158"/>
                        <a:gd name="T40" fmla="*/ 95 w 95"/>
                        <a:gd name="T41" fmla="*/ 43 h 158"/>
                        <a:gd name="T42" fmla="*/ 86 w 95"/>
                        <a:gd name="T43" fmla="*/ 23 h 158"/>
                        <a:gd name="T44" fmla="*/ 76 w 95"/>
                        <a:gd name="T45" fmla="*/ 7 h 158"/>
                        <a:gd name="T46" fmla="*/ 51 w 95"/>
                        <a:gd name="T47" fmla="*/ 0 h 158"/>
                        <a:gd name="T48" fmla="*/ 15 w 95"/>
                        <a:gd name="T49" fmla="*/ 5 h 158"/>
                        <a:gd name="T50" fmla="*/ 3 w 95"/>
                        <a:gd name="T51" fmla="*/ 14 h 158"/>
                        <a:gd name="T52" fmla="*/ 0 w 95"/>
                        <a:gd name="T53" fmla="*/ 39 h 1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95" h="158">
                          <a:moveTo>
                            <a:pt x="0" y="39"/>
                          </a:moveTo>
                          <a:lnTo>
                            <a:pt x="15" y="14"/>
                          </a:lnTo>
                          <a:lnTo>
                            <a:pt x="40" y="7"/>
                          </a:lnTo>
                          <a:lnTo>
                            <a:pt x="70" y="11"/>
                          </a:lnTo>
                          <a:lnTo>
                            <a:pt x="81" y="26"/>
                          </a:lnTo>
                          <a:lnTo>
                            <a:pt x="89" y="50"/>
                          </a:lnTo>
                          <a:lnTo>
                            <a:pt x="89" y="69"/>
                          </a:lnTo>
                          <a:lnTo>
                            <a:pt x="84" y="82"/>
                          </a:lnTo>
                          <a:lnTo>
                            <a:pt x="84" y="101"/>
                          </a:lnTo>
                          <a:lnTo>
                            <a:pt x="80" y="124"/>
                          </a:lnTo>
                          <a:lnTo>
                            <a:pt x="59" y="146"/>
                          </a:lnTo>
                          <a:lnTo>
                            <a:pt x="47" y="146"/>
                          </a:lnTo>
                          <a:lnTo>
                            <a:pt x="30" y="146"/>
                          </a:lnTo>
                          <a:lnTo>
                            <a:pt x="30" y="149"/>
                          </a:lnTo>
                          <a:lnTo>
                            <a:pt x="42" y="158"/>
                          </a:lnTo>
                          <a:lnTo>
                            <a:pt x="57" y="156"/>
                          </a:lnTo>
                          <a:lnTo>
                            <a:pt x="75" y="148"/>
                          </a:lnTo>
                          <a:lnTo>
                            <a:pt x="90" y="126"/>
                          </a:lnTo>
                          <a:lnTo>
                            <a:pt x="91" y="89"/>
                          </a:lnTo>
                          <a:lnTo>
                            <a:pt x="95" y="64"/>
                          </a:lnTo>
                          <a:lnTo>
                            <a:pt x="95" y="43"/>
                          </a:lnTo>
                          <a:lnTo>
                            <a:pt x="86" y="23"/>
                          </a:lnTo>
                          <a:lnTo>
                            <a:pt x="76" y="7"/>
                          </a:lnTo>
                          <a:lnTo>
                            <a:pt x="51" y="0"/>
                          </a:lnTo>
                          <a:lnTo>
                            <a:pt x="15" y="5"/>
                          </a:lnTo>
                          <a:lnTo>
                            <a:pt x="3" y="14"/>
                          </a:lnTo>
                          <a:lnTo>
                            <a:pt x="0" y="3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67" name="Freeform 1566"/>
                    <p:cNvSpPr>
                      <a:spLocks/>
                    </p:cNvSpPr>
                    <p:nvPr/>
                  </p:nvSpPr>
                  <p:spPr bwMode="auto">
                    <a:xfrm>
                      <a:off x="4547" y="1380"/>
                      <a:ext cx="11" cy="17"/>
                    </a:xfrm>
                    <a:custGeom>
                      <a:avLst/>
                      <a:gdLst>
                        <a:gd name="T0" fmla="*/ 87 w 87"/>
                        <a:gd name="T1" fmla="*/ 0 h 133"/>
                        <a:gd name="T2" fmla="*/ 76 w 87"/>
                        <a:gd name="T3" fmla="*/ 29 h 133"/>
                        <a:gd name="T4" fmla="*/ 57 w 87"/>
                        <a:gd name="T5" fmla="*/ 60 h 133"/>
                        <a:gd name="T6" fmla="*/ 39 w 87"/>
                        <a:gd name="T7" fmla="*/ 86 h 133"/>
                        <a:gd name="T8" fmla="*/ 12 w 87"/>
                        <a:gd name="T9" fmla="*/ 122 h 133"/>
                        <a:gd name="T10" fmla="*/ 0 w 87"/>
                        <a:gd name="T11" fmla="*/ 133 h 133"/>
                        <a:gd name="T12" fmla="*/ 30 w 87"/>
                        <a:gd name="T13" fmla="*/ 117 h 133"/>
                        <a:gd name="T14" fmla="*/ 52 w 87"/>
                        <a:gd name="T15" fmla="*/ 85 h 133"/>
                        <a:gd name="T16" fmla="*/ 74 w 87"/>
                        <a:gd name="T17" fmla="*/ 50 h 133"/>
                        <a:gd name="T18" fmla="*/ 87 w 87"/>
                        <a:gd name="T19" fmla="*/ 0 h 1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87" h="133">
                          <a:moveTo>
                            <a:pt x="87" y="0"/>
                          </a:moveTo>
                          <a:lnTo>
                            <a:pt x="76" y="29"/>
                          </a:lnTo>
                          <a:lnTo>
                            <a:pt x="57" y="60"/>
                          </a:lnTo>
                          <a:lnTo>
                            <a:pt x="39" y="86"/>
                          </a:lnTo>
                          <a:lnTo>
                            <a:pt x="12" y="122"/>
                          </a:lnTo>
                          <a:lnTo>
                            <a:pt x="0" y="133"/>
                          </a:lnTo>
                          <a:lnTo>
                            <a:pt x="30" y="117"/>
                          </a:lnTo>
                          <a:lnTo>
                            <a:pt x="52" y="85"/>
                          </a:lnTo>
                          <a:lnTo>
                            <a:pt x="74" y="50"/>
                          </a:lnTo>
                          <a:lnTo>
                            <a:pt x="87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68" name="Freeform 1567"/>
                    <p:cNvSpPr>
                      <a:spLocks/>
                    </p:cNvSpPr>
                    <p:nvPr/>
                  </p:nvSpPr>
                  <p:spPr bwMode="auto">
                    <a:xfrm>
                      <a:off x="4530" y="1325"/>
                      <a:ext cx="61" cy="61"/>
                    </a:xfrm>
                    <a:custGeom>
                      <a:avLst/>
                      <a:gdLst>
                        <a:gd name="T0" fmla="*/ 38 w 488"/>
                        <a:gd name="T1" fmla="*/ 142 h 491"/>
                        <a:gd name="T2" fmla="*/ 112 w 488"/>
                        <a:gd name="T3" fmla="*/ 131 h 491"/>
                        <a:gd name="T4" fmla="*/ 163 w 488"/>
                        <a:gd name="T5" fmla="*/ 137 h 491"/>
                        <a:gd name="T6" fmla="*/ 193 w 488"/>
                        <a:gd name="T7" fmla="*/ 171 h 491"/>
                        <a:gd name="T8" fmla="*/ 174 w 488"/>
                        <a:gd name="T9" fmla="*/ 213 h 491"/>
                        <a:gd name="T10" fmla="*/ 151 w 488"/>
                        <a:gd name="T11" fmla="*/ 229 h 491"/>
                        <a:gd name="T12" fmla="*/ 144 w 488"/>
                        <a:gd name="T13" fmla="*/ 269 h 491"/>
                        <a:gd name="T14" fmla="*/ 159 w 488"/>
                        <a:gd name="T15" fmla="*/ 294 h 491"/>
                        <a:gd name="T16" fmla="*/ 146 w 488"/>
                        <a:gd name="T17" fmla="*/ 333 h 491"/>
                        <a:gd name="T18" fmla="*/ 176 w 488"/>
                        <a:gd name="T19" fmla="*/ 333 h 491"/>
                        <a:gd name="T20" fmla="*/ 185 w 488"/>
                        <a:gd name="T21" fmla="*/ 289 h 491"/>
                        <a:gd name="T22" fmla="*/ 204 w 488"/>
                        <a:gd name="T23" fmla="*/ 269 h 491"/>
                        <a:gd name="T24" fmla="*/ 240 w 488"/>
                        <a:gd name="T25" fmla="*/ 269 h 491"/>
                        <a:gd name="T26" fmla="*/ 276 w 488"/>
                        <a:gd name="T27" fmla="*/ 277 h 491"/>
                        <a:gd name="T28" fmla="*/ 287 w 488"/>
                        <a:gd name="T29" fmla="*/ 307 h 491"/>
                        <a:gd name="T30" fmla="*/ 291 w 488"/>
                        <a:gd name="T31" fmla="*/ 348 h 491"/>
                        <a:gd name="T32" fmla="*/ 287 w 488"/>
                        <a:gd name="T33" fmla="*/ 379 h 491"/>
                        <a:gd name="T34" fmla="*/ 287 w 488"/>
                        <a:gd name="T35" fmla="*/ 401 h 491"/>
                        <a:gd name="T36" fmla="*/ 289 w 488"/>
                        <a:gd name="T37" fmla="*/ 427 h 491"/>
                        <a:gd name="T38" fmla="*/ 312 w 488"/>
                        <a:gd name="T39" fmla="*/ 450 h 491"/>
                        <a:gd name="T40" fmla="*/ 328 w 488"/>
                        <a:gd name="T41" fmla="*/ 463 h 491"/>
                        <a:gd name="T42" fmla="*/ 371 w 488"/>
                        <a:gd name="T43" fmla="*/ 491 h 491"/>
                        <a:gd name="T44" fmla="*/ 452 w 488"/>
                        <a:gd name="T45" fmla="*/ 409 h 491"/>
                        <a:gd name="T46" fmla="*/ 475 w 488"/>
                        <a:gd name="T47" fmla="*/ 342 h 491"/>
                        <a:gd name="T48" fmla="*/ 484 w 488"/>
                        <a:gd name="T49" fmla="*/ 234 h 491"/>
                        <a:gd name="T50" fmla="*/ 488 w 488"/>
                        <a:gd name="T51" fmla="*/ 158 h 491"/>
                        <a:gd name="T52" fmla="*/ 480 w 488"/>
                        <a:gd name="T53" fmla="*/ 84 h 491"/>
                        <a:gd name="T54" fmla="*/ 459 w 488"/>
                        <a:gd name="T55" fmla="*/ 43 h 491"/>
                        <a:gd name="T56" fmla="*/ 410 w 488"/>
                        <a:gd name="T57" fmla="*/ 16 h 491"/>
                        <a:gd name="T58" fmla="*/ 365 w 488"/>
                        <a:gd name="T59" fmla="*/ 7 h 491"/>
                        <a:gd name="T60" fmla="*/ 280 w 488"/>
                        <a:gd name="T61" fmla="*/ 0 h 491"/>
                        <a:gd name="T62" fmla="*/ 197 w 488"/>
                        <a:gd name="T63" fmla="*/ 5 h 491"/>
                        <a:gd name="T64" fmla="*/ 93 w 488"/>
                        <a:gd name="T65" fmla="*/ 22 h 491"/>
                        <a:gd name="T66" fmla="*/ 46 w 488"/>
                        <a:gd name="T67" fmla="*/ 46 h 491"/>
                        <a:gd name="T68" fmla="*/ 23 w 488"/>
                        <a:gd name="T69" fmla="*/ 69 h 491"/>
                        <a:gd name="T70" fmla="*/ 0 w 488"/>
                        <a:gd name="T71" fmla="*/ 103 h 491"/>
                        <a:gd name="T72" fmla="*/ 4 w 488"/>
                        <a:gd name="T73" fmla="*/ 122 h 491"/>
                        <a:gd name="T74" fmla="*/ 38 w 488"/>
                        <a:gd name="T75" fmla="*/ 142 h 4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</a:cxnLst>
                      <a:rect l="0" t="0" r="r" b="b"/>
                      <a:pathLst>
                        <a:path w="488" h="491">
                          <a:moveTo>
                            <a:pt x="38" y="142"/>
                          </a:moveTo>
                          <a:lnTo>
                            <a:pt x="112" y="131"/>
                          </a:lnTo>
                          <a:lnTo>
                            <a:pt x="163" y="137"/>
                          </a:lnTo>
                          <a:lnTo>
                            <a:pt x="193" y="171"/>
                          </a:lnTo>
                          <a:lnTo>
                            <a:pt x="174" y="213"/>
                          </a:lnTo>
                          <a:lnTo>
                            <a:pt x="151" y="229"/>
                          </a:lnTo>
                          <a:lnTo>
                            <a:pt x="144" y="269"/>
                          </a:lnTo>
                          <a:lnTo>
                            <a:pt x="159" y="294"/>
                          </a:lnTo>
                          <a:lnTo>
                            <a:pt x="146" y="333"/>
                          </a:lnTo>
                          <a:lnTo>
                            <a:pt x="176" y="333"/>
                          </a:lnTo>
                          <a:lnTo>
                            <a:pt x="185" y="289"/>
                          </a:lnTo>
                          <a:lnTo>
                            <a:pt x="204" y="269"/>
                          </a:lnTo>
                          <a:lnTo>
                            <a:pt x="240" y="269"/>
                          </a:lnTo>
                          <a:lnTo>
                            <a:pt x="276" y="277"/>
                          </a:lnTo>
                          <a:lnTo>
                            <a:pt x="287" y="307"/>
                          </a:lnTo>
                          <a:lnTo>
                            <a:pt x="291" y="348"/>
                          </a:lnTo>
                          <a:lnTo>
                            <a:pt x="287" y="379"/>
                          </a:lnTo>
                          <a:lnTo>
                            <a:pt x="287" y="401"/>
                          </a:lnTo>
                          <a:lnTo>
                            <a:pt x="289" y="427"/>
                          </a:lnTo>
                          <a:lnTo>
                            <a:pt x="312" y="450"/>
                          </a:lnTo>
                          <a:lnTo>
                            <a:pt x="328" y="463"/>
                          </a:lnTo>
                          <a:lnTo>
                            <a:pt x="371" y="491"/>
                          </a:lnTo>
                          <a:lnTo>
                            <a:pt x="452" y="409"/>
                          </a:lnTo>
                          <a:lnTo>
                            <a:pt x="475" y="342"/>
                          </a:lnTo>
                          <a:lnTo>
                            <a:pt x="484" y="234"/>
                          </a:lnTo>
                          <a:lnTo>
                            <a:pt x="488" y="158"/>
                          </a:lnTo>
                          <a:lnTo>
                            <a:pt x="480" y="84"/>
                          </a:lnTo>
                          <a:lnTo>
                            <a:pt x="459" y="43"/>
                          </a:lnTo>
                          <a:lnTo>
                            <a:pt x="410" y="16"/>
                          </a:lnTo>
                          <a:lnTo>
                            <a:pt x="365" y="7"/>
                          </a:lnTo>
                          <a:lnTo>
                            <a:pt x="280" y="0"/>
                          </a:lnTo>
                          <a:lnTo>
                            <a:pt x="197" y="5"/>
                          </a:lnTo>
                          <a:lnTo>
                            <a:pt x="93" y="22"/>
                          </a:lnTo>
                          <a:lnTo>
                            <a:pt x="46" y="46"/>
                          </a:lnTo>
                          <a:lnTo>
                            <a:pt x="23" y="69"/>
                          </a:lnTo>
                          <a:lnTo>
                            <a:pt x="0" y="103"/>
                          </a:lnTo>
                          <a:lnTo>
                            <a:pt x="4" y="122"/>
                          </a:lnTo>
                          <a:lnTo>
                            <a:pt x="38" y="142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69" name="Freeform 1568"/>
                    <p:cNvSpPr>
                      <a:spLocks/>
                    </p:cNvSpPr>
                    <p:nvPr/>
                  </p:nvSpPr>
                  <p:spPr bwMode="auto">
                    <a:xfrm>
                      <a:off x="4531" y="1325"/>
                      <a:ext cx="58" cy="59"/>
                    </a:xfrm>
                    <a:custGeom>
                      <a:avLst/>
                      <a:gdLst>
                        <a:gd name="T0" fmla="*/ 19 w 464"/>
                        <a:gd name="T1" fmla="*/ 71 h 470"/>
                        <a:gd name="T2" fmla="*/ 10 w 464"/>
                        <a:gd name="T3" fmla="*/ 110 h 470"/>
                        <a:gd name="T4" fmla="*/ 118 w 464"/>
                        <a:gd name="T5" fmla="*/ 115 h 470"/>
                        <a:gd name="T6" fmla="*/ 212 w 464"/>
                        <a:gd name="T7" fmla="*/ 92 h 470"/>
                        <a:gd name="T8" fmla="*/ 168 w 464"/>
                        <a:gd name="T9" fmla="*/ 107 h 470"/>
                        <a:gd name="T10" fmla="*/ 157 w 464"/>
                        <a:gd name="T11" fmla="*/ 124 h 470"/>
                        <a:gd name="T12" fmla="*/ 203 w 464"/>
                        <a:gd name="T13" fmla="*/ 119 h 470"/>
                        <a:gd name="T14" fmla="*/ 214 w 464"/>
                        <a:gd name="T15" fmla="*/ 126 h 470"/>
                        <a:gd name="T16" fmla="*/ 186 w 464"/>
                        <a:gd name="T17" fmla="*/ 158 h 470"/>
                        <a:gd name="T18" fmla="*/ 195 w 464"/>
                        <a:gd name="T19" fmla="*/ 164 h 470"/>
                        <a:gd name="T20" fmla="*/ 170 w 464"/>
                        <a:gd name="T21" fmla="*/ 204 h 470"/>
                        <a:gd name="T22" fmla="*/ 255 w 464"/>
                        <a:gd name="T23" fmla="*/ 185 h 470"/>
                        <a:gd name="T24" fmla="*/ 142 w 464"/>
                        <a:gd name="T25" fmla="*/ 227 h 470"/>
                        <a:gd name="T26" fmla="*/ 205 w 464"/>
                        <a:gd name="T27" fmla="*/ 220 h 470"/>
                        <a:gd name="T28" fmla="*/ 150 w 464"/>
                        <a:gd name="T29" fmla="*/ 247 h 470"/>
                        <a:gd name="T30" fmla="*/ 168 w 464"/>
                        <a:gd name="T31" fmla="*/ 262 h 470"/>
                        <a:gd name="T32" fmla="*/ 258 w 464"/>
                        <a:gd name="T33" fmla="*/ 252 h 470"/>
                        <a:gd name="T34" fmla="*/ 324 w 464"/>
                        <a:gd name="T35" fmla="*/ 259 h 470"/>
                        <a:gd name="T36" fmla="*/ 320 w 464"/>
                        <a:gd name="T37" fmla="*/ 277 h 470"/>
                        <a:gd name="T38" fmla="*/ 335 w 464"/>
                        <a:gd name="T39" fmla="*/ 287 h 470"/>
                        <a:gd name="T40" fmla="*/ 282 w 464"/>
                        <a:gd name="T41" fmla="*/ 324 h 470"/>
                        <a:gd name="T42" fmla="*/ 331 w 464"/>
                        <a:gd name="T43" fmla="*/ 321 h 470"/>
                        <a:gd name="T44" fmla="*/ 282 w 464"/>
                        <a:gd name="T45" fmla="*/ 374 h 470"/>
                        <a:gd name="T46" fmla="*/ 315 w 464"/>
                        <a:gd name="T47" fmla="*/ 372 h 470"/>
                        <a:gd name="T48" fmla="*/ 301 w 464"/>
                        <a:gd name="T49" fmla="*/ 428 h 470"/>
                        <a:gd name="T50" fmla="*/ 363 w 464"/>
                        <a:gd name="T51" fmla="*/ 345 h 470"/>
                        <a:gd name="T52" fmla="*/ 306 w 464"/>
                        <a:gd name="T53" fmla="*/ 438 h 470"/>
                        <a:gd name="T54" fmla="*/ 375 w 464"/>
                        <a:gd name="T55" fmla="*/ 404 h 470"/>
                        <a:gd name="T56" fmla="*/ 358 w 464"/>
                        <a:gd name="T57" fmla="*/ 441 h 470"/>
                        <a:gd name="T58" fmla="*/ 395 w 464"/>
                        <a:gd name="T59" fmla="*/ 438 h 470"/>
                        <a:gd name="T60" fmla="*/ 452 w 464"/>
                        <a:gd name="T61" fmla="*/ 282 h 470"/>
                        <a:gd name="T62" fmla="*/ 425 w 464"/>
                        <a:gd name="T63" fmla="*/ 185 h 470"/>
                        <a:gd name="T64" fmla="*/ 375 w 464"/>
                        <a:gd name="T65" fmla="*/ 194 h 470"/>
                        <a:gd name="T66" fmla="*/ 460 w 464"/>
                        <a:gd name="T67" fmla="*/ 162 h 470"/>
                        <a:gd name="T68" fmla="*/ 403 w 464"/>
                        <a:gd name="T69" fmla="*/ 103 h 470"/>
                        <a:gd name="T70" fmla="*/ 365 w 464"/>
                        <a:gd name="T71" fmla="*/ 103 h 470"/>
                        <a:gd name="T72" fmla="*/ 443 w 464"/>
                        <a:gd name="T73" fmla="*/ 50 h 470"/>
                        <a:gd name="T74" fmla="*/ 352 w 464"/>
                        <a:gd name="T75" fmla="*/ 30 h 470"/>
                        <a:gd name="T76" fmla="*/ 377 w 464"/>
                        <a:gd name="T77" fmla="*/ 11 h 470"/>
                        <a:gd name="T78" fmla="*/ 263 w 464"/>
                        <a:gd name="T79" fmla="*/ 9 h 470"/>
                        <a:gd name="T80" fmla="*/ 218 w 464"/>
                        <a:gd name="T81" fmla="*/ 23 h 470"/>
                        <a:gd name="T82" fmla="*/ 210 w 464"/>
                        <a:gd name="T83" fmla="*/ 2 h 470"/>
                        <a:gd name="T84" fmla="*/ 120 w 464"/>
                        <a:gd name="T85" fmla="*/ 39 h 470"/>
                        <a:gd name="T86" fmla="*/ 136 w 464"/>
                        <a:gd name="T87" fmla="*/ 11 h 47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</a:cxnLst>
                      <a:rect l="0" t="0" r="r" b="b"/>
                      <a:pathLst>
                        <a:path w="464" h="470">
                          <a:moveTo>
                            <a:pt x="76" y="30"/>
                          </a:moveTo>
                          <a:lnTo>
                            <a:pt x="37" y="45"/>
                          </a:lnTo>
                          <a:lnTo>
                            <a:pt x="19" y="71"/>
                          </a:lnTo>
                          <a:lnTo>
                            <a:pt x="8" y="87"/>
                          </a:lnTo>
                          <a:lnTo>
                            <a:pt x="0" y="100"/>
                          </a:lnTo>
                          <a:lnTo>
                            <a:pt x="10" y="110"/>
                          </a:lnTo>
                          <a:lnTo>
                            <a:pt x="30" y="124"/>
                          </a:lnTo>
                          <a:lnTo>
                            <a:pt x="80" y="115"/>
                          </a:lnTo>
                          <a:lnTo>
                            <a:pt x="118" y="115"/>
                          </a:lnTo>
                          <a:lnTo>
                            <a:pt x="142" y="103"/>
                          </a:lnTo>
                          <a:lnTo>
                            <a:pt x="180" y="94"/>
                          </a:lnTo>
                          <a:lnTo>
                            <a:pt x="212" y="92"/>
                          </a:lnTo>
                          <a:lnTo>
                            <a:pt x="250" y="94"/>
                          </a:lnTo>
                          <a:lnTo>
                            <a:pt x="195" y="100"/>
                          </a:lnTo>
                          <a:lnTo>
                            <a:pt x="168" y="107"/>
                          </a:lnTo>
                          <a:lnTo>
                            <a:pt x="148" y="115"/>
                          </a:lnTo>
                          <a:lnTo>
                            <a:pt x="142" y="117"/>
                          </a:lnTo>
                          <a:lnTo>
                            <a:pt x="157" y="124"/>
                          </a:lnTo>
                          <a:lnTo>
                            <a:pt x="168" y="135"/>
                          </a:lnTo>
                          <a:lnTo>
                            <a:pt x="186" y="124"/>
                          </a:lnTo>
                          <a:lnTo>
                            <a:pt x="203" y="119"/>
                          </a:lnTo>
                          <a:lnTo>
                            <a:pt x="237" y="113"/>
                          </a:lnTo>
                          <a:lnTo>
                            <a:pt x="248" y="113"/>
                          </a:lnTo>
                          <a:lnTo>
                            <a:pt x="214" y="126"/>
                          </a:lnTo>
                          <a:lnTo>
                            <a:pt x="189" y="137"/>
                          </a:lnTo>
                          <a:lnTo>
                            <a:pt x="175" y="147"/>
                          </a:lnTo>
                          <a:lnTo>
                            <a:pt x="186" y="158"/>
                          </a:lnTo>
                          <a:lnTo>
                            <a:pt x="214" y="149"/>
                          </a:lnTo>
                          <a:lnTo>
                            <a:pt x="237" y="145"/>
                          </a:lnTo>
                          <a:lnTo>
                            <a:pt x="195" y="164"/>
                          </a:lnTo>
                          <a:lnTo>
                            <a:pt x="182" y="174"/>
                          </a:lnTo>
                          <a:lnTo>
                            <a:pt x="178" y="194"/>
                          </a:lnTo>
                          <a:lnTo>
                            <a:pt x="170" y="204"/>
                          </a:lnTo>
                          <a:lnTo>
                            <a:pt x="195" y="192"/>
                          </a:lnTo>
                          <a:lnTo>
                            <a:pt x="218" y="188"/>
                          </a:lnTo>
                          <a:lnTo>
                            <a:pt x="255" y="185"/>
                          </a:lnTo>
                          <a:lnTo>
                            <a:pt x="200" y="202"/>
                          </a:lnTo>
                          <a:lnTo>
                            <a:pt x="165" y="215"/>
                          </a:lnTo>
                          <a:lnTo>
                            <a:pt x="142" y="227"/>
                          </a:lnTo>
                          <a:lnTo>
                            <a:pt x="140" y="245"/>
                          </a:lnTo>
                          <a:lnTo>
                            <a:pt x="168" y="232"/>
                          </a:lnTo>
                          <a:lnTo>
                            <a:pt x="205" y="220"/>
                          </a:lnTo>
                          <a:lnTo>
                            <a:pt x="223" y="220"/>
                          </a:lnTo>
                          <a:lnTo>
                            <a:pt x="182" y="234"/>
                          </a:lnTo>
                          <a:lnTo>
                            <a:pt x="150" y="247"/>
                          </a:lnTo>
                          <a:lnTo>
                            <a:pt x="138" y="259"/>
                          </a:lnTo>
                          <a:lnTo>
                            <a:pt x="142" y="270"/>
                          </a:lnTo>
                          <a:lnTo>
                            <a:pt x="168" y="262"/>
                          </a:lnTo>
                          <a:lnTo>
                            <a:pt x="191" y="252"/>
                          </a:lnTo>
                          <a:lnTo>
                            <a:pt x="239" y="250"/>
                          </a:lnTo>
                          <a:lnTo>
                            <a:pt x="258" y="252"/>
                          </a:lnTo>
                          <a:lnTo>
                            <a:pt x="303" y="254"/>
                          </a:lnTo>
                          <a:lnTo>
                            <a:pt x="356" y="247"/>
                          </a:lnTo>
                          <a:lnTo>
                            <a:pt x="324" y="259"/>
                          </a:lnTo>
                          <a:lnTo>
                            <a:pt x="269" y="268"/>
                          </a:lnTo>
                          <a:lnTo>
                            <a:pt x="280" y="287"/>
                          </a:lnTo>
                          <a:lnTo>
                            <a:pt x="320" y="277"/>
                          </a:lnTo>
                          <a:lnTo>
                            <a:pt x="358" y="264"/>
                          </a:lnTo>
                          <a:lnTo>
                            <a:pt x="384" y="252"/>
                          </a:lnTo>
                          <a:lnTo>
                            <a:pt x="335" y="287"/>
                          </a:lnTo>
                          <a:lnTo>
                            <a:pt x="306" y="296"/>
                          </a:lnTo>
                          <a:lnTo>
                            <a:pt x="280" y="305"/>
                          </a:lnTo>
                          <a:lnTo>
                            <a:pt x="282" y="324"/>
                          </a:lnTo>
                          <a:lnTo>
                            <a:pt x="320" y="317"/>
                          </a:lnTo>
                          <a:lnTo>
                            <a:pt x="350" y="309"/>
                          </a:lnTo>
                          <a:lnTo>
                            <a:pt x="331" y="321"/>
                          </a:lnTo>
                          <a:lnTo>
                            <a:pt x="299" y="330"/>
                          </a:lnTo>
                          <a:lnTo>
                            <a:pt x="282" y="332"/>
                          </a:lnTo>
                          <a:lnTo>
                            <a:pt x="282" y="374"/>
                          </a:lnTo>
                          <a:lnTo>
                            <a:pt x="318" y="360"/>
                          </a:lnTo>
                          <a:lnTo>
                            <a:pt x="345" y="349"/>
                          </a:lnTo>
                          <a:lnTo>
                            <a:pt x="315" y="372"/>
                          </a:lnTo>
                          <a:lnTo>
                            <a:pt x="278" y="388"/>
                          </a:lnTo>
                          <a:lnTo>
                            <a:pt x="280" y="406"/>
                          </a:lnTo>
                          <a:lnTo>
                            <a:pt x="301" y="428"/>
                          </a:lnTo>
                          <a:lnTo>
                            <a:pt x="320" y="404"/>
                          </a:lnTo>
                          <a:lnTo>
                            <a:pt x="345" y="374"/>
                          </a:lnTo>
                          <a:lnTo>
                            <a:pt x="363" y="345"/>
                          </a:lnTo>
                          <a:lnTo>
                            <a:pt x="345" y="390"/>
                          </a:lnTo>
                          <a:lnTo>
                            <a:pt x="331" y="406"/>
                          </a:lnTo>
                          <a:lnTo>
                            <a:pt x="306" y="438"/>
                          </a:lnTo>
                          <a:lnTo>
                            <a:pt x="324" y="459"/>
                          </a:lnTo>
                          <a:lnTo>
                            <a:pt x="354" y="434"/>
                          </a:lnTo>
                          <a:lnTo>
                            <a:pt x="375" y="404"/>
                          </a:lnTo>
                          <a:lnTo>
                            <a:pt x="395" y="372"/>
                          </a:lnTo>
                          <a:lnTo>
                            <a:pt x="377" y="420"/>
                          </a:lnTo>
                          <a:lnTo>
                            <a:pt x="358" y="441"/>
                          </a:lnTo>
                          <a:lnTo>
                            <a:pt x="340" y="462"/>
                          </a:lnTo>
                          <a:lnTo>
                            <a:pt x="356" y="470"/>
                          </a:lnTo>
                          <a:lnTo>
                            <a:pt x="395" y="438"/>
                          </a:lnTo>
                          <a:lnTo>
                            <a:pt x="430" y="388"/>
                          </a:lnTo>
                          <a:lnTo>
                            <a:pt x="443" y="349"/>
                          </a:lnTo>
                          <a:lnTo>
                            <a:pt x="452" y="282"/>
                          </a:lnTo>
                          <a:lnTo>
                            <a:pt x="458" y="232"/>
                          </a:lnTo>
                          <a:lnTo>
                            <a:pt x="464" y="174"/>
                          </a:lnTo>
                          <a:lnTo>
                            <a:pt x="425" y="185"/>
                          </a:lnTo>
                          <a:lnTo>
                            <a:pt x="382" y="202"/>
                          </a:lnTo>
                          <a:lnTo>
                            <a:pt x="315" y="217"/>
                          </a:lnTo>
                          <a:lnTo>
                            <a:pt x="375" y="194"/>
                          </a:lnTo>
                          <a:lnTo>
                            <a:pt x="397" y="181"/>
                          </a:lnTo>
                          <a:lnTo>
                            <a:pt x="439" y="167"/>
                          </a:lnTo>
                          <a:lnTo>
                            <a:pt x="460" y="162"/>
                          </a:lnTo>
                          <a:lnTo>
                            <a:pt x="460" y="132"/>
                          </a:lnTo>
                          <a:lnTo>
                            <a:pt x="454" y="94"/>
                          </a:lnTo>
                          <a:lnTo>
                            <a:pt x="403" y="103"/>
                          </a:lnTo>
                          <a:lnTo>
                            <a:pt x="370" y="113"/>
                          </a:lnTo>
                          <a:lnTo>
                            <a:pt x="327" y="132"/>
                          </a:lnTo>
                          <a:lnTo>
                            <a:pt x="365" y="103"/>
                          </a:lnTo>
                          <a:lnTo>
                            <a:pt x="409" y="89"/>
                          </a:lnTo>
                          <a:lnTo>
                            <a:pt x="452" y="79"/>
                          </a:lnTo>
                          <a:lnTo>
                            <a:pt x="443" y="50"/>
                          </a:lnTo>
                          <a:lnTo>
                            <a:pt x="430" y="32"/>
                          </a:lnTo>
                          <a:lnTo>
                            <a:pt x="390" y="20"/>
                          </a:lnTo>
                          <a:lnTo>
                            <a:pt x="352" y="30"/>
                          </a:lnTo>
                          <a:lnTo>
                            <a:pt x="315" y="55"/>
                          </a:lnTo>
                          <a:lnTo>
                            <a:pt x="340" y="25"/>
                          </a:lnTo>
                          <a:lnTo>
                            <a:pt x="377" y="11"/>
                          </a:lnTo>
                          <a:lnTo>
                            <a:pt x="335" y="4"/>
                          </a:lnTo>
                          <a:lnTo>
                            <a:pt x="306" y="2"/>
                          </a:lnTo>
                          <a:lnTo>
                            <a:pt x="263" y="9"/>
                          </a:lnTo>
                          <a:lnTo>
                            <a:pt x="233" y="27"/>
                          </a:lnTo>
                          <a:lnTo>
                            <a:pt x="186" y="36"/>
                          </a:lnTo>
                          <a:lnTo>
                            <a:pt x="218" y="23"/>
                          </a:lnTo>
                          <a:lnTo>
                            <a:pt x="242" y="9"/>
                          </a:lnTo>
                          <a:lnTo>
                            <a:pt x="255" y="0"/>
                          </a:lnTo>
                          <a:lnTo>
                            <a:pt x="210" y="2"/>
                          </a:lnTo>
                          <a:lnTo>
                            <a:pt x="170" y="4"/>
                          </a:lnTo>
                          <a:lnTo>
                            <a:pt x="146" y="15"/>
                          </a:lnTo>
                          <a:lnTo>
                            <a:pt x="120" y="39"/>
                          </a:lnTo>
                          <a:lnTo>
                            <a:pt x="99" y="68"/>
                          </a:lnTo>
                          <a:lnTo>
                            <a:pt x="110" y="34"/>
                          </a:lnTo>
                          <a:lnTo>
                            <a:pt x="136" y="11"/>
                          </a:lnTo>
                          <a:lnTo>
                            <a:pt x="76" y="30"/>
                          </a:lnTo>
                          <a:close/>
                        </a:path>
                      </a:pathLst>
                    </a:custGeom>
                    <a:solidFill>
                      <a:srgbClr val="A05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70" name="Freeform 1569"/>
                    <p:cNvSpPr>
                      <a:spLocks/>
                    </p:cNvSpPr>
                    <p:nvPr/>
                  </p:nvSpPr>
                  <p:spPr bwMode="auto">
                    <a:xfrm>
                      <a:off x="4409" y="1474"/>
                      <a:ext cx="63" cy="38"/>
                    </a:xfrm>
                    <a:custGeom>
                      <a:avLst/>
                      <a:gdLst>
                        <a:gd name="T0" fmla="*/ 507 w 507"/>
                        <a:gd name="T1" fmla="*/ 185 h 310"/>
                        <a:gd name="T2" fmla="*/ 444 w 507"/>
                        <a:gd name="T3" fmla="*/ 170 h 310"/>
                        <a:gd name="T4" fmla="*/ 420 w 507"/>
                        <a:gd name="T5" fmla="*/ 166 h 310"/>
                        <a:gd name="T6" fmla="*/ 406 w 507"/>
                        <a:gd name="T7" fmla="*/ 153 h 310"/>
                        <a:gd name="T8" fmla="*/ 391 w 507"/>
                        <a:gd name="T9" fmla="*/ 133 h 310"/>
                        <a:gd name="T10" fmla="*/ 361 w 507"/>
                        <a:gd name="T11" fmla="*/ 104 h 310"/>
                        <a:gd name="T12" fmla="*/ 306 w 507"/>
                        <a:gd name="T13" fmla="*/ 58 h 310"/>
                        <a:gd name="T14" fmla="*/ 296 w 507"/>
                        <a:gd name="T15" fmla="*/ 42 h 310"/>
                        <a:gd name="T16" fmla="*/ 281 w 507"/>
                        <a:gd name="T17" fmla="*/ 28 h 310"/>
                        <a:gd name="T18" fmla="*/ 252 w 507"/>
                        <a:gd name="T19" fmla="*/ 23 h 310"/>
                        <a:gd name="T20" fmla="*/ 163 w 507"/>
                        <a:gd name="T21" fmla="*/ 8 h 310"/>
                        <a:gd name="T22" fmla="*/ 139 w 507"/>
                        <a:gd name="T23" fmla="*/ 0 h 310"/>
                        <a:gd name="T24" fmla="*/ 117 w 507"/>
                        <a:gd name="T25" fmla="*/ 10 h 310"/>
                        <a:gd name="T26" fmla="*/ 106 w 507"/>
                        <a:gd name="T27" fmla="*/ 20 h 310"/>
                        <a:gd name="T28" fmla="*/ 54 w 507"/>
                        <a:gd name="T29" fmla="*/ 38 h 310"/>
                        <a:gd name="T30" fmla="*/ 34 w 507"/>
                        <a:gd name="T31" fmla="*/ 45 h 310"/>
                        <a:gd name="T32" fmla="*/ 27 w 507"/>
                        <a:gd name="T33" fmla="*/ 53 h 310"/>
                        <a:gd name="T34" fmla="*/ 17 w 507"/>
                        <a:gd name="T35" fmla="*/ 83 h 310"/>
                        <a:gd name="T36" fmla="*/ 11 w 507"/>
                        <a:gd name="T37" fmla="*/ 97 h 310"/>
                        <a:gd name="T38" fmla="*/ 7 w 507"/>
                        <a:gd name="T39" fmla="*/ 106 h 310"/>
                        <a:gd name="T40" fmla="*/ 0 w 507"/>
                        <a:gd name="T41" fmla="*/ 120 h 310"/>
                        <a:gd name="T42" fmla="*/ 0 w 507"/>
                        <a:gd name="T43" fmla="*/ 132 h 310"/>
                        <a:gd name="T44" fmla="*/ 10 w 507"/>
                        <a:gd name="T45" fmla="*/ 139 h 310"/>
                        <a:gd name="T46" fmla="*/ 31 w 507"/>
                        <a:gd name="T47" fmla="*/ 138 h 310"/>
                        <a:gd name="T48" fmla="*/ 64 w 507"/>
                        <a:gd name="T49" fmla="*/ 123 h 310"/>
                        <a:gd name="T50" fmla="*/ 106 w 507"/>
                        <a:gd name="T51" fmla="*/ 115 h 310"/>
                        <a:gd name="T52" fmla="*/ 144 w 507"/>
                        <a:gd name="T53" fmla="*/ 120 h 310"/>
                        <a:gd name="T54" fmla="*/ 104 w 507"/>
                        <a:gd name="T55" fmla="*/ 130 h 310"/>
                        <a:gd name="T56" fmla="*/ 76 w 507"/>
                        <a:gd name="T57" fmla="*/ 139 h 310"/>
                        <a:gd name="T58" fmla="*/ 44 w 507"/>
                        <a:gd name="T59" fmla="*/ 153 h 310"/>
                        <a:gd name="T60" fmla="*/ 37 w 507"/>
                        <a:gd name="T61" fmla="*/ 164 h 310"/>
                        <a:gd name="T62" fmla="*/ 37 w 507"/>
                        <a:gd name="T63" fmla="*/ 176 h 310"/>
                        <a:gd name="T64" fmla="*/ 49 w 507"/>
                        <a:gd name="T65" fmla="*/ 185 h 310"/>
                        <a:gd name="T66" fmla="*/ 63 w 507"/>
                        <a:gd name="T67" fmla="*/ 182 h 310"/>
                        <a:gd name="T68" fmla="*/ 108 w 507"/>
                        <a:gd name="T69" fmla="*/ 170 h 310"/>
                        <a:gd name="T70" fmla="*/ 149 w 507"/>
                        <a:gd name="T71" fmla="*/ 168 h 310"/>
                        <a:gd name="T72" fmla="*/ 180 w 507"/>
                        <a:gd name="T73" fmla="*/ 170 h 310"/>
                        <a:gd name="T74" fmla="*/ 198 w 507"/>
                        <a:gd name="T75" fmla="*/ 182 h 310"/>
                        <a:gd name="T76" fmla="*/ 219 w 507"/>
                        <a:gd name="T77" fmla="*/ 203 h 310"/>
                        <a:gd name="T78" fmla="*/ 234 w 507"/>
                        <a:gd name="T79" fmla="*/ 227 h 310"/>
                        <a:gd name="T80" fmla="*/ 251 w 507"/>
                        <a:gd name="T81" fmla="*/ 250 h 310"/>
                        <a:gd name="T82" fmla="*/ 265 w 507"/>
                        <a:gd name="T83" fmla="*/ 267 h 310"/>
                        <a:gd name="T84" fmla="*/ 289 w 507"/>
                        <a:gd name="T85" fmla="*/ 284 h 310"/>
                        <a:gd name="T86" fmla="*/ 312 w 507"/>
                        <a:gd name="T87" fmla="*/ 289 h 310"/>
                        <a:gd name="T88" fmla="*/ 338 w 507"/>
                        <a:gd name="T89" fmla="*/ 292 h 310"/>
                        <a:gd name="T90" fmla="*/ 369 w 507"/>
                        <a:gd name="T91" fmla="*/ 289 h 310"/>
                        <a:gd name="T92" fmla="*/ 392 w 507"/>
                        <a:gd name="T93" fmla="*/ 287 h 310"/>
                        <a:gd name="T94" fmla="*/ 423 w 507"/>
                        <a:gd name="T95" fmla="*/ 295 h 310"/>
                        <a:gd name="T96" fmla="*/ 507 w 507"/>
                        <a:gd name="T97" fmla="*/ 310 h 310"/>
                        <a:gd name="T98" fmla="*/ 507 w 507"/>
                        <a:gd name="T99" fmla="*/ 185 h 3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</a:cxnLst>
                      <a:rect l="0" t="0" r="r" b="b"/>
                      <a:pathLst>
                        <a:path w="507" h="310">
                          <a:moveTo>
                            <a:pt x="507" y="185"/>
                          </a:moveTo>
                          <a:lnTo>
                            <a:pt x="444" y="170"/>
                          </a:lnTo>
                          <a:lnTo>
                            <a:pt x="420" y="166"/>
                          </a:lnTo>
                          <a:lnTo>
                            <a:pt x="406" y="153"/>
                          </a:lnTo>
                          <a:lnTo>
                            <a:pt x="391" y="133"/>
                          </a:lnTo>
                          <a:lnTo>
                            <a:pt x="361" y="104"/>
                          </a:lnTo>
                          <a:lnTo>
                            <a:pt x="306" y="58"/>
                          </a:lnTo>
                          <a:lnTo>
                            <a:pt x="296" y="42"/>
                          </a:lnTo>
                          <a:lnTo>
                            <a:pt x="281" y="28"/>
                          </a:lnTo>
                          <a:lnTo>
                            <a:pt x="252" y="23"/>
                          </a:lnTo>
                          <a:lnTo>
                            <a:pt x="163" y="8"/>
                          </a:lnTo>
                          <a:lnTo>
                            <a:pt x="139" y="0"/>
                          </a:lnTo>
                          <a:lnTo>
                            <a:pt x="117" y="10"/>
                          </a:lnTo>
                          <a:lnTo>
                            <a:pt x="106" y="20"/>
                          </a:lnTo>
                          <a:lnTo>
                            <a:pt x="54" y="38"/>
                          </a:lnTo>
                          <a:lnTo>
                            <a:pt x="34" y="45"/>
                          </a:lnTo>
                          <a:lnTo>
                            <a:pt x="27" y="53"/>
                          </a:lnTo>
                          <a:lnTo>
                            <a:pt x="17" y="83"/>
                          </a:lnTo>
                          <a:lnTo>
                            <a:pt x="11" y="97"/>
                          </a:lnTo>
                          <a:lnTo>
                            <a:pt x="7" y="106"/>
                          </a:lnTo>
                          <a:lnTo>
                            <a:pt x="0" y="120"/>
                          </a:lnTo>
                          <a:lnTo>
                            <a:pt x="0" y="132"/>
                          </a:lnTo>
                          <a:lnTo>
                            <a:pt x="10" y="139"/>
                          </a:lnTo>
                          <a:lnTo>
                            <a:pt x="31" y="138"/>
                          </a:lnTo>
                          <a:lnTo>
                            <a:pt x="64" y="123"/>
                          </a:lnTo>
                          <a:lnTo>
                            <a:pt x="106" y="115"/>
                          </a:lnTo>
                          <a:lnTo>
                            <a:pt x="144" y="120"/>
                          </a:lnTo>
                          <a:lnTo>
                            <a:pt x="104" y="130"/>
                          </a:lnTo>
                          <a:lnTo>
                            <a:pt x="76" y="139"/>
                          </a:lnTo>
                          <a:lnTo>
                            <a:pt x="44" y="153"/>
                          </a:lnTo>
                          <a:lnTo>
                            <a:pt x="37" y="164"/>
                          </a:lnTo>
                          <a:lnTo>
                            <a:pt x="37" y="176"/>
                          </a:lnTo>
                          <a:lnTo>
                            <a:pt x="49" y="185"/>
                          </a:lnTo>
                          <a:lnTo>
                            <a:pt x="63" y="182"/>
                          </a:lnTo>
                          <a:lnTo>
                            <a:pt x="108" y="170"/>
                          </a:lnTo>
                          <a:lnTo>
                            <a:pt x="149" y="168"/>
                          </a:lnTo>
                          <a:lnTo>
                            <a:pt x="180" y="170"/>
                          </a:lnTo>
                          <a:lnTo>
                            <a:pt x="198" y="182"/>
                          </a:lnTo>
                          <a:lnTo>
                            <a:pt x="219" y="203"/>
                          </a:lnTo>
                          <a:lnTo>
                            <a:pt x="234" y="227"/>
                          </a:lnTo>
                          <a:lnTo>
                            <a:pt x="251" y="250"/>
                          </a:lnTo>
                          <a:lnTo>
                            <a:pt x="265" y="267"/>
                          </a:lnTo>
                          <a:lnTo>
                            <a:pt x="289" y="284"/>
                          </a:lnTo>
                          <a:lnTo>
                            <a:pt x="312" y="289"/>
                          </a:lnTo>
                          <a:lnTo>
                            <a:pt x="338" y="292"/>
                          </a:lnTo>
                          <a:lnTo>
                            <a:pt x="369" y="289"/>
                          </a:lnTo>
                          <a:lnTo>
                            <a:pt x="392" y="287"/>
                          </a:lnTo>
                          <a:lnTo>
                            <a:pt x="423" y="295"/>
                          </a:lnTo>
                          <a:lnTo>
                            <a:pt x="507" y="310"/>
                          </a:lnTo>
                          <a:lnTo>
                            <a:pt x="507" y="185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71" name="Freeform 1570"/>
                    <p:cNvSpPr>
                      <a:spLocks/>
                    </p:cNvSpPr>
                    <p:nvPr/>
                  </p:nvSpPr>
                  <p:spPr bwMode="auto">
                    <a:xfrm>
                      <a:off x="4412" y="1480"/>
                      <a:ext cx="20" cy="5"/>
                    </a:xfrm>
                    <a:custGeom>
                      <a:avLst/>
                      <a:gdLst>
                        <a:gd name="T0" fmla="*/ 0 w 164"/>
                        <a:gd name="T1" fmla="*/ 40 h 40"/>
                        <a:gd name="T2" fmla="*/ 28 w 164"/>
                        <a:gd name="T3" fmla="*/ 27 h 40"/>
                        <a:gd name="T4" fmla="*/ 51 w 164"/>
                        <a:gd name="T5" fmla="*/ 22 h 40"/>
                        <a:gd name="T6" fmla="*/ 79 w 164"/>
                        <a:gd name="T7" fmla="*/ 15 h 40"/>
                        <a:gd name="T8" fmla="*/ 102 w 164"/>
                        <a:gd name="T9" fmla="*/ 8 h 40"/>
                        <a:gd name="T10" fmla="*/ 138 w 164"/>
                        <a:gd name="T11" fmla="*/ 12 h 40"/>
                        <a:gd name="T12" fmla="*/ 164 w 164"/>
                        <a:gd name="T13" fmla="*/ 15 h 40"/>
                        <a:gd name="T14" fmla="*/ 126 w 164"/>
                        <a:gd name="T15" fmla="*/ 6 h 40"/>
                        <a:gd name="T16" fmla="*/ 93 w 164"/>
                        <a:gd name="T17" fmla="*/ 0 h 40"/>
                        <a:gd name="T18" fmla="*/ 51 w 164"/>
                        <a:gd name="T19" fmla="*/ 19 h 40"/>
                        <a:gd name="T20" fmla="*/ 28 w 164"/>
                        <a:gd name="T21" fmla="*/ 21 h 40"/>
                        <a:gd name="T22" fmla="*/ 2 w 164"/>
                        <a:gd name="T23" fmla="*/ 35 h 40"/>
                        <a:gd name="T24" fmla="*/ 0 w 164"/>
                        <a:gd name="T25" fmla="*/ 40 h 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164" h="40">
                          <a:moveTo>
                            <a:pt x="0" y="40"/>
                          </a:moveTo>
                          <a:lnTo>
                            <a:pt x="28" y="27"/>
                          </a:lnTo>
                          <a:lnTo>
                            <a:pt x="51" y="22"/>
                          </a:lnTo>
                          <a:lnTo>
                            <a:pt x="79" y="15"/>
                          </a:lnTo>
                          <a:lnTo>
                            <a:pt x="102" y="8"/>
                          </a:lnTo>
                          <a:lnTo>
                            <a:pt x="138" y="12"/>
                          </a:lnTo>
                          <a:lnTo>
                            <a:pt x="164" y="15"/>
                          </a:lnTo>
                          <a:lnTo>
                            <a:pt x="126" y="6"/>
                          </a:lnTo>
                          <a:lnTo>
                            <a:pt x="93" y="0"/>
                          </a:lnTo>
                          <a:lnTo>
                            <a:pt x="51" y="19"/>
                          </a:lnTo>
                          <a:lnTo>
                            <a:pt x="28" y="21"/>
                          </a:lnTo>
                          <a:lnTo>
                            <a:pt x="2" y="35"/>
                          </a:lnTo>
                          <a:lnTo>
                            <a:pt x="0" y="4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72" name="Freeform 1571"/>
                    <p:cNvSpPr>
                      <a:spLocks/>
                    </p:cNvSpPr>
                    <p:nvPr/>
                  </p:nvSpPr>
                  <p:spPr bwMode="auto">
                    <a:xfrm>
                      <a:off x="4423" y="1475"/>
                      <a:ext cx="17" cy="4"/>
                    </a:xfrm>
                    <a:custGeom>
                      <a:avLst/>
                      <a:gdLst>
                        <a:gd name="T0" fmla="*/ 39 w 138"/>
                        <a:gd name="T1" fmla="*/ 0 h 28"/>
                        <a:gd name="T2" fmla="*/ 21 w 138"/>
                        <a:gd name="T3" fmla="*/ 2 h 28"/>
                        <a:gd name="T4" fmla="*/ 0 w 138"/>
                        <a:gd name="T5" fmla="*/ 9 h 28"/>
                        <a:gd name="T6" fmla="*/ 15 w 138"/>
                        <a:gd name="T7" fmla="*/ 7 h 28"/>
                        <a:gd name="T8" fmla="*/ 37 w 138"/>
                        <a:gd name="T9" fmla="*/ 4 h 28"/>
                        <a:gd name="T10" fmla="*/ 81 w 138"/>
                        <a:gd name="T11" fmla="*/ 16 h 28"/>
                        <a:gd name="T12" fmla="*/ 106 w 138"/>
                        <a:gd name="T13" fmla="*/ 24 h 28"/>
                        <a:gd name="T14" fmla="*/ 134 w 138"/>
                        <a:gd name="T15" fmla="*/ 28 h 28"/>
                        <a:gd name="T16" fmla="*/ 138 w 138"/>
                        <a:gd name="T17" fmla="*/ 24 h 28"/>
                        <a:gd name="T18" fmla="*/ 109 w 138"/>
                        <a:gd name="T19" fmla="*/ 17 h 28"/>
                        <a:gd name="T20" fmla="*/ 72 w 138"/>
                        <a:gd name="T21" fmla="*/ 9 h 28"/>
                        <a:gd name="T22" fmla="*/ 39 w 138"/>
                        <a:gd name="T23" fmla="*/ 0 h 2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38" h="28">
                          <a:moveTo>
                            <a:pt x="39" y="0"/>
                          </a:moveTo>
                          <a:lnTo>
                            <a:pt x="21" y="2"/>
                          </a:lnTo>
                          <a:lnTo>
                            <a:pt x="0" y="9"/>
                          </a:lnTo>
                          <a:lnTo>
                            <a:pt x="15" y="7"/>
                          </a:lnTo>
                          <a:lnTo>
                            <a:pt x="37" y="4"/>
                          </a:lnTo>
                          <a:lnTo>
                            <a:pt x="81" y="16"/>
                          </a:lnTo>
                          <a:lnTo>
                            <a:pt x="106" y="24"/>
                          </a:lnTo>
                          <a:lnTo>
                            <a:pt x="134" y="28"/>
                          </a:lnTo>
                          <a:lnTo>
                            <a:pt x="138" y="24"/>
                          </a:lnTo>
                          <a:lnTo>
                            <a:pt x="109" y="17"/>
                          </a:lnTo>
                          <a:lnTo>
                            <a:pt x="72" y="9"/>
                          </a:lnTo>
                          <a:lnTo>
                            <a:pt x="3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73" name="Freeform 1572"/>
                    <p:cNvSpPr>
                      <a:spLocks/>
                    </p:cNvSpPr>
                    <p:nvPr/>
                  </p:nvSpPr>
                  <p:spPr bwMode="auto">
                    <a:xfrm>
                      <a:off x="4426" y="1487"/>
                      <a:ext cx="7" cy="2"/>
                    </a:xfrm>
                    <a:custGeom>
                      <a:avLst/>
                      <a:gdLst>
                        <a:gd name="T0" fmla="*/ 0 w 57"/>
                        <a:gd name="T1" fmla="*/ 6 h 14"/>
                        <a:gd name="T2" fmla="*/ 6 w 57"/>
                        <a:gd name="T3" fmla="*/ 14 h 14"/>
                        <a:gd name="T4" fmla="*/ 27 w 57"/>
                        <a:gd name="T5" fmla="*/ 9 h 14"/>
                        <a:gd name="T6" fmla="*/ 51 w 57"/>
                        <a:gd name="T7" fmla="*/ 9 h 14"/>
                        <a:gd name="T8" fmla="*/ 57 w 57"/>
                        <a:gd name="T9" fmla="*/ 0 h 14"/>
                        <a:gd name="T10" fmla="*/ 41 w 57"/>
                        <a:gd name="T11" fmla="*/ 3 h 14"/>
                        <a:gd name="T12" fmla="*/ 0 w 57"/>
                        <a:gd name="T13" fmla="*/ 6 h 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7" h="14">
                          <a:moveTo>
                            <a:pt x="0" y="6"/>
                          </a:moveTo>
                          <a:lnTo>
                            <a:pt x="6" y="14"/>
                          </a:lnTo>
                          <a:lnTo>
                            <a:pt x="27" y="9"/>
                          </a:lnTo>
                          <a:lnTo>
                            <a:pt x="51" y="9"/>
                          </a:lnTo>
                          <a:lnTo>
                            <a:pt x="57" y="0"/>
                          </a:lnTo>
                          <a:lnTo>
                            <a:pt x="41" y="3"/>
                          </a:lnTo>
                          <a:lnTo>
                            <a:pt x="0" y="6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74" name="Freeform 1573"/>
                    <p:cNvSpPr>
                      <a:spLocks/>
                    </p:cNvSpPr>
                    <p:nvPr/>
                  </p:nvSpPr>
                  <p:spPr bwMode="auto">
                    <a:xfrm>
                      <a:off x="4411" y="1486"/>
                      <a:ext cx="2" cy="3"/>
                    </a:xfrm>
                    <a:custGeom>
                      <a:avLst/>
                      <a:gdLst>
                        <a:gd name="T0" fmla="*/ 14 w 14"/>
                        <a:gd name="T1" fmla="*/ 0 h 26"/>
                        <a:gd name="T2" fmla="*/ 14 w 14"/>
                        <a:gd name="T3" fmla="*/ 8 h 26"/>
                        <a:gd name="T4" fmla="*/ 11 w 14"/>
                        <a:gd name="T5" fmla="*/ 19 h 26"/>
                        <a:gd name="T6" fmla="*/ 0 w 14"/>
                        <a:gd name="T7" fmla="*/ 26 h 26"/>
                        <a:gd name="T8" fmla="*/ 14 w 14"/>
                        <a:gd name="T9" fmla="*/ 0 h 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4" h="26">
                          <a:moveTo>
                            <a:pt x="14" y="0"/>
                          </a:moveTo>
                          <a:lnTo>
                            <a:pt x="14" y="8"/>
                          </a:lnTo>
                          <a:lnTo>
                            <a:pt x="11" y="19"/>
                          </a:lnTo>
                          <a:lnTo>
                            <a:pt x="0" y="26"/>
                          </a:lnTo>
                          <a:lnTo>
                            <a:pt x="14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75" name="Freeform 1574"/>
                    <p:cNvSpPr>
                      <a:spLocks/>
                    </p:cNvSpPr>
                    <p:nvPr/>
                  </p:nvSpPr>
                  <p:spPr bwMode="auto">
                    <a:xfrm>
                      <a:off x="4416" y="1493"/>
                      <a:ext cx="2" cy="2"/>
                    </a:xfrm>
                    <a:custGeom>
                      <a:avLst/>
                      <a:gdLst>
                        <a:gd name="T0" fmla="*/ 12 w 12"/>
                        <a:gd name="T1" fmla="*/ 0 h 15"/>
                        <a:gd name="T2" fmla="*/ 10 w 12"/>
                        <a:gd name="T3" fmla="*/ 8 h 15"/>
                        <a:gd name="T4" fmla="*/ 0 w 12"/>
                        <a:gd name="T5" fmla="*/ 15 h 15"/>
                        <a:gd name="T6" fmla="*/ 12 w 12"/>
                        <a:gd name="T7" fmla="*/ 0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12" h="15">
                          <a:moveTo>
                            <a:pt x="12" y="0"/>
                          </a:moveTo>
                          <a:lnTo>
                            <a:pt x="10" y="8"/>
                          </a:lnTo>
                          <a:lnTo>
                            <a:pt x="0" y="15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76" name="Freeform 1575"/>
                    <p:cNvSpPr>
                      <a:spLocks/>
                    </p:cNvSpPr>
                    <p:nvPr/>
                  </p:nvSpPr>
                  <p:spPr bwMode="auto">
                    <a:xfrm>
                      <a:off x="4439" y="1483"/>
                      <a:ext cx="3" cy="4"/>
                    </a:xfrm>
                    <a:custGeom>
                      <a:avLst/>
                      <a:gdLst>
                        <a:gd name="T0" fmla="*/ 0 w 27"/>
                        <a:gd name="T1" fmla="*/ 0 h 33"/>
                        <a:gd name="T2" fmla="*/ 4 w 27"/>
                        <a:gd name="T3" fmla="*/ 11 h 33"/>
                        <a:gd name="T4" fmla="*/ 4 w 27"/>
                        <a:gd name="T5" fmla="*/ 19 h 33"/>
                        <a:gd name="T6" fmla="*/ 27 w 27"/>
                        <a:gd name="T7" fmla="*/ 33 h 33"/>
                        <a:gd name="T8" fmla="*/ 0 w 27"/>
                        <a:gd name="T9" fmla="*/ 0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7" h="33">
                          <a:moveTo>
                            <a:pt x="0" y="0"/>
                          </a:moveTo>
                          <a:lnTo>
                            <a:pt x="4" y="11"/>
                          </a:lnTo>
                          <a:lnTo>
                            <a:pt x="4" y="19"/>
                          </a:lnTo>
                          <a:lnTo>
                            <a:pt x="27" y="3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77" name="Freeform 1576"/>
                    <p:cNvSpPr>
                      <a:spLocks/>
                    </p:cNvSpPr>
                    <p:nvPr/>
                  </p:nvSpPr>
                  <p:spPr bwMode="auto">
                    <a:xfrm>
                      <a:off x="4445" y="1483"/>
                      <a:ext cx="10" cy="11"/>
                    </a:xfrm>
                    <a:custGeom>
                      <a:avLst/>
                      <a:gdLst>
                        <a:gd name="T0" fmla="*/ 0 w 84"/>
                        <a:gd name="T1" fmla="*/ 0 h 85"/>
                        <a:gd name="T2" fmla="*/ 15 w 84"/>
                        <a:gd name="T3" fmla="*/ 27 h 85"/>
                        <a:gd name="T4" fmla="*/ 31 w 84"/>
                        <a:gd name="T5" fmla="*/ 48 h 85"/>
                        <a:gd name="T6" fmla="*/ 84 w 84"/>
                        <a:gd name="T7" fmla="*/ 85 h 85"/>
                        <a:gd name="T8" fmla="*/ 34 w 84"/>
                        <a:gd name="T9" fmla="*/ 40 h 85"/>
                        <a:gd name="T10" fmla="*/ 0 w 84"/>
                        <a:gd name="T11" fmla="*/ 0 h 8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84" h="85">
                          <a:moveTo>
                            <a:pt x="0" y="0"/>
                          </a:moveTo>
                          <a:lnTo>
                            <a:pt x="15" y="27"/>
                          </a:lnTo>
                          <a:lnTo>
                            <a:pt x="31" y="48"/>
                          </a:lnTo>
                          <a:lnTo>
                            <a:pt x="84" y="85"/>
                          </a:lnTo>
                          <a:lnTo>
                            <a:pt x="34" y="4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78" name="Freeform 1577"/>
                    <p:cNvSpPr>
                      <a:spLocks/>
                    </p:cNvSpPr>
                    <p:nvPr/>
                  </p:nvSpPr>
                  <p:spPr bwMode="auto">
                    <a:xfrm>
                      <a:off x="4458" y="1498"/>
                      <a:ext cx="2" cy="7"/>
                    </a:xfrm>
                    <a:custGeom>
                      <a:avLst/>
                      <a:gdLst>
                        <a:gd name="T0" fmla="*/ 21 w 21"/>
                        <a:gd name="T1" fmla="*/ 0 h 62"/>
                        <a:gd name="T2" fmla="*/ 8 w 21"/>
                        <a:gd name="T3" fmla="*/ 22 h 62"/>
                        <a:gd name="T4" fmla="*/ 3 w 21"/>
                        <a:gd name="T5" fmla="*/ 43 h 62"/>
                        <a:gd name="T6" fmla="*/ 2 w 21"/>
                        <a:gd name="T7" fmla="*/ 62 h 62"/>
                        <a:gd name="T8" fmla="*/ 0 w 21"/>
                        <a:gd name="T9" fmla="*/ 36 h 62"/>
                        <a:gd name="T10" fmla="*/ 2 w 21"/>
                        <a:gd name="T11" fmla="*/ 16 h 62"/>
                        <a:gd name="T12" fmla="*/ 21 w 21"/>
                        <a:gd name="T13" fmla="*/ 0 h 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" h="62">
                          <a:moveTo>
                            <a:pt x="21" y="0"/>
                          </a:moveTo>
                          <a:lnTo>
                            <a:pt x="8" y="22"/>
                          </a:lnTo>
                          <a:lnTo>
                            <a:pt x="3" y="43"/>
                          </a:lnTo>
                          <a:lnTo>
                            <a:pt x="2" y="62"/>
                          </a:lnTo>
                          <a:lnTo>
                            <a:pt x="0" y="36"/>
                          </a:lnTo>
                          <a:lnTo>
                            <a:pt x="2" y="16"/>
                          </a:lnTo>
                          <a:lnTo>
                            <a:pt x="21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79" name="Freeform 1578"/>
                    <p:cNvSpPr>
                      <a:spLocks/>
                    </p:cNvSpPr>
                    <p:nvPr/>
                  </p:nvSpPr>
                  <p:spPr bwMode="auto">
                    <a:xfrm>
                      <a:off x="4435" y="1490"/>
                      <a:ext cx="2" cy="3"/>
                    </a:xfrm>
                    <a:custGeom>
                      <a:avLst/>
                      <a:gdLst>
                        <a:gd name="T0" fmla="*/ 10 w 12"/>
                        <a:gd name="T1" fmla="*/ 0 h 23"/>
                        <a:gd name="T2" fmla="*/ 12 w 12"/>
                        <a:gd name="T3" fmla="*/ 9 h 23"/>
                        <a:gd name="T4" fmla="*/ 0 w 12"/>
                        <a:gd name="T5" fmla="*/ 23 h 23"/>
                        <a:gd name="T6" fmla="*/ 10 w 12"/>
                        <a:gd name="T7" fmla="*/ 0 h 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12" h="23">
                          <a:moveTo>
                            <a:pt x="10" y="0"/>
                          </a:moveTo>
                          <a:lnTo>
                            <a:pt x="12" y="9"/>
                          </a:lnTo>
                          <a:lnTo>
                            <a:pt x="0" y="23"/>
                          </a:lnTo>
                          <a:lnTo>
                            <a:pt x="1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80" name="Freeform 1579"/>
                    <p:cNvSpPr>
                      <a:spLocks/>
                    </p:cNvSpPr>
                    <p:nvPr/>
                  </p:nvSpPr>
                  <p:spPr bwMode="auto">
                    <a:xfrm>
                      <a:off x="4525" y="1388"/>
                      <a:ext cx="5" cy="4"/>
                    </a:xfrm>
                    <a:custGeom>
                      <a:avLst/>
                      <a:gdLst>
                        <a:gd name="T0" fmla="*/ 0 w 39"/>
                        <a:gd name="T1" fmla="*/ 0 h 27"/>
                        <a:gd name="T2" fmla="*/ 11 w 39"/>
                        <a:gd name="T3" fmla="*/ 7 h 27"/>
                        <a:gd name="T4" fmla="*/ 22 w 39"/>
                        <a:gd name="T5" fmla="*/ 12 h 27"/>
                        <a:gd name="T6" fmla="*/ 33 w 39"/>
                        <a:gd name="T7" fmla="*/ 17 h 27"/>
                        <a:gd name="T8" fmla="*/ 39 w 39"/>
                        <a:gd name="T9" fmla="*/ 27 h 27"/>
                        <a:gd name="T10" fmla="*/ 30 w 39"/>
                        <a:gd name="T11" fmla="*/ 24 h 27"/>
                        <a:gd name="T12" fmla="*/ 11 w 39"/>
                        <a:gd name="T13" fmla="*/ 18 h 27"/>
                        <a:gd name="T14" fmla="*/ 0 w 39"/>
                        <a:gd name="T15" fmla="*/ 0 h 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39" h="27">
                          <a:moveTo>
                            <a:pt x="0" y="0"/>
                          </a:moveTo>
                          <a:lnTo>
                            <a:pt x="11" y="7"/>
                          </a:lnTo>
                          <a:lnTo>
                            <a:pt x="22" y="12"/>
                          </a:lnTo>
                          <a:lnTo>
                            <a:pt x="33" y="17"/>
                          </a:lnTo>
                          <a:lnTo>
                            <a:pt x="39" y="27"/>
                          </a:lnTo>
                          <a:lnTo>
                            <a:pt x="30" y="24"/>
                          </a:lnTo>
                          <a:lnTo>
                            <a:pt x="11" y="18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81" name="Freeform 1580"/>
                    <p:cNvSpPr>
                      <a:spLocks/>
                    </p:cNvSpPr>
                    <p:nvPr/>
                  </p:nvSpPr>
                  <p:spPr bwMode="auto">
                    <a:xfrm>
                      <a:off x="4507" y="1410"/>
                      <a:ext cx="39" cy="99"/>
                    </a:xfrm>
                    <a:custGeom>
                      <a:avLst/>
                      <a:gdLst>
                        <a:gd name="T0" fmla="*/ 267 w 313"/>
                        <a:gd name="T1" fmla="*/ 0 h 786"/>
                        <a:gd name="T2" fmla="*/ 238 w 313"/>
                        <a:gd name="T3" fmla="*/ 32 h 786"/>
                        <a:gd name="T4" fmla="*/ 229 w 313"/>
                        <a:gd name="T5" fmla="*/ 79 h 786"/>
                        <a:gd name="T6" fmla="*/ 184 w 313"/>
                        <a:gd name="T7" fmla="*/ 124 h 786"/>
                        <a:gd name="T8" fmla="*/ 91 w 313"/>
                        <a:gd name="T9" fmla="*/ 336 h 786"/>
                        <a:gd name="T10" fmla="*/ 40 w 313"/>
                        <a:gd name="T11" fmla="*/ 528 h 786"/>
                        <a:gd name="T12" fmla="*/ 0 w 313"/>
                        <a:gd name="T13" fmla="*/ 786 h 786"/>
                        <a:gd name="T14" fmla="*/ 129 w 313"/>
                        <a:gd name="T15" fmla="*/ 671 h 786"/>
                        <a:gd name="T16" fmla="*/ 313 w 313"/>
                        <a:gd name="T17" fmla="*/ 102 h 786"/>
                        <a:gd name="T18" fmla="*/ 267 w 313"/>
                        <a:gd name="T19" fmla="*/ 0 h 78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313" h="786">
                          <a:moveTo>
                            <a:pt x="267" y="0"/>
                          </a:moveTo>
                          <a:lnTo>
                            <a:pt x="238" y="32"/>
                          </a:lnTo>
                          <a:lnTo>
                            <a:pt x="229" y="79"/>
                          </a:lnTo>
                          <a:lnTo>
                            <a:pt x="184" y="124"/>
                          </a:lnTo>
                          <a:lnTo>
                            <a:pt x="91" y="336"/>
                          </a:lnTo>
                          <a:lnTo>
                            <a:pt x="40" y="528"/>
                          </a:lnTo>
                          <a:lnTo>
                            <a:pt x="0" y="786"/>
                          </a:lnTo>
                          <a:lnTo>
                            <a:pt x="129" y="671"/>
                          </a:lnTo>
                          <a:lnTo>
                            <a:pt x="313" y="102"/>
                          </a:lnTo>
                          <a:lnTo>
                            <a:pt x="267" y="0"/>
                          </a:lnTo>
                          <a:close/>
                        </a:path>
                      </a:pathLst>
                    </a:custGeom>
                    <a:solidFill>
                      <a:srgbClr val="400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82" name="Freeform 1581"/>
                    <p:cNvSpPr>
                      <a:spLocks/>
                    </p:cNvSpPr>
                    <p:nvPr/>
                  </p:nvSpPr>
                  <p:spPr bwMode="auto">
                    <a:xfrm>
                      <a:off x="4463" y="1391"/>
                      <a:ext cx="146" cy="164"/>
                    </a:xfrm>
                    <a:custGeom>
                      <a:avLst/>
                      <a:gdLst>
                        <a:gd name="T0" fmla="*/ 952 w 1168"/>
                        <a:gd name="T1" fmla="*/ 68 h 1309"/>
                        <a:gd name="T2" fmla="*/ 915 w 1168"/>
                        <a:gd name="T3" fmla="*/ 0 h 1309"/>
                        <a:gd name="T4" fmla="*/ 630 w 1168"/>
                        <a:gd name="T5" fmla="*/ 119 h 1309"/>
                        <a:gd name="T6" fmla="*/ 617 w 1168"/>
                        <a:gd name="T7" fmla="*/ 211 h 1309"/>
                        <a:gd name="T8" fmla="*/ 594 w 1168"/>
                        <a:gd name="T9" fmla="*/ 243 h 1309"/>
                        <a:gd name="T10" fmla="*/ 562 w 1168"/>
                        <a:gd name="T11" fmla="*/ 279 h 1309"/>
                        <a:gd name="T12" fmla="*/ 543 w 1168"/>
                        <a:gd name="T13" fmla="*/ 345 h 1309"/>
                        <a:gd name="T14" fmla="*/ 479 w 1168"/>
                        <a:gd name="T15" fmla="*/ 496 h 1309"/>
                        <a:gd name="T16" fmla="*/ 429 w 1168"/>
                        <a:gd name="T17" fmla="*/ 675 h 1309"/>
                        <a:gd name="T18" fmla="*/ 405 w 1168"/>
                        <a:gd name="T19" fmla="*/ 794 h 1309"/>
                        <a:gd name="T20" fmla="*/ 176 w 1168"/>
                        <a:gd name="T21" fmla="*/ 799 h 1309"/>
                        <a:gd name="T22" fmla="*/ 140 w 1168"/>
                        <a:gd name="T23" fmla="*/ 822 h 1309"/>
                        <a:gd name="T24" fmla="*/ 34 w 1168"/>
                        <a:gd name="T25" fmla="*/ 822 h 1309"/>
                        <a:gd name="T26" fmla="*/ 5 w 1168"/>
                        <a:gd name="T27" fmla="*/ 868 h 1309"/>
                        <a:gd name="T28" fmla="*/ 0 w 1168"/>
                        <a:gd name="T29" fmla="*/ 923 h 1309"/>
                        <a:gd name="T30" fmla="*/ 10 w 1168"/>
                        <a:gd name="T31" fmla="*/ 973 h 1309"/>
                        <a:gd name="T32" fmla="*/ 108 w 1168"/>
                        <a:gd name="T33" fmla="*/ 992 h 1309"/>
                        <a:gd name="T34" fmla="*/ 153 w 1168"/>
                        <a:gd name="T35" fmla="*/ 1060 h 1309"/>
                        <a:gd name="T36" fmla="*/ 244 w 1168"/>
                        <a:gd name="T37" fmla="*/ 1084 h 1309"/>
                        <a:gd name="T38" fmla="*/ 313 w 1168"/>
                        <a:gd name="T39" fmla="*/ 1084 h 1309"/>
                        <a:gd name="T40" fmla="*/ 391 w 1168"/>
                        <a:gd name="T41" fmla="*/ 1098 h 1309"/>
                        <a:gd name="T42" fmla="*/ 395 w 1168"/>
                        <a:gd name="T43" fmla="*/ 1130 h 1309"/>
                        <a:gd name="T44" fmla="*/ 391 w 1168"/>
                        <a:gd name="T45" fmla="*/ 1198 h 1309"/>
                        <a:gd name="T46" fmla="*/ 400 w 1168"/>
                        <a:gd name="T47" fmla="*/ 1245 h 1309"/>
                        <a:gd name="T48" fmla="*/ 442 w 1168"/>
                        <a:gd name="T49" fmla="*/ 1249 h 1309"/>
                        <a:gd name="T50" fmla="*/ 493 w 1168"/>
                        <a:gd name="T51" fmla="*/ 1258 h 1309"/>
                        <a:gd name="T52" fmla="*/ 543 w 1168"/>
                        <a:gd name="T53" fmla="*/ 1305 h 1309"/>
                        <a:gd name="T54" fmla="*/ 603 w 1168"/>
                        <a:gd name="T55" fmla="*/ 1305 h 1309"/>
                        <a:gd name="T56" fmla="*/ 658 w 1168"/>
                        <a:gd name="T57" fmla="*/ 1299 h 1309"/>
                        <a:gd name="T58" fmla="*/ 741 w 1168"/>
                        <a:gd name="T59" fmla="*/ 1272 h 1309"/>
                        <a:gd name="T60" fmla="*/ 832 w 1168"/>
                        <a:gd name="T61" fmla="*/ 1281 h 1309"/>
                        <a:gd name="T62" fmla="*/ 925 w 1168"/>
                        <a:gd name="T63" fmla="*/ 1309 h 1309"/>
                        <a:gd name="T64" fmla="*/ 1012 w 1168"/>
                        <a:gd name="T65" fmla="*/ 1290 h 1309"/>
                        <a:gd name="T66" fmla="*/ 1071 w 1168"/>
                        <a:gd name="T67" fmla="*/ 1222 h 1309"/>
                        <a:gd name="T68" fmla="*/ 1066 w 1168"/>
                        <a:gd name="T69" fmla="*/ 1148 h 1309"/>
                        <a:gd name="T70" fmla="*/ 1089 w 1168"/>
                        <a:gd name="T71" fmla="*/ 1056 h 1309"/>
                        <a:gd name="T72" fmla="*/ 1103 w 1168"/>
                        <a:gd name="T73" fmla="*/ 937 h 1309"/>
                        <a:gd name="T74" fmla="*/ 1130 w 1168"/>
                        <a:gd name="T75" fmla="*/ 826 h 1309"/>
                        <a:gd name="T76" fmla="*/ 1168 w 1168"/>
                        <a:gd name="T77" fmla="*/ 662 h 1309"/>
                        <a:gd name="T78" fmla="*/ 1162 w 1168"/>
                        <a:gd name="T79" fmla="*/ 496 h 1309"/>
                        <a:gd name="T80" fmla="*/ 1162 w 1168"/>
                        <a:gd name="T81" fmla="*/ 349 h 1309"/>
                        <a:gd name="T82" fmla="*/ 1153 w 1168"/>
                        <a:gd name="T83" fmla="*/ 247 h 1309"/>
                        <a:gd name="T84" fmla="*/ 1130 w 1168"/>
                        <a:gd name="T85" fmla="*/ 202 h 1309"/>
                        <a:gd name="T86" fmla="*/ 1080 w 1168"/>
                        <a:gd name="T87" fmla="*/ 166 h 1309"/>
                        <a:gd name="T88" fmla="*/ 1020 w 1168"/>
                        <a:gd name="T89" fmla="*/ 105 h 1309"/>
                        <a:gd name="T90" fmla="*/ 952 w 1168"/>
                        <a:gd name="T91" fmla="*/ 68 h 130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</a:cxnLst>
                      <a:rect l="0" t="0" r="r" b="b"/>
                      <a:pathLst>
                        <a:path w="1168" h="1309">
                          <a:moveTo>
                            <a:pt x="952" y="68"/>
                          </a:moveTo>
                          <a:lnTo>
                            <a:pt x="915" y="0"/>
                          </a:lnTo>
                          <a:lnTo>
                            <a:pt x="630" y="119"/>
                          </a:lnTo>
                          <a:lnTo>
                            <a:pt x="617" y="211"/>
                          </a:lnTo>
                          <a:lnTo>
                            <a:pt x="594" y="243"/>
                          </a:lnTo>
                          <a:lnTo>
                            <a:pt x="562" y="279"/>
                          </a:lnTo>
                          <a:lnTo>
                            <a:pt x="543" y="345"/>
                          </a:lnTo>
                          <a:lnTo>
                            <a:pt x="479" y="496"/>
                          </a:lnTo>
                          <a:lnTo>
                            <a:pt x="429" y="675"/>
                          </a:lnTo>
                          <a:lnTo>
                            <a:pt x="405" y="794"/>
                          </a:lnTo>
                          <a:lnTo>
                            <a:pt x="176" y="799"/>
                          </a:lnTo>
                          <a:lnTo>
                            <a:pt x="140" y="822"/>
                          </a:lnTo>
                          <a:lnTo>
                            <a:pt x="34" y="822"/>
                          </a:lnTo>
                          <a:lnTo>
                            <a:pt x="5" y="868"/>
                          </a:lnTo>
                          <a:lnTo>
                            <a:pt x="0" y="923"/>
                          </a:lnTo>
                          <a:lnTo>
                            <a:pt x="10" y="973"/>
                          </a:lnTo>
                          <a:lnTo>
                            <a:pt x="108" y="992"/>
                          </a:lnTo>
                          <a:lnTo>
                            <a:pt x="153" y="1060"/>
                          </a:lnTo>
                          <a:lnTo>
                            <a:pt x="244" y="1084"/>
                          </a:lnTo>
                          <a:lnTo>
                            <a:pt x="313" y="1084"/>
                          </a:lnTo>
                          <a:lnTo>
                            <a:pt x="391" y="1098"/>
                          </a:lnTo>
                          <a:lnTo>
                            <a:pt x="395" y="1130"/>
                          </a:lnTo>
                          <a:lnTo>
                            <a:pt x="391" y="1198"/>
                          </a:lnTo>
                          <a:lnTo>
                            <a:pt x="400" y="1245"/>
                          </a:lnTo>
                          <a:lnTo>
                            <a:pt x="442" y="1249"/>
                          </a:lnTo>
                          <a:lnTo>
                            <a:pt x="493" y="1258"/>
                          </a:lnTo>
                          <a:lnTo>
                            <a:pt x="543" y="1305"/>
                          </a:lnTo>
                          <a:lnTo>
                            <a:pt x="603" y="1305"/>
                          </a:lnTo>
                          <a:lnTo>
                            <a:pt x="658" y="1299"/>
                          </a:lnTo>
                          <a:lnTo>
                            <a:pt x="741" y="1272"/>
                          </a:lnTo>
                          <a:lnTo>
                            <a:pt x="832" y="1281"/>
                          </a:lnTo>
                          <a:lnTo>
                            <a:pt x="925" y="1309"/>
                          </a:lnTo>
                          <a:lnTo>
                            <a:pt x="1012" y="1290"/>
                          </a:lnTo>
                          <a:lnTo>
                            <a:pt x="1071" y="1222"/>
                          </a:lnTo>
                          <a:lnTo>
                            <a:pt x="1066" y="1148"/>
                          </a:lnTo>
                          <a:lnTo>
                            <a:pt x="1089" y="1056"/>
                          </a:lnTo>
                          <a:lnTo>
                            <a:pt x="1103" y="937"/>
                          </a:lnTo>
                          <a:lnTo>
                            <a:pt x="1130" y="826"/>
                          </a:lnTo>
                          <a:lnTo>
                            <a:pt x="1168" y="662"/>
                          </a:lnTo>
                          <a:lnTo>
                            <a:pt x="1162" y="496"/>
                          </a:lnTo>
                          <a:lnTo>
                            <a:pt x="1162" y="349"/>
                          </a:lnTo>
                          <a:lnTo>
                            <a:pt x="1153" y="247"/>
                          </a:lnTo>
                          <a:lnTo>
                            <a:pt x="1130" y="202"/>
                          </a:lnTo>
                          <a:lnTo>
                            <a:pt x="1080" y="166"/>
                          </a:lnTo>
                          <a:lnTo>
                            <a:pt x="1020" y="105"/>
                          </a:lnTo>
                          <a:lnTo>
                            <a:pt x="952" y="68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83" name="Freeform 1582"/>
                    <p:cNvSpPr>
                      <a:spLocks/>
                    </p:cNvSpPr>
                    <p:nvPr/>
                  </p:nvSpPr>
                  <p:spPr bwMode="auto">
                    <a:xfrm>
                      <a:off x="4514" y="1401"/>
                      <a:ext cx="92" cy="153"/>
                    </a:xfrm>
                    <a:custGeom>
                      <a:avLst/>
                      <a:gdLst>
                        <a:gd name="T0" fmla="*/ 96 w 739"/>
                        <a:gd name="T1" fmla="*/ 1010 h 1221"/>
                        <a:gd name="T2" fmla="*/ 270 w 739"/>
                        <a:gd name="T3" fmla="*/ 997 h 1221"/>
                        <a:gd name="T4" fmla="*/ 418 w 739"/>
                        <a:gd name="T5" fmla="*/ 950 h 1221"/>
                        <a:gd name="T6" fmla="*/ 478 w 739"/>
                        <a:gd name="T7" fmla="*/ 840 h 1221"/>
                        <a:gd name="T8" fmla="*/ 459 w 739"/>
                        <a:gd name="T9" fmla="*/ 767 h 1221"/>
                        <a:gd name="T10" fmla="*/ 574 w 739"/>
                        <a:gd name="T11" fmla="*/ 611 h 1221"/>
                        <a:gd name="T12" fmla="*/ 468 w 739"/>
                        <a:gd name="T13" fmla="*/ 680 h 1221"/>
                        <a:gd name="T14" fmla="*/ 523 w 739"/>
                        <a:gd name="T15" fmla="*/ 542 h 1221"/>
                        <a:gd name="T16" fmla="*/ 615 w 739"/>
                        <a:gd name="T17" fmla="*/ 363 h 1221"/>
                        <a:gd name="T18" fmla="*/ 478 w 739"/>
                        <a:gd name="T19" fmla="*/ 514 h 1221"/>
                        <a:gd name="T20" fmla="*/ 459 w 739"/>
                        <a:gd name="T21" fmla="*/ 275 h 1221"/>
                        <a:gd name="T22" fmla="*/ 390 w 739"/>
                        <a:gd name="T23" fmla="*/ 193 h 1221"/>
                        <a:gd name="T24" fmla="*/ 293 w 739"/>
                        <a:gd name="T25" fmla="*/ 156 h 1221"/>
                        <a:gd name="T26" fmla="*/ 482 w 739"/>
                        <a:gd name="T27" fmla="*/ 92 h 1221"/>
                        <a:gd name="T28" fmla="*/ 569 w 739"/>
                        <a:gd name="T29" fmla="*/ 165 h 1221"/>
                        <a:gd name="T30" fmla="*/ 514 w 739"/>
                        <a:gd name="T31" fmla="*/ 92 h 1221"/>
                        <a:gd name="T32" fmla="*/ 408 w 739"/>
                        <a:gd name="T33" fmla="*/ 60 h 1221"/>
                        <a:gd name="T34" fmla="*/ 482 w 739"/>
                        <a:gd name="T35" fmla="*/ 32 h 1221"/>
                        <a:gd name="T36" fmla="*/ 546 w 739"/>
                        <a:gd name="T37" fmla="*/ 0 h 1221"/>
                        <a:gd name="T38" fmla="*/ 633 w 739"/>
                        <a:gd name="T39" fmla="*/ 69 h 1221"/>
                        <a:gd name="T40" fmla="*/ 711 w 739"/>
                        <a:gd name="T41" fmla="*/ 133 h 1221"/>
                        <a:gd name="T42" fmla="*/ 739 w 739"/>
                        <a:gd name="T43" fmla="*/ 243 h 1221"/>
                        <a:gd name="T44" fmla="*/ 735 w 739"/>
                        <a:gd name="T45" fmla="*/ 459 h 1221"/>
                        <a:gd name="T46" fmla="*/ 707 w 739"/>
                        <a:gd name="T47" fmla="*/ 712 h 1221"/>
                        <a:gd name="T48" fmla="*/ 665 w 739"/>
                        <a:gd name="T49" fmla="*/ 960 h 1221"/>
                        <a:gd name="T50" fmla="*/ 647 w 739"/>
                        <a:gd name="T51" fmla="*/ 1116 h 1221"/>
                        <a:gd name="T52" fmla="*/ 606 w 739"/>
                        <a:gd name="T53" fmla="*/ 1189 h 1221"/>
                        <a:gd name="T54" fmla="*/ 510 w 739"/>
                        <a:gd name="T55" fmla="*/ 1221 h 1221"/>
                        <a:gd name="T56" fmla="*/ 446 w 739"/>
                        <a:gd name="T57" fmla="*/ 1203 h 1221"/>
                        <a:gd name="T58" fmla="*/ 395 w 739"/>
                        <a:gd name="T59" fmla="*/ 1139 h 1221"/>
                        <a:gd name="T60" fmla="*/ 376 w 739"/>
                        <a:gd name="T61" fmla="*/ 1120 h 1221"/>
                        <a:gd name="T62" fmla="*/ 298 w 739"/>
                        <a:gd name="T63" fmla="*/ 1185 h 1221"/>
                        <a:gd name="T64" fmla="*/ 202 w 739"/>
                        <a:gd name="T65" fmla="*/ 1208 h 1221"/>
                        <a:gd name="T66" fmla="*/ 123 w 739"/>
                        <a:gd name="T67" fmla="*/ 1194 h 1221"/>
                        <a:gd name="T68" fmla="*/ 174 w 739"/>
                        <a:gd name="T69" fmla="*/ 1144 h 1221"/>
                        <a:gd name="T70" fmla="*/ 257 w 739"/>
                        <a:gd name="T71" fmla="*/ 1056 h 1221"/>
                        <a:gd name="T72" fmla="*/ 128 w 739"/>
                        <a:gd name="T73" fmla="*/ 1129 h 1221"/>
                        <a:gd name="T74" fmla="*/ 23 w 739"/>
                        <a:gd name="T75" fmla="*/ 1161 h 1221"/>
                        <a:gd name="T76" fmla="*/ 0 w 739"/>
                        <a:gd name="T77" fmla="*/ 1116 h 122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739" h="1221">
                          <a:moveTo>
                            <a:pt x="0" y="1024"/>
                          </a:moveTo>
                          <a:lnTo>
                            <a:pt x="96" y="1010"/>
                          </a:lnTo>
                          <a:lnTo>
                            <a:pt x="179" y="1006"/>
                          </a:lnTo>
                          <a:lnTo>
                            <a:pt x="270" y="997"/>
                          </a:lnTo>
                          <a:lnTo>
                            <a:pt x="372" y="982"/>
                          </a:lnTo>
                          <a:lnTo>
                            <a:pt x="418" y="950"/>
                          </a:lnTo>
                          <a:lnTo>
                            <a:pt x="542" y="795"/>
                          </a:lnTo>
                          <a:lnTo>
                            <a:pt x="478" y="840"/>
                          </a:lnTo>
                          <a:lnTo>
                            <a:pt x="436" y="877"/>
                          </a:lnTo>
                          <a:lnTo>
                            <a:pt x="459" y="767"/>
                          </a:lnTo>
                          <a:lnTo>
                            <a:pt x="505" y="725"/>
                          </a:lnTo>
                          <a:lnTo>
                            <a:pt x="574" y="611"/>
                          </a:lnTo>
                          <a:lnTo>
                            <a:pt x="510" y="665"/>
                          </a:lnTo>
                          <a:lnTo>
                            <a:pt x="468" y="680"/>
                          </a:lnTo>
                          <a:lnTo>
                            <a:pt x="478" y="601"/>
                          </a:lnTo>
                          <a:lnTo>
                            <a:pt x="523" y="542"/>
                          </a:lnTo>
                          <a:lnTo>
                            <a:pt x="569" y="496"/>
                          </a:lnTo>
                          <a:lnTo>
                            <a:pt x="615" y="363"/>
                          </a:lnTo>
                          <a:lnTo>
                            <a:pt x="527" y="473"/>
                          </a:lnTo>
                          <a:lnTo>
                            <a:pt x="478" y="514"/>
                          </a:lnTo>
                          <a:lnTo>
                            <a:pt x="472" y="344"/>
                          </a:lnTo>
                          <a:lnTo>
                            <a:pt x="459" y="275"/>
                          </a:lnTo>
                          <a:lnTo>
                            <a:pt x="431" y="243"/>
                          </a:lnTo>
                          <a:lnTo>
                            <a:pt x="390" y="193"/>
                          </a:lnTo>
                          <a:lnTo>
                            <a:pt x="325" y="169"/>
                          </a:lnTo>
                          <a:lnTo>
                            <a:pt x="293" y="156"/>
                          </a:lnTo>
                          <a:lnTo>
                            <a:pt x="385" y="69"/>
                          </a:lnTo>
                          <a:lnTo>
                            <a:pt x="482" y="92"/>
                          </a:lnTo>
                          <a:lnTo>
                            <a:pt x="546" y="128"/>
                          </a:lnTo>
                          <a:lnTo>
                            <a:pt x="569" y="165"/>
                          </a:lnTo>
                          <a:lnTo>
                            <a:pt x="550" y="110"/>
                          </a:lnTo>
                          <a:lnTo>
                            <a:pt x="514" y="92"/>
                          </a:lnTo>
                          <a:lnTo>
                            <a:pt x="454" y="69"/>
                          </a:lnTo>
                          <a:lnTo>
                            <a:pt x="408" y="60"/>
                          </a:lnTo>
                          <a:lnTo>
                            <a:pt x="436" y="46"/>
                          </a:lnTo>
                          <a:lnTo>
                            <a:pt x="482" y="32"/>
                          </a:lnTo>
                          <a:lnTo>
                            <a:pt x="523" y="18"/>
                          </a:lnTo>
                          <a:lnTo>
                            <a:pt x="546" y="0"/>
                          </a:lnTo>
                          <a:lnTo>
                            <a:pt x="601" y="37"/>
                          </a:lnTo>
                          <a:lnTo>
                            <a:pt x="633" y="69"/>
                          </a:lnTo>
                          <a:lnTo>
                            <a:pt x="665" y="110"/>
                          </a:lnTo>
                          <a:lnTo>
                            <a:pt x="711" y="133"/>
                          </a:lnTo>
                          <a:lnTo>
                            <a:pt x="720" y="175"/>
                          </a:lnTo>
                          <a:lnTo>
                            <a:pt x="739" y="243"/>
                          </a:lnTo>
                          <a:lnTo>
                            <a:pt x="739" y="349"/>
                          </a:lnTo>
                          <a:lnTo>
                            <a:pt x="735" y="459"/>
                          </a:lnTo>
                          <a:lnTo>
                            <a:pt x="730" y="584"/>
                          </a:lnTo>
                          <a:lnTo>
                            <a:pt x="707" y="712"/>
                          </a:lnTo>
                          <a:lnTo>
                            <a:pt x="679" y="845"/>
                          </a:lnTo>
                          <a:lnTo>
                            <a:pt x="665" y="960"/>
                          </a:lnTo>
                          <a:lnTo>
                            <a:pt x="643" y="1042"/>
                          </a:lnTo>
                          <a:lnTo>
                            <a:pt x="647" y="1116"/>
                          </a:lnTo>
                          <a:lnTo>
                            <a:pt x="638" y="1157"/>
                          </a:lnTo>
                          <a:lnTo>
                            <a:pt x="606" y="1189"/>
                          </a:lnTo>
                          <a:lnTo>
                            <a:pt x="565" y="1217"/>
                          </a:lnTo>
                          <a:lnTo>
                            <a:pt x="510" y="1221"/>
                          </a:lnTo>
                          <a:lnTo>
                            <a:pt x="482" y="1208"/>
                          </a:lnTo>
                          <a:lnTo>
                            <a:pt x="446" y="1203"/>
                          </a:lnTo>
                          <a:lnTo>
                            <a:pt x="357" y="1185"/>
                          </a:lnTo>
                          <a:lnTo>
                            <a:pt x="395" y="1139"/>
                          </a:lnTo>
                          <a:lnTo>
                            <a:pt x="436" y="1074"/>
                          </a:lnTo>
                          <a:lnTo>
                            <a:pt x="376" y="1120"/>
                          </a:lnTo>
                          <a:lnTo>
                            <a:pt x="330" y="1161"/>
                          </a:lnTo>
                          <a:lnTo>
                            <a:pt x="298" y="1185"/>
                          </a:lnTo>
                          <a:lnTo>
                            <a:pt x="252" y="1208"/>
                          </a:lnTo>
                          <a:lnTo>
                            <a:pt x="202" y="1208"/>
                          </a:lnTo>
                          <a:lnTo>
                            <a:pt x="151" y="1208"/>
                          </a:lnTo>
                          <a:lnTo>
                            <a:pt x="123" y="1194"/>
                          </a:lnTo>
                          <a:lnTo>
                            <a:pt x="110" y="1180"/>
                          </a:lnTo>
                          <a:lnTo>
                            <a:pt x="174" y="1144"/>
                          </a:lnTo>
                          <a:lnTo>
                            <a:pt x="238" y="1084"/>
                          </a:lnTo>
                          <a:lnTo>
                            <a:pt x="257" y="1056"/>
                          </a:lnTo>
                          <a:lnTo>
                            <a:pt x="206" y="1070"/>
                          </a:lnTo>
                          <a:lnTo>
                            <a:pt x="128" y="1129"/>
                          </a:lnTo>
                          <a:lnTo>
                            <a:pt x="96" y="1157"/>
                          </a:lnTo>
                          <a:lnTo>
                            <a:pt x="23" y="1161"/>
                          </a:lnTo>
                          <a:lnTo>
                            <a:pt x="0" y="1148"/>
                          </a:lnTo>
                          <a:lnTo>
                            <a:pt x="0" y="1116"/>
                          </a:lnTo>
                          <a:lnTo>
                            <a:pt x="0" y="1024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84" name="Freeform 1583"/>
                    <p:cNvSpPr>
                      <a:spLocks/>
                    </p:cNvSpPr>
                    <p:nvPr/>
                  </p:nvSpPr>
                  <p:spPr bwMode="auto">
                    <a:xfrm>
                      <a:off x="4572" y="1477"/>
                      <a:ext cx="27" cy="71"/>
                    </a:xfrm>
                    <a:custGeom>
                      <a:avLst/>
                      <a:gdLst>
                        <a:gd name="T0" fmla="*/ 0 w 216"/>
                        <a:gd name="T1" fmla="*/ 565 h 565"/>
                        <a:gd name="T2" fmla="*/ 37 w 216"/>
                        <a:gd name="T3" fmla="*/ 546 h 565"/>
                        <a:gd name="T4" fmla="*/ 78 w 216"/>
                        <a:gd name="T5" fmla="*/ 501 h 565"/>
                        <a:gd name="T6" fmla="*/ 114 w 216"/>
                        <a:gd name="T7" fmla="*/ 418 h 565"/>
                        <a:gd name="T8" fmla="*/ 133 w 216"/>
                        <a:gd name="T9" fmla="*/ 349 h 565"/>
                        <a:gd name="T10" fmla="*/ 161 w 216"/>
                        <a:gd name="T11" fmla="*/ 271 h 565"/>
                        <a:gd name="T12" fmla="*/ 175 w 216"/>
                        <a:gd name="T13" fmla="*/ 197 h 565"/>
                        <a:gd name="T14" fmla="*/ 197 w 216"/>
                        <a:gd name="T15" fmla="*/ 83 h 565"/>
                        <a:gd name="T16" fmla="*/ 216 w 216"/>
                        <a:gd name="T17" fmla="*/ 0 h 565"/>
                        <a:gd name="T18" fmla="*/ 170 w 216"/>
                        <a:gd name="T19" fmla="*/ 165 h 565"/>
                        <a:gd name="T20" fmla="*/ 133 w 216"/>
                        <a:gd name="T21" fmla="*/ 294 h 565"/>
                        <a:gd name="T22" fmla="*/ 92 w 216"/>
                        <a:gd name="T23" fmla="*/ 381 h 565"/>
                        <a:gd name="T24" fmla="*/ 27 w 216"/>
                        <a:gd name="T25" fmla="*/ 474 h 565"/>
                        <a:gd name="T26" fmla="*/ 0 w 216"/>
                        <a:gd name="T27" fmla="*/ 565 h 5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216" h="565">
                          <a:moveTo>
                            <a:pt x="0" y="565"/>
                          </a:moveTo>
                          <a:lnTo>
                            <a:pt x="37" y="546"/>
                          </a:lnTo>
                          <a:lnTo>
                            <a:pt x="78" y="501"/>
                          </a:lnTo>
                          <a:lnTo>
                            <a:pt x="114" y="418"/>
                          </a:lnTo>
                          <a:lnTo>
                            <a:pt x="133" y="349"/>
                          </a:lnTo>
                          <a:lnTo>
                            <a:pt x="161" y="271"/>
                          </a:lnTo>
                          <a:lnTo>
                            <a:pt x="175" y="197"/>
                          </a:lnTo>
                          <a:lnTo>
                            <a:pt x="197" y="83"/>
                          </a:lnTo>
                          <a:lnTo>
                            <a:pt x="216" y="0"/>
                          </a:lnTo>
                          <a:lnTo>
                            <a:pt x="170" y="165"/>
                          </a:lnTo>
                          <a:lnTo>
                            <a:pt x="133" y="294"/>
                          </a:lnTo>
                          <a:lnTo>
                            <a:pt x="92" y="381"/>
                          </a:lnTo>
                          <a:lnTo>
                            <a:pt x="27" y="474"/>
                          </a:lnTo>
                          <a:lnTo>
                            <a:pt x="0" y="565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85" name="Freeform 1584"/>
                    <p:cNvSpPr>
                      <a:spLocks/>
                    </p:cNvSpPr>
                    <p:nvPr/>
                  </p:nvSpPr>
                  <p:spPr bwMode="auto">
                    <a:xfrm>
                      <a:off x="4465" y="1420"/>
                      <a:ext cx="107" cy="106"/>
                    </a:xfrm>
                    <a:custGeom>
                      <a:avLst/>
                      <a:gdLst>
                        <a:gd name="T0" fmla="*/ 597 w 854"/>
                        <a:gd name="T1" fmla="*/ 32 h 849"/>
                        <a:gd name="T2" fmla="*/ 523 w 854"/>
                        <a:gd name="T3" fmla="*/ 155 h 849"/>
                        <a:gd name="T4" fmla="*/ 538 w 854"/>
                        <a:gd name="T5" fmla="*/ 279 h 849"/>
                        <a:gd name="T6" fmla="*/ 529 w 854"/>
                        <a:gd name="T7" fmla="*/ 417 h 849"/>
                        <a:gd name="T8" fmla="*/ 529 w 854"/>
                        <a:gd name="T9" fmla="*/ 454 h 849"/>
                        <a:gd name="T10" fmla="*/ 538 w 854"/>
                        <a:gd name="T11" fmla="*/ 500 h 849"/>
                        <a:gd name="T12" fmla="*/ 501 w 854"/>
                        <a:gd name="T13" fmla="*/ 532 h 849"/>
                        <a:gd name="T14" fmla="*/ 469 w 854"/>
                        <a:gd name="T15" fmla="*/ 569 h 849"/>
                        <a:gd name="T16" fmla="*/ 414 w 854"/>
                        <a:gd name="T17" fmla="*/ 569 h 849"/>
                        <a:gd name="T18" fmla="*/ 221 w 854"/>
                        <a:gd name="T19" fmla="*/ 579 h 849"/>
                        <a:gd name="T20" fmla="*/ 124 w 854"/>
                        <a:gd name="T21" fmla="*/ 606 h 849"/>
                        <a:gd name="T22" fmla="*/ 0 w 854"/>
                        <a:gd name="T23" fmla="*/ 638 h 849"/>
                        <a:gd name="T24" fmla="*/ 5 w 854"/>
                        <a:gd name="T25" fmla="*/ 734 h 849"/>
                        <a:gd name="T26" fmla="*/ 79 w 854"/>
                        <a:gd name="T27" fmla="*/ 715 h 849"/>
                        <a:gd name="T28" fmla="*/ 96 w 854"/>
                        <a:gd name="T29" fmla="*/ 670 h 849"/>
                        <a:gd name="T30" fmla="*/ 106 w 854"/>
                        <a:gd name="T31" fmla="*/ 753 h 849"/>
                        <a:gd name="T32" fmla="*/ 156 w 854"/>
                        <a:gd name="T33" fmla="*/ 817 h 849"/>
                        <a:gd name="T34" fmla="*/ 294 w 854"/>
                        <a:gd name="T35" fmla="*/ 845 h 849"/>
                        <a:gd name="T36" fmla="*/ 276 w 854"/>
                        <a:gd name="T37" fmla="*/ 798 h 849"/>
                        <a:gd name="T38" fmla="*/ 202 w 854"/>
                        <a:gd name="T39" fmla="*/ 715 h 849"/>
                        <a:gd name="T40" fmla="*/ 262 w 854"/>
                        <a:gd name="T41" fmla="*/ 679 h 849"/>
                        <a:gd name="T42" fmla="*/ 294 w 854"/>
                        <a:gd name="T43" fmla="*/ 757 h 849"/>
                        <a:gd name="T44" fmla="*/ 391 w 854"/>
                        <a:gd name="T45" fmla="*/ 840 h 849"/>
                        <a:gd name="T46" fmla="*/ 519 w 854"/>
                        <a:gd name="T47" fmla="*/ 840 h 849"/>
                        <a:gd name="T48" fmla="*/ 376 w 854"/>
                        <a:gd name="T49" fmla="*/ 743 h 849"/>
                        <a:gd name="T50" fmla="*/ 317 w 854"/>
                        <a:gd name="T51" fmla="*/ 679 h 849"/>
                        <a:gd name="T52" fmla="*/ 349 w 854"/>
                        <a:gd name="T53" fmla="*/ 647 h 849"/>
                        <a:gd name="T54" fmla="*/ 400 w 854"/>
                        <a:gd name="T55" fmla="*/ 711 h 849"/>
                        <a:gd name="T56" fmla="*/ 491 w 854"/>
                        <a:gd name="T57" fmla="*/ 781 h 849"/>
                        <a:gd name="T58" fmla="*/ 570 w 854"/>
                        <a:gd name="T59" fmla="*/ 822 h 849"/>
                        <a:gd name="T60" fmla="*/ 671 w 854"/>
                        <a:gd name="T61" fmla="*/ 830 h 849"/>
                        <a:gd name="T62" fmla="*/ 606 w 854"/>
                        <a:gd name="T63" fmla="*/ 781 h 849"/>
                        <a:gd name="T64" fmla="*/ 529 w 854"/>
                        <a:gd name="T65" fmla="*/ 715 h 849"/>
                        <a:gd name="T66" fmla="*/ 551 w 854"/>
                        <a:gd name="T67" fmla="*/ 679 h 849"/>
                        <a:gd name="T68" fmla="*/ 588 w 854"/>
                        <a:gd name="T69" fmla="*/ 739 h 849"/>
                        <a:gd name="T70" fmla="*/ 667 w 854"/>
                        <a:gd name="T71" fmla="*/ 795 h 849"/>
                        <a:gd name="T72" fmla="*/ 763 w 854"/>
                        <a:gd name="T73" fmla="*/ 803 h 849"/>
                        <a:gd name="T74" fmla="*/ 813 w 854"/>
                        <a:gd name="T75" fmla="*/ 724 h 849"/>
                        <a:gd name="T76" fmla="*/ 639 w 854"/>
                        <a:gd name="T77" fmla="*/ 698 h 849"/>
                        <a:gd name="T78" fmla="*/ 533 w 854"/>
                        <a:gd name="T79" fmla="*/ 634 h 849"/>
                        <a:gd name="T80" fmla="*/ 514 w 854"/>
                        <a:gd name="T81" fmla="*/ 579 h 849"/>
                        <a:gd name="T82" fmla="*/ 556 w 854"/>
                        <a:gd name="T83" fmla="*/ 606 h 849"/>
                        <a:gd name="T84" fmla="*/ 675 w 854"/>
                        <a:gd name="T85" fmla="*/ 683 h 849"/>
                        <a:gd name="T86" fmla="*/ 813 w 854"/>
                        <a:gd name="T87" fmla="*/ 724 h 849"/>
                        <a:gd name="T88" fmla="*/ 841 w 854"/>
                        <a:gd name="T89" fmla="*/ 560 h 849"/>
                        <a:gd name="T90" fmla="*/ 763 w 854"/>
                        <a:gd name="T91" fmla="*/ 541 h 849"/>
                        <a:gd name="T92" fmla="*/ 597 w 854"/>
                        <a:gd name="T93" fmla="*/ 555 h 849"/>
                        <a:gd name="T94" fmla="*/ 570 w 854"/>
                        <a:gd name="T95" fmla="*/ 523 h 849"/>
                        <a:gd name="T96" fmla="*/ 657 w 854"/>
                        <a:gd name="T97" fmla="*/ 537 h 849"/>
                        <a:gd name="T98" fmla="*/ 841 w 854"/>
                        <a:gd name="T99" fmla="*/ 500 h 849"/>
                        <a:gd name="T100" fmla="*/ 850 w 854"/>
                        <a:gd name="T101" fmla="*/ 353 h 849"/>
                        <a:gd name="T102" fmla="*/ 845 w 854"/>
                        <a:gd name="T103" fmla="*/ 192 h 849"/>
                        <a:gd name="T104" fmla="*/ 754 w 854"/>
                        <a:gd name="T105" fmla="*/ 110 h 849"/>
                        <a:gd name="T106" fmla="*/ 845 w 854"/>
                        <a:gd name="T107" fmla="*/ 147 h 849"/>
                        <a:gd name="T108" fmla="*/ 795 w 854"/>
                        <a:gd name="T109" fmla="*/ 49 h 849"/>
                        <a:gd name="T110" fmla="*/ 699 w 854"/>
                        <a:gd name="T111" fmla="*/ 0 h 8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854" h="849">
                          <a:moveTo>
                            <a:pt x="699" y="0"/>
                          </a:moveTo>
                          <a:lnTo>
                            <a:pt x="597" y="32"/>
                          </a:lnTo>
                          <a:lnTo>
                            <a:pt x="551" y="73"/>
                          </a:lnTo>
                          <a:lnTo>
                            <a:pt x="523" y="155"/>
                          </a:lnTo>
                          <a:lnTo>
                            <a:pt x="523" y="234"/>
                          </a:lnTo>
                          <a:lnTo>
                            <a:pt x="538" y="279"/>
                          </a:lnTo>
                          <a:lnTo>
                            <a:pt x="529" y="358"/>
                          </a:lnTo>
                          <a:lnTo>
                            <a:pt x="529" y="417"/>
                          </a:lnTo>
                          <a:lnTo>
                            <a:pt x="542" y="432"/>
                          </a:lnTo>
                          <a:lnTo>
                            <a:pt x="529" y="454"/>
                          </a:lnTo>
                          <a:lnTo>
                            <a:pt x="519" y="477"/>
                          </a:lnTo>
                          <a:lnTo>
                            <a:pt x="538" y="500"/>
                          </a:lnTo>
                          <a:lnTo>
                            <a:pt x="538" y="523"/>
                          </a:lnTo>
                          <a:lnTo>
                            <a:pt x="501" y="532"/>
                          </a:lnTo>
                          <a:lnTo>
                            <a:pt x="506" y="555"/>
                          </a:lnTo>
                          <a:lnTo>
                            <a:pt x="469" y="569"/>
                          </a:lnTo>
                          <a:lnTo>
                            <a:pt x="436" y="560"/>
                          </a:lnTo>
                          <a:lnTo>
                            <a:pt x="414" y="569"/>
                          </a:lnTo>
                          <a:lnTo>
                            <a:pt x="312" y="583"/>
                          </a:lnTo>
                          <a:lnTo>
                            <a:pt x="221" y="579"/>
                          </a:lnTo>
                          <a:lnTo>
                            <a:pt x="161" y="583"/>
                          </a:lnTo>
                          <a:lnTo>
                            <a:pt x="124" y="606"/>
                          </a:lnTo>
                          <a:lnTo>
                            <a:pt x="32" y="606"/>
                          </a:lnTo>
                          <a:lnTo>
                            <a:pt x="0" y="638"/>
                          </a:lnTo>
                          <a:lnTo>
                            <a:pt x="0" y="675"/>
                          </a:lnTo>
                          <a:lnTo>
                            <a:pt x="5" y="734"/>
                          </a:lnTo>
                          <a:lnTo>
                            <a:pt x="79" y="753"/>
                          </a:lnTo>
                          <a:lnTo>
                            <a:pt x="79" y="715"/>
                          </a:lnTo>
                          <a:lnTo>
                            <a:pt x="83" y="683"/>
                          </a:lnTo>
                          <a:lnTo>
                            <a:pt x="96" y="670"/>
                          </a:lnTo>
                          <a:lnTo>
                            <a:pt x="102" y="707"/>
                          </a:lnTo>
                          <a:lnTo>
                            <a:pt x="106" y="753"/>
                          </a:lnTo>
                          <a:lnTo>
                            <a:pt x="124" y="781"/>
                          </a:lnTo>
                          <a:lnTo>
                            <a:pt x="156" y="817"/>
                          </a:lnTo>
                          <a:lnTo>
                            <a:pt x="234" y="835"/>
                          </a:lnTo>
                          <a:lnTo>
                            <a:pt x="294" y="845"/>
                          </a:lnTo>
                          <a:lnTo>
                            <a:pt x="363" y="849"/>
                          </a:lnTo>
                          <a:lnTo>
                            <a:pt x="276" y="798"/>
                          </a:lnTo>
                          <a:lnTo>
                            <a:pt x="216" y="753"/>
                          </a:lnTo>
                          <a:lnTo>
                            <a:pt x="202" y="715"/>
                          </a:lnTo>
                          <a:lnTo>
                            <a:pt x="211" y="683"/>
                          </a:lnTo>
                          <a:lnTo>
                            <a:pt x="262" y="679"/>
                          </a:lnTo>
                          <a:lnTo>
                            <a:pt x="280" y="715"/>
                          </a:lnTo>
                          <a:lnTo>
                            <a:pt x="294" y="757"/>
                          </a:lnTo>
                          <a:lnTo>
                            <a:pt x="340" y="803"/>
                          </a:lnTo>
                          <a:lnTo>
                            <a:pt x="391" y="840"/>
                          </a:lnTo>
                          <a:lnTo>
                            <a:pt x="442" y="845"/>
                          </a:lnTo>
                          <a:lnTo>
                            <a:pt x="519" y="840"/>
                          </a:lnTo>
                          <a:lnTo>
                            <a:pt x="436" y="775"/>
                          </a:lnTo>
                          <a:lnTo>
                            <a:pt x="376" y="743"/>
                          </a:lnTo>
                          <a:lnTo>
                            <a:pt x="331" y="707"/>
                          </a:lnTo>
                          <a:lnTo>
                            <a:pt x="317" y="679"/>
                          </a:lnTo>
                          <a:lnTo>
                            <a:pt x="321" y="651"/>
                          </a:lnTo>
                          <a:lnTo>
                            <a:pt x="349" y="647"/>
                          </a:lnTo>
                          <a:lnTo>
                            <a:pt x="381" y="675"/>
                          </a:lnTo>
                          <a:lnTo>
                            <a:pt x="400" y="711"/>
                          </a:lnTo>
                          <a:lnTo>
                            <a:pt x="442" y="757"/>
                          </a:lnTo>
                          <a:lnTo>
                            <a:pt x="491" y="781"/>
                          </a:lnTo>
                          <a:lnTo>
                            <a:pt x="529" y="803"/>
                          </a:lnTo>
                          <a:lnTo>
                            <a:pt x="570" y="822"/>
                          </a:lnTo>
                          <a:lnTo>
                            <a:pt x="616" y="830"/>
                          </a:lnTo>
                          <a:lnTo>
                            <a:pt x="671" y="830"/>
                          </a:lnTo>
                          <a:lnTo>
                            <a:pt x="724" y="820"/>
                          </a:lnTo>
                          <a:lnTo>
                            <a:pt x="606" y="781"/>
                          </a:lnTo>
                          <a:lnTo>
                            <a:pt x="561" y="757"/>
                          </a:lnTo>
                          <a:lnTo>
                            <a:pt x="529" y="715"/>
                          </a:lnTo>
                          <a:lnTo>
                            <a:pt x="523" y="679"/>
                          </a:lnTo>
                          <a:lnTo>
                            <a:pt x="551" y="679"/>
                          </a:lnTo>
                          <a:lnTo>
                            <a:pt x="565" y="711"/>
                          </a:lnTo>
                          <a:lnTo>
                            <a:pt x="588" y="739"/>
                          </a:lnTo>
                          <a:lnTo>
                            <a:pt x="625" y="767"/>
                          </a:lnTo>
                          <a:lnTo>
                            <a:pt x="667" y="795"/>
                          </a:lnTo>
                          <a:lnTo>
                            <a:pt x="721" y="818"/>
                          </a:lnTo>
                          <a:lnTo>
                            <a:pt x="763" y="803"/>
                          </a:lnTo>
                          <a:lnTo>
                            <a:pt x="781" y="781"/>
                          </a:lnTo>
                          <a:lnTo>
                            <a:pt x="813" y="724"/>
                          </a:lnTo>
                          <a:lnTo>
                            <a:pt x="754" y="711"/>
                          </a:lnTo>
                          <a:lnTo>
                            <a:pt x="639" y="698"/>
                          </a:lnTo>
                          <a:lnTo>
                            <a:pt x="570" y="666"/>
                          </a:lnTo>
                          <a:lnTo>
                            <a:pt x="533" y="634"/>
                          </a:lnTo>
                          <a:lnTo>
                            <a:pt x="519" y="596"/>
                          </a:lnTo>
                          <a:lnTo>
                            <a:pt x="514" y="579"/>
                          </a:lnTo>
                          <a:lnTo>
                            <a:pt x="533" y="579"/>
                          </a:lnTo>
                          <a:lnTo>
                            <a:pt x="556" y="606"/>
                          </a:lnTo>
                          <a:lnTo>
                            <a:pt x="593" y="656"/>
                          </a:lnTo>
                          <a:lnTo>
                            <a:pt x="675" y="683"/>
                          </a:lnTo>
                          <a:lnTo>
                            <a:pt x="754" y="708"/>
                          </a:lnTo>
                          <a:lnTo>
                            <a:pt x="813" y="724"/>
                          </a:lnTo>
                          <a:lnTo>
                            <a:pt x="837" y="628"/>
                          </a:lnTo>
                          <a:lnTo>
                            <a:pt x="841" y="560"/>
                          </a:lnTo>
                          <a:lnTo>
                            <a:pt x="841" y="499"/>
                          </a:lnTo>
                          <a:lnTo>
                            <a:pt x="763" y="541"/>
                          </a:lnTo>
                          <a:lnTo>
                            <a:pt x="671" y="560"/>
                          </a:lnTo>
                          <a:lnTo>
                            <a:pt x="597" y="555"/>
                          </a:lnTo>
                          <a:lnTo>
                            <a:pt x="578" y="546"/>
                          </a:lnTo>
                          <a:lnTo>
                            <a:pt x="570" y="523"/>
                          </a:lnTo>
                          <a:lnTo>
                            <a:pt x="611" y="523"/>
                          </a:lnTo>
                          <a:lnTo>
                            <a:pt x="657" y="537"/>
                          </a:lnTo>
                          <a:lnTo>
                            <a:pt x="765" y="541"/>
                          </a:lnTo>
                          <a:lnTo>
                            <a:pt x="841" y="500"/>
                          </a:lnTo>
                          <a:lnTo>
                            <a:pt x="845" y="413"/>
                          </a:lnTo>
                          <a:lnTo>
                            <a:pt x="850" y="353"/>
                          </a:lnTo>
                          <a:lnTo>
                            <a:pt x="854" y="294"/>
                          </a:lnTo>
                          <a:lnTo>
                            <a:pt x="845" y="192"/>
                          </a:lnTo>
                          <a:lnTo>
                            <a:pt x="822" y="155"/>
                          </a:lnTo>
                          <a:lnTo>
                            <a:pt x="754" y="110"/>
                          </a:lnTo>
                          <a:lnTo>
                            <a:pt x="776" y="115"/>
                          </a:lnTo>
                          <a:lnTo>
                            <a:pt x="845" y="147"/>
                          </a:lnTo>
                          <a:lnTo>
                            <a:pt x="818" y="83"/>
                          </a:lnTo>
                          <a:lnTo>
                            <a:pt x="795" y="49"/>
                          </a:lnTo>
                          <a:lnTo>
                            <a:pt x="776" y="27"/>
                          </a:lnTo>
                          <a:lnTo>
                            <a:pt x="699" y="0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86" name="Freeform 1585"/>
                    <p:cNvSpPr>
                      <a:spLocks/>
                    </p:cNvSpPr>
                    <p:nvPr/>
                  </p:nvSpPr>
                  <p:spPr bwMode="auto">
                    <a:xfrm>
                      <a:off x="4538" y="1460"/>
                      <a:ext cx="27" cy="24"/>
                    </a:xfrm>
                    <a:custGeom>
                      <a:avLst/>
                      <a:gdLst>
                        <a:gd name="T0" fmla="*/ 0 w 216"/>
                        <a:gd name="T1" fmla="*/ 0 h 193"/>
                        <a:gd name="T2" fmla="*/ 0 w 216"/>
                        <a:gd name="T3" fmla="*/ 15 h 193"/>
                        <a:gd name="T4" fmla="*/ 27 w 216"/>
                        <a:gd name="T5" fmla="*/ 53 h 193"/>
                        <a:gd name="T6" fmla="*/ 55 w 216"/>
                        <a:gd name="T7" fmla="*/ 73 h 193"/>
                        <a:gd name="T8" fmla="*/ 112 w 216"/>
                        <a:gd name="T9" fmla="*/ 116 h 193"/>
                        <a:gd name="T10" fmla="*/ 135 w 216"/>
                        <a:gd name="T11" fmla="*/ 133 h 193"/>
                        <a:gd name="T12" fmla="*/ 190 w 216"/>
                        <a:gd name="T13" fmla="*/ 175 h 193"/>
                        <a:gd name="T14" fmla="*/ 131 w 216"/>
                        <a:gd name="T15" fmla="*/ 156 h 193"/>
                        <a:gd name="T16" fmla="*/ 71 w 216"/>
                        <a:gd name="T17" fmla="*/ 138 h 193"/>
                        <a:gd name="T18" fmla="*/ 12 w 216"/>
                        <a:gd name="T19" fmla="*/ 133 h 193"/>
                        <a:gd name="T20" fmla="*/ 16 w 216"/>
                        <a:gd name="T21" fmla="*/ 152 h 193"/>
                        <a:gd name="T22" fmla="*/ 112 w 216"/>
                        <a:gd name="T23" fmla="*/ 170 h 193"/>
                        <a:gd name="T24" fmla="*/ 163 w 216"/>
                        <a:gd name="T25" fmla="*/ 188 h 193"/>
                        <a:gd name="T26" fmla="*/ 190 w 216"/>
                        <a:gd name="T27" fmla="*/ 193 h 193"/>
                        <a:gd name="T28" fmla="*/ 214 w 216"/>
                        <a:gd name="T29" fmla="*/ 185 h 193"/>
                        <a:gd name="T30" fmla="*/ 216 w 216"/>
                        <a:gd name="T31" fmla="*/ 163 h 193"/>
                        <a:gd name="T32" fmla="*/ 197 w 216"/>
                        <a:gd name="T33" fmla="*/ 147 h 193"/>
                        <a:gd name="T34" fmla="*/ 171 w 216"/>
                        <a:gd name="T35" fmla="*/ 119 h 193"/>
                        <a:gd name="T36" fmla="*/ 137 w 216"/>
                        <a:gd name="T37" fmla="*/ 82 h 193"/>
                        <a:gd name="T38" fmla="*/ 105 w 216"/>
                        <a:gd name="T39" fmla="*/ 40 h 193"/>
                        <a:gd name="T40" fmla="*/ 67 w 216"/>
                        <a:gd name="T41" fmla="*/ 13 h 193"/>
                        <a:gd name="T42" fmla="*/ 25 w 216"/>
                        <a:gd name="T43" fmla="*/ 2 h 193"/>
                        <a:gd name="T44" fmla="*/ 0 w 216"/>
                        <a:gd name="T45" fmla="*/ 0 h 1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216" h="193">
                          <a:moveTo>
                            <a:pt x="0" y="0"/>
                          </a:moveTo>
                          <a:lnTo>
                            <a:pt x="0" y="15"/>
                          </a:lnTo>
                          <a:lnTo>
                            <a:pt x="27" y="53"/>
                          </a:lnTo>
                          <a:lnTo>
                            <a:pt x="55" y="73"/>
                          </a:lnTo>
                          <a:lnTo>
                            <a:pt x="112" y="116"/>
                          </a:lnTo>
                          <a:lnTo>
                            <a:pt x="135" y="133"/>
                          </a:lnTo>
                          <a:lnTo>
                            <a:pt x="190" y="175"/>
                          </a:lnTo>
                          <a:lnTo>
                            <a:pt x="131" y="156"/>
                          </a:lnTo>
                          <a:lnTo>
                            <a:pt x="71" y="138"/>
                          </a:lnTo>
                          <a:lnTo>
                            <a:pt x="12" y="133"/>
                          </a:lnTo>
                          <a:lnTo>
                            <a:pt x="16" y="152"/>
                          </a:lnTo>
                          <a:lnTo>
                            <a:pt x="112" y="170"/>
                          </a:lnTo>
                          <a:lnTo>
                            <a:pt x="163" y="188"/>
                          </a:lnTo>
                          <a:lnTo>
                            <a:pt x="190" y="193"/>
                          </a:lnTo>
                          <a:lnTo>
                            <a:pt x="214" y="185"/>
                          </a:lnTo>
                          <a:lnTo>
                            <a:pt x="216" y="163"/>
                          </a:lnTo>
                          <a:lnTo>
                            <a:pt x="197" y="147"/>
                          </a:lnTo>
                          <a:lnTo>
                            <a:pt x="171" y="119"/>
                          </a:lnTo>
                          <a:lnTo>
                            <a:pt x="137" y="82"/>
                          </a:lnTo>
                          <a:lnTo>
                            <a:pt x="105" y="40"/>
                          </a:lnTo>
                          <a:lnTo>
                            <a:pt x="67" y="13"/>
                          </a:lnTo>
                          <a:lnTo>
                            <a:pt x="25" y="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87" name="Freeform 1586"/>
                    <p:cNvSpPr>
                      <a:spLocks/>
                    </p:cNvSpPr>
                    <p:nvPr/>
                  </p:nvSpPr>
                  <p:spPr bwMode="auto">
                    <a:xfrm>
                      <a:off x="4539" y="1440"/>
                      <a:ext cx="25" cy="31"/>
                    </a:xfrm>
                    <a:custGeom>
                      <a:avLst/>
                      <a:gdLst>
                        <a:gd name="T0" fmla="*/ 36 w 197"/>
                        <a:gd name="T1" fmla="*/ 0 h 253"/>
                        <a:gd name="T2" fmla="*/ 9 w 197"/>
                        <a:gd name="T3" fmla="*/ 5 h 253"/>
                        <a:gd name="T4" fmla="*/ 0 w 197"/>
                        <a:gd name="T5" fmla="*/ 28 h 253"/>
                        <a:gd name="T6" fmla="*/ 2 w 197"/>
                        <a:gd name="T7" fmla="*/ 48 h 253"/>
                        <a:gd name="T8" fmla="*/ 18 w 197"/>
                        <a:gd name="T9" fmla="*/ 74 h 253"/>
                        <a:gd name="T10" fmla="*/ 41 w 197"/>
                        <a:gd name="T11" fmla="*/ 82 h 253"/>
                        <a:gd name="T12" fmla="*/ 85 w 197"/>
                        <a:gd name="T13" fmla="*/ 110 h 253"/>
                        <a:gd name="T14" fmla="*/ 125 w 197"/>
                        <a:gd name="T15" fmla="*/ 144 h 253"/>
                        <a:gd name="T16" fmla="*/ 155 w 197"/>
                        <a:gd name="T17" fmla="*/ 190 h 253"/>
                        <a:gd name="T18" fmla="*/ 188 w 197"/>
                        <a:gd name="T19" fmla="*/ 239 h 253"/>
                        <a:gd name="T20" fmla="*/ 197 w 197"/>
                        <a:gd name="T21" fmla="*/ 253 h 253"/>
                        <a:gd name="T22" fmla="*/ 188 w 197"/>
                        <a:gd name="T23" fmla="*/ 197 h 253"/>
                        <a:gd name="T24" fmla="*/ 181 w 197"/>
                        <a:gd name="T25" fmla="*/ 146 h 253"/>
                        <a:gd name="T26" fmla="*/ 165 w 197"/>
                        <a:gd name="T27" fmla="*/ 103 h 253"/>
                        <a:gd name="T28" fmla="*/ 138 w 197"/>
                        <a:gd name="T29" fmla="*/ 62 h 253"/>
                        <a:gd name="T30" fmla="*/ 66 w 197"/>
                        <a:gd name="T31" fmla="*/ 7 h 253"/>
                        <a:gd name="T32" fmla="*/ 36 w 197"/>
                        <a:gd name="T33" fmla="*/ 0 h 25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</a:cxnLst>
                      <a:rect l="0" t="0" r="r" b="b"/>
                      <a:pathLst>
                        <a:path w="197" h="253">
                          <a:moveTo>
                            <a:pt x="36" y="0"/>
                          </a:moveTo>
                          <a:lnTo>
                            <a:pt x="9" y="5"/>
                          </a:lnTo>
                          <a:lnTo>
                            <a:pt x="0" y="28"/>
                          </a:lnTo>
                          <a:lnTo>
                            <a:pt x="2" y="48"/>
                          </a:lnTo>
                          <a:lnTo>
                            <a:pt x="18" y="74"/>
                          </a:lnTo>
                          <a:lnTo>
                            <a:pt x="41" y="82"/>
                          </a:lnTo>
                          <a:lnTo>
                            <a:pt x="85" y="110"/>
                          </a:lnTo>
                          <a:lnTo>
                            <a:pt x="125" y="144"/>
                          </a:lnTo>
                          <a:lnTo>
                            <a:pt x="155" y="190"/>
                          </a:lnTo>
                          <a:lnTo>
                            <a:pt x="188" y="239"/>
                          </a:lnTo>
                          <a:lnTo>
                            <a:pt x="197" y="253"/>
                          </a:lnTo>
                          <a:lnTo>
                            <a:pt x="188" y="197"/>
                          </a:lnTo>
                          <a:lnTo>
                            <a:pt x="181" y="146"/>
                          </a:lnTo>
                          <a:lnTo>
                            <a:pt x="165" y="103"/>
                          </a:lnTo>
                          <a:lnTo>
                            <a:pt x="138" y="62"/>
                          </a:lnTo>
                          <a:lnTo>
                            <a:pt x="66" y="7"/>
                          </a:lnTo>
                          <a:lnTo>
                            <a:pt x="36" y="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88" name="Freeform 1587"/>
                    <p:cNvSpPr>
                      <a:spLocks/>
                    </p:cNvSpPr>
                    <p:nvPr/>
                  </p:nvSpPr>
                  <p:spPr bwMode="auto">
                    <a:xfrm>
                      <a:off x="4535" y="1409"/>
                      <a:ext cx="26" cy="18"/>
                    </a:xfrm>
                    <a:custGeom>
                      <a:avLst/>
                      <a:gdLst>
                        <a:gd name="T0" fmla="*/ 0 w 211"/>
                        <a:gd name="T1" fmla="*/ 147 h 147"/>
                        <a:gd name="T2" fmla="*/ 37 w 211"/>
                        <a:gd name="T3" fmla="*/ 115 h 147"/>
                        <a:gd name="T4" fmla="*/ 96 w 211"/>
                        <a:gd name="T5" fmla="*/ 92 h 147"/>
                        <a:gd name="T6" fmla="*/ 137 w 211"/>
                        <a:gd name="T7" fmla="*/ 82 h 147"/>
                        <a:gd name="T8" fmla="*/ 211 w 211"/>
                        <a:gd name="T9" fmla="*/ 0 h 147"/>
                        <a:gd name="T10" fmla="*/ 156 w 211"/>
                        <a:gd name="T11" fmla="*/ 32 h 147"/>
                        <a:gd name="T12" fmla="*/ 105 w 211"/>
                        <a:gd name="T13" fmla="*/ 54 h 147"/>
                        <a:gd name="T14" fmla="*/ 69 w 211"/>
                        <a:gd name="T15" fmla="*/ 73 h 147"/>
                        <a:gd name="T16" fmla="*/ 50 w 211"/>
                        <a:gd name="T17" fmla="*/ 92 h 147"/>
                        <a:gd name="T18" fmla="*/ 0 w 211"/>
                        <a:gd name="T19" fmla="*/ 147 h 14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11" h="147">
                          <a:moveTo>
                            <a:pt x="0" y="147"/>
                          </a:moveTo>
                          <a:lnTo>
                            <a:pt x="37" y="115"/>
                          </a:lnTo>
                          <a:lnTo>
                            <a:pt x="96" y="92"/>
                          </a:lnTo>
                          <a:lnTo>
                            <a:pt x="137" y="82"/>
                          </a:lnTo>
                          <a:lnTo>
                            <a:pt x="211" y="0"/>
                          </a:lnTo>
                          <a:lnTo>
                            <a:pt x="156" y="32"/>
                          </a:lnTo>
                          <a:lnTo>
                            <a:pt x="105" y="54"/>
                          </a:lnTo>
                          <a:lnTo>
                            <a:pt x="69" y="73"/>
                          </a:lnTo>
                          <a:lnTo>
                            <a:pt x="50" y="92"/>
                          </a:lnTo>
                          <a:lnTo>
                            <a:pt x="0" y="147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89" name="Freeform 1588"/>
                    <p:cNvSpPr>
                      <a:spLocks/>
                    </p:cNvSpPr>
                    <p:nvPr/>
                  </p:nvSpPr>
                  <p:spPr bwMode="auto">
                    <a:xfrm>
                      <a:off x="4515" y="1442"/>
                      <a:ext cx="15" cy="47"/>
                    </a:xfrm>
                    <a:custGeom>
                      <a:avLst/>
                      <a:gdLst>
                        <a:gd name="T0" fmla="*/ 0 w 119"/>
                        <a:gd name="T1" fmla="*/ 377 h 377"/>
                        <a:gd name="T2" fmla="*/ 59 w 119"/>
                        <a:gd name="T3" fmla="*/ 377 h 377"/>
                        <a:gd name="T4" fmla="*/ 78 w 119"/>
                        <a:gd name="T5" fmla="*/ 372 h 377"/>
                        <a:gd name="T6" fmla="*/ 78 w 119"/>
                        <a:gd name="T7" fmla="*/ 358 h 377"/>
                        <a:gd name="T8" fmla="*/ 91 w 119"/>
                        <a:gd name="T9" fmla="*/ 345 h 377"/>
                        <a:gd name="T10" fmla="*/ 110 w 119"/>
                        <a:gd name="T11" fmla="*/ 330 h 377"/>
                        <a:gd name="T12" fmla="*/ 101 w 119"/>
                        <a:gd name="T13" fmla="*/ 317 h 377"/>
                        <a:gd name="T14" fmla="*/ 101 w 119"/>
                        <a:gd name="T15" fmla="*/ 298 h 377"/>
                        <a:gd name="T16" fmla="*/ 114 w 119"/>
                        <a:gd name="T17" fmla="*/ 275 h 377"/>
                        <a:gd name="T18" fmla="*/ 114 w 119"/>
                        <a:gd name="T19" fmla="*/ 252 h 377"/>
                        <a:gd name="T20" fmla="*/ 106 w 119"/>
                        <a:gd name="T21" fmla="*/ 224 h 377"/>
                        <a:gd name="T22" fmla="*/ 106 w 119"/>
                        <a:gd name="T23" fmla="*/ 165 h 377"/>
                        <a:gd name="T24" fmla="*/ 119 w 119"/>
                        <a:gd name="T25" fmla="*/ 111 h 377"/>
                        <a:gd name="T26" fmla="*/ 114 w 119"/>
                        <a:gd name="T27" fmla="*/ 69 h 377"/>
                        <a:gd name="T28" fmla="*/ 114 w 119"/>
                        <a:gd name="T29" fmla="*/ 0 h 377"/>
                        <a:gd name="T30" fmla="*/ 78 w 119"/>
                        <a:gd name="T31" fmla="*/ 105 h 377"/>
                        <a:gd name="T32" fmla="*/ 46 w 119"/>
                        <a:gd name="T33" fmla="*/ 202 h 377"/>
                        <a:gd name="T34" fmla="*/ 23 w 119"/>
                        <a:gd name="T35" fmla="*/ 307 h 377"/>
                        <a:gd name="T36" fmla="*/ 0 w 119"/>
                        <a:gd name="T37" fmla="*/ 377 h 3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119" h="377">
                          <a:moveTo>
                            <a:pt x="0" y="377"/>
                          </a:moveTo>
                          <a:lnTo>
                            <a:pt x="59" y="377"/>
                          </a:lnTo>
                          <a:lnTo>
                            <a:pt x="78" y="372"/>
                          </a:lnTo>
                          <a:lnTo>
                            <a:pt x="78" y="358"/>
                          </a:lnTo>
                          <a:lnTo>
                            <a:pt x="91" y="345"/>
                          </a:lnTo>
                          <a:lnTo>
                            <a:pt x="110" y="330"/>
                          </a:lnTo>
                          <a:lnTo>
                            <a:pt x="101" y="317"/>
                          </a:lnTo>
                          <a:lnTo>
                            <a:pt x="101" y="298"/>
                          </a:lnTo>
                          <a:lnTo>
                            <a:pt x="114" y="275"/>
                          </a:lnTo>
                          <a:lnTo>
                            <a:pt x="114" y="252"/>
                          </a:lnTo>
                          <a:lnTo>
                            <a:pt x="106" y="224"/>
                          </a:lnTo>
                          <a:lnTo>
                            <a:pt x="106" y="165"/>
                          </a:lnTo>
                          <a:lnTo>
                            <a:pt x="119" y="111"/>
                          </a:lnTo>
                          <a:lnTo>
                            <a:pt x="114" y="69"/>
                          </a:lnTo>
                          <a:lnTo>
                            <a:pt x="114" y="0"/>
                          </a:lnTo>
                          <a:lnTo>
                            <a:pt x="78" y="105"/>
                          </a:lnTo>
                          <a:lnTo>
                            <a:pt x="46" y="202"/>
                          </a:lnTo>
                          <a:lnTo>
                            <a:pt x="23" y="307"/>
                          </a:lnTo>
                          <a:lnTo>
                            <a:pt x="0" y="377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90" name="Freeform 1589"/>
                    <p:cNvSpPr>
                      <a:spLocks/>
                    </p:cNvSpPr>
                    <p:nvPr/>
                  </p:nvSpPr>
                  <p:spPr bwMode="auto">
                    <a:xfrm>
                      <a:off x="4537" y="1493"/>
                      <a:ext cx="26" cy="9"/>
                    </a:xfrm>
                    <a:custGeom>
                      <a:avLst/>
                      <a:gdLst>
                        <a:gd name="T0" fmla="*/ 170 w 212"/>
                        <a:gd name="T1" fmla="*/ 35 h 72"/>
                        <a:gd name="T2" fmla="*/ 122 w 212"/>
                        <a:gd name="T3" fmla="*/ 14 h 72"/>
                        <a:gd name="T4" fmla="*/ 80 w 212"/>
                        <a:gd name="T5" fmla="*/ 3 h 72"/>
                        <a:gd name="T6" fmla="*/ 23 w 212"/>
                        <a:gd name="T7" fmla="*/ 0 h 72"/>
                        <a:gd name="T8" fmla="*/ 0 w 212"/>
                        <a:gd name="T9" fmla="*/ 4 h 72"/>
                        <a:gd name="T10" fmla="*/ 10 w 212"/>
                        <a:gd name="T11" fmla="*/ 27 h 72"/>
                        <a:gd name="T12" fmla="*/ 32 w 212"/>
                        <a:gd name="T13" fmla="*/ 45 h 72"/>
                        <a:gd name="T14" fmla="*/ 83 w 212"/>
                        <a:gd name="T15" fmla="*/ 59 h 72"/>
                        <a:gd name="T16" fmla="*/ 161 w 212"/>
                        <a:gd name="T17" fmla="*/ 72 h 72"/>
                        <a:gd name="T18" fmla="*/ 212 w 212"/>
                        <a:gd name="T19" fmla="*/ 68 h 72"/>
                        <a:gd name="T20" fmla="*/ 170 w 212"/>
                        <a:gd name="T21" fmla="*/ 35 h 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212" h="72">
                          <a:moveTo>
                            <a:pt x="170" y="35"/>
                          </a:moveTo>
                          <a:lnTo>
                            <a:pt x="122" y="14"/>
                          </a:lnTo>
                          <a:lnTo>
                            <a:pt x="80" y="3"/>
                          </a:lnTo>
                          <a:lnTo>
                            <a:pt x="23" y="0"/>
                          </a:lnTo>
                          <a:lnTo>
                            <a:pt x="0" y="4"/>
                          </a:lnTo>
                          <a:lnTo>
                            <a:pt x="10" y="27"/>
                          </a:lnTo>
                          <a:lnTo>
                            <a:pt x="32" y="45"/>
                          </a:lnTo>
                          <a:lnTo>
                            <a:pt x="83" y="59"/>
                          </a:lnTo>
                          <a:lnTo>
                            <a:pt x="161" y="72"/>
                          </a:lnTo>
                          <a:lnTo>
                            <a:pt x="212" y="68"/>
                          </a:lnTo>
                          <a:lnTo>
                            <a:pt x="170" y="35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91" name="Freeform 1590"/>
                    <p:cNvSpPr>
                      <a:spLocks/>
                    </p:cNvSpPr>
                    <p:nvPr/>
                  </p:nvSpPr>
                  <p:spPr bwMode="auto">
                    <a:xfrm>
                      <a:off x="4515" y="1497"/>
                      <a:ext cx="16" cy="20"/>
                    </a:xfrm>
                    <a:custGeom>
                      <a:avLst/>
                      <a:gdLst>
                        <a:gd name="T0" fmla="*/ 59 w 129"/>
                        <a:gd name="T1" fmla="*/ 44 h 159"/>
                        <a:gd name="T2" fmla="*/ 44 w 129"/>
                        <a:gd name="T3" fmla="*/ 10 h 159"/>
                        <a:gd name="T4" fmla="*/ 18 w 129"/>
                        <a:gd name="T5" fmla="*/ 0 h 159"/>
                        <a:gd name="T6" fmla="*/ 2 w 129"/>
                        <a:gd name="T7" fmla="*/ 8 h 159"/>
                        <a:gd name="T8" fmla="*/ 0 w 129"/>
                        <a:gd name="T9" fmla="*/ 25 h 159"/>
                        <a:gd name="T10" fmla="*/ 11 w 129"/>
                        <a:gd name="T11" fmla="*/ 58 h 159"/>
                        <a:gd name="T12" fmla="*/ 29 w 129"/>
                        <a:gd name="T13" fmla="*/ 85 h 159"/>
                        <a:gd name="T14" fmla="*/ 53 w 129"/>
                        <a:gd name="T15" fmla="*/ 111 h 159"/>
                        <a:gd name="T16" fmla="*/ 82 w 129"/>
                        <a:gd name="T17" fmla="*/ 137 h 159"/>
                        <a:gd name="T18" fmla="*/ 129 w 129"/>
                        <a:gd name="T19" fmla="*/ 159 h 159"/>
                        <a:gd name="T20" fmla="*/ 87 w 129"/>
                        <a:gd name="T21" fmla="*/ 113 h 159"/>
                        <a:gd name="T22" fmla="*/ 74 w 129"/>
                        <a:gd name="T23" fmla="*/ 81 h 159"/>
                        <a:gd name="T24" fmla="*/ 59 w 129"/>
                        <a:gd name="T25" fmla="*/ 44 h 15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129" h="159">
                          <a:moveTo>
                            <a:pt x="59" y="44"/>
                          </a:moveTo>
                          <a:lnTo>
                            <a:pt x="44" y="10"/>
                          </a:lnTo>
                          <a:lnTo>
                            <a:pt x="18" y="0"/>
                          </a:lnTo>
                          <a:lnTo>
                            <a:pt x="2" y="8"/>
                          </a:lnTo>
                          <a:lnTo>
                            <a:pt x="0" y="25"/>
                          </a:lnTo>
                          <a:lnTo>
                            <a:pt x="11" y="58"/>
                          </a:lnTo>
                          <a:lnTo>
                            <a:pt x="29" y="85"/>
                          </a:lnTo>
                          <a:lnTo>
                            <a:pt x="53" y="111"/>
                          </a:lnTo>
                          <a:lnTo>
                            <a:pt x="82" y="137"/>
                          </a:lnTo>
                          <a:lnTo>
                            <a:pt x="129" y="159"/>
                          </a:lnTo>
                          <a:lnTo>
                            <a:pt x="87" y="113"/>
                          </a:lnTo>
                          <a:lnTo>
                            <a:pt x="74" y="81"/>
                          </a:lnTo>
                          <a:lnTo>
                            <a:pt x="59" y="44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92" name="Freeform 1591"/>
                    <p:cNvSpPr>
                      <a:spLocks/>
                    </p:cNvSpPr>
                    <p:nvPr/>
                  </p:nvSpPr>
                  <p:spPr bwMode="auto">
                    <a:xfrm>
                      <a:off x="4541" y="1393"/>
                      <a:ext cx="38" cy="24"/>
                    </a:xfrm>
                    <a:custGeom>
                      <a:avLst/>
                      <a:gdLst>
                        <a:gd name="T0" fmla="*/ 0 w 306"/>
                        <a:gd name="T1" fmla="*/ 191 h 191"/>
                        <a:gd name="T2" fmla="*/ 10 w 306"/>
                        <a:gd name="T3" fmla="*/ 113 h 191"/>
                        <a:gd name="T4" fmla="*/ 74 w 306"/>
                        <a:gd name="T5" fmla="*/ 85 h 191"/>
                        <a:gd name="T6" fmla="*/ 161 w 306"/>
                        <a:gd name="T7" fmla="*/ 51 h 191"/>
                        <a:gd name="T8" fmla="*/ 223 w 306"/>
                        <a:gd name="T9" fmla="*/ 26 h 191"/>
                        <a:gd name="T10" fmla="*/ 283 w 306"/>
                        <a:gd name="T11" fmla="*/ 0 h 191"/>
                        <a:gd name="T12" fmla="*/ 306 w 306"/>
                        <a:gd name="T13" fmla="*/ 56 h 191"/>
                        <a:gd name="T14" fmla="*/ 251 w 306"/>
                        <a:gd name="T15" fmla="*/ 88 h 191"/>
                        <a:gd name="T16" fmla="*/ 184 w 306"/>
                        <a:gd name="T17" fmla="*/ 111 h 191"/>
                        <a:gd name="T18" fmla="*/ 134 w 306"/>
                        <a:gd name="T19" fmla="*/ 125 h 191"/>
                        <a:gd name="T20" fmla="*/ 72 w 306"/>
                        <a:gd name="T21" fmla="*/ 159 h 191"/>
                        <a:gd name="T22" fmla="*/ 0 w 306"/>
                        <a:gd name="T23" fmla="*/ 191 h 1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306" h="191">
                          <a:moveTo>
                            <a:pt x="0" y="191"/>
                          </a:moveTo>
                          <a:lnTo>
                            <a:pt x="10" y="113"/>
                          </a:lnTo>
                          <a:lnTo>
                            <a:pt x="74" y="85"/>
                          </a:lnTo>
                          <a:lnTo>
                            <a:pt x="161" y="51"/>
                          </a:lnTo>
                          <a:lnTo>
                            <a:pt x="223" y="26"/>
                          </a:lnTo>
                          <a:lnTo>
                            <a:pt x="283" y="0"/>
                          </a:lnTo>
                          <a:lnTo>
                            <a:pt x="306" y="56"/>
                          </a:lnTo>
                          <a:lnTo>
                            <a:pt x="251" y="88"/>
                          </a:lnTo>
                          <a:lnTo>
                            <a:pt x="184" y="111"/>
                          </a:lnTo>
                          <a:lnTo>
                            <a:pt x="134" y="125"/>
                          </a:lnTo>
                          <a:lnTo>
                            <a:pt x="72" y="159"/>
                          </a:lnTo>
                          <a:lnTo>
                            <a:pt x="0" y="191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93" name="Freeform 1592"/>
                    <p:cNvSpPr>
                      <a:spLocks/>
                    </p:cNvSpPr>
                    <p:nvPr/>
                  </p:nvSpPr>
                  <p:spPr bwMode="auto">
                    <a:xfrm>
                      <a:off x="4544" y="1504"/>
                      <a:ext cx="78" cy="106"/>
                    </a:xfrm>
                    <a:custGeom>
                      <a:avLst/>
                      <a:gdLst>
                        <a:gd name="T0" fmla="*/ 280 w 629"/>
                        <a:gd name="T1" fmla="*/ 125 h 850"/>
                        <a:gd name="T2" fmla="*/ 395 w 629"/>
                        <a:gd name="T3" fmla="*/ 115 h 850"/>
                        <a:gd name="T4" fmla="*/ 465 w 629"/>
                        <a:gd name="T5" fmla="*/ 98 h 850"/>
                        <a:gd name="T6" fmla="*/ 487 w 629"/>
                        <a:gd name="T7" fmla="*/ 66 h 850"/>
                        <a:gd name="T8" fmla="*/ 487 w 629"/>
                        <a:gd name="T9" fmla="*/ 38 h 850"/>
                        <a:gd name="T10" fmla="*/ 505 w 629"/>
                        <a:gd name="T11" fmla="*/ 15 h 850"/>
                        <a:gd name="T12" fmla="*/ 569 w 629"/>
                        <a:gd name="T13" fmla="*/ 0 h 850"/>
                        <a:gd name="T14" fmla="*/ 629 w 629"/>
                        <a:gd name="T15" fmla="*/ 5 h 850"/>
                        <a:gd name="T16" fmla="*/ 556 w 629"/>
                        <a:gd name="T17" fmla="*/ 662 h 850"/>
                        <a:gd name="T18" fmla="*/ 505 w 629"/>
                        <a:gd name="T19" fmla="*/ 722 h 850"/>
                        <a:gd name="T20" fmla="*/ 441 w 629"/>
                        <a:gd name="T21" fmla="*/ 781 h 850"/>
                        <a:gd name="T22" fmla="*/ 350 w 629"/>
                        <a:gd name="T23" fmla="*/ 828 h 850"/>
                        <a:gd name="T24" fmla="*/ 244 w 629"/>
                        <a:gd name="T25" fmla="*/ 841 h 850"/>
                        <a:gd name="T26" fmla="*/ 102 w 629"/>
                        <a:gd name="T27" fmla="*/ 850 h 850"/>
                        <a:gd name="T28" fmla="*/ 19 w 629"/>
                        <a:gd name="T29" fmla="*/ 837 h 850"/>
                        <a:gd name="T30" fmla="*/ 0 w 629"/>
                        <a:gd name="T31" fmla="*/ 790 h 850"/>
                        <a:gd name="T32" fmla="*/ 10 w 629"/>
                        <a:gd name="T33" fmla="*/ 731 h 850"/>
                        <a:gd name="T34" fmla="*/ 70 w 629"/>
                        <a:gd name="T35" fmla="*/ 547 h 850"/>
                        <a:gd name="T36" fmla="*/ 119 w 629"/>
                        <a:gd name="T37" fmla="*/ 364 h 850"/>
                        <a:gd name="T38" fmla="*/ 142 w 629"/>
                        <a:gd name="T39" fmla="*/ 226 h 850"/>
                        <a:gd name="T40" fmla="*/ 142 w 629"/>
                        <a:gd name="T41" fmla="*/ 189 h 850"/>
                        <a:gd name="T42" fmla="*/ 174 w 629"/>
                        <a:gd name="T43" fmla="*/ 138 h 850"/>
                        <a:gd name="T44" fmla="*/ 212 w 629"/>
                        <a:gd name="T45" fmla="*/ 125 h 850"/>
                        <a:gd name="T46" fmla="*/ 280 w 629"/>
                        <a:gd name="T47" fmla="*/ 125 h 8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629" h="850">
                          <a:moveTo>
                            <a:pt x="280" y="125"/>
                          </a:moveTo>
                          <a:lnTo>
                            <a:pt x="395" y="115"/>
                          </a:lnTo>
                          <a:lnTo>
                            <a:pt x="465" y="98"/>
                          </a:lnTo>
                          <a:lnTo>
                            <a:pt x="487" y="66"/>
                          </a:lnTo>
                          <a:lnTo>
                            <a:pt x="487" y="38"/>
                          </a:lnTo>
                          <a:lnTo>
                            <a:pt x="505" y="15"/>
                          </a:lnTo>
                          <a:lnTo>
                            <a:pt x="569" y="0"/>
                          </a:lnTo>
                          <a:lnTo>
                            <a:pt x="629" y="5"/>
                          </a:lnTo>
                          <a:lnTo>
                            <a:pt x="556" y="662"/>
                          </a:lnTo>
                          <a:lnTo>
                            <a:pt x="505" y="722"/>
                          </a:lnTo>
                          <a:lnTo>
                            <a:pt x="441" y="781"/>
                          </a:lnTo>
                          <a:lnTo>
                            <a:pt x="350" y="828"/>
                          </a:lnTo>
                          <a:lnTo>
                            <a:pt x="244" y="841"/>
                          </a:lnTo>
                          <a:lnTo>
                            <a:pt x="102" y="850"/>
                          </a:lnTo>
                          <a:lnTo>
                            <a:pt x="19" y="837"/>
                          </a:lnTo>
                          <a:lnTo>
                            <a:pt x="0" y="790"/>
                          </a:lnTo>
                          <a:lnTo>
                            <a:pt x="10" y="731"/>
                          </a:lnTo>
                          <a:lnTo>
                            <a:pt x="70" y="547"/>
                          </a:lnTo>
                          <a:lnTo>
                            <a:pt x="119" y="364"/>
                          </a:lnTo>
                          <a:lnTo>
                            <a:pt x="142" y="226"/>
                          </a:lnTo>
                          <a:lnTo>
                            <a:pt x="142" y="189"/>
                          </a:lnTo>
                          <a:lnTo>
                            <a:pt x="174" y="138"/>
                          </a:lnTo>
                          <a:lnTo>
                            <a:pt x="212" y="125"/>
                          </a:lnTo>
                          <a:lnTo>
                            <a:pt x="280" y="125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94" name="Freeform 1593"/>
                    <p:cNvSpPr>
                      <a:spLocks/>
                    </p:cNvSpPr>
                    <p:nvPr/>
                  </p:nvSpPr>
                  <p:spPr bwMode="auto">
                    <a:xfrm>
                      <a:off x="4553" y="1510"/>
                      <a:ext cx="68" cy="97"/>
                    </a:xfrm>
                    <a:custGeom>
                      <a:avLst/>
                      <a:gdLst>
                        <a:gd name="T0" fmla="*/ 188 w 542"/>
                        <a:gd name="T1" fmla="*/ 156 h 781"/>
                        <a:gd name="T2" fmla="*/ 289 w 542"/>
                        <a:gd name="T3" fmla="*/ 152 h 781"/>
                        <a:gd name="T4" fmla="*/ 395 w 542"/>
                        <a:gd name="T5" fmla="*/ 133 h 781"/>
                        <a:gd name="T6" fmla="*/ 459 w 542"/>
                        <a:gd name="T7" fmla="*/ 101 h 781"/>
                        <a:gd name="T8" fmla="*/ 495 w 542"/>
                        <a:gd name="T9" fmla="*/ 73 h 781"/>
                        <a:gd name="T10" fmla="*/ 542 w 542"/>
                        <a:gd name="T11" fmla="*/ 0 h 781"/>
                        <a:gd name="T12" fmla="*/ 473 w 542"/>
                        <a:gd name="T13" fmla="*/ 601 h 781"/>
                        <a:gd name="T14" fmla="*/ 427 w 542"/>
                        <a:gd name="T15" fmla="*/ 657 h 781"/>
                        <a:gd name="T16" fmla="*/ 376 w 542"/>
                        <a:gd name="T17" fmla="*/ 707 h 781"/>
                        <a:gd name="T18" fmla="*/ 312 w 542"/>
                        <a:gd name="T19" fmla="*/ 744 h 781"/>
                        <a:gd name="T20" fmla="*/ 257 w 542"/>
                        <a:gd name="T21" fmla="*/ 763 h 781"/>
                        <a:gd name="T22" fmla="*/ 188 w 542"/>
                        <a:gd name="T23" fmla="*/ 771 h 781"/>
                        <a:gd name="T24" fmla="*/ 124 w 542"/>
                        <a:gd name="T25" fmla="*/ 781 h 781"/>
                        <a:gd name="T26" fmla="*/ 51 w 542"/>
                        <a:gd name="T27" fmla="*/ 781 h 781"/>
                        <a:gd name="T28" fmla="*/ 18 w 542"/>
                        <a:gd name="T29" fmla="*/ 771 h 781"/>
                        <a:gd name="T30" fmla="*/ 0 w 542"/>
                        <a:gd name="T31" fmla="*/ 744 h 781"/>
                        <a:gd name="T32" fmla="*/ 9 w 542"/>
                        <a:gd name="T33" fmla="*/ 699 h 781"/>
                        <a:gd name="T34" fmla="*/ 55 w 542"/>
                        <a:gd name="T35" fmla="*/ 592 h 781"/>
                        <a:gd name="T36" fmla="*/ 134 w 542"/>
                        <a:gd name="T37" fmla="*/ 235 h 781"/>
                        <a:gd name="T38" fmla="*/ 147 w 542"/>
                        <a:gd name="T39" fmla="*/ 184 h 781"/>
                        <a:gd name="T40" fmla="*/ 188 w 542"/>
                        <a:gd name="T41" fmla="*/ 156 h 7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542" h="781">
                          <a:moveTo>
                            <a:pt x="188" y="156"/>
                          </a:moveTo>
                          <a:lnTo>
                            <a:pt x="289" y="152"/>
                          </a:lnTo>
                          <a:lnTo>
                            <a:pt x="395" y="133"/>
                          </a:lnTo>
                          <a:lnTo>
                            <a:pt x="459" y="101"/>
                          </a:lnTo>
                          <a:lnTo>
                            <a:pt x="495" y="73"/>
                          </a:lnTo>
                          <a:lnTo>
                            <a:pt x="542" y="0"/>
                          </a:lnTo>
                          <a:lnTo>
                            <a:pt x="473" y="601"/>
                          </a:lnTo>
                          <a:lnTo>
                            <a:pt x="427" y="657"/>
                          </a:lnTo>
                          <a:lnTo>
                            <a:pt x="376" y="707"/>
                          </a:lnTo>
                          <a:lnTo>
                            <a:pt x="312" y="744"/>
                          </a:lnTo>
                          <a:lnTo>
                            <a:pt x="257" y="763"/>
                          </a:lnTo>
                          <a:lnTo>
                            <a:pt x="188" y="771"/>
                          </a:lnTo>
                          <a:lnTo>
                            <a:pt x="124" y="781"/>
                          </a:lnTo>
                          <a:lnTo>
                            <a:pt x="51" y="781"/>
                          </a:lnTo>
                          <a:lnTo>
                            <a:pt x="18" y="771"/>
                          </a:lnTo>
                          <a:lnTo>
                            <a:pt x="0" y="744"/>
                          </a:lnTo>
                          <a:lnTo>
                            <a:pt x="9" y="699"/>
                          </a:lnTo>
                          <a:lnTo>
                            <a:pt x="55" y="592"/>
                          </a:lnTo>
                          <a:lnTo>
                            <a:pt x="134" y="235"/>
                          </a:lnTo>
                          <a:lnTo>
                            <a:pt x="147" y="184"/>
                          </a:lnTo>
                          <a:lnTo>
                            <a:pt x="188" y="156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95" name="Freeform 1594"/>
                    <p:cNvSpPr>
                      <a:spLocks/>
                    </p:cNvSpPr>
                    <p:nvPr/>
                  </p:nvSpPr>
                  <p:spPr bwMode="auto">
                    <a:xfrm>
                      <a:off x="4424" y="1625"/>
                      <a:ext cx="6" cy="90"/>
                    </a:xfrm>
                    <a:custGeom>
                      <a:avLst/>
                      <a:gdLst>
                        <a:gd name="T0" fmla="*/ 16 w 47"/>
                        <a:gd name="T1" fmla="*/ 0 h 717"/>
                        <a:gd name="T2" fmla="*/ 0 w 47"/>
                        <a:gd name="T3" fmla="*/ 36 h 717"/>
                        <a:gd name="T4" fmla="*/ 18 w 47"/>
                        <a:gd name="T5" fmla="*/ 64 h 717"/>
                        <a:gd name="T6" fmla="*/ 31 w 47"/>
                        <a:gd name="T7" fmla="*/ 124 h 717"/>
                        <a:gd name="T8" fmla="*/ 14 w 47"/>
                        <a:gd name="T9" fmla="*/ 180 h 717"/>
                        <a:gd name="T10" fmla="*/ 24 w 47"/>
                        <a:gd name="T11" fmla="*/ 500 h 717"/>
                        <a:gd name="T12" fmla="*/ 24 w 47"/>
                        <a:gd name="T13" fmla="*/ 707 h 717"/>
                        <a:gd name="T14" fmla="*/ 47 w 47"/>
                        <a:gd name="T15" fmla="*/ 717 h 717"/>
                        <a:gd name="T16" fmla="*/ 45 w 47"/>
                        <a:gd name="T17" fmla="*/ 291 h 717"/>
                        <a:gd name="T18" fmla="*/ 24 w 47"/>
                        <a:gd name="T19" fmla="*/ 188 h 717"/>
                        <a:gd name="T20" fmla="*/ 37 w 47"/>
                        <a:gd name="T21" fmla="*/ 139 h 717"/>
                        <a:gd name="T22" fmla="*/ 42 w 47"/>
                        <a:gd name="T23" fmla="*/ 122 h 717"/>
                        <a:gd name="T24" fmla="*/ 34 w 47"/>
                        <a:gd name="T25" fmla="*/ 70 h 717"/>
                        <a:gd name="T26" fmla="*/ 18 w 47"/>
                        <a:gd name="T27" fmla="*/ 41 h 717"/>
                        <a:gd name="T28" fmla="*/ 16 w 47"/>
                        <a:gd name="T29" fmla="*/ 0 h 7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47" h="717">
                          <a:moveTo>
                            <a:pt x="16" y="0"/>
                          </a:moveTo>
                          <a:lnTo>
                            <a:pt x="0" y="36"/>
                          </a:lnTo>
                          <a:lnTo>
                            <a:pt x="18" y="64"/>
                          </a:lnTo>
                          <a:lnTo>
                            <a:pt x="31" y="124"/>
                          </a:lnTo>
                          <a:lnTo>
                            <a:pt x="14" y="180"/>
                          </a:lnTo>
                          <a:lnTo>
                            <a:pt x="24" y="500"/>
                          </a:lnTo>
                          <a:lnTo>
                            <a:pt x="24" y="707"/>
                          </a:lnTo>
                          <a:lnTo>
                            <a:pt x="47" y="717"/>
                          </a:lnTo>
                          <a:lnTo>
                            <a:pt x="45" y="291"/>
                          </a:lnTo>
                          <a:lnTo>
                            <a:pt x="24" y="188"/>
                          </a:lnTo>
                          <a:lnTo>
                            <a:pt x="37" y="139"/>
                          </a:lnTo>
                          <a:lnTo>
                            <a:pt x="42" y="122"/>
                          </a:lnTo>
                          <a:lnTo>
                            <a:pt x="34" y="70"/>
                          </a:lnTo>
                          <a:lnTo>
                            <a:pt x="18" y="41"/>
                          </a:lnTo>
                          <a:lnTo>
                            <a:pt x="16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96" name="Freeform 1595"/>
                    <p:cNvSpPr>
                      <a:spLocks/>
                    </p:cNvSpPr>
                    <p:nvPr/>
                  </p:nvSpPr>
                  <p:spPr bwMode="auto">
                    <a:xfrm>
                      <a:off x="4438" y="1626"/>
                      <a:ext cx="15" cy="5"/>
                    </a:xfrm>
                    <a:custGeom>
                      <a:avLst/>
                      <a:gdLst>
                        <a:gd name="T0" fmla="*/ 0 w 116"/>
                        <a:gd name="T1" fmla="*/ 0 h 38"/>
                        <a:gd name="T2" fmla="*/ 57 w 116"/>
                        <a:gd name="T3" fmla="*/ 28 h 38"/>
                        <a:gd name="T4" fmla="*/ 106 w 116"/>
                        <a:gd name="T5" fmla="*/ 38 h 38"/>
                        <a:gd name="T6" fmla="*/ 116 w 116"/>
                        <a:gd name="T7" fmla="*/ 38 h 38"/>
                        <a:gd name="T8" fmla="*/ 85 w 116"/>
                        <a:gd name="T9" fmla="*/ 12 h 38"/>
                        <a:gd name="T10" fmla="*/ 0 w 116"/>
                        <a:gd name="T11" fmla="*/ 0 h 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16" h="38">
                          <a:moveTo>
                            <a:pt x="0" y="0"/>
                          </a:moveTo>
                          <a:lnTo>
                            <a:pt x="57" y="28"/>
                          </a:lnTo>
                          <a:lnTo>
                            <a:pt x="106" y="38"/>
                          </a:lnTo>
                          <a:lnTo>
                            <a:pt x="116" y="38"/>
                          </a:lnTo>
                          <a:lnTo>
                            <a:pt x="85" y="1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</p:grpSp>
            </p:grpSp>
            <p:pic>
              <p:nvPicPr>
                <p:cNvPr id="1350" name="Picture 1349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91" y="3786"/>
                  <a:ext cx="216" cy="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351" name="Picture 1350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99" y="3784"/>
                  <a:ext cx="136" cy="90"/>
                </a:xfrm>
                <a:prstGeom prst="rect">
                  <a:avLst/>
                </a:prstGeom>
                <a:noFill/>
                <a:ln w="3175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352" name="Picture 1351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50" y="3782"/>
                  <a:ext cx="126" cy="9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</p:grpSp>
      <p:sp>
        <p:nvSpPr>
          <p:cNvPr id="2492" name="AutoShape 1164"/>
          <p:cNvSpPr>
            <a:spLocks noChangeArrowheads="1"/>
          </p:cNvSpPr>
          <p:nvPr/>
        </p:nvSpPr>
        <p:spPr bwMode="gray">
          <a:xfrm flipH="1">
            <a:off x="4586288" y="1351797"/>
            <a:ext cx="900112" cy="611187"/>
          </a:xfrm>
          <a:prstGeom prst="rightArrow">
            <a:avLst>
              <a:gd name="adj1" fmla="val 50000"/>
              <a:gd name="adj2" fmla="val 49568"/>
            </a:avLst>
          </a:prstGeom>
          <a:solidFill>
            <a:schemeClr val="hlink"/>
          </a:solidFill>
          <a:ln w="12700">
            <a:solidFill>
              <a:srgbClr val="99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en-US" sz="900" b="0">
                <a:solidFill>
                  <a:schemeClr val="bg1"/>
                </a:solidFill>
                <a:cs typeface="Arial" panose="020B0604020202020204" pitchFamily="34" charset="0"/>
              </a:rPr>
              <a:t>Technology</a:t>
            </a:r>
          </a:p>
          <a:p>
            <a:pPr algn="ctr"/>
            <a:r>
              <a:rPr kumimoji="0" lang="en-US" altLang="en-US" sz="900" b="0">
                <a:solidFill>
                  <a:schemeClr val="bg1"/>
                </a:solidFill>
                <a:cs typeface="Arial" panose="020B0604020202020204" pitchFamily="34" charset="0"/>
              </a:rPr>
              <a:t>Availability</a:t>
            </a:r>
          </a:p>
        </p:txBody>
      </p:sp>
      <p:sp>
        <p:nvSpPr>
          <p:cNvPr id="2493" name="AutoShape 1165"/>
          <p:cNvSpPr>
            <a:spLocks noChangeArrowheads="1"/>
          </p:cNvSpPr>
          <p:nvPr/>
        </p:nvSpPr>
        <p:spPr bwMode="gray">
          <a:xfrm>
            <a:off x="1512888" y="1348622"/>
            <a:ext cx="900112" cy="611187"/>
          </a:xfrm>
          <a:prstGeom prst="rightArrow">
            <a:avLst>
              <a:gd name="adj1" fmla="val 50000"/>
              <a:gd name="adj2" fmla="val 49568"/>
            </a:avLst>
          </a:prstGeom>
          <a:solidFill>
            <a:schemeClr val="hlink"/>
          </a:solidFill>
          <a:ln w="12700">
            <a:solidFill>
              <a:srgbClr val="99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en-US" sz="900" b="0" dirty="0">
                <a:solidFill>
                  <a:schemeClr val="bg1"/>
                </a:solidFill>
                <a:cs typeface="Arial" panose="020B0604020202020204" pitchFamily="34" charset="0"/>
              </a:rPr>
              <a:t>Business</a:t>
            </a:r>
          </a:p>
          <a:p>
            <a:pPr algn="ctr"/>
            <a:r>
              <a:rPr kumimoji="0" lang="en-US" altLang="en-US" sz="900" b="0" dirty="0">
                <a:solidFill>
                  <a:schemeClr val="bg1"/>
                </a:solidFill>
                <a:cs typeface="Arial" panose="020B0604020202020204" pitchFamily="34" charset="0"/>
              </a:rPr>
              <a:t>Opportunity</a:t>
            </a:r>
          </a:p>
        </p:txBody>
      </p:sp>
      <p:sp>
        <p:nvSpPr>
          <p:cNvPr id="2494" name="Line 1166"/>
          <p:cNvSpPr>
            <a:spLocks noChangeShapeType="1"/>
          </p:cNvSpPr>
          <p:nvPr/>
        </p:nvSpPr>
        <p:spPr bwMode="gray">
          <a:xfrm>
            <a:off x="3297238" y="1751847"/>
            <a:ext cx="266700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495" name="Rectangle 2494"/>
          <p:cNvSpPr>
            <a:spLocks noChangeArrowheads="1"/>
          </p:cNvSpPr>
          <p:nvPr/>
        </p:nvSpPr>
        <p:spPr bwMode="gray">
          <a:xfrm>
            <a:off x="2519363" y="1564522"/>
            <a:ext cx="900112" cy="539750"/>
          </a:xfrm>
          <a:prstGeom prst="rect">
            <a:avLst/>
          </a:prstGeom>
          <a:solidFill>
            <a:schemeClr val="bg1"/>
          </a:solidFill>
          <a:ln w="9525">
            <a:solidFill>
              <a:srgbClr val="99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en-US" sz="1000" b="0">
                <a:solidFill>
                  <a:schemeClr val="tx1"/>
                </a:solidFill>
                <a:cs typeface="Arial" panose="020B0604020202020204" pitchFamily="34" charset="0"/>
              </a:rPr>
              <a:t>Bus Strategy</a:t>
            </a:r>
            <a:endParaRPr kumimoji="0" lang="en-US" altLang="en-US" sz="1800" b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2496" name="Line 1168"/>
          <p:cNvSpPr>
            <a:spLocks noChangeShapeType="1"/>
          </p:cNvSpPr>
          <p:nvPr/>
        </p:nvSpPr>
        <p:spPr bwMode="gray">
          <a:xfrm flipH="1">
            <a:off x="3440113" y="1910597"/>
            <a:ext cx="268287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497" name="Rectangle 2496"/>
          <p:cNvSpPr>
            <a:spLocks noChangeArrowheads="1"/>
          </p:cNvSpPr>
          <p:nvPr/>
        </p:nvSpPr>
        <p:spPr bwMode="gray">
          <a:xfrm>
            <a:off x="3563938" y="1564522"/>
            <a:ext cx="900112" cy="539750"/>
          </a:xfrm>
          <a:prstGeom prst="rect">
            <a:avLst/>
          </a:prstGeom>
          <a:solidFill>
            <a:schemeClr val="bg1"/>
          </a:solidFill>
          <a:ln w="9525">
            <a:solidFill>
              <a:srgbClr val="99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en-US" sz="1000" b="0">
                <a:solidFill>
                  <a:schemeClr val="tx1"/>
                </a:solidFill>
                <a:cs typeface="Arial" panose="020B0604020202020204" pitchFamily="34" charset="0"/>
              </a:rPr>
              <a:t>IT Strategy</a:t>
            </a:r>
            <a:endParaRPr kumimoji="0" lang="en-US" altLang="en-US" sz="1800" b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498" name="Picture 249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338" y="1721684"/>
            <a:ext cx="539750" cy="33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99" name="Picture 249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1813759"/>
            <a:ext cx="398463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00" name="Picture 249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588" y="1761372"/>
            <a:ext cx="676275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501" name="Group 2500"/>
          <p:cNvGrpSpPr>
            <a:grpSpLocks/>
          </p:cNvGrpSpPr>
          <p:nvPr/>
        </p:nvGrpSpPr>
        <p:grpSpPr bwMode="auto">
          <a:xfrm>
            <a:off x="5564986" y="1329552"/>
            <a:ext cx="164965" cy="914401"/>
            <a:chOff x="3594" y="768"/>
            <a:chExt cx="126" cy="576"/>
          </a:xfrm>
        </p:grpSpPr>
        <p:sp>
          <p:nvSpPr>
            <p:cNvPr id="2502" name="Line 1220"/>
            <p:cNvSpPr>
              <a:spLocks noChangeShapeType="1"/>
            </p:cNvSpPr>
            <p:nvPr/>
          </p:nvSpPr>
          <p:spPr bwMode="gray">
            <a:xfrm flipH="1">
              <a:off x="3696" y="768"/>
              <a:ext cx="0" cy="576"/>
            </a:xfrm>
            <a:prstGeom prst="line">
              <a:avLst/>
            </a:prstGeom>
            <a:noFill/>
            <a:ln w="19050">
              <a:solidFill>
                <a:srgbClr val="99999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03" name="AutoShape 1221"/>
            <p:cNvSpPr>
              <a:spLocks noChangeArrowheads="1"/>
            </p:cNvSpPr>
            <p:nvPr/>
          </p:nvSpPr>
          <p:spPr bwMode="gray">
            <a:xfrm rot="-5400000">
              <a:off x="3532" y="995"/>
              <a:ext cx="249" cy="126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5715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2504" name="Group 2503"/>
          <p:cNvGrpSpPr>
            <a:grpSpLocks/>
          </p:cNvGrpSpPr>
          <p:nvPr/>
        </p:nvGrpSpPr>
        <p:grpSpPr bwMode="auto">
          <a:xfrm>
            <a:off x="5562600" y="5120522"/>
            <a:ext cx="200025" cy="1265237"/>
            <a:chOff x="3594" y="3187"/>
            <a:chExt cx="126" cy="797"/>
          </a:xfrm>
        </p:grpSpPr>
        <p:sp>
          <p:nvSpPr>
            <p:cNvPr id="2505" name="Line 1227"/>
            <p:cNvSpPr>
              <a:spLocks noChangeShapeType="1"/>
            </p:cNvSpPr>
            <p:nvPr/>
          </p:nvSpPr>
          <p:spPr bwMode="gray">
            <a:xfrm>
              <a:off x="3696" y="3187"/>
              <a:ext cx="0" cy="797"/>
            </a:xfrm>
            <a:prstGeom prst="line">
              <a:avLst/>
            </a:prstGeom>
            <a:noFill/>
            <a:ln w="19050">
              <a:solidFill>
                <a:srgbClr val="99999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06" name="AutoShape 1228"/>
            <p:cNvSpPr>
              <a:spLocks noChangeArrowheads="1"/>
            </p:cNvSpPr>
            <p:nvPr/>
          </p:nvSpPr>
          <p:spPr bwMode="gray">
            <a:xfrm rot="-5400000">
              <a:off x="3532" y="3524"/>
              <a:ext cx="249" cy="126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5715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507" name="Line 1229"/>
          <p:cNvSpPr>
            <a:spLocks noChangeShapeType="1"/>
          </p:cNvSpPr>
          <p:nvPr/>
        </p:nvSpPr>
        <p:spPr bwMode="gray">
          <a:xfrm>
            <a:off x="360363" y="5130047"/>
            <a:ext cx="0" cy="1109662"/>
          </a:xfrm>
          <a:prstGeom prst="line">
            <a:avLst/>
          </a:prstGeom>
          <a:noFill/>
          <a:ln w="19050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508" name="Text Box 1230"/>
          <p:cNvSpPr txBox="1">
            <a:spLocks noChangeArrowheads="1"/>
          </p:cNvSpPr>
          <p:nvPr/>
        </p:nvSpPr>
        <p:spPr bwMode="gray">
          <a:xfrm rot="16200000">
            <a:off x="-482600" y="5607884"/>
            <a:ext cx="1295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en-US" sz="140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Program  Focus</a:t>
            </a:r>
          </a:p>
        </p:txBody>
      </p:sp>
      <p:sp>
        <p:nvSpPr>
          <p:cNvPr id="2509" name="Text Box 1231"/>
          <p:cNvSpPr txBox="1">
            <a:spLocks noChangeArrowheads="1"/>
          </p:cNvSpPr>
          <p:nvPr/>
        </p:nvSpPr>
        <p:spPr bwMode="gray">
          <a:xfrm rot="16200000">
            <a:off x="-718344" y="2913103"/>
            <a:ext cx="17414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en-US" sz="140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Enterprise wide Focus</a:t>
            </a:r>
          </a:p>
        </p:txBody>
      </p:sp>
      <p:sp>
        <p:nvSpPr>
          <p:cNvPr id="2510" name="AutoShape 1232"/>
          <p:cNvSpPr>
            <a:spLocks noChangeArrowheads="1"/>
          </p:cNvSpPr>
          <p:nvPr/>
        </p:nvSpPr>
        <p:spPr bwMode="auto">
          <a:xfrm>
            <a:off x="584200" y="1270834"/>
            <a:ext cx="844550" cy="923925"/>
          </a:xfrm>
          <a:prstGeom prst="homePlate">
            <a:avLst>
              <a:gd name="adj" fmla="val 25000"/>
            </a:avLst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en-US" sz="1200">
                <a:solidFill>
                  <a:schemeClr val="tx1"/>
                </a:solidFill>
                <a:cs typeface="Arial" panose="020B0604020202020204" pitchFamily="34" charset="0"/>
              </a:rPr>
              <a:t>Strategy</a:t>
            </a:r>
            <a:endParaRPr kumimoji="0" lang="de-DE" altLang="en-US" sz="12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2511" name="AutoShape 1233"/>
          <p:cNvSpPr>
            <a:spLocks noChangeArrowheads="1"/>
          </p:cNvSpPr>
          <p:nvPr/>
        </p:nvSpPr>
        <p:spPr bwMode="auto">
          <a:xfrm>
            <a:off x="590550" y="2499559"/>
            <a:ext cx="844550" cy="2341563"/>
          </a:xfrm>
          <a:prstGeom prst="homePlate">
            <a:avLst>
              <a:gd name="adj" fmla="val 25000"/>
            </a:avLst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en-US" sz="1200">
                <a:solidFill>
                  <a:schemeClr val="tx1"/>
                </a:solidFill>
                <a:cs typeface="Arial" panose="020B0604020202020204" pitchFamily="34" charset="0"/>
              </a:rPr>
              <a:t>Planning</a:t>
            </a:r>
          </a:p>
        </p:txBody>
      </p:sp>
      <p:sp>
        <p:nvSpPr>
          <p:cNvPr id="2512" name="AutoShape 1234"/>
          <p:cNvSpPr>
            <a:spLocks noChangeArrowheads="1"/>
          </p:cNvSpPr>
          <p:nvPr/>
        </p:nvSpPr>
        <p:spPr bwMode="auto">
          <a:xfrm>
            <a:off x="590550" y="5126872"/>
            <a:ext cx="844550" cy="1258887"/>
          </a:xfrm>
          <a:prstGeom prst="homePlate">
            <a:avLst>
              <a:gd name="adj" fmla="val 25000"/>
            </a:avLst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en-US" sz="1200">
                <a:solidFill>
                  <a:schemeClr val="tx1"/>
                </a:solidFill>
                <a:cs typeface="Arial" panose="020B0604020202020204" pitchFamily="34" charset="0"/>
              </a:rPr>
              <a:t>Design</a:t>
            </a:r>
            <a:br>
              <a:rPr kumimoji="0" lang="en-US" altLang="en-US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kumimoji="0" lang="en-US" altLang="en-US" sz="1200">
                <a:solidFill>
                  <a:schemeClr val="tx1"/>
                </a:solidFill>
                <a:cs typeface="Arial" panose="020B0604020202020204" pitchFamily="34" charset="0"/>
              </a:rPr>
              <a:t>and</a:t>
            </a:r>
          </a:p>
          <a:p>
            <a:pPr algn="ctr"/>
            <a:r>
              <a:rPr kumimoji="0" lang="en-US" altLang="en-US" sz="1200">
                <a:solidFill>
                  <a:schemeClr val="tx1"/>
                </a:solidFill>
                <a:cs typeface="Arial" panose="020B0604020202020204" pitchFamily="34" charset="0"/>
              </a:rPr>
              <a:t>Delivery</a:t>
            </a:r>
          </a:p>
        </p:txBody>
      </p:sp>
      <p:sp>
        <p:nvSpPr>
          <p:cNvPr id="2513" name="AutoShape 1235"/>
          <p:cNvSpPr>
            <a:spLocks noChangeArrowheads="1"/>
          </p:cNvSpPr>
          <p:nvPr/>
        </p:nvSpPr>
        <p:spPr bwMode="auto">
          <a:xfrm>
            <a:off x="285750" y="1280359"/>
            <a:ext cx="150813" cy="3562350"/>
          </a:xfrm>
          <a:prstGeom prst="upDownArrow">
            <a:avLst>
              <a:gd name="adj1" fmla="val 45000"/>
              <a:gd name="adj2" fmla="val 234788"/>
            </a:avLst>
          </a:prstGeom>
          <a:solidFill>
            <a:srgbClr val="8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514" name="AutoShape 1236"/>
          <p:cNvSpPr>
            <a:spLocks noChangeArrowheads="1"/>
          </p:cNvSpPr>
          <p:nvPr/>
        </p:nvSpPr>
        <p:spPr bwMode="auto">
          <a:xfrm>
            <a:off x="285750" y="5126872"/>
            <a:ext cx="150813" cy="1258887"/>
          </a:xfrm>
          <a:prstGeom prst="upDownArrow">
            <a:avLst>
              <a:gd name="adj1" fmla="val 38694"/>
              <a:gd name="adj2" fmla="val 197901"/>
            </a:avLst>
          </a:prstGeom>
          <a:solidFill>
            <a:srgbClr val="8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515" name="Rectangle 2514"/>
          <p:cNvSpPr>
            <a:spLocks noChangeArrowheads="1"/>
          </p:cNvSpPr>
          <p:nvPr/>
        </p:nvSpPr>
        <p:spPr bwMode="gray">
          <a:xfrm>
            <a:off x="2420938" y="2499559"/>
            <a:ext cx="2159000" cy="2339975"/>
          </a:xfrm>
          <a:prstGeom prst="rect">
            <a:avLst/>
          </a:prstGeom>
          <a:gradFill rotWithShape="1">
            <a:gsLst>
              <a:gs pos="0">
                <a:srgbClr val="FFB8A7"/>
              </a:gs>
              <a:gs pos="50000">
                <a:srgbClr val="FFB8A7">
                  <a:gamma/>
                  <a:tint val="44314"/>
                  <a:invGamma/>
                </a:srgbClr>
              </a:gs>
              <a:gs pos="100000">
                <a:srgbClr val="FFB8A7"/>
              </a:gs>
            </a:gsLst>
            <a:lin ang="5400000" scaled="1"/>
          </a:gra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4680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en-US" sz="1400">
                <a:solidFill>
                  <a:schemeClr val="tx1"/>
                </a:solidFill>
                <a:cs typeface="Arial" panose="020B0604020202020204" pitchFamily="34" charset="0"/>
              </a:rPr>
              <a:t>Enterprise Architecture</a:t>
            </a:r>
          </a:p>
          <a:p>
            <a:pPr algn="ctr"/>
            <a:endParaRPr kumimoji="0" lang="en-US" altLang="en-US" sz="14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endParaRPr kumimoji="0" lang="en-US" altLang="en-US" sz="14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endParaRPr kumimoji="0" lang="en-US" altLang="en-US" sz="14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grpSp>
        <p:nvGrpSpPr>
          <p:cNvPr id="2516" name="Group 2515"/>
          <p:cNvGrpSpPr>
            <a:grpSpLocks/>
          </p:cNvGrpSpPr>
          <p:nvPr/>
        </p:nvGrpSpPr>
        <p:grpSpPr bwMode="auto">
          <a:xfrm>
            <a:off x="2511428" y="3032959"/>
            <a:ext cx="1981201" cy="1604963"/>
            <a:chOff x="1776" y="1872"/>
            <a:chExt cx="1248" cy="1011"/>
          </a:xfrm>
        </p:grpSpPr>
        <p:sp>
          <p:nvSpPr>
            <p:cNvPr id="2517" name="AutoShape 1240"/>
            <p:cNvSpPr>
              <a:spLocks noChangeArrowheads="1"/>
            </p:cNvSpPr>
            <p:nvPr/>
          </p:nvSpPr>
          <p:spPr bwMode="auto">
            <a:xfrm>
              <a:off x="1969" y="1872"/>
              <a:ext cx="863" cy="168"/>
            </a:xfrm>
            <a:prstGeom prst="roundRect">
              <a:avLst>
                <a:gd name="adj" fmla="val 16667"/>
              </a:avLst>
            </a:prstGeom>
            <a:solidFill>
              <a:srgbClr val="8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/>
              <a:r>
                <a:rPr kumimoji="0" lang="en-GB" altLang="en-US" sz="900">
                  <a:solidFill>
                    <a:schemeClr val="bg1"/>
                  </a:solidFill>
                  <a:cs typeface="Arial" panose="020B0604020202020204" pitchFamily="34" charset="0"/>
                </a:rPr>
                <a:t>Enterprise Capabilities</a:t>
              </a:r>
            </a:p>
          </p:txBody>
        </p:sp>
        <p:sp>
          <p:nvSpPr>
            <p:cNvPr id="2518" name="AutoShape 1241"/>
            <p:cNvSpPr>
              <a:spLocks noChangeArrowheads="1"/>
            </p:cNvSpPr>
            <p:nvPr/>
          </p:nvSpPr>
          <p:spPr bwMode="auto">
            <a:xfrm>
              <a:off x="1969" y="2622"/>
              <a:ext cx="863" cy="261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/>
              <a:r>
                <a:rPr kumimoji="0" lang="en-GB" altLang="en-US" sz="900">
                  <a:solidFill>
                    <a:schemeClr val="tx1"/>
                  </a:solidFill>
                  <a:cs typeface="Arial" panose="020B0604020202020204" pitchFamily="34" charset="0"/>
                </a:rPr>
                <a:t>Technology Architecture</a:t>
              </a:r>
            </a:p>
          </p:txBody>
        </p:sp>
        <p:sp>
          <p:nvSpPr>
            <p:cNvPr id="2519" name="AutoShape 1242"/>
            <p:cNvSpPr>
              <a:spLocks noChangeArrowheads="1"/>
            </p:cNvSpPr>
            <p:nvPr/>
          </p:nvSpPr>
          <p:spPr bwMode="auto">
            <a:xfrm>
              <a:off x="1968" y="2340"/>
              <a:ext cx="863" cy="263"/>
            </a:xfrm>
            <a:prstGeom prst="roundRect">
              <a:avLst>
                <a:gd name="adj" fmla="val 16667"/>
              </a:avLst>
            </a:prstGeom>
            <a:solidFill>
              <a:srgbClr val="FB9214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/>
              <a:r>
                <a:rPr kumimoji="0" lang="en-GB" altLang="en-US" sz="900">
                  <a:solidFill>
                    <a:schemeClr val="bg1"/>
                  </a:solidFill>
                  <a:cs typeface="Arial" panose="020B0604020202020204" pitchFamily="34" charset="0"/>
                </a:rPr>
                <a:t>IS Architecture</a:t>
              </a:r>
            </a:p>
          </p:txBody>
        </p:sp>
        <p:sp>
          <p:nvSpPr>
            <p:cNvPr id="2520" name="AutoShape 1243"/>
            <p:cNvSpPr>
              <a:spLocks noChangeArrowheads="1"/>
            </p:cNvSpPr>
            <p:nvPr/>
          </p:nvSpPr>
          <p:spPr bwMode="auto">
            <a:xfrm>
              <a:off x="1969" y="2059"/>
              <a:ext cx="863" cy="263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/>
              <a:r>
                <a:rPr kumimoji="0" lang="en-GB" altLang="en-US" sz="900">
                  <a:solidFill>
                    <a:schemeClr val="bg1"/>
                  </a:solidFill>
                  <a:cs typeface="Arial" panose="020B0604020202020204" pitchFamily="34" charset="0"/>
                </a:rPr>
                <a:t>Business Architecture</a:t>
              </a:r>
            </a:p>
          </p:txBody>
        </p:sp>
        <p:sp>
          <p:nvSpPr>
            <p:cNvPr id="2521" name="AutoShape 1244"/>
            <p:cNvSpPr>
              <a:spLocks noChangeArrowheads="1"/>
            </p:cNvSpPr>
            <p:nvPr/>
          </p:nvSpPr>
          <p:spPr bwMode="auto">
            <a:xfrm rot="-5400000">
              <a:off x="2436" y="2295"/>
              <a:ext cx="1008" cy="168"/>
            </a:xfrm>
            <a:prstGeom prst="roundRect">
              <a:avLst>
                <a:gd name="adj" fmla="val 16667"/>
              </a:avLst>
            </a:prstGeom>
            <a:solidFill>
              <a:srgbClr val="CC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/>
              <a:r>
                <a:rPr kumimoji="0" lang="en-GB" altLang="en-US" sz="900">
                  <a:solidFill>
                    <a:schemeClr val="bg1"/>
                  </a:solidFill>
                  <a:cs typeface="Arial" panose="020B0604020202020204" pitchFamily="34" charset="0"/>
                </a:rPr>
                <a:t>Governance</a:t>
              </a:r>
            </a:p>
          </p:txBody>
        </p:sp>
        <p:sp>
          <p:nvSpPr>
            <p:cNvPr id="2522" name="AutoShape 1245"/>
            <p:cNvSpPr>
              <a:spLocks noChangeArrowheads="1"/>
            </p:cNvSpPr>
            <p:nvPr/>
          </p:nvSpPr>
          <p:spPr bwMode="auto">
            <a:xfrm rot="-5400000">
              <a:off x="1356" y="2295"/>
              <a:ext cx="1008" cy="168"/>
            </a:xfrm>
            <a:prstGeom prst="roundRect">
              <a:avLst>
                <a:gd name="adj" fmla="val 16667"/>
              </a:avLst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/>
              <a:r>
                <a:rPr kumimoji="0" lang="en-GB" altLang="en-US" sz="900">
                  <a:solidFill>
                    <a:schemeClr val="bg1"/>
                  </a:solidFill>
                  <a:cs typeface="Arial" panose="020B0604020202020204" pitchFamily="34" charset="0"/>
                </a:rPr>
                <a:t>Transition Planning</a:t>
              </a:r>
            </a:p>
          </p:txBody>
        </p:sp>
      </p:grpSp>
      <p:grpSp>
        <p:nvGrpSpPr>
          <p:cNvPr id="2523" name="Group 1173"/>
          <p:cNvGrpSpPr>
            <a:grpSpLocks/>
          </p:cNvGrpSpPr>
          <p:nvPr/>
        </p:nvGrpSpPr>
        <p:grpSpPr bwMode="auto">
          <a:xfrm>
            <a:off x="5565776" y="2358707"/>
            <a:ext cx="200025" cy="2339975"/>
            <a:chOff x="3597" y="1532"/>
            <a:chExt cx="126" cy="1474"/>
          </a:xfrm>
        </p:grpSpPr>
        <p:sp>
          <p:nvSpPr>
            <p:cNvPr id="2524" name="Line 1174"/>
            <p:cNvSpPr>
              <a:spLocks noChangeShapeType="1"/>
            </p:cNvSpPr>
            <p:nvPr/>
          </p:nvSpPr>
          <p:spPr bwMode="gray">
            <a:xfrm>
              <a:off x="3696" y="1532"/>
              <a:ext cx="0" cy="1474"/>
            </a:xfrm>
            <a:prstGeom prst="line">
              <a:avLst/>
            </a:prstGeom>
            <a:noFill/>
            <a:ln w="19050">
              <a:solidFill>
                <a:srgbClr val="99999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525" name="AutoShape 1175"/>
            <p:cNvSpPr>
              <a:spLocks noChangeArrowheads="1"/>
            </p:cNvSpPr>
            <p:nvPr/>
          </p:nvSpPr>
          <p:spPr bwMode="gray">
            <a:xfrm rot="-5400000">
              <a:off x="3535" y="2191"/>
              <a:ext cx="249" cy="126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5715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26" name="AutoShape 2"/>
          <p:cNvSpPr>
            <a:spLocks noChangeArrowheads="1"/>
          </p:cNvSpPr>
          <p:nvPr/>
        </p:nvSpPr>
        <p:spPr bwMode="auto">
          <a:xfrm rot="16200000" flipH="1">
            <a:off x="8458517" y="2697192"/>
            <a:ext cx="1012825" cy="6113487"/>
          </a:xfrm>
          <a:prstGeom prst="roundRect">
            <a:avLst>
              <a:gd name="adj" fmla="val 16667"/>
            </a:avLst>
          </a:prstGeom>
          <a:solidFill>
            <a:srgbClr val="6FAAEB"/>
          </a:solidFill>
          <a:ln>
            <a:noFill/>
          </a:ln>
          <a:effectLst/>
          <a:scene3d>
            <a:camera prst="legacyObliqueTopRight"/>
            <a:lightRig rig="legacyFlat4" dir="b"/>
          </a:scene3d>
          <a:sp3d extrusionH="227000" prstMaterial="legacyMatte">
            <a:bevelT w="13500" h="13500" prst="angle"/>
            <a:bevelB w="13500" h="13500" prst="angle"/>
            <a:extrusionClr>
              <a:srgbClr val="6FAAEB"/>
            </a:extrusionClr>
            <a:contourClr>
              <a:srgbClr val="6FAAEB"/>
            </a:contourClr>
          </a:sp3d>
          <a:extLst>
            <a:ext uri="{91240B29-F687-4F45-9708-019B960494DF}">
              <a14:hiddenLine xmlns:a14="http://schemas.microsoft.com/office/drawing/2010/main" w="57150" algn="ctr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FAAEB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square" anchor="ctr">
            <a:spAutoFit/>
            <a:flatTx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2527" name="AutoShape 3"/>
          <p:cNvSpPr>
            <a:spLocks noChangeArrowheads="1"/>
          </p:cNvSpPr>
          <p:nvPr/>
        </p:nvSpPr>
        <p:spPr bwMode="auto">
          <a:xfrm rot="16200000" flipH="1">
            <a:off x="8457724" y="1680397"/>
            <a:ext cx="1014412" cy="6113487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ffectLst/>
          <a:scene3d>
            <a:camera prst="legacyObliqueTopRight"/>
            <a:lightRig rig="legacyFlat4" dir="b"/>
          </a:scene3d>
          <a:sp3d extrusionH="227000" prstMaterial="legacyMatte">
            <a:bevelT w="13500" h="13500" prst="angle"/>
            <a:bevelB w="13500" h="13500" prst="angle"/>
            <a:extrusionClr>
              <a:schemeClr val="accent2"/>
            </a:extrusionClr>
            <a:contourClr>
              <a:schemeClr val="accent2"/>
            </a:contourClr>
          </a:sp3d>
          <a:extLst>
            <a:ext uri="{91240B29-F687-4F45-9708-019B960494DF}">
              <a14:hiddenLine xmlns:a14="http://schemas.microsoft.com/office/drawing/2010/main" w="57150" algn="ctr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  <a:flatTx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2528" name="AutoShape 4"/>
          <p:cNvSpPr>
            <a:spLocks noChangeArrowheads="1"/>
          </p:cNvSpPr>
          <p:nvPr/>
        </p:nvSpPr>
        <p:spPr bwMode="auto">
          <a:xfrm rot="16200000" flipH="1">
            <a:off x="8459311" y="656461"/>
            <a:ext cx="1011237" cy="6113488"/>
          </a:xfrm>
          <a:prstGeom prst="roundRect">
            <a:avLst>
              <a:gd name="adj" fmla="val 16667"/>
            </a:avLst>
          </a:prstGeom>
          <a:solidFill>
            <a:srgbClr val="92E68E"/>
          </a:solidFill>
          <a:ln>
            <a:noFill/>
          </a:ln>
          <a:effectLst/>
          <a:scene3d>
            <a:camera prst="legacyObliqueTopRight"/>
            <a:lightRig rig="legacyFlat4" dir="b"/>
          </a:scene3d>
          <a:sp3d extrusionH="227000" prstMaterial="legacyMatte">
            <a:bevelT w="13500" h="13500" prst="angle"/>
            <a:bevelB w="13500" h="13500" prst="angle"/>
            <a:extrusionClr>
              <a:srgbClr val="92E68E"/>
            </a:extrusionClr>
            <a:contourClr>
              <a:srgbClr val="92E68E"/>
            </a:contourClr>
          </a:sp3d>
          <a:extLst>
            <a:ext uri="{91240B29-F687-4F45-9708-019B960494DF}">
              <a14:hiddenLine xmlns:a14="http://schemas.microsoft.com/office/drawing/2010/main" w="57150" algn="ctr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2E68E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square" anchor="ctr">
            <a:spAutoFit/>
            <a:flatTx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2529" name="AutoShape 5"/>
          <p:cNvSpPr>
            <a:spLocks noChangeArrowheads="1"/>
          </p:cNvSpPr>
          <p:nvPr/>
        </p:nvSpPr>
        <p:spPr bwMode="auto">
          <a:xfrm rot="16200000" flipH="1">
            <a:off x="8458518" y="-374621"/>
            <a:ext cx="1012825" cy="6113489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>
            <a:noFill/>
          </a:ln>
          <a:effectLst/>
          <a:scene3d>
            <a:camera prst="legacyObliqueTopRight"/>
            <a:lightRig rig="legacyFlat4" dir="b"/>
          </a:scene3d>
          <a:sp3d extrusionH="227000" prstMaterial="legacyMatte">
            <a:bevelT w="13500" h="13500" prst="angle"/>
            <a:bevelB w="13500" h="13500" prst="angle"/>
            <a:extrusionClr>
              <a:srgbClr val="FF9900"/>
            </a:extrusionClr>
            <a:contourClr>
              <a:srgbClr val="FF9900"/>
            </a:contourClr>
          </a:sp3d>
          <a:extLst>
            <a:ext uri="{91240B29-F687-4F45-9708-019B960494DF}">
              <a14:hiddenLine xmlns:a14="http://schemas.microsoft.com/office/drawing/2010/main" w="57150" algn="ctr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990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square" anchor="ctr">
            <a:spAutoFit/>
            <a:flatTx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pic>
        <p:nvPicPr>
          <p:cNvPr id="2530" name="Picture 252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218" r="-1134"/>
          <a:stretch>
            <a:fillRect/>
          </a:stretch>
        </p:blipFill>
        <p:spPr bwMode="auto">
          <a:xfrm>
            <a:off x="7119450" y="1189118"/>
            <a:ext cx="3908500" cy="991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F9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pic>
      <p:sp>
        <p:nvSpPr>
          <p:cNvPr id="2531" name="Rectangle 2530"/>
          <p:cNvSpPr>
            <a:spLocks noChangeArrowheads="1"/>
          </p:cNvSpPr>
          <p:nvPr/>
        </p:nvSpPr>
        <p:spPr bwMode="auto">
          <a:xfrm>
            <a:off x="7116274" y="2147135"/>
            <a:ext cx="3854993" cy="4110037"/>
          </a:xfrm>
          <a:prstGeom prst="rect">
            <a:avLst/>
          </a:prstGeom>
          <a:solidFill>
            <a:srgbClr val="006F82">
              <a:alpha val="2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2532" name="AutoShape 9"/>
          <p:cNvSpPr>
            <a:spLocks noChangeArrowheads="1"/>
          </p:cNvSpPr>
          <p:nvPr/>
        </p:nvSpPr>
        <p:spPr bwMode="auto">
          <a:xfrm rot="16200000" flipH="1">
            <a:off x="6855098" y="2217812"/>
            <a:ext cx="4414838" cy="3730558"/>
          </a:xfrm>
          <a:prstGeom prst="roundRect">
            <a:avLst>
              <a:gd name="adj" fmla="val 4954"/>
            </a:avLst>
          </a:prstGeom>
          <a:solidFill>
            <a:srgbClr val="BCEEED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C1F6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2533" name="AutoShape 10"/>
          <p:cNvSpPr>
            <a:spLocks/>
          </p:cNvSpPr>
          <p:nvPr/>
        </p:nvSpPr>
        <p:spPr bwMode="auto">
          <a:xfrm rot="5400000" flipH="1" flipV="1">
            <a:off x="8955424" y="104785"/>
            <a:ext cx="204787" cy="3724336"/>
          </a:xfrm>
          <a:prstGeom prst="rightBracket">
            <a:avLst>
              <a:gd name="adj" fmla="val 74331"/>
            </a:avLst>
          </a:prstGeom>
          <a:noFill/>
          <a:ln w="38100">
            <a:solidFill>
              <a:srgbClr val="C1F6FF"/>
            </a:solidFill>
            <a:round/>
            <a:headEnd/>
            <a:tailEnd type="stealth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F9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2534" name="AutoShape 11"/>
          <p:cNvSpPr>
            <a:spLocks/>
          </p:cNvSpPr>
          <p:nvPr/>
        </p:nvSpPr>
        <p:spPr bwMode="auto">
          <a:xfrm rot="5400000">
            <a:off x="8896485" y="4337068"/>
            <a:ext cx="297056" cy="3705079"/>
          </a:xfrm>
          <a:prstGeom prst="rightBracket">
            <a:avLst>
              <a:gd name="adj" fmla="val 60688"/>
            </a:avLst>
          </a:prstGeom>
          <a:noFill/>
          <a:ln w="38100">
            <a:solidFill>
              <a:srgbClr val="C1F6FF"/>
            </a:solidFill>
            <a:round/>
            <a:headEnd/>
            <a:tailEnd type="stealth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F9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2535" name="Line 12"/>
          <p:cNvSpPr>
            <a:spLocks noChangeShapeType="1"/>
          </p:cNvSpPr>
          <p:nvPr/>
        </p:nvSpPr>
        <p:spPr bwMode="auto">
          <a:xfrm>
            <a:off x="10897553" y="2069347"/>
            <a:ext cx="0" cy="3911600"/>
          </a:xfrm>
          <a:prstGeom prst="line">
            <a:avLst/>
          </a:prstGeom>
          <a:noFill/>
          <a:ln w="38100">
            <a:solidFill>
              <a:srgbClr val="C1F6FF"/>
            </a:solidFill>
            <a:prstDash val="dash"/>
            <a:round/>
            <a:headEnd/>
            <a:tailEnd type="stealth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2536" name="Rectangle 2535"/>
          <p:cNvSpPr>
            <a:spLocks noChangeArrowheads="1"/>
          </p:cNvSpPr>
          <p:nvPr/>
        </p:nvSpPr>
        <p:spPr bwMode="auto">
          <a:xfrm>
            <a:off x="7613099" y="1279787"/>
            <a:ext cx="2889378" cy="590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F9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en-US" b="1" dirty="0">
                <a:solidFill>
                  <a:schemeClr val="bg1"/>
                </a:solidFill>
              </a:rPr>
              <a:t>ENTERPRISE ARCHITECTURE</a:t>
            </a:r>
            <a:endParaRPr lang="en-US" altLang="en-US" sz="1400" i="1" dirty="0">
              <a:solidFill>
                <a:schemeClr val="bg1"/>
              </a:solidFill>
            </a:endParaRPr>
          </a:p>
        </p:txBody>
      </p:sp>
      <p:pic>
        <p:nvPicPr>
          <p:cNvPr id="2537" name="Picture 2536" descr="Developer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262" y="5263397"/>
            <a:ext cx="654528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38" name="Picture 2537" descr="BusinessAnalyst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262" y="4226760"/>
            <a:ext cx="654528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39" name="Picture 2538" descr="CI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099" y="3205997"/>
            <a:ext cx="701813" cy="89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40" name="Text Box 17"/>
          <p:cNvSpPr txBox="1">
            <a:spLocks noChangeArrowheads="1"/>
          </p:cNvSpPr>
          <p:nvPr/>
        </p:nvSpPr>
        <p:spPr bwMode="auto">
          <a:xfrm>
            <a:off x="6011374" y="3945772"/>
            <a:ext cx="1039814" cy="249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F9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fr-FR" altLang="en-US" sz="1200" b="1" dirty="0">
                <a:solidFill>
                  <a:schemeClr val="bg1"/>
                </a:solidFill>
                <a:latin typeface="Arial" panose="020B0604020202020204" pitchFamily="34" charset="0"/>
              </a:rPr>
              <a:t>Business</a:t>
            </a:r>
          </a:p>
        </p:txBody>
      </p:sp>
      <p:sp>
        <p:nvSpPr>
          <p:cNvPr id="2541" name="Text Box 19"/>
          <p:cNvSpPr txBox="1">
            <a:spLocks noChangeArrowheads="1"/>
          </p:cNvSpPr>
          <p:nvPr/>
        </p:nvSpPr>
        <p:spPr bwMode="auto">
          <a:xfrm>
            <a:off x="5898661" y="4818897"/>
            <a:ext cx="1105463" cy="406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F9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fr-FR" altLang="en-US" sz="1200" b="1" dirty="0">
                <a:solidFill>
                  <a:schemeClr val="bg1"/>
                </a:solidFill>
                <a:latin typeface="Arial" panose="020B0604020202020204" pitchFamily="34" charset="0"/>
              </a:rPr>
              <a:t>Information System</a:t>
            </a:r>
          </a:p>
        </p:txBody>
      </p:sp>
      <p:pic>
        <p:nvPicPr>
          <p:cNvPr id="2542" name="Picture 2541" descr="CFO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212" y="2189997"/>
            <a:ext cx="634618" cy="808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43" name="Text Box 21"/>
          <p:cNvSpPr txBox="1">
            <a:spLocks noChangeArrowheads="1"/>
          </p:cNvSpPr>
          <p:nvPr/>
        </p:nvSpPr>
        <p:spPr bwMode="auto">
          <a:xfrm>
            <a:off x="5958544" y="2859799"/>
            <a:ext cx="962972" cy="249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1200" b="1" dirty="0">
                <a:solidFill>
                  <a:schemeClr val="bg1"/>
                </a:solidFill>
                <a:latin typeface="Arial" panose="020B0604020202020204" pitchFamily="34" charset="0"/>
              </a:rPr>
              <a:t>Strategy</a:t>
            </a:r>
          </a:p>
        </p:txBody>
      </p:sp>
      <p:sp>
        <p:nvSpPr>
          <p:cNvPr id="2544" name="Line 22"/>
          <p:cNvSpPr>
            <a:spLocks noChangeShapeType="1"/>
          </p:cNvSpPr>
          <p:nvPr/>
        </p:nvSpPr>
        <p:spPr bwMode="auto">
          <a:xfrm>
            <a:off x="7186124" y="2104272"/>
            <a:ext cx="0" cy="4021138"/>
          </a:xfrm>
          <a:prstGeom prst="line">
            <a:avLst/>
          </a:prstGeom>
          <a:noFill/>
          <a:ln w="38100">
            <a:solidFill>
              <a:srgbClr val="C1F6FF"/>
            </a:solidFill>
            <a:prstDash val="dash"/>
            <a:round/>
            <a:headEnd type="stealth" w="lg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pic>
        <p:nvPicPr>
          <p:cNvPr id="2545" name="Picture 2544" descr="uml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792" y="4354926"/>
            <a:ext cx="811734" cy="72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46" name="Picture 2545" descr="WebServices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750" y="5331187"/>
            <a:ext cx="800775" cy="79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47" name="Picture 2546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788" y="3315436"/>
            <a:ext cx="82127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48" name="Picture 2547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8139" y="2340792"/>
            <a:ext cx="894687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49" name="Text Box 27"/>
          <p:cNvSpPr txBox="1">
            <a:spLocks noChangeArrowheads="1"/>
          </p:cNvSpPr>
          <p:nvPr/>
        </p:nvSpPr>
        <p:spPr bwMode="auto">
          <a:xfrm>
            <a:off x="7413137" y="3155360"/>
            <a:ext cx="3403295" cy="1115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F9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lnSpc>
                <a:spcPct val="95000"/>
              </a:lnSpc>
              <a:spcBef>
                <a:spcPct val="10000"/>
              </a:spcBef>
              <a:spcAft>
                <a:spcPct val="5000"/>
              </a:spcAft>
            </a:pPr>
            <a:r>
              <a:rPr lang="en-US" altLang="en-US" sz="1400" dirty="0">
                <a:latin typeface="Arial" panose="020B0604020202020204" pitchFamily="34" charset="0"/>
              </a:rPr>
              <a:t>Documentation of organization capabilities, resources, product portfolio, external interfaces, high-level business process blueprint that supports the strategy</a:t>
            </a:r>
          </a:p>
        </p:txBody>
      </p:sp>
      <p:sp>
        <p:nvSpPr>
          <p:cNvPr id="2550" name="Text Box 28"/>
          <p:cNvSpPr txBox="1">
            <a:spLocks noChangeArrowheads="1"/>
          </p:cNvSpPr>
          <p:nvPr/>
        </p:nvSpPr>
        <p:spPr bwMode="auto">
          <a:xfrm>
            <a:off x="7387198" y="5255457"/>
            <a:ext cx="3085986" cy="97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F9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lnSpc>
                <a:spcPct val="95000"/>
              </a:lnSpc>
              <a:spcBef>
                <a:spcPct val="10000"/>
              </a:spcBef>
              <a:spcAft>
                <a:spcPct val="5000"/>
              </a:spcAft>
            </a:pPr>
            <a:r>
              <a:rPr lang="en-US" altLang="en-US" sz="1400" dirty="0">
                <a:latin typeface="Arial" panose="020B0604020202020204" pitchFamily="34" charset="0"/>
              </a:rPr>
              <a:t>Infrastructure that supports the IS:</a:t>
            </a:r>
          </a:p>
          <a:p>
            <a:pPr>
              <a:lnSpc>
                <a:spcPct val="95000"/>
              </a:lnSpc>
              <a:spcBef>
                <a:spcPct val="10000"/>
              </a:spcBef>
              <a:spcAft>
                <a:spcPct val="5000"/>
              </a:spcAft>
              <a:buFontTx/>
              <a:buChar char="-"/>
            </a:pPr>
            <a:r>
              <a:rPr lang="en-US" altLang="en-US" sz="1400" dirty="0">
                <a:latin typeface="Arial" panose="020B0604020202020204" pitchFamily="34" charset="0"/>
              </a:rPr>
              <a:t> Technical components: servers, networks, etc.</a:t>
            </a:r>
          </a:p>
          <a:p>
            <a:pPr>
              <a:lnSpc>
                <a:spcPct val="95000"/>
              </a:lnSpc>
              <a:spcBef>
                <a:spcPct val="10000"/>
              </a:spcBef>
              <a:spcAft>
                <a:spcPct val="5000"/>
              </a:spcAft>
              <a:buFontTx/>
              <a:buChar char="-"/>
            </a:pPr>
            <a:r>
              <a:rPr lang="en-US" altLang="en-US" sz="1400" dirty="0">
                <a:latin typeface="Arial" panose="020B0604020202020204" pitchFamily="34" charset="0"/>
              </a:rPr>
              <a:t> Technology: platforms, etc.</a:t>
            </a:r>
          </a:p>
        </p:txBody>
      </p:sp>
      <p:sp>
        <p:nvSpPr>
          <p:cNvPr id="2551" name="Text Box 29"/>
          <p:cNvSpPr txBox="1">
            <a:spLocks noChangeArrowheads="1"/>
          </p:cNvSpPr>
          <p:nvPr/>
        </p:nvSpPr>
        <p:spPr bwMode="auto">
          <a:xfrm>
            <a:off x="7413137" y="2312235"/>
            <a:ext cx="3272638" cy="706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F9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lnSpc>
                <a:spcPct val="95000"/>
              </a:lnSpc>
              <a:spcBef>
                <a:spcPct val="10000"/>
              </a:spcBef>
              <a:spcAft>
                <a:spcPct val="5000"/>
              </a:spcAft>
            </a:pPr>
            <a:r>
              <a:rPr lang="fr-FR" altLang="en-US" sz="1400">
                <a:latin typeface="Arial" panose="020B0604020202020204" pitchFamily="34" charset="0"/>
              </a:rPr>
              <a:t>Assets that define the enterprise strategy, goals and objectives.  What to do, and how to do it?</a:t>
            </a:r>
          </a:p>
        </p:txBody>
      </p:sp>
      <p:sp>
        <p:nvSpPr>
          <p:cNvPr id="2552" name="Text Box 30"/>
          <p:cNvSpPr txBox="1">
            <a:spLocks noChangeArrowheads="1"/>
          </p:cNvSpPr>
          <p:nvPr/>
        </p:nvSpPr>
        <p:spPr bwMode="auto">
          <a:xfrm>
            <a:off x="7428048" y="4281630"/>
            <a:ext cx="3291303" cy="911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F9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lnSpc>
                <a:spcPct val="95000"/>
              </a:lnSpc>
              <a:spcBef>
                <a:spcPct val="10000"/>
              </a:spcBef>
              <a:spcAft>
                <a:spcPct val="5000"/>
              </a:spcAft>
            </a:pPr>
            <a:r>
              <a:rPr lang="en-US" altLang="en-US" sz="1400" dirty="0">
                <a:latin typeface="Arial" panose="020B0604020202020204" pitchFamily="34" charset="0"/>
              </a:rPr>
              <a:t>Applications and information that support the </a:t>
            </a:r>
            <a:br>
              <a:rPr lang="en-US" altLang="en-US" sz="1400" dirty="0">
                <a:latin typeface="Arial" panose="020B0604020202020204" pitchFamily="34" charset="0"/>
              </a:rPr>
            </a:br>
            <a:r>
              <a:rPr lang="en-US" altLang="en-US" sz="1400" dirty="0">
                <a:latin typeface="Arial" panose="020B0604020202020204" pitchFamily="34" charset="0"/>
              </a:rPr>
              <a:t>business and implement the business functions in the IT systems</a:t>
            </a:r>
          </a:p>
        </p:txBody>
      </p:sp>
      <p:sp>
        <p:nvSpPr>
          <p:cNvPr id="2553" name="Text Box 18"/>
          <p:cNvSpPr txBox="1">
            <a:spLocks noChangeArrowheads="1"/>
          </p:cNvSpPr>
          <p:nvPr/>
        </p:nvSpPr>
        <p:spPr bwMode="auto">
          <a:xfrm>
            <a:off x="5789342" y="5966323"/>
            <a:ext cx="1368425" cy="249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F9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571500" defTabSz="7620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defTabSz="7620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714500" defTabSz="7620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286000" defTabSz="7620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1200" b="1" dirty="0">
                <a:solidFill>
                  <a:schemeClr val="bg1"/>
                </a:solidFill>
                <a:latin typeface="Arial" panose="020B0604020202020204" pitchFamily="34" charset="0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3392946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0" y="-32578"/>
            <a:ext cx="12192000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-27161" y="167484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Digital Transformation Architecture Library</a:t>
            </a:r>
          </a:p>
        </p:txBody>
      </p:sp>
      <p:grpSp>
        <p:nvGrpSpPr>
          <p:cNvPr id="108" name="Group 107"/>
          <p:cNvGrpSpPr/>
          <p:nvPr/>
        </p:nvGrpSpPr>
        <p:grpSpPr>
          <a:xfrm>
            <a:off x="210981" y="1350805"/>
            <a:ext cx="4701983" cy="4947625"/>
            <a:chOff x="69916" y="1863643"/>
            <a:chExt cx="8994709" cy="4238426"/>
          </a:xfrm>
        </p:grpSpPr>
        <p:sp>
          <p:nvSpPr>
            <p:cNvPr id="109" name="Rectangle 3"/>
            <p:cNvSpPr>
              <a:spLocks noChangeArrowheads="1"/>
            </p:cNvSpPr>
            <p:nvPr/>
          </p:nvSpPr>
          <p:spPr bwMode="auto">
            <a:xfrm>
              <a:off x="438327" y="2346016"/>
              <a:ext cx="1490309" cy="2768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47466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95091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425575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90341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3606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8178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2750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7322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AU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Foundation</a:t>
              </a:r>
            </a:p>
            <a:p>
              <a:pPr algn="ctr" eaLnBrk="0" hangingPunct="0"/>
              <a:r>
                <a:rPr lang="en-AU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Architectures</a:t>
              </a:r>
            </a:p>
          </p:txBody>
        </p:sp>
        <p:sp>
          <p:nvSpPr>
            <p:cNvPr id="110" name="Rectangle 4"/>
            <p:cNvSpPr>
              <a:spLocks noChangeArrowheads="1"/>
            </p:cNvSpPr>
            <p:nvPr/>
          </p:nvSpPr>
          <p:spPr bwMode="auto">
            <a:xfrm>
              <a:off x="2361880" y="2347603"/>
              <a:ext cx="2045341" cy="2768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47466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95091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425575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90341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3606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8178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2750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7322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AU" altLang="en-US" sz="1050" dirty="0">
                  <a:latin typeface="Segoe UI" panose="020B0502040204020203" pitchFamily="34" charset="0"/>
                  <a:cs typeface="Segoe UI" panose="020B0502040204020203" pitchFamily="34" charset="0"/>
                </a:rPr>
                <a:t>Common Systems</a:t>
              </a:r>
            </a:p>
            <a:p>
              <a:pPr algn="ctr" eaLnBrk="0" hangingPunct="0"/>
              <a:r>
                <a:rPr lang="en-AU" altLang="en-US" sz="1050" dirty="0">
                  <a:latin typeface="Segoe UI" panose="020B0502040204020203" pitchFamily="34" charset="0"/>
                  <a:cs typeface="Segoe UI" panose="020B0502040204020203" pitchFamily="34" charset="0"/>
                </a:rPr>
                <a:t>Architectures</a:t>
              </a:r>
            </a:p>
          </p:txBody>
        </p:sp>
        <p:sp>
          <p:nvSpPr>
            <p:cNvPr id="111" name="Rectangle 5"/>
            <p:cNvSpPr>
              <a:spLocks noChangeArrowheads="1"/>
            </p:cNvSpPr>
            <p:nvPr/>
          </p:nvSpPr>
          <p:spPr bwMode="auto">
            <a:xfrm>
              <a:off x="4832528" y="2346016"/>
              <a:ext cx="1490309" cy="2768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47466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95091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425575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90341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3606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8178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2750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7322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AU" altLang="en-US" sz="1050" dirty="0">
                  <a:latin typeface="Segoe UI" panose="020B0502040204020203" pitchFamily="34" charset="0"/>
                  <a:cs typeface="Segoe UI" panose="020B0502040204020203" pitchFamily="34" charset="0"/>
                </a:rPr>
                <a:t>Industry </a:t>
              </a:r>
            </a:p>
            <a:p>
              <a:pPr algn="ctr" eaLnBrk="0" hangingPunct="0"/>
              <a:r>
                <a:rPr lang="en-AU" altLang="en-US" sz="1050" dirty="0">
                  <a:latin typeface="Segoe UI" panose="020B0502040204020203" pitchFamily="34" charset="0"/>
                  <a:cs typeface="Segoe UI" panose="020B0502040204020203" pitchFamily="34" charset="0"/>
                </a:rPr>
                <a:t>Architectures</a:t>
              </a:r>
            </a:p>
          </p:txBody>
        </p:sp>
        <p:sp>
          <p:nvSpPr>
            <p:cNvPr id="112" name="Rectangle 6"/>
            <p:cNvSpPr>
              <a:spLocks noChangeArrowheads="1"/>
            </p:cNvSpPr>
            <p:nvPr/>
          </p:nvSpPr>
          <p:spPr bwMode="auto">
            <a:xfrm>
              <a:off x="6677908" y="2346016"/>
              <a:ext cx="1530173" cy="2768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47466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95091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425575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90341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3606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8178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2750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7322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AU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Organisation </a:t>
              </a:r>
            </a:p>
            <a:p>
              <a:pPr algn="ctr" eaLnBrk="0" hangingPunct="0"/>
              <a:r>
                <a:rPr lang="en-AU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Architectures</a:t>
              </a:r>
            </a:p>
          </p:txBody>
        </p:sp>
        <p:grpSp>
          <p:nvGrpSpPr>
            <p:cNvPr id="113" name="Group 7"/>
            <p:cNvGrpSpPr>
              <a:grpSpLocks/>
            </p:cNvGrpSpPr>
            <p:nvPr/>
          </p:nvGrpSpPr>
          <p:grpSpPr bwMode="auto">
            <a:xfrm>
              <a:off x="5102225" y="2865438"/>
              <a:ext cx="822325" cy="773112"/>
              <a:chOff x="3074" y="1892"/>
              <a:chExt cx="518" cy="487"/>
            </a:xfrm>
          </p:grpSpPr>
          <p:sp>
            <p:nvSpPr>
              <p:cNvPr id="328" name="AutoShape 8"/>
              <p:cNvSpPr>
                <a:spLocks noChangeArrowheads="1"/>
              </p:cNvSpPr>
              <p:nvPr/>
            </p:nvSpPr>
            <p:spPr bwMode="auto">
              <a:xfrm>
                <a:off x="3125" y="1945"/>
                <a:ext cx="467" cy="103"/>
              </a:xfrm>
              <a:prstGeom prst="cube">
                <a:avLst>
                  <a:gd name="adj" fmla="val 24995"/>
                </a:avLst>
              </a:prstGeom>
              <a:solidFill>
                <a:srgbClr val="60C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9" name="AutoShape 9"/>
              <p:cNvSpPr>
                <a:spLocks noChangeArrowheads="1"/>
              </p:cNvSpPr>
              <p:nvPr/>
            </p:nvSpPr>
            <p:spPr bwMode="auto">
              <a:xfrm>
                <a:off x="3125" y="2056"/>
                <a:ext cx="467" cy="102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0" name="AutoShape 10"/>
              <p:cNvSpPr>
                <a:spLocks noChangeArrowheads="1"/>
              </p:cNvSpPr>
              <p:nvPr/>
            </p:nvSpPr>
            <p:spPr bwMode="auto">
              <a:xfrm>
                <a:off x="3337" y="1945"/>
                <a:ext cx="255" cy="103"/>
              </a:xfrm>
              <a:prstGeom prst="cube">
                <a:avLst>
                  <a:gd name="adj" fmla="val 24995"/>
                </a:avLst>
              </a:prstGeom>
              <a:solidFill>
                <a:srgbClr val="FF993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1" name="AutoShape 11"/>
              <p:cNvSpPr>
                <a:spLocks noChangeArrowheads="1"/>
              </p:cNvSpPr>
              <p:nvPr/>
            </p:nvSpPr>
            <p:spPr bwMode="auto">
              <a:xfrm>
                <a:off x="3125" y="2275"/>
                <a:ext cx="152" cy="104"/>
              </a:xfrm>
              <a:prstGeom prst="cube">
                <a:avLst>
                  <a:gd name="adj" fmla="val 24995"/>
                </a:avLst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2" name="AutoShape 12"/>
              <p:cNvSpPr>
                <a:spLocks noChangeArrowheads="1"/>
              </p:cNvSpPr>
              <p:nvPr/>
            </p:nvSpPr>
            <p:spPr bwMode="auto">
              <a:xfrm>
                <a:off x="3441" y="2275"/>
                <a:ext cx="151" cy="104"/>
              </a:xfrm>
              <a:prstGeom prst="cube">
                <a:avLst>
                  <a:gd name="adj" fmla="val 24995"/>
                </a:avLst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3" name="AutoShape 13"/>
              <p:cNvSpPr>
                <a:spLocks noChangeArrowheads="1"/>
              </p:cNvSpPr>
              <p:nvPr/>
            </p:nvSpPr>
            <p:spPr bwMode="auto">
              <a:xfrm>
                <a:off x="3125" y="2166"/>
                <a:ext cx="467" cy="101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4" name="AutoShape 14"/>
              <p:cNvSpPr>
                <a:spLocks noChangeArrowheads="1"/>
              </p:cNvSpPr>
              <p:nvPr/>
            </p:nvSpPr>
            <p:spPr bwMode="auto">
              <a:xfrm>
                <a:off x="3285" y="2275"/>
                <a:ext cx="148" cy="104"/>
              </a:xfrm>
              <a:prstGeom prst="cube">
                <a:avLst>
                  <a:gd name="adj" fmla="val 24995"/>
                </a:avLst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5" name="AutoShape 15"/>
              <p:cNvSpPr>
                <a:spLocks noChangeArrowheads="1"/>
              </p:cNvSpPr>
              <p:nvPr/>
            </p:nvSpPr>
            <p:spPr bwMode="auto">
              <a:xfrm>
                <a:off x="3074" y="1892"/>
                <a:ext cx="466" cy="101"/>
              </a:xfrm>
              <a:prstGeom prst="cube">
                <a:avLst>
                  <a:gd name="adj" fmla="val 24995"/>
                </a:avLst>
              </a:prstGeom>
              <a:solidFill>
                <a:srgbClr val="FF993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6" name="AutoShape 16"/>
              <p:cNvSpPr>
                <a:spLocks noChangeArrowheads="1"/>
              </p:cNvSpPr>
              <p:nvPr/>
            </p:nvSpPr>
            <p:spPr bwMode="auto">
              <a:xfrm>
                <a:off x="3074" y="2001"/>
                <a:ext cx="466" cy="101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7" name="AutoShape 17"/>
              <p:cNvSpPr>
                <a:spLocks noChangeArrowheads="1"/>
              </p:cNvSpPr>
              <p:nvPr/>
            </p:nvSpPr>
            <p:spPr bwMode="auto">
              <a:xfrm>
                <a:off x="3285" y="1892"/>
                <a:ext cx="255" cy="101"/>
              </a:xfrm>
              <a:prstGeom prst="cube">
                <a:avLst>
                  <a:gd name="adj" fmla="val 24995"/>
                </a:avLst>
              </a:prstGeom>
              <a:solidFill>
                <a:srgbClr val="FF993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8" name="AutoShape 18"/>
              <p:cNvSpPr>
                <a:spLocks noChangeArrowheads="1"/>
              </p:cNvSpPr>
              <p:nvPr/>
            </p:nvSpPr>
            <p:spPr bwMode="auto">
              <a:xfrm>
                <a:off x="3074" y="2221"/>
                <a:ext cx="149" cy="103"/>
              </a:xfrm>
              <a:prstGeom prst="cube">
                <a:avLst>
                  <a:gd name="adj" fmla="val 24995"/>
                </a:avLst>
              </a:prstGeom>
              <a:solidFill>
                <a:srgbClr val="60C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9" name="AutoShape 19"/>
              <p:cNvSpPr>
                <a:spLocks noChangeArrowheads="1"/>
              </p:cNvSpPr>
              <p:nvPr/>
            </p:nvSpPr>
            <p:spPr bwMode="auto">
              <a:xfrm>
                <a:off x="3389" y="2221"/>
                <a:ext cx="151" cy="103"/>
              </a:xfrm>
              <a:prstGeom prst="cube">
                <a:avLst>
                  <a:gd name="adj" fmla="val 24995"/>
                </a:avLst>
              </a:prstGeom>
              <a:solidFill>
                <a:srgbClr val="60C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0" name="AutoShape 20"/>
              <p:cNvSpPr>
                <a:spLocks noChangeArrowheads="1"/>
              </p:cNvSpPr>
              <p:nvPr/>
            </p:nvSpPr>
            <p:spPr bwMode="auto">
              <a:xfrm>
                <a:off x="3074" y="2110"/>
                <a:ext cx="466" cy="103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1" name="AutoShape 21"/>
              <p:cNvSpPr>
                <a:spLocks noChangeArrowheads="1"/>
              </p:cNvSpPr>
              <p:nvPr/>
            </p:nvSpPr>
            <p:spPr bwMode="auto">
              <a:xfrm>
                <a:off x="3231" y="2221"/>
                <a:ext cx="150" cy="103"/>
              </a:xfrm>
              <a:prstGeom prst="cube">
                <a:avLst>
                  <a:gd name="adj" fmla="val 24995"/>
                </a:avLst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14" name="Group 22"/>
            <p:cNvGrpSpPr>
              <a:grpSpLocks/>
            </p:cNvGrpSpPr>
            <p:nvPr/>
          </p:nvGrpSpPr>
          <p:grpSpPr bwMode="auto">
            <a:xfrm>
              <a:off x="7007225" y="2832100"/>
              <a:ext cx="1057275" cy="749300"/>
              <a:chOff x="4162" y="1871"/>
              <a:chExt cx="666" cy="471"/>
            </a:xfrm>
          </p:grpSpPr>
          <p:sp>
            <p:nvSpPr>
              <p:cNvPr id="312" name="AutoShape 23"/>
              <p:cNvSpPr>
                <a:spLocks noChangeArrowheads="1"/>
              </p:cNvSpPr>
              <p:nvPr/>
            </p:nvSpPr>
            <p:spPr bwMode="auto">
              <a:xfrm>
                <a:off x="4203" y="1912"/>
                <a:ext cx="466" cy="101"/>
              </a:xfrm>
              <a:prstGeom prst="cube">
                <a:avLst>
                  <a:gd name="adj" fmla="val 24995"/>
                </a:avLst>
              </a:prstGeom>
              <a:solidFill>
                <a:srgbClr val="60C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3" name="AutoShape 24"/>
              <p:cNvSpPr>
                <a:spLocks noChangeArrowheads="1"/>
              </p:cNvSpPr>
              <p:nvPr/>
            </p:nvSpPr>
            <p:spPr bwMode="auto">
              <a:xfrm>
                <a:off x="4203" y="2021"/>
                <a:ext cx="466" cy="101"/>
              </a:xfrm>
              <a:prstGeom prst="cube">
                <a:avLst>
                  <a:gd name="adj" fmla="val 24995"/>
                </a:avLst>
              </a:prstGeom>
              <a:solidFill>
                <a:srgbClr val="60C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4" name="AutoShape 25"/>
              <p:cNvSpPr>
                <a:spLocks noChangeArrowheads="1"/>
              </p:cNvSpPr>
              <p:nvPr/>
            </p:nvSpPr>
            <p:spPr bwMode="auto">
              <a:xfrm>
                <a:off x="4412" y="1912"/>
                <a:ext cx="257" cy="101"/>
              </a:xfrm>
              <a:prstGeom prst="cube">
                <a:avLst>
                  <a:gd name="adj" fmla="val 24995"/>
                </a:avLst>
              </a:prstGeom>
              <a:solidFill>
                <a:srgbClr val="FF993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5" name="AutoShape 26"/>
              <p:cNvSpPr>
                <a:spLocks noChangeArrowheads="1"/>
              </p:cNvSpPr>
              <p:nvPr/>
            </p:nvSpPr>
            <p:spPr bwMode="auto">
              <a:xfrm>
                <a:off x="4203" y="2241"/>
                <a:ext cx="151" cy="101"/>
              </a:xfrm>
              <a:prstGeom prst="cube">
                <a:avLst>
                  <a:gd name="adj" fmla="val 24995"/>
                </a:avLst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6" name="AutoShape 27"/>
              <p:cNvSpPr>
                <a:spLocks noChangeArrowheads="1"/>
              </p:cNvSpPr>
              <p:nvPr/>
            </p:nvSpPr>
            <p:spPr bwMode="auto">
              <a:xfrm>
                <a:off x="4518" y="2241"/>
                <a:ext cx="151" cy="101"/>
              </a:xfrm>
              <a:prstGeom prst="cube">
                <a:avLst>
                  <a:gd name="adj" fmla="val 24995"/>
                </a:avLst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7" name="AutoShape 28"/>
              <p:cNvSpPr>
                <a:spLocks noChangeArrowheads="1"/>
              </p:cNvSpPr>
              <p:nvPr/>
            </p:nvSpPr>
            <p:spPr bwMode="auto">
              <a:xfrm>
                <a:off x="4203" y="2130"/>
                <a:ext cx="466" cy="103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8" name="AutoShape 29"/>
              <p:cNvSpPr>
                <a:spLocks noChangeArrowheads="1"/>
              </p:cNvSpPr>
              <p:nvPr/>
            </p:nvSpPr>
            <p:spPr bwMode="auto">
              <a:xfrm>
                <a:off x="4362" y="2241"/>
                <a:ext cx="148" cy="101"/>
              </a:xfrm>
              <a:prstGeom prst="cube">
                <a:avLst>
                  <a:gd name="adj" fmla="val 24995"/>
                </a:avLst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9" name="AutoShape 30"/>
              <p:cNvSpPr>
                <a:spLocks noChangeArrowheads="1"/>
              </p:cNvSpPr>
              <p:nvPr/>
            </p:nvSpPr>
            <p:spPr bwMode="auto">
              <a:xfrm>
                <a:off x="4677" y="2021"/>
                <a:ext cx="151" cy="101"/>
              </a:xfrm>
              <a:prstGeom prst="cube">
                <a:avLst>
                  <a:gd name="adj" fmla="val 24995"/>
                </a:avLst>
              </a:prstGeom>
              <a:solidFill>
                <a:srgbClr val="FFCC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0" name="AutoShape 31"/>
              <p:cNvSpPr>
                <a:spLocks noChangeArrowheads="1"/>
              </p:cNvSpPr>
              <p:nvPr/>
            </p:nvSpPr>
            <p:spPr bwMode="auto">
              <a:xfrm>
                <a:off x="4162" y="1871"/>
                <a:ext cx="466" cy="101"/>
              </a:xfrm>
              <a:prstGeom prst="cube">
                <a:avLst>
                  <a:gd name="adj" fmla="val 24995"/>
                </a:avLst>
              </a:prstGeom>
              <a:solidFill>
                <a:srgbClr val="FF993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1" name="AutoShape 32"/>
              <p:cNvSpPr>
                <a:spLocks noChangeArrowheads="1"/>
              </p:cNvSpPr>
              <p:nvPr/>
            </p:nvSpPr>
            <p:spPr bwMode="auto">
              <a:xfrm>
                <a:off x="4162" y="1980"/>
                <a:ext cx="466" cy="101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2" name="AutoShape 33"/>
              <p:cNvSpPr>
                <a:spLocks noChangeArrowheads="1"/>
              </p:cNvSpPr>
              <p:nvPr/>
            </p:nvSpPr>
            <p:spPr bwMode="auto">
              <a:xfrm>
                <a:off x="4371" y="1871"/>
                <a:ext cx="257" cy="101"/>
              </a:xfrm>
              <a:prstGeom prst="cube">
                <a:avLst>
                  <a:gd name="adj" fmla="val 24995"/>
                </a:avLst>
              </a:prstGeom>
              <a:solidFill>
                <a:srgbClr val="FF993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3" name="AutoShape 34"/>
              <p:cNvSpPr>
                <a:spLocks noChangeArrowheads="1"/>
              </p:cNvSpPr>
              <p:nvPr/>
            </p:nvSpPr>
            <p:spPr bwMode="auto">
              <a:xfrm>
                <a:off x="4162" y="2200"/>
                <a:ext cx="151" cy="101"/>
              </a:xfrm>
              <a:prstGeom prst="cube">
                <a:avLst>
                  <a:gd name="adj" fmla="val 24995"/>
                </a:avLst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4" name="AutoShape 35"/>
              <p:cNvSpPr>
                <a:spLocks noChangeArrowheads="1"/>
              </p:cNvSpPr>
              <p:nvPr/>
            </p:nvSpPr>
            <p:spPr bwMode="auto">
              <a:xfrm>
                <a:off x="4477" y="2200"/>
                <a:ext cx="151" cy="101"/>
              </a:xfrm>
              <a:prstGeom prst="cube">
                <a:avLst>
                  <a:gd name="adj" fmla="val 24995"/>
                </a:avLst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5" name="AutoShape 36"/>
              <p:cNvSpPr>
                <a:spLocks noChangeArrowheads="1"/>
              </p:cNvSpPr>
              <p:nvPr/>
            </p:nvSpPr>
            <p:spPr bwMode="auto">
              <a:xfrm>
                <a:off x="4162" y="2089"/>
                <a:ext cx="466" cy="103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6" name="AutoShape 37"/>
              <p:cNvSpPr>
                <a:spLocks noChangeArrowheads="1"/>
              </p:cNvSpPr>
              <p:nvPr/>
            </p:nvSpPr>
            <p:spPr bwMode="auto">
              <a:xfrm>
                <a:off x="4321" y="2200"/>
                <a:ext cx="148" cy="101"/>
              </a:xfrm>
              <a:prstGeom prst="cube">
                <a:avLst>
                  <a:gd name="adj" fmla="val 24995"/>
                </a:avLst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7" name="AutoShape 38"/>
              <p:cNvSpPr>
                <a:spLocks noChangeArrowheads="1"/>
              </p:cNvSpPr>
              <p:nvPr/>
            </p:nvSpPr>
            <p:spPr bwMode="auto">
              <a:xfrm>
                <a:off x="4636" y="1980"/>
                <a:ext cx="151" cy="101"/>
              </a:xfrm>
              <a:prstGeom prst="cube">
                <a:avLst>
                  <a:gd name="adj" fmla="val 24995"/>
                </a:avLst>
              </a:prstGeom>
              <a:solidFill>
                <a:srgbClr val="FFCC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15" name="Line 39"/>
            <p:cNvSpPr>
              <a:spLocks noChangeShapeType="1"/>
            </p:cNvSpPr>
            <p:nvPr/>
          </p:nvSpPr>
          <p:spPr bwMode="auto">
            <a:xfrm>
              <a:off x="1644650" y="3290888"/>
              <a:ext cx="107632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6" name="Line 40"/>
            <p:cNvSpPr>
              <a:spLocks noChangeShapeType="1"/>
            </p:cNvSpPr>
            <p:nvPr/>
          </p:nvSpPr>
          <p:spPr bwMode="auto">
            <a:xfrm>
              <a:off x="3654425" y="3276600"/>
              <a:ext cx="14478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7" name="Line 41"/>
            <p:cNvSpPr>
              <a:spLocks noChangeShapeType="1"/>
            </p:cNvSpPr>
            <p:nvPr/>
          </p:nvSpPr>
          <p:spPr bwMode="auto">
            <a:xfrm flipV="1">
              <a:off x="5940425" y="3276600"/>
              <a:ext cx="10668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8" name="Group 42"/>
            <p:cNvGrpSpPr>
              <a:grpSpLocks/>
            </p:cNvGrpSpPr>
            <p:nvPr/>
          </p:nvGrpSpPr>
          <p:grpSpPr bwMode="auto">
            <a:xfrm>
              <a:off x="808038" y="2797175"/>
              <a:ext cx="831850" cy="1089025"/>
              <a:chOff x="991" y="1788"/>
              <a:chExt cx="524" cy="686"/>
            </a:xfrm>
          </p:grpSpPr>
          <p:sp>
            <p:nvSpPr>
              <p:cNvPr id="295" name="AutoShape 43"/>
              <p:cNvSpPr>
                <a:spLocks noChangeArrowheads="1"/>
              </p:cNvSpPr>
              <p:nvPr/>
            </p:nvSpPr>
            <p:spPr bwMode="auto">
              <a:xfrm>
                <a:off x="991" y="2370"/>
                <a:ext cx="178" cy="104"/>
              </a:xfrm>
              <a:prstGeom prst="cube">
                <a:avLst>
                  <a:gd name="adj" fmla="val 24995"/>
                </a:avLst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6" name="AutoShape 44"/>
              <p:cNvSpPr>
                <a:spLocks noChangeArrowheads="1"/>
              </p:cNvSpPr>
              <p:nvPr/>
            </p:nvSpPr>
            <p:spPr bwMode="auto">
              <a:xfrm>
                <a:off x="1158" y="2370"/>
                <a:ext cx="184" cy="104"/>
              </a:xfrm>
              <a:prstGeom prst="cube">
                <a:avLst>
                  <a:gd name="adj" fmla="val 24995"/>
                </a:avLst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7" name="AutoShape 45"/>
              <p:cNvSpPr>
                <a:spLocks noChangeArrowheads="1"/>
              </p:cNvSpPr>
              <p:nvPr/>
            </p:nvSpPr>
            <p:spPr bwMode="auto">
              <a:xfrm>
                <a:off x="1332" y="2370"/>
                <a:ext cx="183" cy="104"/>
              </a:xfrm>
              <a:prstGeom prst="cube">
                <a:avLst>
                  <a:gd name="adj" fmla="val 24995"/>
                </a:avLst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8" name="AutoShape 46"/>
              <p:cNvSpPr>
                <a:spLocks noChangeArrowheads="1"/>
              </p:cNvSpPr>
              <p:nvPr/>
            </p:nvSpPr>
            <p:spPr bwMode="auto">
              <a:xfrm>
                <a:off x="1028" y="1875"/>
                <a:ext cx="487" cy="487"/>
              </a:xfrm>
              <a:prstGeom prst="cube">
                <a:avLst>
                  <a:gd name="adj" fmla="val 1194"/>
                </a:avLst>
              </a:prstGeom>
              <a:solidFill>
                <a:srgbClr val="FFCC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9" name="AutoShape 47"/>
              <p:cNvSpPr>
                <a:spLocks noChangeArrowheads="1"/>
              </p:cNvSpPr>
              <p:nvPr/>
            </p:nvSpPr>
            <p:spPr bwMode="auto">
              <a:xfrm>
                <a:off x="1016" y="1887"/>
                <a:ext cx="487" cy="487"/>
              </a:xfrm>
              <a:prstGeom prst="cube">
                <a:avLst>
                  <a:gd name="adj" fmla="val 1194"/>
                </a:avLst>
              </a:prstGeom>
              <a:solidFill>
                <a:srgbClr val="FFCC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0" name="AutoShape 48"/>
              <p:cNvSpPr>
                <a:spLocks noChangeArrowheads="1"/>
              </p:cNvSpPr>
              <p:nvPr/>
            </p:nvSpPr>
            <p:spPr bwMode="auto">
              <a:xfrm>
                <a:off x="1003" y="1887"/>
                <a:ext cx="487" cy="487"/>
              </a:xfrm>
              <a:prstGeom prst="cube">
                <a:avLst>
                  <a:gd name="adj" fmla="val 1194"/>
                </a:avLst>
              </a:prstGeom>
              <a:solidFill>
                <a:srgbClr val="FFCC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1" name="AutoShape 49"/>
              <p:cNvSpPr>
                <a:spLocks noChangeArrowheads="1"/>
              </p:cNvSpPr>
              <p:nvPr/>
            </p:nvSpPr>
            <p:spPr bwMode="auto">
              <a:xfrm>
                <a:off x="1304" y="1898"/>
                <a:ext cx="32" cy="476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2" name="AutoShape 50"/>
              <p:cNvSpPr>
                <a:spLocks noChangeArrowheads="1"/>
              </p:cNvSpPr>
              <p:nvPr/>
            </p:nvSpPr>
            <p:spPr bwMode="auto">
              <a:xfrm>
                <a:off x="1406" y="1898"/>
                <a:ext cx="31" cy="476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3" name="AutoShape 51"/>
              <p:cNvSpPr>
                <a:spLocks noChangeArrowheads="1"/>
              </p:cNvSpPr>
              <p:nvPr/>
            </p:nvSpPr>
            <p:spPr bwMode="auto">
              <a:xfrm>
                <a:off x="1254" y="1898"/>
                <a:ext cx="32" cy="476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4" name="AutoShape 52"/>
              <p:cNvSpPr>
                <a:spLocks noChangeArrowheads="1"/>
              </p:cNvSpPr>
              <p:nvPr/>
            </p:nvSpPr>
            <p:spPr bwMode="auto">
              <a:xfrm>
                <a:off x="1355" y="1898"/>
                <a:ext cx="31" cy="476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5" name="AutoShape 53"/>
              <p:cNvSpPr>
                <a:spLocks noChangeArrowheads="1"/>
              </p:cNvSpPr>
              <p:nvPr/>
            </p:nvSpPr>
            <p:spPr bwMode="auto">
              <a:xfrm>
                <a:off x="1459" y="1898"/>
                <a:ext cx="31" cy="476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6" name="AutoShape 54"/>
              <p:cNvSpPr>
                <a:spLocks noChangeArrowheads="1"/>
              </p:cNvSpPr>
              <p:nvPr/>
            </p:nvSpPr>
            <p:spPr bwMode="auto">
              <a:xfrm>
                <a:off x="1044" y="1898"/>
                <a:ext cx="32" cy="476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7" name="AutoShape 55"/>
              <p:cNvSpPr>
                <a:spLocks noChangeArrowheads="1"/>
              </p:cNvSpPr>
              <p:nvPr/>
            </p:nvSpPr>
            <p:spPr bwMode="auto">
              <a:xfrm>
                <a:off x="993" y="1898"/>
                <a:ext cx="31" cy="476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8" name="AutoShape 56"/>
              <p:cNvSpPr>
                <a:spLocks noChangeArrowheads="1"/>
              </p:cNvSpPr>
              <p:nvPr/>
            </p:nvSpPr>
            <p:spPr bwMode="auto">
              <a:xfrm>
                <a:off x="1148" y="1898"/>
                <a:ext cx="31" cy="476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9" name="AutoShape 57"/>
              <p:cNvSpPr>
                <a:spLocks noChangeArrowheads="1"/>
              </p:cNvSpPr>
              <p:nvPr/>
            </p:nvSpPr>
            <p:spPr bwMode="auto">
              <a:xfrm>
                <a:off x="1198" y="1898"/>
                <a:ext cx="32" cy="476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0" name="AutoShape 58"/>
              <p:cNvSpPr>
                <a:spLocks noChangeArrowheads="1"/>
              </p:cNvSpPr>
              <p:nvPr/>
            </p:nvSpPr>
            <p:spPr bwMode="auto">
              <a:xfrm>
                <a:off x="1095" y="1898"/>
                <a:ext cx="32" cy="476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1" name="AutoShape 59"/>
              <p:cNvSpPr>
                <a:spLocks noChangeArrowheads="1"/>
              </p:cNvSpPr>
              <p:nvPr/>
            </p:nvSpPr>
            <p:spPr bwMode="auto">
              <a:xfrm>
                <a:off x="999" y="1788"/>
                <a:ext cx="516" cy="91"/>
              </a:xfrm>
              <a:prstGeom prst="cube">
                <a:avLst>
                  <a:gd name="adj" fmla="val 24995"/>
                </a:avLst>
              </a:prstGeom>
              <a:solidFill>
                <a:srgbClr val="FAFD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19" name="Rectangle 60"/>
            <p:cNvSpPr>
              <a:spLocks noChangeArrowheads="1"/>
            </p:cNvSpPr>
            <p:nvPr/>
          </p:nvSpPr>
          <p:spPr bwMode="auto">
            <a:xfrm>
              <a:off x="3121025" y="5427353"/>
              <a:ext cx="1524000" cy="2768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47466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95091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425575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90341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3606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8178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2750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7322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AU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Systems</a:t>
              </a:r>
              <a:br>
                <a:rPr lang="en-AU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AU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Solutions</a:t>
              </a:r>
            </a:p>
          </p:txBody>
        </p:sp>
        <p:sp>
          <p:nvSpPr>
            <p:cNvPr id="120" name="Rectangle 61"/>
            <p:cNvSpPr>
              <a:spLocks noChangeArrowheads="1"/>
            </p:cNvSpPr>
            <p:nvPr/>
          </p:nvSpPr>
          <p:spPr bwMode="auto">
            <a:xfrm>
              <a:off x="5441950" y="5427353"/>
              <a:ext cx="1690688" cy="2768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47466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95091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425575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90341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3606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8178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2750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7322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AU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Industry</a:t>
              </a:r>
            </a:p>
            <a:p>
              <a:pPr algn="ctr" eaLnBrk="0" hangingPunct="0"/>
              <a:r>
                <a:rPr lang="en-AU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Solutions</a:t>
              </a:r>
            </a:p>
          </p:txBody>
        </p:sp>
        <p:sp>
          <p:nvSpPr>
            <p:cNvPr id="121" name="Rectangle 62"/>
            <p:cNvSpPr>
              <a:spLocks noChangeArrowheads="1"/>
            </p:cNvSpPr>
            <p:nvPr/>
          </p:nvSpPr>
          <p:spPr bwMode="auto">
            <a:xfrm>
              <a:off x="7235825" y="5427353"/>
              <a:ext cx="1828800" cy="2768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47466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95091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425575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90341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3606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8178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2750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7322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AU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Organisation</a:t>
              </a:r>
            </a:p>
            <a:p>
              <a:pPr algn="ctr" eaLnBrk="0" hangingPunct="0"/>
              <a:r>
                <a:rPr lang="en-AU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Solutions</a:t>
              </a:r>
            </a:p>
          </p:txBody>
        </p:sp>
        <p:sp>
          <p:nvSpPr>
            <p:cNvPr id="122" name="Rectangle 63"/>
            <p:cNvSpPr>
              <a:spLocks noChangeArrowheads="1"/>
            </p:cNvSpPr>
            <p:nvPr/>
          </p:nvSpPr>
          <p:spPr bwMode="auto">
            <a:xfrm>
              <a:off x="1063625" y="5427353"/>
              <a:ext cx="1447799" cy="2768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47466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95091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425575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90341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3606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8178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2750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7322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AU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Products &amp;</a:t>
              </a:r>
              <a:br>
                <a:rPr lang="en-AU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AU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Services</a:t>
              </a:r>
            </a:p>
          </p:txBody>
        </p:sp>
        <p:sp>
          <p:nvSpPr>
            <p:cNvPr id="123" name="Line 64"/>
            <p:cNvSpPr>
              <a:spLocks noChangeShapeType="1"/>
            </p:cNvSpPr>
            <p:nvPr/>
          </p:nvSpPr>
          <p:spPr bwMode="auto">
            <a:xfrm>
              <a:off x="5559425" y="3657600"/>
              <a:ext cx="609600" cy="762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4" name="Line 65"/>
            <p:cNvSpPr>
              <a:spLocks noChangeShapeType="1"/>
            </p:cNvSpPr>
            <p:nvPr/>
          </p:nvSpPr>
          <p:spPr bwMode="auto">
            <a:xfrm>
              <a:off x="7388225" y="3581400"/>
              <a:ext cx="762000" cy="990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0" name="Line 66"/>
            <p:cNvSpPr>
              <a:spLocks noChangeShapeType="1"/>
            </p:cNvSpPr>
            <p:nvPr/>
          </p:nvSpPr>
          <p:spPr bwMode="auto">
            <a:xfrm>
              <a:off x="3273425" y="3810000"/>
              <a:ext cx="565150" cy="6588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1" name="Line 67"/>
            <p:cNvSpPr>
              <a:spLocks noChangeShapeType="1"/>
            </p:cNvSpPr>
            <p:nvPr/>
          </p:nvSpPr>
          <p:spPr bwMode="auto">
            <a:xfrm>
              <a:off x="1292225" y="3886200"/>
              <a:ext cx="533400" cy="685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2" name="Rectangle 68"/>
            <p:cNvSpPr>
              <a:spLocks noChangeArrowheads="1"/>
            </p:cNvSpPr>
            <p:nvPr/>
          </p:nvSpPr>
          <p:spPr bwMode="auto">
            <a:xfrm>
              <a:off x="2800350" y="5864225"/>
              <a:ext cx="3133944" cy="2378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AU" altLang="en-US" sz="1200" b="1" dirty="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Solutions</a:t>
              </a:r>
              <a:r>
                <a:rPr lang="en-AU" altLang="en-US" sz="1050" b="1" dirty="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Continuum</a:t>
              </a:r>
            </a:p>
          </p:txBody>
        </p:sp>
        <p:sp>
          <p:nvSpPr>
            <p:cNvPr id="163" name="Rectangle 69"/>
            <p:cNvSpPr>
              <a:spLocks noChangeArrowheads="1"/>
            </p:cNvSpPr>
            <p:nvPr/>
          </p:nvSpPr>
          <p:spPr bwMode="auto">
            <a:xfrm>
              <a:off x="818356" y="1863643"/>
              <a:ext cx="5348803" cy="2378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AU" altLang="en-US" sz="1200" b="1" dirty="0">
                  <a:solidFill>
                    <a:schemeClr val="folHlin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Technology Architecture Continuum</a:t>
              </a:r>
            </a:p>
          </p:txBody>
        </p:sp>
        <p:sp>
          <p:nvSpPr>
            <p:cNvPr id="164" name="Line 70"/>
            <p:cNvSpPr>
              <a:spLocks noChangeShapeType="1"/>
            </p:cNvSpPr>
            <p:nvPr/>
          </p:nvSpPr>
          <p:spPr bwMode="auto">
            <a:xfrm>
              <a:off x="2206625" y="4876800"/>
              <a:ext cx="1295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5" name="Line 71"/>
            <p:cNvSpPr>
              <a:spLocks noChangeShapeType="1"/>
            </p:cNvSpPr>
            <p:nvPr/>
          </p:nvSpPr>
          <p:spPr bwMode="auto">
            <a:xfrm flipV="1">
              <a:off x="4340225" y="4876800"/>
              <a:ext cx="14478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6" name="Line 72"/>
            <p:cNvSpPr>
              <a:spLocks noChangeShapeType="1"/>
            </p:cNvSpPr>
            <p:nvPr/>
          </p:nvSpPr>
          <p:spPr bwMode="auto">
            <a:xfrm>
              <a:off x="6626225" y="4876800"/>
              <a:ext cx="1192213" cy="15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67" name="Group 73"/>
            <p:cNvGrpSpPr>
              <a:grpSpLocks/>
            </p:cNvGrpSpPr>
            <p:nvPr/>
          </p:nvGrpSpPr>
          <p:grpSpPr bwMode="auto">
            <a:xfrm>
              <a:off x="1447800" y="4572000"/>
              <a:ext cx="703263" cy="696913"/>
              <a:chOff x="1394" y="2891"/>
              <a:chExt cx="443" cy="439"/>
            </a:xfrm>
          </p:grpSpPr>
          <p:sp>
            <p:nvSpPr>
              <p:cNvPr id="291" name="AutoShape 74"/>
              <p:cNvSpPr>
                <a:spLocks noChangeArrowheads="1"/>
              </p:cNvSpPr>
              <p:nvPr/>
            </p:nvSpPr>
            <p:spPr bwMode="auto">
              <a:xfrm>
                <a:off x="1394" y="2891"/>
                <a:ext cx="443" cy="104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2" name="AutoShape 75"/>
              <p:cNvSpPr>
                <a:spLocks noChangeArrowheads="1"/>
              </p:cNvSpPr>
              <p:nvPr/>
            </p:nvSpPr>
            <p:spPr bwMode="auto">
              <a:xfrm>
                <a:off x="1394" y="3003"/>
                <a:ext cx="443" cy="104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3" name="AutoShape 76"/>
              <p:cNvSpPr>
                <a:spLocks noChangeArrowheads="1"/>
              </p:cNvSpPr>
              <p:nvPr/>
            </p:nvSpPr>
            <p:spPr bwMode="auto">
              <a:xfrm>
                <a:off x="1394" y="3115"/>
                <a:ext cx="443" cy="105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4" name="AutoShape 77"/>
              <p:cNvSpPr>
                <a:spLocks noChangeArrowheads="1"/>
              </p:cNvSpPr>
              <p:nvPr/>
            </p:nvSpPr>
            <p:spPr bwMode="auto">
              <a:xfrm>
                <a:off x="1394" y="3228"/>
                <a:ext cx="443" cy="102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68" name="Group 78"/>
            <p:cNvGrpSpPr>
              <a:grpSpLocks/>
            </p:cNvGrpSpPr>
            <p:nvPr/>
          </p:nvGrpSpPr>
          <p:grpSpPr bwMode="auto">
            <a:xfrm>
              <a:off x="3522663" y="4495800"/>
              <a:ext cx="782637" cy="785813"/>
              <a:chOff x="2413" y="2903"/>
              <a:chExt cx="493" cy="495"/>
            </a:xfrm>
          </p:grpSpPr>
          <p:sp>
            <p:nvSpPr>
              <p:cNvPr id="282" name="AutoShape 79"/>
              <p:cNvSpPr>
                <a:spLocks noChangeArrowheads="1"/>
              </p:cNvSpPr>
              <p:nvPr/>
            </p:nvSpPr>
            <p:spPr bwMode="auto">
              <a:xfrm>
                <a:off x="2463" y="2959"/>
                <a:ext cx="144" cy="104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3" name="AutoShape 80"/>
              <p:cNvSpPr>
                <a:spLocks noChangeArrowheads="1"/>
              </p:cNvSpPr>
              <p:nvPr/>
            </p:nvSpPr>
            <p:spPr bwMode="auto">
              <a:xfrm>
                <a:off x="2665" y="2958"/>
                <a:ext cx="241" cy="105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284" name="Group 81"/>
              <p:cNvGrpSpPr>
                <a:grpSpLocks/>
              </p:cNvGrpSpPr>
              <p:nvPr/>
            </p:nvGrpSpPr>
            <p:grpSpPr bwMode="auto">
              <a:xfrm>
                <a:off x="2413" y="2903"/>
                <a:ext cx="493" cy="495"/>
                <a:chOff x="2413" y="2903"/>
                <a:chExt cx="493" cy="495"/>
              </a:xfrm>
            </p:grpSpPr>
            <p:sp>
              <p:nvSpPr>
                <p:cNvPr id="285" name="AutoShape 82"/>
                <p:cNvSpPr>
                  <a:spLocks noChangeArrowheads="1"/>
                </p:cNvSpPr>
                <p:nvPr/>
              </p:nvSpPr>
              <p:spPr bwMode="auto">
                <a:xfrm>
                  <a:off x="2463" y="3071"/>
                  <a:ext cx="443" cy="104"/>
                </a:xfrm>
                <a:prstGeom prst="cube">
                  <a:avLst>
                    <a:gd name="adj" fmla="val 24995"/>
                  </a:avLst>
                </a:prstGeom>
                <a:solidFill>
                  <a:srgbClr val="0099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86" name="AutoShape 83"/>
                <p:cNvSpPr>
                  <a:spLocks noChangeArrowheads="1"/>
                </p:cNvSpPr>
                <p:nvPr/>
              </p:nvSpPr>
              <p:spPr bwMode="auto">
                <a:xfrm>
                  <a:off x="2463" y="3295"/>
                  <a:ext cx="443" cy="103"/>
                </a:xfrm>
                <a:prstGeom prst="cube">
                  <a:avLst>
                    <a:gd name="adj" fmla="val 24995"/>
                  </a:avLst>
                </a:prstGeom>
                <a:solidFill>
                  <a:srgbClr val="0099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87" name="AutoShape 84"/>
                <p:cNvSpPr>
                  <a:spLocks noChangeArrowheads="1"/>
                </p:cNvSpPr>
                <p:nvPr/>
              </p:nvSpPr>
              <p:spPr bwMode="auto">
                <a:xfrm>
                  <a:off x="2413" y="2903"/>
                  <a:ext cx="445" cy="104"/>
                </a:xfrm>
                <a:prstGeom prst="cube">
                  <a:avLst>
                    <a:gd name="adj" fmla="val 24995"/>
                  </a:avLst>
                </a:prstGeom>
                <a:solidFill>
                  <a:srgbClr val="0099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88" name="AutoShape 85"/>
                <p:cNvSpPr>
                  <a:spLocks noChangeArrowheads="1"/>
                </p:cNvSpPr>
                <p:nvPr/>
              </p:nvSpPr>
              <p:spPr bwMode="auto">
                <a:xfrm>
                  <a:off x="2413" y="3015"/>
                  <a:ext cx="445" cy="104"/>
                </a:xfrm>
                <a:prstGeom prst="cube">
                  <a:avLst>
                    <a:gd name="adj" fmla="val 24995"/>
                  </a:avLst>
                </a:prstGeom>
                <a:solidFill>
                  <a:srgbClr val="0099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89" name="AutoShape 86"/>
                <p:cNvSpPr>
                  <a:spLocks noChangeArrowheads="1"/>
                </p:cNvSpPr>
                <p:nvPr/>
              </p:nvSpPr>
              <p:spPr bwMode="auto">
                <a:xfrm>
                  <a:off x="2617" y="2903"/>
                  <a:ext cx="241" cy="104"/>
                </a:xfrm>
                <a:prstGeom prst="cube">
                  <a:avLst>
                    <a:gd name="adj" fmla="val 24995"/>
                  </a:avLst>
                </a:prstGeom>
                <a:solidFill>
                  <a:srgbClr val="0099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0" name="AutoShape 87"/>
                <p:cNvSpPr>
                  <a:spLocks noChangeArrowheads="1"/>
                </p:cNvSpPr>
                <p:nvPr/>
              </p:nvSpPr>
              <p:spPr bwMode="auto">
                <a:xfrm>
                  <a:off x="2413" y="3240"/>
                  <a:ext cx="445" cy="102"/>
                </a:xfrm>
                <a:prstGeom prst="cube">
                  <a:avLst>
                    <a:gd name="adj" fmla="val 24995"/>
                  </a:avLst>
                </a:prstGeom>
                <a:solidFill>
                  <a:srgbClr val="0099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169" name="Group 88"/>
            <p:cNvGrpSpPr>
              <a:grpSpLocks/>
            </p:cNvGrpSpPr>
            <p:nvPr/>
          </p:nvGrpSpPr>
          <p:grpSpPr bwMode="auto">
            <a:xfrm>
              <a:off x="5827713" y="4419600"/>
              <a:ext cx="784225" cy="785813"/>
              <a:chOff x="3531" y="2903"/>
              <a:chExt cx="494" cy="495"/>
            </a:xfrm>
          </p:grpSpPr>
          <p:sp>
            <p:nvSpPr>
              <p:cNvPr id="268" name="AutoShape 89"/>
              <p:cNvSpPr>
                <a:spLocks noChangeArrowheads="1"/>
              </p:cNvSpPr>
              <p:nvPr/>
            </p:nvSpPr>
            <p:spPr bwMode="auto">
              <a:xfrm>
                <a:off x="3579" y="2959"/>
                <a:ext cx="143" cy="104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9" name="AutoShape 90"/>
              <p:cNvSpPr>
                <a:spLocks noChangeArrowheads="1"/>
              </p:cNvSpPr>
              <p:nvPr/>
            </p:nvSpPr>
            <p:spPr bwMode="auto">
              <a:xfrm>
                <a:off x="3579" y="3071"/>
                <a:ext cx="446" cy="104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0" name="AutoShape 91"/>
              <p:cNvSpPr>
                <a:spLocks noChangeArrowheads="1"/>
              </p:cNvSpPr>
              <p:nvPr/>
            </p:nvSpPr>
            <p:spPr bwMode="auto">
              <a:xfrm>
                <a:off x="3783" y="2958"/>
                <a:ext cx="242" cy="105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1" name="AutoShape 92"/>
              <p:cNvSpPr>
                <a:spLocks noChangeArrowheads="1"/>
              </p:cNvSpPr>
              <p:nvPr/>
            </p:nvSpPr>
            <p:spPr bwMode="auto">
              <a:xfrm>
                <a:off x="3579" y="3295"/>
                <a:ext cx="144" cy="103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2" name="AutoShape 93"/>
              <p:cNvSpPr>
                <a:spLocks noChangeArrowheads="1"/>
              </p:cNvSpPr>
              <p:nvPr/>
            </p:nvSpPr>
            <p:spPr bwMode="auto">
              <a:xfrm>
                <a:off x="3884" y="3295"/>
                <a:ext cx="141" cy="103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3" name="AutoShape 94"/>
              <p:cNvSpPr>
                <a:spLocks noChangeArrowheads="1"/>
              </p:cNvSpPr>
              <p:nvPr/>
            </p:nvSpPr>
            <p:spPr bwMode="auto">
              <a:xfrm>
                <a:off x="3579" y="3183"/>
                <a:ext cx="446" cy="104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4" name="AutoShape 95"/>
              <p:cNvSpPr>
                <a:spLocks noChangeArrowheads="1"/>
              </p:cNvSpPr>
              <p:nvPr/>
            </p:nvSpPr>
            <p:spPr bwMode="auto">
              <a:xfrm>
                <a:off x="3731" y="3295"/>
                <a:ext cx="145" cy="103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5" name="AutoShape 96"/>
              <p:cNvSpPr>
                <a:spLocks noChangeArrowheads="1"/>
              </p:cNvSpPr>
              <p:nvPr/>
            </p:nvSpPr>
            <p:spPr bwMode="auto">
              <a:xfrm>
                <a:off x="3531" y="2903"/>
                <a:ext cx="443" cy="104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6" name="AutoShape 97"/>
              <p:cNvSpPr>
                <a:spLocks noChangeArrowheads="1"/>
              </p:cNvSpPr>
              <p:nvPr/>
            </p:nvSpPr>
            <p:spPr bwMode="auto">
              <a:xfrm>
                <a:off x="3531" y="3015"/>
                <a:ext cx="443" cy="104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7" name="AutoShape 98"/>
              <p:cNvSpPr>
                <a:spLocks noChangeArrowheads="1"/>
              </p:cNvSpPr>
              <p:nvPr/>
            </p:nvSpPr>
            <p:spPr bwMode="auto">
              <a:xfrm>
                <a:off x="3731" y="2903"/>
                <a:ext cx="243" cy="104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8" name="AutoShape 99"/>
              <p:cNvSpPr>
                <a:spLocks noChangeArrowheads="1"/>
              </p:cNvSpPr>
              <p:nvPr/>
            </p:nvSpPr>
            <p:spPr bwMode="auto">
              <a:xfrm>
                <a:off x="3531" y="3240"/>
                <a:ext cx="143" cy="102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9" name="AutoShape 100"/>
              <p:cNvSpPr>
                <a:spLocks noChangeArrowheads="1"/>
              </p:cNvSpPr>
              <p:nvPr/>
            </p:nvSpPr>
            <p:spPr bwMode="auto">
              <a:xfrm>
                <a:off x="3831" y="3240"/>
                <a:ext cx="143" cy="102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0" name="AutoShape 101"/>
              <p:cNvSpPr>
                <a:spLocks noChangeArrowheads="1"/>
              </p:cNvSpPr>
              <p:nvPr/>
            </p:nvSpPr>
            <p:spPr bwMode="auto">
              <a:xfrm>
                <a:off x="3531" y="3127"/>
                <a:ext cx="443" cy="105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1" name="AutoShape 102"/>
              <p:cNvSpPr>
                <a:spLocks noChangeArrowheads="1"/>
              </p:cNvSpPr>
              <p:nvPr/>
            </p:nvSpPr>
            <p:spPr bwMode="auto">
              <a:xfrm>
                <a:off x="3682" y="3240"/>
                <a:ext cx="141" cy="102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70" name="Group 103"/>
            <p:cNvGrpSpPr>
              <a:grpSpLocks/>
            </p:cNvGrpSpPr>
            <p:nvPr/>
          </p:nvGrpSpPr>
          <p:grpSpPr bwMode="auto">
            <a:xfrm>
              <a:off x="7808913" y="4572000"/>
              <a:ext cx="944562" cy="696913"/>
              <a:chOff x="4585" y="2891"/>
              <a:chExt cx="595" cy="439"/>
            </a:xfrm>
          </p:grpSpPr>
          <p:sp>
            <p:nvSpPr>
              <p:cNvPr id="260" name="AutoShape 104"/>
              <p:cNvSpPr>
                <a:spLocks noChangeArrowheads="1"/>
              </p:cNvSpPr>
              <p:nvPr/>
            </p:nvSpPr>
            <p:spPr bwMode="auto">
              <a:xfrm>
                <a:off x="4585" y="2891"/>
                <a:ext cx="444" cy="104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1" name="AutoShape 105"/>
              <p:cNvSpPr>
                <a:spLocks noChangeArrowheads="1"/>
              </p:cNvSpPr>
              <p:nvPr/>
            </p:nvSpPr>
            <p:spPr bwMode="auto">
              <a:xfrm>
                <a:off x="4585" y="3003"/>
                <a:ext cx="444" cy="104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2" name="AutoShape 106"/>
              <p:cNvSpPr>
                <a:spLocks noChangeArrowheads="1"/>
              </p:cNvSpPr>
              <p:nvPr/>
            </p:nvSpPr>
            <p:spPr bwMode="auto">
              <a:xfrm>
                <a:off x="4785" y="2891"/>
                <a:ext cx="244" cy="104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3" name="AutoShape 107"/>
              <p:cNvSpPr>
                <a:spLocks noChangeArrowheads="1"/>
              </p:cNvSpPr>
              <p:nvPr/>
            </p:nvSpPr>
            <p:spPr bwMode="auto">
              <a:xfrm>
                <a:off x="4585" y="3228"/>
                <a:ext cx="143" cy="102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4" name="AutoShape 108"/>
              <p:cNvSpPr>
                <a:spLocks noChangeArrowheads="1"/>
              </p:cNvSpPr>
              <p:nvPr/>
            </p:nvSpPr>
            <p:spPr bwMode="auto">
              <a:xfrm>
                <a:off x="4885" y="3228"/>
                <a:ext cx="144" cy="102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5" name="AutoShape 109"/>
              <p:cNvSpPr>
                <a:spLocks noChangeArrowheads="1"/>
              </p:cNvSpPr>
              <p:nvPr/>
            </p:nvSpPr>
            <p:spPr bwMode="auto">
              <a:xfrm>
                <a:off x="4585" y="3115"/>
                <a:ext cx="444" cy="105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6" name="AutoShape 110"/>
              <p:cNvSpPr>
                <a:spLocks noChangeArrowheads="1"/>
              </p:cNvSpPr>
              <p:nvPr/>
            </p:nvSpPr>
            <p:spPr bwMode="auto">
              <a:xfrm>
                <a:off x="4736" y="3228"/>
                <a:ext cx="141" cy="102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7" name="AutoShape 111"/>
              <p:cNvSpPr>
                <a:spLocks noChangeArrowheads="1"/>
              </p:cNvSpPr>
              <p:nvPr/>
            </p:nvSpPr>
            <p:spPr bwMode="auto">
              <a:xfrm>
                <a:off x="5037" y="3003"/>
                <a:ext cx="143" cy="104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71" name="Text Box 112"/>
            <p:cNvSpPr txBox="1">
              <a:spLocks noChangeArrowheads="1"/>
            </p:cNvSpPr>
            <p:nvPr/>
          </p:nvSpPr>
          <p:spPr bwMode="auto">
            <a:xfrm>
              <a:off x="69916" y="4027289"/>
              <a:ext cx="1457192" cy="340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1842" dir="2700000" algn="ctr" rotWithShape="0">
                      <a:srgbClr val="0A272B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>
                <a:lnSpc>
                  <a:spcPct val="90000"/>
                </a:lnSpc>
              </a:pPr>
              <a:r>
                <a:rPr lang="en-GB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Guides &amp;</a:t>
              </a:r>
            </a:p>
            <a:p>
              <a:pPr algn="ctr" eaLnBrk="0" hangingPunct="0">
                <a:lnSpc>
                  <a:spcPct val="90000"/>
                </a:lnSpc>
              </a:pPr>
              <a:r>
                <a:rPr lang="en-GB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Supports</a:t>
              </a:r>
            </a:p>
          </p:txBody>
        </p:sp>
        <p:sp>
          <p:nvSpPr>
            <p:cNvPr id="172" name="Text Box 113"/>
            <p:cNvSpPr txBox="1">
              <a:spLocks noChangeArrowheads="1"/>
            </p:cNvSpPr>
            <p:nvPr/>
          </p:nvSpPr>
          <p:spPr bwMode="auto">
            <a:xfrm>
              <a:off x="2127315" y="4027289"/>
              <a:ext cx="1457192" cy="340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1842" dir="2700000" algn="ctr" rotWithShape="0">
                      <a:srgbClr val="0A272B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>
                <a:lnSpc>
                  <a:spcPct val="90000"/>
                </a:lnSpc>
              </a:pPr>
              <a:r>
                <a:rPr lang="en-GB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Guides &amp;</a:t>
              </a:r>
            </a:p>
            <a:p>
              <a:pPr algn="ctr" eaLnBrk="0" hangingPunct="0">
                <a:lnSpc>
                  <a:spcPct val="90000"/>
                </a:lnSpc>
              </a:pPr>
              <a:r>
                <a:rPr lang="en-GB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Supports</a:t>
              </a:r>
            </a:p>
          </p:txBody>
        </p:sp>
        <p:sp>
          <p:nvSpPr>
            <p:cNvPr id="173" name="Text Box 114"/>
            <p:cNvSpPr txBox="1">
              <a:spLocks noChangeArrowheads="1"/>
            </p:cNvSpPr>
            <p:nvPr/>
          </p:nvSpPr>
          <p:spPr bwMode="auto">
            <a:xfrm>
              <a:off x="4413316" y="4027289"/>
              <a:ext cx="1457192" cy="340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1842" dir="2700000" algn="ctr" rotWithShape="0">
                      <a:srgbClr val="0A272B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>
                <a:lnSpc>
                  <a:spcPct val="90000"/>
                </a:lnSpc>
              </a:pPr>
              <a:r>
                <a:rPr lang="en-GB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Guides &amp;</a:t>
              </a:r>
            </a:p>
            <a:p>
              <a:pPr algn="ctr" eaLnBrk="0" hangingPunct="0">
                <a:lnSpc>
                  <a:spcPct val="90000"/>
                </a:lnSpc>
              </a:pPr>
              <a:r>
                <a:rPr lang="en-GB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Supports</a:t>
              </a:r>
            </a:p>
          </p:txBody>
        </p:sp>
        <p:sp>
          <p:nvSpPr>
            <p:cNvPr id="174" name="Text Box 115"/>
            <p:cNvSpPr txBox="1">
              <a:spLocks noChangeArrowheads="1"/>
            </p:cNvSpPr>
            <p:nvPr/>
          </p:nvSpPr>
          <p:spPr bwMode="auto">
            <a:xfrm>
              <a:off x="6242116" y="4027289"/>
              <a:ext cx="1457192" cy="340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1842" dir="2700000" algn="ctr" rotWithShape="0">
                      <a:srgbClr val="0A272B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>
                <a:lnSpc>
                  <a:spcPct val="90000"/>
                </a:lnSpc>
              </a:pPr>
              <a:r>
                <a:rPr lang="en-GB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Guides &amp;</a:t>
              </a:r>
            </a:p>
            <a:p>
              <a:pPr algn="ctr" eaLnBrk="0" hangingPunct="0">
                <a:lnSpc>
                  <a:spcPct val="90000"/>
                </a:lnSpc>
              </a:pPr>
              <a:r>
                <a:rPr lang="en-GB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Supports</a:t>
              </a:r>
            </a:p>
          </p:txBody>
        </p:sp>
        <p:grpSp>
          <p:nvGrpSpPr>
            <p:cNvPr id="175" name="Group 116"/>
            <p:cNvGrpSpPr>
              <a:grpSpLocks/>
            </p:cNvGrpSpPr>
            <p:nvPr/>
          </p:nvGrpSpPr>
          <p:grpSpPr bwMode="auto">
            <a:xfrm>
              <a:off x="2735263" y="2873375"/>
              <a:ext cx="966787" cy="873125"/>
              <a:chOff x="2664" y="560"/>
              <a:chExt cx="744" cy="586"/>
            </a:xfrm>
          </p:grpSpPr>
          <p:sp>
            <p:nvSpPr>
              <p:cNvPr id="176" name="AutoShape 117"/>
              <p:cNvSpPr>
                <a:spLocks noChangeAspect="1" noChangeArrowheads="1"/>
              </p:cNvSpPr>
              <p:nvPr/>
            </p:nvSpPr>
            <p:spPr bwMode="auto">
              <a:xfrm>
                <a:off x="2664" y="560"/>
                <a:ext cx="744" cy="586"/>
              </a:xfrm>
              <a:prstGeom prst="roundRect">
                <a:avLst>
                  <a:gd name="adj" fmla="val 2616"/>
                </a:avLst>
              </a:prstGeom>
              <a:solidFill>
                <a:srgbClr val="FFCC66"/>
              </a:solidFill>
              <a:ln w="12700"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3" dir="b"/>
              </a:scene3d>
              <a:sp3d extrusionH="49200" prstMaterial="legacyMatte">
                <a:bevelT w="13500" h="13500" prst="angle"/>
                <a:bevelB w="13500" h="13500" prst="angle"/>
                <a:extrusionClr>
                  <a:srgbClr val="FFCC66"/>
                </a:extrusionClr>
                <a:contourClr>
                  <a:srgbClr val="FFCC66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Ctr="1">
                <a:flatTx/>
              </a:bodyPr>
              <a:lstStyle/>
              <a:p>
                <a:pPr algn="ctr" eaLnBrk="0" hangingPunct="0"/>
                <a:endParaRPr lang="en-GB" altLang="en-US" sz="1050" b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7" name="Rectangle 118"/>
              <p:cNvSpPr>
                <a:spLocks noChangeArrowheads="1"/>
              </p:cNvSpPr>
              <p:nvPr/>
            </p:nvSpPr>
            <p:spPr bwMode="auto">
              <a:xfrm>
                <a:off x="2688" y="608"/>
                <a:ext cx="701" cy="49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Ctr="1"/>
              <a:lstStyle>
                <a:lvl1pPr defTabSz="455613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defTabSz="455613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defTabSz="455613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defTabSz="455613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defTabSz="455613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defTabSz="455613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defTabSz="455613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defTabSz="455613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defTabSz="455613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/>
                <a:endParaRPr lang="en-GB" altLang="en-US" sz="105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8" name="Rectangle 119"/>
              <p:cNvSpPr>
                <a:spLocks noChangeArrowheads="1"/>
              </p:cNvSpPr>
              <p:nvPr/>
            </p:nvSpPr>
            <p:spPr bwMode="auto">
              <a:xfrm>
                <a:off x="2706" y="1006"/>
                <a:ext cx="651" cy="63"/>
              </a:xfrm>
              <a:prstGeom prst="rect">
                <a:avLst/>
              </a:prstGeom>
              <a:solidFill>
                <a:srgbClr val="FFFF66"/>
              </a:solidFill>
              <a:ln w="12700">
                <a:miter lim="800000"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3" dir="b"/>
              </a:scene3d>
              <a:sp3d extrusionH="49200" prstMaterial="legacyMatte">
                <a:bevelT w="13500" h="13500" prst="angle"/>
                <a:bevelB w="13500" h="13500" prst="angle"/>
                <a:extrusionClr>
                  <a:srgbClr val="FFFF66"/>
                </a:extrusionClr>
                <a:contourClr>
                  <a:srgbClr val="FFFF66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pPr algn="ctr" eaLnBrk="0" hangingPunct="0"/>
                <a:endParaRPr lang="en-GB" altLang="en-US" sz="1050">
                  <a:solidFill>
                    <a:srgbClr val="0033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9" name="Rectangle 120"/>
              <p:cNvSpPr>
                <a:spLocks noChangeArrowheads="1"/>
              </p:cNvSpPr>
              <p:nvPr/>
            </p:nvSpPr>
            <p:spPr bwMode="auto">
              <a:xfrm>
                <a:off x="3191" y="804"/>
                <a:ext cx="166" cy="128"/>
              </a:xfrm>
              <a:prstGeom prst="rect">
                <a:avLst/>
              </a:prstGeom>
              <a:solidFill>
                <a:srgbClr val="FF9900"/>
              </a:solidFill>
              <a:ln w="12700">
                <a:miter lim="800000"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3" dir="b"/>
              </a:scene3d>
              <a:sp3d extrusionH="492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pPr algn="ctr" eaLnBrk="0" hangingPunct="0"/>
                <a:endParaRPr lang="en-GB" altLang="en-US" sz="1050">
                  <a:solidFill>
                    <a:srgbClr val="0033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0" name="Rectangle 121"/>
              <p:cNvSpPr>
                <a:spLocks noChangeArrowheads="1"/>
              </p:cNvSpPr>
              <p:nvPr/>
            </p:nvSpPr>
            <p:spPr bwMode="auto">
              <a:xfrm>
                <a:off x="2956" y="804"/>
                <a:ext cx="153" cy="128"/>
              </a:xfrm>
              <a:prstGeom prst="rect">
                <a:avLst/>
              </a:prstGeom>
              <a:solidFill>
                <a:srgbClr val="FFFF66"/>
              </a:solidFill>
              <a:ln w="12700">
                <a:miter lim="800000"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3" dir="b"/>
              </a:scene3d>
              <a:sp3d extrusionH="49200" prstMaterial="legacyMatte">
                <a:bevelT w="13500" h="13500" prst="angle"/>
                <a:bevelB w="13500" h="13500" prst="angle"/>
                <a:extrusionClr>
                  <a:srgbClr val="FFFF66"/>
                </a:extrusionClr>
                <a:contourClr>
                  <a:srgbClr val="FFFF66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rIns="0" anchor="ctr">
                <a:flatTx/>
              </a:bodyPr>
              <a:lstStyle/>
              <a:p>
                <a:pPr algn="ctr" eaLnBrk="0" hangingPunct="0"/>
                <a:endParaRPr lang="en-GB" altLang="en-US" sz="1050">
                  <a:solidFill>
                    <a:srgbClr val="0033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1" name="Rectangle 122"/>
              <p:cNvSpPr>
                <a:spLocks noChangeArrowheads="1"/>
              </p:cNvSpPr>
              <p:nvPr/>
            </p:nvSpPr>
            <p:spPr bwMode="auto">
              <a:xfrm>
                <a:off x="2706" y="804"/>
                <a:ext cx="166" cy="128"/>
              </a:xfrm>
              <a:prstGeom prst="rect">
                <a:avLst/>
              </a:prstGeom>
              <a:solidFill>
                <a:srgbClr val="FF9900"/>
              </a:solidFill>
              <a:ln w="12700">
                <a:miter lim="800000"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3" dir="b"/>
              </a:scene3d>
              <a:sp3d extrusionH="492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rIns="0" anchor="ctr">
                <a:flatTx/>
              </a:bodyPr>
              <a:lstStyle/>
              <a:p>
                <a:pPr algn="ctr" eaLnBrk="0" hangingPunct="0"/>
                <a:endParaRPr lang="en-GB" altLang="en-US" sz="1050">
                  <a:solidFill>
                    <a:srgbClr val="0033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2" name="Rectangle 123"/>
              <p:cNvSpPr>
                <a:spLocks noChangeArrowheads="1"/>
              </p:cNvSpPr>
              <p:nvPr/>
            </p:nvSpPr>
            <p:spPr bwMode="auto">
              <a:xfrm>
                <a:off x="2706" y="661"/>
                <a:ext cx="651" cy="68"/>
              </a:xfrm>
              <a:prstGeom prst="rect">
                <a:avLst/>
              </a:prstGeom>
              <a:solidFill>
                <a:srgbClr val="FFFF66"/>
              </a:solidFill>
              <a:ln w="12700">
                <a:miter lim="800000"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3" dir="b"/>
              </a:scene3d>
              <a:sp3d extrusionH="49200" prstMaterial="legacyMatte">
                <a:bevelT w="13500" h="13500" prst="angle"/>
                <a:bevelB w="13500" h="13500" prst="angle"/>
                <a:extrusionClr>
                  <a:srgbClr val="FFFF66"/>
                </a:extrusionClr>
                <a:contourClr>
                  <a:srgbClr val="FFFF66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pPr algn="ctr" eaLnBrk="0" hangingPunct="0"/>
                <a:endParaRPr lang="en-GB" altLang="en-US" sz="1050">
                  <a:solidFill>
                    <a:srgbClr val="0033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83" name="Group 124"/>
              <p:cNvGrpSpPr>
                <a:grpSpLocks/>
              </p:cNvGrpSpPr>
              <p:nvPr/>
            </p:nvGrpSpPr>
            <p:grpSpPr bwMode="auto">
              <a:xfrm>
                <a:off x="2786" y="731"/>
                <a:ext cx="494" cy="68"/>
                <a:chOff x="2786" y="737"/>
                <a:chExt cx="494" cy="52"/>
              </a:xfrm>
            </p:grpSpPr>
            <p:sp>
              <p:nvSpPr>
                <p:cNvPr id="257" name="Rectangle 125"/>
                <p:cNvSpPr>
                  <a:spLocks noChangeArrowheads="1"/>
                </p:cNvSpPr>
                <p:nvPr/>
              </p:nvSpPr>
              <p:spPr bwMode="auto">
                <a:xfrm>
                  <a:off x="2786" y="737"/>
                  <a:ext cx="17" cy="52"/>
                </a:xfrm>
                <a:prstGeom prst="rect">
                  <a:avLst/>
                </a:prstGeom>
                <a:gradFill rotWithShape="0">
                  <a:gsLst>
                    <a:gs pos="0">
                      <a:srgbClr val="FF6600">
                        <a:gamma/>
                        <a:shade val="46275"/>
                        <a:invGamma/>
                      </a:srgbClr>
                    </a:gs>
                    <a:gs pos="50000">
                      <a:srgbClr val="FF6600"/>
                    </a:gs>
                    <a:gs pos="100000">
                      <a:srgbClr val="FF6600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71842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 anchorCtr="1"/>
                <a:lstStyle/>
                <a:p>
                  <a:endParaRPr lang="en-US" sz="105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58" name="Rectangle 126"/>
                <p:cNvSpPr>
                  <a:spLocks noChangeArrowheads="1"/>
                </p:cNvSpPr>
                <p:nvPr/>
              </p:nvSpPr>
              <p:spPr bwMode="auto">
                <a:xfrm>
                  <a:off x="3028" y="737"/>
                  <a:ext cx="18" cy="52"/>
                </a:xfrm>
                <a:prstGeom prst="rect">
                  <a:avLst/>
                </a:prstGeom>
                <a:gradFill rotWithShape="0">
                  <a:gsLst>
                    <a:gs pos="0">
                      <a:srgbClr val="FF6600">
                        <a:gamma/>
                        <a:shade val="46275"/>
                        <a:invGamma/>
                      </a:srgbClr>
                    </a:gs>
                    <a:gs pos="50000">
                      <a:srgbClr val="FF6600"/>
                    </a:gs>
                    <a:gs pos="100000">
                      <a:srgbClr val="FF6600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71842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 anchorCtr="1"/>
                <a:lstStyle/>
                <a:p>
                  <a:endParaRPr lang="en-US" sz="105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59" name="Rectangle 127"/>
                <p:cNvSpPr>
                  <a:spLocks noChangeArrowheads="1"/>
                </p:cNvSpPr>
                <p:nvPr/>
              </p:nvSpPr>
              <p:spPr bwMode="auto">
                <a:xfrm>
                  <a:off x="3262" y="737"/>
                  <a:ext cx="18" cy="52"/>
                </a:xfrm>
                <a:prstGeom prst="rect">
                  <a:avLst/>
                </a:prstGeom>
                <a:gradFill rotWithShape="0">
                  <a:gsLst>
                    <a:gs pos="0">
                      <a:srgbClr val="FF6600">
                        <a:gamma/>
                        <a:shade val="46275"/>
                        <a:invGamma/>
                      </a:srgbClr>
                    </a:gs>
                    <a:gs pos="50000">
                      <a:srgbClr val="FF6600"/>
                    </a:gs>
                    <a:gs pos="100000">
                      <a:srgbClr val="FF6600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71842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 anchorCtr="1"/>
                <a:lstStyle/>
                <a:p>
                  <a:endParaRPr lang="en-US" sz="105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84" name="Rectangle 128"/>
              <p:cNvSpPr>
                <a:spLocks noChangeArrowheads="1"/>
              </p:cNvSpPr>
              <p:nvPr/>
            </p:nvSpPr>
            <p:spPr bwMode="auto">
              <a:xfrm rot="-5400000">
                <a:off x="3134" y="826"/>
                <a:ext cx="27" cy="79"/>
              </a:xfrm>
              <a:prstGeom prst="rect">
                <a:avLst/>
              </a:prstGeom>
              <a:gradFill rotWithShape="0">
                <a:gsLst>
                  <a:gs pos="0">
                    <a:srgbClr val="FF6600">
                      <a:gamma/>
                      <a:shade val="46275"/>
                      <a:invGamma/>
                    </a:srgbClr>
                  </a:gs>
                  <a:gs pos="50000">
                    <a:srgbClr val="FF6600"/>
                  </a:gs>
                  <a:gs pos="100000">
                    <a:srgbClr val="FF66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1842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 anchorCtr="1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5" name="Rectangle 129"/>
              <p:cNvSpPr>
                <a:spLocks noChangeArrowheads="1"/>
              </p:cNvSpPr>
              <p:nvPr/>
            </p:nvSpPr>
            <p:spPr bwMode="auto">
              <a:xfrm rot="-5400000">
                <a:off x="2898" y="825"/>
                <a:ext cx="27" cy="78"/>
              </a:xfrm>
              <a:prstGeom prst="rect">
                <a:avLst/>
              </a:prstGeom>
              <a:gradFill rotWithShape="0">
                <a:gsLst>
                  <a:gs pos="0">
                    <a:srgbClr val="FF6600">
                      <a:gamma/>
                      <a:shade val="46275"/>
                      <a:invGamma/>
                    </a:srgbClr>
                  </a:gs>
                  <a:gs pos="50000">
                    <a:srgbClr val="FF6600"/>
                  </a:gs>
                  <a:gs pos="100000">
                    <a:srgbClr val="FF66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1842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 anchorCtr="1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253" name="Group 130"/>
              <p:cNvGrpSpPr>
                <a:grpSpLocks/>
              </p:cNvGrpSpPr>
              <p:nvPr/>
            </p:nvGrpSpPr>
            <p:grpSpPr bwMode="auto">
              <a:xfrm>
                <a:off x="2786" y="935"/>
                <a:ext cx="494" cy="68"/>
                <a:chOff x="2786" y="737"/>
                <a:chExt cx="494" cy="52"/>
              </a:xfrm>
            </p:grpSpPr>
            <p:sp>
              <p:nvSpPr>
                <p:cNvPr id="254" name="Rectangle 131"/>
                <p:cNvSpPr>
                  <a:spLocks noChangeArrowheads="1"/>
                </p:cNvSpPr>
                <p:nvPr/>
              </p:nvSpPr>
              <p:spPr bwMode="auto">
                <a:xfrm>
                  <a:off x="2786" y="737"/>
                  <a:ext cx="17" cy="52"/>
                </a:xfrm>
                <a:prstGeom prst="rect">
                  <a:avLst/>
                </a:prstGeom>
                <a:gradFill rotWithShape="0">
                  <a:gsLst>
                    <a:gs pos="0">
                      <a:srgbClr val="FF6600">
                        <a:gamma/>
                        <a:shade val="46275"/>
                        <a:invGamma/>
                      </a:srgbClr>
                    </a:gs>
                    <a:gs pos="50000">
                      <a:srgbClr val="FF6600"/>
                    </a:gs>
                    <a:gs pos="100000">
                      <a:srgbClr val="FF6600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71842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 anchorCtr="1"/>
                <a:lstStyle/>
                <a:p>
                  <a:endParaRPr lang="en-US" sz="105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55" name="Rectangle 132"/>
                <p:cNvSpPr>
                  <a:spLocks noChangeArrowheads="1"/>
                </p:cNvSpPr>
                <p:nvPr/>
              </p:nvSpPr>
              <p:spPr bwMode="auto">
                <a:xfrm>
                  <a:off x="3028" y="737"/>
                  <a:ext cx="18" cy="52"/>
                </a:xfrm>
                <a:prstGeom prst="rect">
                  <a:avLst/>
                </a:prstGeom>
                <a:gradFill rotWithShape="0">
                  <a:gsLst>
                    <a:gs pos="0">
                      <a:srgbClr val="FF6600">
                        <a:gamma/>
                        <a:shade val="46275"/>
                        <a:invGamma/>
                      </a:srgbClr>
                    </a:gs>
                    <a:gs pos="50000">
                      <a:srgbClr val="FF6600"/>
                    </a:gs>
                    <a:gs pos="100000">
                      <a:srgbClr val="FF6600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71842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 anchorCtr="1"/>
                <a:lstStyle/>
                <a:p>
                  <a:endParaRPr lang="en-US" sz="105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56" name="Rectangle 133"/>
                <p:cNvSpPr>
                  <a:spLocks noChangeArrowheads="1"/>
                </p:cNvSpPr>
                <p:nvPr/>
              </p:nvSpPr>
              <p:spPr bwMode="auto">
                <a:xfrm>
                  <a:off x="3262" y="737"/>
                  <a:ext cx="18" cy="52"/>
                </a:xfrm>
                <a:prstGeom prst="rect">
                  <a:avLst/>
                </a:prstGeom>
                <a:gradFill rotWithShape="0">
                  <a:gsLst>
                    <a:gs pos="0">
                      <a:srgbClr val="FF6600">
                        <a:gamma/>
                        <a:shade val="46275"/>
                        <a:invGamma/>
                      </a:srgbClr>
                    </a:gs>
                    <a:gs pos="50000">
                      <a:srgbClr val="FF6600"/>
                    </a:gs>
                    <a:gs pos="100000">
                      <a:srgbClr val="FF6600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71842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 anchorCtr="1"/>
                <a:lstStyle/>
                <a:p>
                  <a:endParaRPr lang="en-US" sz="105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grpSp>
        <p:nvGrpSpPr>
          <p:cNvPr id="593" name="Group 592"/>
          <p:cNvGrpSpPr/>
          <p:nvPr/>
        </p:nvGrpSpPr>
        <p:grpSpPr>
          <a:xfrm>
            <a:off x="7529798" y="1650045"/>
            <a:ext cx="4557467" cy="4117514"/>
            <a:chOff x="4870641" y="1030451"/>
            <a:chExt cx="6237751" cy="4990338"/>
          </a:xfrm>
        </p:grpSpPr>
        <p:sp>
          <p:nvSpPr>
            <p:cNvPr id="579" name="Oval 578"/>
            <p:cNvSpPr/>
            <p:nvPr/>
          </p:nvSpPr>
          <p:spPr>
            <a:xfrm>
              <a:off x="4870641" y="1030451"/>
              <a:ext cx="6072660" cy="499033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80" name="Rounded Rectangle 579"/>
            <p:cNvSpPr/>
            <p:nvPr/>
          </p:nvSpPr>
          <p:spPr>
            <a:xfrm>
              <a:off x="6167630" y="4486438"/>
              <a:ext cx="1128602" cy="64785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GB" sz="9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Metrics &amp; </a:t>
              </a:r>
            </a:p>
            <a:p>
              <a:pPr algn="ctr"/>
              <a:r>
                <a:rPr lang="en-GB" sz="9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Measures</a:t>
              </a:r>
            </a:p>
          </p:txBody>
        </p:sp>
        <p:sp>
          <p:nvSpPr>
            <p:cNvPr id="581" name="Rounded Rectangle 580"/>
            <p:cNvSpPr/>
            <p:nvPr/>
          </p:nvSpPr>
          <p:spPr>
            <a:xfrm>
              <a:off x="8902891" y="4630901"/>
              <a:ext cx="1038315" cy="5791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GB" sz="9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Decisions</a:t>
              </a:r>
            </a:p>
            <a:p>
              <a:pPr algn="ctr"/>
              <a:r>
                <a:rPr lang="en-GB" sz="9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&amp; Events</a:t>
              </a:r>
            </a:p>
          </p:txBody>
        </p:sp>
        <p:sp>
          <p:nvSpPr>
            <p:cNvPr id="582" name="TextBox 2"/>
            <p:cNvSpPr txBox="1">
              <a:spLocks noChangeArrowheads="1"/>
            </p:cNvSpPr>
            <p:nvPr/>
          </p:nvSpPr>
          <p:spPr bwMode="auto">
            <a:xfrm>
              <a:off x="7054674" y="5389363"/>
              <a:ext cx="2185596" cy="279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GB" sz="9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Business Architecture</a:t>
              </a:r>
            </a:p>
          </p:txBody>
        </p:sp>
        <p:sp>
          <p:nvSpPr>
            <p:cNvPr id="583" name="Oval 582"/>
            <p:cNvSpPr/>
            <p:nvPr/>
          </p:nvSpPr>
          <p:spPr>
            <a:xfrm>
              <a:off x="5951729" y="1678150"/>
              <a:ext cx="4024051" cy="270297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84" name="Rounded Rectangle 583"/>
            <p:cNvSpPr/>
            <p:nvPr/>
          </p:nvSpPr>
          <p:spPr>
            <a:xfrm>
              <a:off x="7247129" y="2109950"/>
              <a:ext cx="1411920" cy="44005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r>
                <a:rPr lang="en-GB" sz="9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Capabilities</a:t>
              </a:r>
            </a:p>
          </p:txBody>
        </p:sp>
        <p:sp>
          <p:nvSpPr>
            <p:cNvPr id="585" name="Rounded Rectangle 584"/>
            <p:cNvSpPr/>
            <p:nvPr/>
          </p:nvSpPr>
          <p:spPr>
            <a:xfrm>
              <a:off x="6167629" y="2830675"/>
              <a:ext cx="1531786" cy="44005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r>
                <a:rPr lang="en-GB" sz="9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Organisation</a:t>
              </a:r>
            </a:p>
          </p:txBody>
        </p:sp>
        <p:sp>
          <p:nvSpPr>
            <p:cNvPr id="586" name="Rounded Rectangle 585"/>
            <p:cNvSpPr/>
            <p:nvPr/>
          </p:nvSpPr>
          <p:spPr>
            <a:xfrm>
              <a:off x="8255191" y="2830675"/>
              <a:ext cx="1544239" cy="44005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r>
                <a:rPr lang="en-GB" sz="9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Information</a:t>
              </a:r>
            </a:p>
          </p:txBody>
        </p:sp>
        <p:sp>
          <p:nvSpPr>
            <p:cNvPr id="587" name="Rounded Rectangle 586"/>
            <p:cNvSpPr/>
            <p:nvPr/>
          </p:nvSpPr>
          <p:spPr>
            <a:xfrm>
              <a:off x="7534467" y="3622838"/>
              <a:ext cx="1013408" cy="48436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GB" sz="9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Value</a:t>
              </a:r>
            </a:p>
            <a:p>
              <a:pPr algn="ctr"/>
              <a:r>
                <a:rPr lang="en-GB" sz="9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Streams</a:t>
              </a:r>
            </a:p>
          </p:txBody>
        </p:sp>
        <p:sp>
          <p:nvSpPr>
            <p:cNvPr id="588" name="Rounded Rectangle 587"/>
            <p:cNvSpPr/>
            <p:nvPr/>
          </p:nvSpPr>
          <p:spPr>
            <a:xfrm>
              <a:off x="5591366" y="1749588"/>
              <a:ext cx="1270262" cy="76245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GB" sz="9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Policies, Rules,</a:t>
              </a:r>
            </a:p>
            <a:p>
              <a:pPr algn="ctr"/>
              <a:r>
                <a:rPr lang="en-GB" sz="9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Regulations</a:t>
              </a:r>
            </a:p>
          </p:txBody>
        </p:sp>
        <p:sp>
          <p:nvSpPr>
            <p:cNvPr id="589" name="Rounded Rectangle 588"/>
            <p:cNvSpPr/>
            <p:nvPr/>
          </p:nvSpPr>
          <p:spPr>
            <a:xfrm>
              <a:off x="7247130" y="1101888"/>
              <a:ext cx="1553580" cy="76245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r>
                <a:rPr lang="en-GB" sz="9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Customers,</a:t>
              </a:r>
            </a:p>
            <a:p>
              <a:r>
                <a:rPr lang="en-GB" sz="9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Partners &amp;</a:t>
              </a:r>
            </a:p>
            <a:p>
              <a:r>
                <a:rPr lang="en-GB" sz="9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Competitors</a:t>
              </a:r>
            </a:p>
          </p:txBody>
        </p:sp>
        <p:sp>
          <p:nvSpPr>
            <p:cNvPr id="590" name="Rounded Rectangle 589"/>
            <p:cNvSpPr/>
            <p:nvPr/>
          </p:nvSpPr>
          <p:spPr>
            <a:xfrm>
              <a:off x="9174193" y="1822436"/>
              <a:ext cx="1481972" cy="76245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GB" sz="9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Vision,</a:t>
              </a:r>
            </a:p>
            <a:p>
              <a:pPr algn="ctr"/>
              <a:r>
                <a:rPr lang="en-GB" sz="9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Strategies &amp;</a:t>
              </a:r>
            </a:p>
            <a:p>
              <a:pPr algn="ctr"/>
              <a:r>
                <a:rPr lang="en-GB" sz="9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Tactics</a:t>
              </a:r>
            </a:p>
          </p:txBody>
        </p:sp>
        <p:sp>
          <p:nvSpPr>
            <p:cNvPr id="591" name="Rounded Rectangle 590"/>
            <p:cNvSpPr/>
            <p:nvPr/>
          </p:nvSpPr>
          <p:spPr>
            <a:xfrm>
              <a:off x="5015104" y="3478376"/>
              <a:ext cx="1200210" cy="55465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GB" sz="9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Products &amp;</a:t>
              </a:r>
            </a:p>
            <a:p>
              <a:pPr algn="ctr"/>
              <a:r>
                <a:rPr lang="en-GB" sz="9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Services</a:t>
              </a:r>
            </a:p>
          </p:txBody>
        </p:sp>
        <p:sp>
          <p:nvSpPr>
            <p:cNvPr id="592" name="Rounded Rectangle 591"/>
            <p:cNvSpPr/>
            <p:nvPr/>
          </p:nvSpPr>
          <p:spPr>
            <a:xfrm>
              <a:off x="9768080" y="3622839"/>
              <a:ext cx="1340312" cy="50881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GB" sz="9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Initiatives</a:t>
              </a:r>
            </a:p>
            <a:p>
              <a:pPr algn="ctr"/>
              <a:r>
                <a:rPr lang="en-GB" sz="9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&amp; Projects</a:t>
              </a:r>
            </a:p>
          </p:txBody>
        </p:sp>
      </p:grpSp>
      <p:grpSp>
        <p:nvGrpSpPr>
          <p:cNvPr id="594" name="Group 593"/>
          <p:cNvGrpSpPr/>
          <p:nvPr/>
        </p:nvGrpSpPr>
        <p:grpSpPr>
          <a:xfrm>
            <a:off x="4741399" y="1666872"/>
            <a:ext cx="3275268" cy="4310311"/>
            <a:chOff x="16179" y="1004564"/>
            <a:chExt cx="9933518" cy="4647872"/>
          </a:xfrm>
        </p:grpSpPr>
        <p:grpSp>
          <p:nvGrpSpPr>
            <p:cNvPr id="595" name="Group 3"/>
            <p:cNvGrpSpPr>
              <a:grpSpLocks/>
            </p:cNvGrpSpPr>
            <p:nvPr/>
          </p:nvGrpSpPr>
          <p:grpSpPr bwMode="auto">
            <a:xfrm>
              <a:off x="2057400" y="1727199"/>
              <a:ext cx="5195888" cy="3795713"/>
              <a:chOff x="1682265" y="1071991"/>
              <a:chExt cx="6383215" cy="5414935"/>
            </a:xfrm>
          </p:grpSpPr>
          <p:sp>
            <p:nvSpPr>
              <p:cNvPr id="604" name="Freeform 7"/>
              <p:cNvSpPr>
                <a:spLocks/>
              </p:cNvSpPr>
              <p:nvPr/>
            </p:nvSpPr>
            <p:spPr bwMode="auto">
              <a:xfrm>
                <a:off x="3275012" y="3670307"/>
                <a:ext cx="3198813" cy="2816226"/>
              </a:xfrm>
              <a:custGeom>
                <a:avLst/>
                <a:gdLst>
                  <a:gd name="T0" fmla="*/ 0 w 1860"/>
                  <a:gd name="T1" fmla="*/ 0 h 1706"/>
                  <a:gd name="T2" fmla="*/ 2147483647 w 1860"/>
                  <a:gd name="T3" fmla="*/ 2147483647 h 1706"/>
                  <a:gd name="T4" fmla="*/ 2147483647 w 1860"/>
                  <a:gd name="T5" fmla="*/ 0 h 1706"/>
                  <a:gd name="T6" fmla="*/ 0 w 1860"/>
                  <a:gd name="T7" fmla="*/ 0 h 170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860"/>
                  <a:gd name="T13" fmla="*/ 0 h 1706"/>
                  <a:gd name="T14" fmla="*/ 1860 w 1860"/>
                  <a:gd name="T15" fmla="*/ 1706 h 170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860" h="1706">
                    <a:moveTo>
                      <a:pt x="0" y="0"/>
                    </a:moveTo>
                    <a:lnTo>
                      <a:pt x="930" y="1706"/>
                    </a:lnTo>
                    <a:lnTo>
                      <a:pt x="1860" y="0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91378" tIns="45688" rIns="91378" bIns="45688"/>
              <a:lstStyle/>
              <a:p>
                <a:pPr algn="ctr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 sz="9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05" name="Freeform 8"/>
              <p:cNvSpPr>
                <a:spLocks/>
              </p:cNvSpPr>
              <p:nvPr/>
            </p:nvSpPr>
            <p:spPr bwMode="auto">
              <a:xfrm>
                <a:off x="3275013" y="3670306"/>
                <a:ext cx="3198812" cy="2816225"/>
              </a:xfrm>
              <a:custGeom>
                <a:avLst/>
                <a:gdLst>
                  <a:gd name="T0" fmla="*/ 0 w 1860"/>
                  <a:gd name="T1" fmla="*/ 0 h 1706"/>
                  <a:gd name="T2" fmla="*/ 2147483647 w 1860"/>
                  <a:gd name="T3" fmla="*/ 2147483647 h 1706"/>
                  <a:gd name="T4" fmla="*/ 2147483647 w 1860"/>
                  <a:gd name="T5" fmla="*/ 0 h 1706"/>
                  <a:gd name="T6" fmla="*/ 0 w 1860"/>
                  <a:gd name="T7" fmla="*/ 0 h 170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860"/>
                  <a:gd name="T13" fmla="*/ 0 h 1706"/>
                  <a:gd name="T14" fmla="*/ 1860 w 1860"/>
                  <a:gd name="T15" fmla="*/ 1706 h 170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860" h="1706">
                    <a:moveTo>
                      <a:pt x="0" y="0"/>
                    </a:moveTo>
                    <a:lnTo>
                      <a:pt x="930" y="1706"/>
                    </a:lnTo>
                    <a:lnTo>
                      <a:pt x="186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txBody>
              <a:bodyPr lIns="91378" tIns="45688" rIns="91378" bIns="45688"/>
              <a:lstStyle/>
              <a:p>
                <a:pPr algn="ctr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 sz="9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606" name="Group 18"/>
              <p:cNvGrpSpPr>
                <a:grpSpLocks/>
              </p:cNvGrpSpPr>
              <p:nvPr/>
            </p:nvGrpSpPr>
            <p:grpSpPr bwMode="auto">
              <a:xfrm>
                <a:off x="3276600" y="1071991"/>
                <a:ext cx="3198931" cy="2599045"/>
                <a:chOff x="3275856" y="1071563"/>
                <a:chExt cx="3198809" cy="2598737"/>
              </a:xfrm>
            </p:grpSpPr>
            <p:sp>
              <p:nvSpPr>
                <p:cNvPr id="616" name="Freeform 9"/>
                <p:cNvSpPr>
                  <a:spLocks/>
                </p:cNvSpPr>
                <p:nvPr/>
              </p:nvSpPr>
              <p:spPr bwMode="auto">
                <a:xfrm>
                  <a:off x="3275856" y="1071563"/>
                  <a:ext cx="3198809" cy="2598737"/>
                </a:xfrm>
                <a:custGeom>
                  <a:avLst/>
                  <a:gdLst>
                    <a:gd name="T0" fmla="*/ 2147483647 w 1860"/>
                    <a:gd name="T1" fmla="*/ 2147483647 h 1705"/>
                    <a:gd name="T2" fmla="*/ 2147483647 w 1860"/>
                    <a:gd name="T3" fmla="*/ 0 h 1705"/>
                    <a:gd name="T4" fmla="*/ 0 w 1860"/>
                    <a:gd name="T5" fmla="*/ 2147483647 h 1705"/>
                    <a:gd name="T6" fmla="*/ 2147483647 w 1860"/>
                    <a:gd name="T7" fmla="*/ 2147483647 h 170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860"/>
                    <a:gd name="T13" fmla="*/ 0 h 1705"/>
                    <a:gd name="T14" fmla="*/ 1860 w 1860"/>
                    <a:gd name="T15" fmla="*/ 1705 h 170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860" h="1705">
                      <a:moveTo>
                        <a:pt x="1860" y="1705"/>
                      </a:moveTo>
                      <a:lnTo>
                        <a:pt x="930" y="0"/>
                      </a:lnTo>
                      <a:lnTo>
                        <a:pt x="0" y="1705"/>
                      </a:lnTo>
                      <a:lnTo>
                        <a:pt x="1860" y="1705"/>
                      </a:lnTo>
                      <a:close/>
                    </a:path>
                  </a:pathLst>
                </a:custGeom>
                <a:solidFill>
                  <a:srgbClr val="FDBE20"/>
                </a:solidFill>
                <a:ln>
                  <a:headEnd/>
                  <a:tailEnd/>
                </a:ln>
                <a:scene3d>
                  <a:camera prst="orthographicFront"/>
                  <a:lightRig rig="threePt" dir="t"/>
                </a:scene3d>
                <a:sp3d>
                  <a:bevelT prst="angle"/>
                </a:sp3d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/>
                <a:lstStyle/>
                <a:p>
                  <a:pPr algn="ctr"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GB" sz="900" dirty="0">
                    <a:solidFill>
                      <a:prstClr val="black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17" name="Rectangle 10"/>
                <p:cNvSpPr>
                  <a:spLocks noChangeArrowheads="1"/>
                </p:cNvSpPr>
                <p:nvPr/>
              </p:nvSpPr>
              <p:spPr bwMode="auto">
                <a:xfrm>
                  <a:off x="3545514" y="2690812"/>
                  <a:ext cx="2621910" cy="2130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 eaLnBrk="0" hangingPunct="0"/>
                  <a:r>
                    <a:rPr lang="en-GB" sz="900" b="1" dirty="0">
                      <a:solidFill>
                        <a:srgbClr val="00000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Organisation</a:t>
                  </a:r>
                  <a:endParaRPr lang="en-GB" sz="900" dirty="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607" name="Freeform 11"/>
              <p:cNvSpPr>
                <a:spLocks/>
              </p:cNvSpPr>
              <p:nvPr/>
            </p:nvSpPr>
            <p:spPr bwMode="auto">
              <a:xfrm>
                <a:off x="4869477" y="3671038"/>
                <a:ext cx="3196003" cy="2815888"/>
              </a:xfrm>
              <a:custGeom>
                <a:avLst/>
                <a:gdLst>
                  <a:gd name="T0" fmla="*/ 2147483647 w 1859"/>
                  <a:gd name="T1" fmla="*/ 2147483647 h 1706"/>
                  <a:gd name="T2" fmla="*/ 2147483647 w 1859"/>
                  <a:gd name="T3" fmla="*/ 0 h 1706"/>
                  <a:gd name="T4" fmla="*/ 0 w 1859"/>
                  <a:gd name="T5" fmla="*/ 2147483647 h 1706"/>
                  <a:gd name="T6" fmla="*/ 2147483647 w 1859"/>
                  <a:gd name="T7" fmla="*/ 2147483647 h 170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859"/>
                  <a:gd name="T13" fmla="*/ 0 h 1706"/>
                  <a:gd name="T14" fmla="*/ 1859 w 1859"/>
                  <a:gd name="T15" fmla="*/ 1706 h 170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859" h="1706">
                    <a:moveTo>
                      <a:pt x="1859" y="1706"/>
                    </a:moveTo>
                    <a:lnTo>
                      <a:pt x="930" y="0"/>
                    </a:lnTo>
                    <a:lnTo>
                      <a:pt x="0" y="1706"/>
                    </a:lnTo>
                    <a:lnTo>
                      <a:pt x="1859" y="1706"/>
                    </a:lnTo>
                    <a:close/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lIns="91378" tIns="45688" rIns="91378" bIns="45688"/>
              <a:lstStyle/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608" name="Group 19"/>
              <p:cNvGrpSpPr>
                <a:grpSpLocks/>
              </p:cNvGrpSpPr>
              <p:nvPr/>
            </p:nvGrpSpPr>
            <p:grpSpPr bwMode="auto">
              <a:xfrm>
                <a:off x="4869477" y="3671038"/>
                <a:ext cx="3196003" cy="2815888"/>
                <a:chOff x="4868863" y="3670300"/>
                <a:chExt cx="3197225" cy="2816225"/>
              </a:xfrm>
            </p:grpSpPr>
            <p:sp>
              <p:nvSpPr>
                <p:cNvPr id="614" name="Freeform 12"/>
                <p:cNvSpPr>
                  <a:spLocks/>
                </p:cNvSpPr>
                <p:nvPr/>
              </p:nvSpPr>
              <p:spPr bwMode="auto">
                <a:xfrm>
                  <a:off x="4868863" y="3670300"/>
                  <a:ext cx="3197225" cy="2816225"/>
                </a:xfrm>
                <a:custGeom>
                  <a:avLst/>
                  <a:gdLst>
                    <a:gd name="T0" fmla="*/ 2147483647 w 1859"/>
                    <a:gd name="T1" fmla="*/ 2147483647 h 1706"/>
                    <a:gd name="T2" fmla="*/ 2147483647 w 1859"/>
                    <a:gd name="T3" fmla="*/ 0 h 1706"/>
                    <a:gd name="T4" fmla="*/ 0 w 1859"/>
                    <a:gd name="T5" fmla="*/ 2147483647 h 1706"/>
                    <a:gd name="T6" fmla="*/ 2147483647 w 1859"/>
                    <a:gd name="T7" fmla="*/ 2147483647 h 170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859"/>
                    <a:gd name="T13" fmla="*/ 0 h 1706"/>
                    <a:gd name="T14" fmla="*/ 1859 w 1859"/>
                    <a:gd name="T15" fmla="*/ 1706 h 170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859" h="1706">
                      <a:moveTo>
                        <a:pt x="1859" y="1706"/>
                      </a:moveTo>
                      <a:lnTo>
                        <a:pt x="930" y="0"/>
                      </a:lnTo>
                      <a:lnTo>
                        <a:pt x="0" y="1706"/>
                      </a:lnTo>
                      <a:lnTo>
                        <a:pt x="1859" y="1706"/>
                      </a:lnTo>
                      <a:close/>
                    </a:path>
                  </a:pathLst>
                </a:custGeom>
                <a:solidFill>
                  <a:srgbClr val="FDBE20"/>
                </a:solidFill>
                <a:ln>
                  <a:headEnd/>
                  <a:tailEnd/>
                </a:ln>
                <a:scene3d>
                  <a:camera prst="orthographicFront"/>
                  <a:lightRig rig="threePt" dir="t"/>
                </a:scene3d>
                <a:sp3d>
                  <a:bevelT prst="angle"/>
                </a:sp3d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/>
                <a:lstStyle/>
                <a:p>
                  <a:pPr algn="ctr"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GB" sz="900" dirty="0">
                    <a:solidFill>
                      <a:prstClr val="black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15" name="Rectangle 13"/>
                <p:cNvSpPr>
                  <a:spLocks noChangeArrowheads="1"/>
                </p:cNvSpPr>
                <p:nvPr/>
              </p:nvSpPr>
              <p:spPr bwMode="auto">
                <a:xfrm>
                  <a:off x="5472916" y="5232399"/>
                  <a:ext cx="1947842" cy="213081"/>
                </a:xfrm>
                <a:prstGeom prst="rect">
                  <a:avLst/>
                </a:prstGeom>
                <a:solidFill>
                  <a:srgbClr val="FDBE2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 eaLnBrk="0" hangingPunct="0"/>
                  <a:r>
                    <a:rPr lang="en-GB" sz="900" b="1">
                      <a:solidFill>
                        <a:srgbClr val="00000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Processes</a:t>
                  </a:r>
                  <a:endParaRPr lang="en-GB" sz="90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609" name="Freeform 14"/>
              <p:cNvSpPr>
                <a:spLocks/>
              </p:cNvSpPr>
              <p:nvPr/>
            </p:nvSpPr>
            <p:spPr bwMode="auto">
              <a:xfrm>
                <a:off x="1682265" y="3671038"/>
                <a:ext cx="3198935" cy="2815888"/>
              </a:xfrm>
              <a:custGeom>
                <a:avLst/>
                <a:gdLst>
                  <a:gd name="T0" fmla="*/ 2147483647 w 1860"/>
                  <a:gd name="T1" fmla="*/ 2147483647 h 1706"/>
                  <a:gd name="T2" fmla="*/ 2147483647 w 1860"/>
                  <a:gd name="T3" fmla="*/ 0 h 1706"/>
                  <a:gd name="T4" fmla="*/ 0 w 1860"/>
                  <a:gd name="T5" fmla="*/ 2147483647 h 1706"/>
                  <a:gd name="T6" fmla="*/ 2147483647 w 1860"/>
                  <a:gd name="T7" fmla="*/ 2147483647 h 170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860"/>
                  <a:gd name="T13" fmla="*/ 0 h 1706"/>
                  <a:gd name="T14" fmla="*/ 1860 w 1860"/>
                  <a:gd name="T15" fmla="*/ 1706 h 170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860" h="1706">
                    <a:moveTo>
                      <a:pt x="1860" y="1706"/>
                    </a:moveTo>
                    <a:lnTo>
                      <a:pt x="930" y="0"/>
                    </a:lnTo>
                    <a:lnTo>
                      <a:pt x="0" y="1706"/>
                    </a:lnTo>
                    <a:lnTo>
                      <a:pt x="1860" y="1706"/>
                    </a:lnTo>
                    <a:close/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lIns="91378" tIns="45688" rIns="91378" bIns="45688"/>
              <a:lstStyle/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610" name="Group 20"/>
              <p:cNvGrpSpPr>
                <a:grpSpLocks/>
              </p:cNvGrpSpPr>
              <p:nvPr/>
            </p:nvGrpSpPr>
            <p:grpSpPr bwMode="auto">
              <a:xfrm>
                <a:off x="1682265" y="3671038"/>
                <a:ext cx="3198935" cy="2815888"/>
                <a:chOff x="1682750" y="3670300"/>
                <a:chExt cx="3198813" cy="2816225"/>
              </a:xfrm>
            </p:grpSpPr>
            <p:sp>
              <p:nvSpPr>
                <p:cNvPr id="612" name="Freeform 15"/>
                <p:cNvSpPr>
                  <a:spLocks/>
                </p:cNvSpPr>
                <p:nvPr/>
              </p:nvSpPr>
              <p:spPr bwMode="auto">
                <a:xfrm>
                  <a:off x="1682750" y="3670300"/>
                  <a:ext cx="3198813" cy="2816225"/>
                </a:xfrm>
                <a:custGeom>
                  <a:avLst/>
                  <a:gdLst>
                    <a:gd name="T0" fmla="*/ 2147483647 w 1860"/>
                    <a:gd name="T1" fmla="*/ 2147483647 h 1706"/>
                    <a:gd name="T2" fmla="*/ 2147483647 w 1860"/>
                    <a:gd name="T3" fmla="*/ 0 h 1706"/>
                    <a:gd name="T4" fmla="*/ 0 w 1860"/>
                    <a:gd name="T5" fmla="*/ 2147483647 h 1706"/>
                    <a:gd name="T6" fmla="*/ 2147483647 w 1860"/>
                    <a:gd name="T7" fmla="*/ 2147483647 h 170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860"/>
                    <a:gd name="T13" fmla="*/ 0 h 1706"/>
                    <a:gd name="T14" fmla="*/ 1860 w 1860"/>
                    <a:gd name="T15" fmla="*/ 1706 h 170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860" h="1706">
                      <a:moveTo>
                        <a:pt x="1860" y="1706"/>
                      </a:moveTo>
                      <a:lnTo>
                        <a:pt x="930" y="0"/>
                      </a:lnTo>
                      <a:lnTo>
                        <a:pt x="0" y="1706"/>
                      </a:lnTo>
                      <a:lnTo>
                        <a:pt x="1860" y="1706"/>
                      </a:lnTo>
                      <a:close/>
                    </a:path>
                  </a:pathLst>
                </a:custGeom>
                <a:solidFill>
                  <a:srgbClr val="FDBE20"/>
                </a:solidFill>
                <a:ln>
                  <a:headEnd/>
                  <a:tailEnd/>
                </a:ln>
                <a:scene3d>
                  <a:camera prst="orthographicFront"/>
                  <a:lightRig rig="threePt" dir="t"/>
                </a:scene3d>
                <a:sp3d>
                  <a:bevelT prst="angle"/>
                </a:sp3d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/>
                <a:lstStyle/>
                <a:p>
                  <a:pPr algn="ctr"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GB" sz="900" dirty="0">
                    <a:solidFill>
                      <a:prstClr val="black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13" name="Rectangle 16"/>
                <p:cNvSpPr>
                  <a:spLocks noChangeArrowheads="1"/>
                </p:cNvSpPr>
                <p:nvPr/>
              </p:nvSpPr>
              <p:spPr bwMode="auto">
                <a:xfrm>
                  <a:off x="2617739" y="5280024"/>
                  <a:ext cx="1379640" cy="21308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 eaLnBrk="0" hangingPunct="0"/>
                  <a:r>
                    <a:rPr lang="en-GB" sz="900" b="1">
                      <a:solidFill>
                        <a:srgbClr val="00000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People</a:t>
                  </a:r>
                  <a:endParaRPr lang="en-GB" sz="90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611" name="Rectangle 19"/>
              <p:cNvSpPr>
                <a:spLocks noChangeArrowheads="1"/>
              </p:cNvSpPr>
              <p:nvPr/>
            </p:nvSpPr>
            <p:spPr bwMode="auto">
              <a:xfrm>
                <a:off x="3638313" y="3809963"/>
                <a:ext cx="2442831" cy="6391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 eaLnBrk="0" hangingPunct="0"/>
                <a:r>
                  <a:rPr lang="en-GB" sz="900" b="1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Information</a:t>
                </a:r>
              </a:p>
              <a:p>
                <a:pPr algn="ctr" eaLnBrk="0" hangingPunct="0"/>
                <a:r>
                  <a:rPr lang="en-GB" sz="900" b="1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&amp; </a:t>
                </a:r>
              </a:p>
              <a:p>
                <a:pPr algn="ctr" eaLnBrk="0" hangingPunct="0"/>
                <a:r>
                  <a:rPr lang="en-GB" sz="900" b="1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Technology</a:t>
                </a:r>
                <a:endParaRPr lang="en-GB" sz="90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596" name="TextBox 1"/>
            <p:cNvSpPr txBox="1">
              <a:spLocks noChangeArrowheads="1"/>
            </p:cNvSpPr>
            <p:nvPr/>
          </p:nvSpPr>
          <p:spPr bwMode="auto">
            <a:xfrm>
              <a:off x="172200" y="1172561"/>
              <a:ext cx="3037151" cy="1443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Business Models</a:t>
              </a:r>
            </a:p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External Business Environment</a:t>
              </a:r>
            </a:p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Organisational Capabilities</a:t>
              </a:r>
            </a:p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Organisational Memory</a:t>
              </a:r>
            </a:p>
          </p:txBody>
        </p:sp>
        <p:sp>
          <p:nvSpPr>
            <p:cNvPr id="597" name="TextBox 2"/>
            <p:cNvSpPr txBox="1">
              <a:spLocks noChangeArrowheads="1"/>
            </p:cNvSpPr>
            <p:nvPr/>
          </p:nvSpPr>
          <p:spPr bwMode="auto">
            <a:xfrm>
              <a:off x="7405978" y="4208758"/>
              <a:ext cx="2543719" cy="1443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Value Propositions</a:t>
              </a:r>
            </a:p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Value Chains</a:t>
              </a:r>
            </a:p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Core Business Processes</a:t>
              </a:r>
            </a:p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Business Services</a:t>
              </a:r>
            </a:p>
            <a:p>
              <a:endParaRPr lang="en-GB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98" name="TextBox 5"/>
            <p:cNvSpPr txBox="1">
              <a:spLocks noChangeArrowheads="1"/>
            </p:cNvSpPr>
            <p:nvPr/>
          </p:nvSpPr>
          <p:spPr bwMode="auto">
            <a:xfrm>
              <a:off x="16179" y="2901569"/>
              <a:ext cx="3390901" cy="1294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Roles and Job Descriptions</a:t>
              </a:r>
            </a:p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Skills and Competencies</a:t>
              </a:r>
            </a:p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Management Activities</a:t>
              </a:r>
            </a:p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Culture</a:t>
              </a:r>
            </a:p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Communication</a:t>
              </a:r>
            </a:p>
          </p:txBody>
        </p:sp>
        <p:sp>
          <p:nvSpPr>
            <p:cNvPr id="599" name="TextBox 6"/>
            <p:cNvSpPr txBox="1">
              <a:spLocks noChangeArrowheads="1"/>
            </p:cNvSpPr>
            <p:nvPr/>
          </p:nvSpPr>
          <p:spPr bwMode="auto">
            <a:xfrm>
              <a:off x="5477490" y="1004564"/>
              <a:ext cx="2756382" cy="1443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Business Information Models</a:t>
              </a:r>
            </a:p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Information Standards</a:t>
              </a:r>
            </a:p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Technical Architecture</a:t>
              </a:r>
            </a:p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Application Architecture</a:t>
              </a:r>
            </a:p>
          </p:txBody>
        </p:sp>
        <p:cxnSp>
          <p:nvCxnSpPr>
            <p:cNvPr id="600" name="Straight Arrow Connector 599"/>
            <p:cNvCxnSpPr/>
            <p:nvPr/>
          </p:nvCxnSpPr>
          <p:spPr>
            <a:xfrm flipH="1" flipV="1">
              <a:off x="2561933" y="1897178"/>
              <a:ext cx="1633901" cy="710513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1" name="Straight Arrow Connector 600"/>
            <p:cNvCxnSpPr/>
            <p:nvPr/>
          </p:nvCxnSpPr>
          <p:spPr>
            <a:xfrm flipH="1" flipV="1">
              <a:off x="2303463" y="4100513"/>
              <a:ext cx="1050925" cy="46990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Straight Arrow Connector 601"/>
            <p:cNvCxnSpPr/>
            <p:nvPr/>
          </p:nvCxnSpPr>
          <p:spPr>
            <a:xfrm flipV="1">
              <a:off x="5430837" y="2582176"/>
              <a:ext cx="1393548" cy="1248462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3" name="Straight Arrow Connector 602"/>
            <p:cNvCxnSpPr/>
            <p:nvPr/>
          </p:nvCxnSpPr>
          <p:spPr>
            <a:xfrm>
              <a:off x="5872671" y="4569823"/>
              <a:ext cx="1707543" cy="18246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7924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0" y="-32578"/>
            <a:ext cx="12192000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-27161" y="167484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Digital Transformation IT4IT Library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98156" y="1252655"/>
            <a:ext cx="11954673" cy="5211762"/>
            <a:chOff x="3133" y="789"/>
            <a:chExt cx="4372" cy="3283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3133" y="789"/>
              <a:ext cx="4372" cy="3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6" name="Group 205"/>
            <p:cNvGrpSpPr>
              <a:grpSpLocks/>
            </p:cNvGrpSpPr>
            <p:nvPr/>
          </p:nvGrpSpPr>
          <p:grpSpPr bwMode="auto">
            <a:xfrm>
              <a:off x="3143" y="808"/>
              <a:ext cx="4353" cy="3217"/>
              <a:chOff x="3143" y="808"/>
              <a:chExt cx="4353" cy="3217"/>
            </a:xfrm>
          </p:grpSpPr>
          <p:sp>
            <p:nvSpPr>
              <p:cNvPr id="378" name="Rectangle 5"/>
              <p:cNvSpPr>
                <a:spLocks noChangeArrowheads="1"/>
              </p:cNvSpPr>
              <p:nvPr/>
            </p:nvSpPr>
            <p:spPr bwMode="auto">
              <a:xfrm>
                <a:off x="6397" y="1353"/>
                <a:ext cx="469" cy="464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79" name="Rectangle 6"/>
              <p:cNvSpPr>
                <a:spLocks noChangeArrowheads="1"/>
              </p:cNvSpPr>
              <p:nvPr/>
            </p:nvSpPr>
            <p:spPr bwMode="auto">
              <a:xfrm>
                <a:off x="6983" y="1353"/>
                <a:ext cx="469" cy="464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0" name="Rectangle 7"/>
              <p:cNvSpPr>
                <a:spLocks noChangeArrowheads="1"/>
              </p:cNvSpPr>
              <p:nvPr/>
            </p:nvSpPr>
            <p:spPr bwMode="auto">
              <a:xfrm>
                <a:off x="4864" y="1353"/>
                <a:ext cx="1479" cy="464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1" name="Rectangle 8"/>
              <p:cNvSpPr>
                <a:spLocks noChangeArrowheads="1"/>
              </p:cNvSpPr>
              <p:nvPr/>
            </p:nvSpPr>
            <p:spPr bwMode="auto">
              <a:xfrm>
                <a:off x="3772" y="2990"/>
                <a:ext cx="469" cy="681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2" name="Rectangle 9"/>
              <p:cNvSpPr>
                <a:spLocks noChangeArrowheads="1"/>
              </p:cNvSpPr>
              <p:nvPr/>
            </p:nvSpPr>
            <p:spPr bwMode="auto">
              <a:xfrm>
                <a:off x="4352" y="2990"/>
                <a:ext cx="469" cy="681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3" name="Rectangle 10"/>
              <p:cNvSpPr>
                <a:spLocks noChangeArrowheads="1"/>
              </p:cNvSpPr>
              <p:nvPr/>
            </p:nvSpPr>
            <p:spPr bwMode="auto">
              <a:xfrm>
                <a:off x="6983" y="2444"/>
                <a:ext cx="469" cy="464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4" name="Rectangle 11"/>
              <p:cNvSpPr>
                <a:spLocks noChangeArrowheads="1"/>
              </p:cNvSpPr>
              <p:nvPr/>
            </p:nvSpPr>
            <p:spPr bwMode="auto">
              <a:xfrm>
                <a:off x="6983" y="1899"/>
                <a:ext cx="469" cy="463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5" name="Rectangle 12"/>
              <p:cNvSpPr>
                <a:spLocks noChangeArrowheads="1"/>
              </p:cNvSpPr>
              <p:nvPr/>
            </p:nvSpPr>
            <p:spPr bwMode="auto">
              <a:xfrm>
                <a:off x="6397" y="2990"/>
                <a:ext cx="469" cy="426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6" name="Rectangle 13"/>
              <p:cNvSpPr>
                <a:spLocks noChangeArrowheads="1"/>
              </p:cNvSpPr>
              <p:nvPr/>
            </p:nvSpPr>
            <p:spPr bwMode="auto">
              <a:xfrm>
                <a:off x="5874" y="2444"/>
                <a:ext cx="469" cy="464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7" name="Rectangle 14"/>
              <p:cNvSpPr>
                <a:spLocks noChangeArrowheads="1"/>
              </p:cNvSpPr>
              <p:nvPr/>
            </p:nvSpPr>
            <p:spPr bwMode="auto">
              <a:xfrm>
                <a:off x="6397" y="2444"/>
                <a:ext cx="469" cy="464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8" name="Rectangle 15"/>
              <p:cNvSpPr>
                <a:spLocks noChangeArrowheads="1"/>
              </p:cNvSpPr>
              <p:nvPr/>
            </p:nvSpPr>
            <p:spPr bwMode="auto">
              <a:xfrm>
                <a:off x="5874" y="1899"/>
                <a:ext cx="469" cy="463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9" name="Rectangle 16"/>
              <p:cNvSpPr>
                <a:spLocks noChangeArrowheads="1"/>
              </p:cNvSpPr>
              <p:nvPr/>
            </p:nvSpPr>
            <p:spPr bwMode="auto">
              <a:xfrm>
                <a:off x="5359" y="1899"/>
                <a:ext cx="468" cy="463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0" name="Rectangle 17"/>
              <p:cNvSpPr>
                <a:spLocks noChangeArrowheads="1"/>
              </p:cNvSpPr>
              <p:nvPr/>
            </p:nvSpPr>
            <p:spPr bwMode="auto">
              <a:xfrm>
                <a:off x="4864" y="2444"/>
                <a:ext cx="469" cy="464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1" name="Rectangle 18"/>
              <p:cNvSpPr>
                <a:spLocks noChangeArrowheads="1"/>
              </p:cNvSpPr>
              <p:nvPr/>
            </p:nvSpPr>
            <p:spPr bwMode="auto">
              <a:xfrm>
                <a:off x="4864" y="1899"/>
                <a:ext cx="469" cy="463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2" name="Rectangle 19"/>
              <p:cNvSpPr>
                <a:spLocks noChangeArrowheads="1"/>
              </p:cNvSpPr>
              <p:nvPr/>
            </p:nvSpPr>
            <p:spPr bwMode="auto">
              <a:xfrm>
                <a:off x="4352" y="1903"/>
                <a:ext cx="469" cy="464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3" name="Rectangle 20"/>
              <p:cNvSpPr>
                <a:spLocks noChangeArrowheads="1"/>
              </p:cNvSpPr>
              <p:nvPr/>
            </p:nvSpPr>
            <p:spPr bwMode="auto">
              <a:xfrm>
                <a:off x="4352" y="1358"/>
                <a:ext cx="469" cy="463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4" name="Rectangle 21"/>
              <p:cNvSpPr>
                <a:spLocks noChangeArrowheads="1"/>
              </p:cNvSpPr>
              <p:nvPr/>
            </p:nvSpPr>
            <p:spPr bwMode="auto">
              <a:xfrm>
                <a:off x="4352" y="812"/>
                <a:ext cx="469" cy="464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5" name="Rectangle 22"/>
              <p:cNvSpPr>
                <a:spLocks noChangeArrowheads="1"/>
              </p:cNvSpPr>
              <p:nvPr/>
            </p:nvSpPr>
            <p:spPr bwMode="auto">
              <a:xfrm>
                <a:off x="3772" y="1903"/>
                <a:ext cx="469" cy="464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6" name="Rectangle 23"/>
              <p:cNvSpPr>
                <a:spLocks noChangeArrowheads="1"/>
              </p:cNvSpPr>
              <p:nvPr/>
            </p:nvSpPr>
            <p:spPr bwMode="auto">
              <a:xfrm>
                <a:off x="3772" y="2444"/>
                <a:ext cx="469" cy="464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7" name="Rectangle 24"/>
              <p:cNvSpPr>
                <a:spLocks noChangeArrowheads="1"/>
              </p:cNvSpPr>
              <p:nvPr/>
            </p:nvSpPr>
            <p:spPr bwMode="auto">
              <a:xfrm>
                <a:off x="3772" y="1353"/>
                <a:ext cx="469" cy="464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8" name="Rectangle 25"/>
              <p:cNvSpPr>
                <a:spLocks noChangeArrowheads="1"/>
              </p:cNvSpPr>
              <p:nvPr/>
            </p:nvSpPr>
            <p:spPr bwMode="auto">
              <a:xfrm>
                <a:off x="3218" y="808"/>
                <a:ext cx="469" cy="464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9" name="Rectangle 26"/>
              <p:cNvSpPr>
                <a:spLocks noChangeArrowheads="1"/>
              </p:cNvSpPr>
              <p:nvPr/>
            </p:nvSpPr>
            <p:spPr bwMode="auto">
              <a:xfrm>
                <a:off x="3218" y="2990"/>
                <a:ext cx="469" cy="681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0" name="Rectangle 27"/>
              <p:cNvSpPr>
                <a:spLocks noChangeArrowheads="1"/>
              </p:cNvSpPr>
              <p:nvPr/>
            </p:nvSpPr>
            <p:spPr bwMode="auto">
              <a:xfrm>
                <a:off x="3501" y="3003"/>
                <a:ext cx="142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Service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1" name="Rectangle 28"/>
              <p:cNvSpPr>
                <a:spLocks noChangeArrowheads="1"/>
              </p:cNvSpPr>
              <p:nvPr/>
            </p:nvSpPr>
            <p:spPr bwMode="auto">
              <a:xfrm>
                <a:off x="3485" y="3089"/>
                <a:ext cx="17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Portfolio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2" name="Rectangle 29"/>
              <p:cNvSpPr>
                <a:spLocks noChangeArrowheads="1"/>
              </p:cNvSpPr>
              <p:nvPr/>
            </p:nvSpPr>
            <p:spPr bwMode="auto">
              <a:xfrm>
                <a:off x="3406" y="3175"/>
                <a:ext cx="2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Component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3" name="Freeform 30"/>
              <p:cNvSpPr>
                <a:spLocks/>
              </p:cNvSpPr>
              <p:nvPr/>
            </p:nvSpPr>
            <p:spPr bwMode="auto">
              <a:xfrm>
                <a:off x="3143" y="1111"/>
                <a:ext cx="79" cy="2414"/>
              </a:xfrm>
              <a:custGeom>
                <a:avLst/>
                <a:gdLst>
                  <a:gd name="T0" fmla="*/ 79 w 79"/>
                  <a:gd name="T1" fmla="*/ 0 h 2414"/>
                  <a:gd name="T2" fmla="*/ 0 w 79"/>
                  <a:gd name="T3" fmla="*/ 0 h 2414"/>
                  <a:gd name="T4" fmla="*/ 0 w 79"/>
                  <a:gd name="T5" fmla="*/ 2414 h 2414"/>
                  <a:gd name="T6" fmla="*/ 79 w 79"/>
                  <a:gd name="T7" fmla="*/ 2414 h 2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9" h="2414">
                    <a:moveTo>
                      <a:pt x="79" y="0"/>
                    </a:moveTo>
                    <a:lnTo>
                      <a:pt x="0" y="0"/>
                    </a:lnTo>
                    <a:lnTo>
                      <a:pt x="0" y="2414"/>
                    </a:lnTo>
                    <a:lnTo>
                      <a:pt x="79" y="2414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4" name="Line 31"/>
              <p:cNvSpPr>
                <a:spLocks noChangeShapeType="1"/>
              </p:cNvSpPr>
              <p:nvPr/>
            </p:nvSpPr>
            <p:spPr bwMode="auto">
              <a:xfrm>
                <a:off x="3412" y="3525"/>
                <a:ext cx="67" cy="0"/>
              </a:xfrm>
              <a:prstGeom prst="line">
                <a:avLst/>
              </a:prstGeom>
              <a:noFill/>
              <a:ln w="23813" cap="rnd">
                <a:solidFill>
                  <a:srgbClr val="79447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5" name="Rectangle 32"/>
              <p:cNvSpPr>
                <a:spLocks noChangeArrowheads="1"/>
              </p:cNvSpPr>
              <p:nvPr/>
            </p:nvSpPr>
            <p:spPr bwMode="auto">
              <a:xfrm>
                <a:off x="3218" y="2444"/>
                <a:ext cx="469" cy="464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6" name="Rectangle 33"/>
              <p:cNvSpPr>
                <a:spLocks noChangeArrowheads="1"/>
              </p:cNvSpPr>
              <p:nvPr/>
            </p:nvSpPr>
            <p:spPr bwMode="auto">
              <a:xfrm>
                <a:off x="3218" y="1899"/>
                <a:ext cx="469" cy="463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7" name="Rectangle 34"/>
              <p:cNvSpPr>
                <a:spLocks noChangeArrowheads="1"/>
              </p:cNvSpPr>
              <p:nvPr/>
            </p:nvSpPr>
            <p:spPr bwMode="auto">
              <a:xfrm>
                <a:off x="3218" y="1353"/>
                <a:ext cx="469" cy="464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8" name="Rectangle 35"/>
              <p:cNvSpPr>
                <a:spLocks noChangeArrowheads="1"/>
              </p:cNvSpPr>
              <p:nvPr/>
            </p:nvSpPr>
            <p:spPr bwMode="auto">
              <a:xfrm>
                <a:off x="3485" y="2453"/>
                <a:ext cx="17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Portfolio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9" name="Rectangle 36"/>
              <p:cNvSpPr>
                <a:spLocks noChangeArrowheads="1"/>
              </p:cNvSpPr>
              <p:nvPr/>
            </p:nvSpPr>
            <p:spPr bwMode="auto">
              <a:xfrm>
                <a:off x="3478" y="2543"/>
                <a:ext cx="17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Demand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0" name="Rectangle 37"/>
              <p:cNvSpPr>
                <a:spLocks noChangeArrowheads="1"/>
              </p:cNvSpPr>
              <p:nvPr/>
            </p:nvSpPr>
            <p:spPr bwMode="auto">
              <a:xfrm>
                <a:off x="3406" y="2630"/>
                <a:ext cx="2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Component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1" name="Rectangle 38"/>
              <p:cNvSpPr>
                <a:spLocks noChangeArrowheads="1"/>
              </p:cNvSpPr>
              <p:nvPr/>
            </p:nvSpPr>
            <p:spPr bwMode="auto">
              <a:xfrm>
                <a:off x="3472" y="1903"/>
                <a:ext cx="174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Proposal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2" name="Rectangle 39"/>
              <p:cNvSpPr>
                <a:spLocks noChangeArrowheads="1"/>
              </p:cNvSpPr>
              <p:nvPr/>
            </p:nvSpPr>
            <p:spPr bwMode="auto">
              <a:xfrm>
                <a:off x="3406" y="1989"/>
                <a:ext cx="2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Component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3" name="Rectangle 40"/>
              <p:cNvSpPr>
                <a:spLocks noChangeArrowheads="1"/>
              </p:cNvSpPr>
              <p:nvPr/>
            </p:nvSpPr>
            <p:spPr bwMode="auto">
              <a:xfrm>
                <a:off x="3534" y="1353"/>
                <a:ext cx="12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Policy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4" name="Rectangle 41"/>
              <p:cNvSpPr>
                <a:spLocks noChangeArrowheads="1"/>
              </p:cNvSpPr>
              <p:nvPr/>
            </p:nvSpPr>
            <p:spPr bwMode="auto">
              <a:xfrm>
                <a:off x="3403" y="1444"/>
                <a:ext cx="2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Component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5" name="Line 42"/>
              <p:cNvSpPr>
                <a:spLocks noChangeShapeType="1"/>
              </p:cNvSpPr>
              <p:nvPr/>
            </p:nvSpPr>
            <p:spPr bwMode="auto">
              <a:xfrm>
                <a:off x="3317" y="2886"/>
                <a:ext cx="0" cy="507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6" name="Line 43"/>
              <p:cNvSpPr>
                <a:spLocks noChangeShapeType="1"/>
              </p:cNvSpPr>
              <p:nvPr/>
            </p:nvSpPr>
            <p:spPr bwMode="auto">
              <a:xfrm>
                <a:off x="3317" y="2352"/>
                <a:ext cx="0" cy="271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7" name="Freeform 44"/>
              <p:cNvSpPr>
                <a:spLocks/>
              </p:cNvSpPr>
              <p:nvPr/>
            </p:nvSpPr>
            <p:spPr bwMode="auto">
              <a:xfrm>
                <a:off x="3189" y="1664"/>
                <a:ext cx="59" cy="1770"/>
              </a:xfrm>
              <a:custGeom>
                <a:avLst/>
                <a:gdLst>
                  <a:gd name="T0" fmla="*/ 59 w 59"/>
                  <a:gd name="T1" fmla="*/ 1770 h 1770"/>
                  <a:gd name="T2" fmla="*/ 0 w 59"/>
                  <a:gd name="T3" fmla="*/ 1770 h 1770"/>
                  <a:gd name="T4" fmla="*/ 0 w 59"/>
                  <a:gd name="T5" fmla="*/ 0 h 1770"/>
                  <a:gd name="T6" fmla="*/ 33 w 59"/>
                  <a:gd name="T7" fmla="*/ 0 h 17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770">
                    <a:moveTo>
                      <a:pt x="59" y="1770"/>
                    </a:moveTo>
                    <a:lnTo>
                      <a:pt x="0" y="1770"/>
                    </a:lnTo>
                    <a:lnTo>
                      <a:pt x="0" y="0"/>
                    </a:lnTo>
                    <a:lnTo>
                      <a:pt x="33" y="0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8" name="Rectangle 45"/>
              <p:cNvSpPr>
                <a:spLocks noChangeArrowheads="1"/>
              </p:cNvSpPr>
              <p:nvPr/>
            </p:nvSpPr>
            <p:spPr bwMode="auto">
              <a:xfrm>
                <a:off x="5359" y="2990"/>
                <a:ext cx="468" cy="681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9" name="Rectangle 46"/>
              <p:cNvSpPr>
                <a:spLocks noChangeArrowheads="1"/>
              </p:cNvSpPr>
              <p:nvPr/>
            </p:nvSpPr>
            <p:spPr bwMode="auto">
              <a:xfrm>
                <a:off x="4659" y="812"/>
                <a:ext cx="132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Defect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20" name="Rectangle 47"/>
              <p:cNvSpPr>
                <a:spLocks noChangeArrowheads="1"/>
              </p:cNvSpPr>
              <p:nvPr/>
            </p:nvSpPr>
            <p:spPr bwMode="auto">
              <a:xfrm>
                <a:off x="4540" y="903"/>
                <a:ext cx="2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Component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21" name="Rectangle 48"/>
              <p:cNvSpPr>
                <a:spLocks noChangeArrowheads="1"/>
              </p:cNvSpPr>
              <p:nvPr/>
            </p:nvSpPr>
            <p:spPr bwMode="auto">
              <a:xfrm>
                <a:off x="3932" y="1353"/>
                <a:ext cx="25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Requirement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22" name="Rectangle 49"/>
              <p:cNvSpPr>
                <a:spLocks noChangeArrowheads="1"/>
              </p:cNvSpPr>
              <p:nvPr/>
            </p:nvSpPr>
            <p:spPr bwMode="auto">
              <a:xfrm>
                <a:off x="3958" y="1444"/>
                <a:ext cx="2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Component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23" name="Rectangle 50"/>
              <p:cNvSpPr>
                <a:spLocks noChangeArrowheads="1"/>
              </p:cNvSpPr>
              <p:nvPr/>
            </p:nvSpPr>
            <p:spPr bwMode="auto">
              <a:xfrm>
                <a:off x="4067" y="2448"/>
                <a:ext cx="14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Project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24" name="Rectangle 51"/>
              <p:cNvSpPr>
                <a:spLocks noChangeArrowheads="1"/>
              </p:cNvSpPr>
              <p:nvPr/>
            </p:nvSpPr>
            <p:spPr bwMode="auto">
              <a:xfrm>
                <a:off x="3958" y="2539"/>
                <a:ext cx="2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Component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25" name="Rectangle 52"/>
              <p:cNvSpPr>
                <a:spLocks noChangeArrowheads="1"/>
              </p:cNvSpPr>
              <p:nvPr/>
            </p:nvSpPr>
            <p:spPr bwMode="auto">
              <a:xfrm>
                <a:off x="4711" y="1362"/>
                <a:ext cx="89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Test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26" name="Rectangle 53"/>
              <p:cNvSpPr>
                <a:spLocks noChangeArrowheads="1"/>
              </p:cNvSpPr>
              <p:nvPr/>
            </p:nvSpPr>
            <p:spPr bwMode="auto">
              <a:xfrm>
                <a:off x="4540" y="1448"/>
                <a:ext cx="2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Component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27" name="Rectangle 54"/>
              <p:cNvSpPr>
                <a:spLocks noChangeArrowheads="1"/>
              </p:cNvSpPr>
              <p:nvPr/>
            </p:nvSpPr>
            <p:spPr bwMode="auto">
              <a:xfrm>
                <a:off x="4695" y="1903"/>
                <a:ext cx="104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Build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28" name="Rectangle 55"/>
              <p:cNvSpPr>
                <a:spLocks noChangeArrowheads="1"/>
              </p:cNvSpPr>
              <p:nvPr/>
            </p:nvSpPr>
            <p:spPr bwMode="auto">
              <a:xfrm>
                <a:off x="4540" y="1989"/>
                <a:ext cx="2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Component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29" name="Rectangle 56"/>
              <p:cNvSpPr>
                <a:spLocks noChangeArrowheads="1"/>
              </p:cNvSpPr>
              <p:nvPr/>
            </p:nvSpPr>
            <p:spPr bwMode="auto">
              <a:xfrm>
                <a:off x="3879" y="1894"/>
                <a:ext cx="277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Source Control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0" name="Rectangle 57"/>
              <p:cNvSpPr>
                <a:spLocks noChangeArrowheads="1"/>
              </p:cNvSpPr>
              <p:nvPr/>
            </p:nvSpPr>
            <p:spPr bwMode="auto">
              <a:xfrm>
                <a:off x="3958" y="1980"/>
                <a:ext cx="2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Component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1" name="Line 58"/>
              <p:cNvSpPr>
                <a:spLocks noChangeShapeType="1"/>
              </p:cNvSpPr>
              <p:nvPr/>
            </p:nvSpPr>
            <p:spPr bwMode="auto">
              <a:xfrm>
                <a:off x="3670" y="3525"/>
                <a:ext cx="112" cy="0"/>
              </a:xfrm>
              <a:prstGeom prst="line">
                <a:avLst/>
              </a:prstGeom>
              <a:noFill/>
              <a:ln w="23813" cap="rnd">
                <a:solidFill>
                  <a:srgbClr val="79447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2" name="Freeform 59"/>
              <p:cNvSpPr>
                <a:spLocks/>
              </p:cNvSpPr>
              <p:nvPr/>
            </p:nvSpPr>
            <p:spPr bwMode="auto">
              <a:xfrm>
                <a:off x="3972" y="2754"/>
                <a:ext cx="425" cy="693"/>
              </a:xfrm>
              <a:custGeom>
                <a:avLst/>
                <a:gdLst>
                  <a:gd name="T0" fmla="*/ 0 w 425"/>
                  <a:gd name="T1" fmla="*/ 0 h 693"/>
                  <a:gd name="T2" fmla="*/ 294 w 425"/>
                  <a:gd name="T3" fmla="*/ 0 h 693"/>
                  <a:gd name="T4" fmla="*/ 294 w 425"/>
                  <a:gd name="T5" fmla="*/ 693 h 693"/>
                  <a:gd name="T6" fmla="*/ 425 w 425"/>
                  <a:gd name="T7" fmla="*/ 693 h 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5" h="693">
                    <a:moveTo>
                      <a:pt x="0" y="0"/>
                    </a:moveTo>
                    <a:lnTo>
                      <a:pt x="294" y="0"/>
                    </a:lnTo>
                    <a:lnTo>
                      <a:pt x="294" y="693"/>
                    </a:lnTo>
                    <a:lnTo>
                      <a:pt x="425" y="693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3" name="Freeform 60"/>
              <p:cNvSpPr>
                <a:spLocks/>
              </p:cNvSpPr>
              <p:nvPr/>
            </p:nvSpPr>
            <p:spPr bwMode="auto">
              <a:xfrm>
                <a:off x="4326" y="1755"/>
                <a:ext cx="148" cy="1638"/>
              </a:xfrm>
              <a:custGeom>
                <a:avLst/>
                <a:gdLst>
                  <a:gd name="T0" fmla="*/ 79 w 148"/>
                  <a:gd name="T1" fmla="*/ 0 h 1638"/>
                  <a:gd name="T2" fmla="*/ 79 w 148"/>
                  <a:gd name="T3" fmla="*/ 107 h 1638"/>
                  <a:gd name="T4" fmla="*/ 0 w 148"/>
                  <a:gd name="T5" fmla="*/ 107 h 1638"/>
                  <a:gd name="T6" fmla="*/ 0 w 148"/>
                  <a:gd name="T7" fmla="*/ 1550 h 1638"/>
                  <a:gd name="T8" fmla="*/ 148 w 148"/>
                  <a:gd name="T9" fmla="*/ 1550 h 1638"/>
                  <a:gd name="T10" fmla="*/ 148 w 148"/>
                  <a:gd name="T11" fmla="*/ 1638 h 1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8" h="1638">
                    <a:moveTo>
                      <a:pt x="79" y="0"/>
                    </a:moveTo>
                    <a:lnTo>
                      <a:pt x="79" y="107"/>
                    </a:lnTo>
                    <a:lnTo>
                      <a:pt x="0" y="107"/>
                    </a:lnTo>
                    <a:lnTo>
                      <a:pt x="0" y="1550"/>
                    </a:lnTo>
                    <a:lnTo>
                      <a:pt x="148" y="1550"/>
                    </a:lnTo>
                    <a:lnTo>
                      <a:pt x="148" y="1638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4" name="Line 61"/>
              <p:cNvSpPr>
                <a:spLocks noChangeShapeType="1"/>
              </p:cNvSpPr>
              <p:nvPr/>
            </p:nvSpPr>
            <p:spPr bwMode="auto">
              <a:xfrm flipV="1">
                <a:off x="4474" y="1254"/>
                <a:ext cx="0" cy="278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5" name="Freeform 62"/>
              <p:cNvSpPr>
                <a:spLocks/>
              </p:cNvSpPr>
              <p:nvPr/>
            </p:nvSpPr>
            <p:spPr bwMode="auto">
              <a:xfrm>
                <a:off x="3944" y="1757"/>
                <a:ext cx="481" cy="1655"/>
              </a:xfrm>
              <a:custGeom>
                <a:avLst/>
                <a:gdLst>
                  <a:gd name="T0" fmla="*/ 0 w 481"/>
                  <a:gd name="T1" fmla="*/ 0 h 1655"/>
                  <a:gd name="T2" fmla="*/ 352 w 481"/>
                  <a:gd name="T3" fmla="*/ 0 h 1655"/>
                  <a:gd name="T4" fmla="*/ 352 w 481"/>
                  <a:gd name="T5" fmla="*/ 1655 h 1655"/>
                  <a:gd name="T6" fmla="*/ 481 w 481"/>
                  <a:gd name="T7" fmla="*/ 1655 h 1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1" h="1655">
                    <a:moveTo>
                      <a:pt x="0" y="0"/>
                    </a:moveTo>
                    <a:lnTo>
                      <a:pt x="352" y="0"/>
                    </a:lnTo>
                    <a:lnTo>
                      <a:pt x="352" y="1655"/>
                    </a:lnTo>
                    <a:lnTo>
                      <a:pt x="481" y="1655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6" name="Line 63"/>
              <p:cNvSpPr>
                <a:spLocks noChangeShapeType="1"/>
              </p:cNvSpPr>
              <p:nvPr/>
            </p:nvSpPr>
            <p:spPr bwMode="auto">
              <a:xfrm>
                <a:off x="3972" y="1664"/>
                <a:ext cx="406" cy="0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7" name="Freeform 64"/>
              <p:cNvSpPr>
                <a:spLocks/>
              </p:cNvSpPr>
              <p:nvPr/>
            </p:nvSpPr>
            <p:spPr bwMode="auto">
              <a:xfrm>
                <a:off x="3759" y="1753"/>
                <a:ext cx="118" cy="1640"/>
              </a:xfrm>
              <a:custGeom>
                <a:avLst/>
                <a:gdLst>
                  <a:gd name="T0" fmla="*/ 48 w 118"/>
                  <a:gd name="T1" fmla="*/ 0 h 1640"/>
                  <a:gd name="T2" fmla="*/ 0 w 118"/>
                  <a:gd name="T3" fmla="*/ 0 h 1640"/>
                  <a:gd name="T4" fmla="*/ 0 w 118"/>
                  <a:gd name="T5" fmla="*/ 1586 h 1640"/>
                  <a:gd name="T6" fmla="*/ 118 w 118"/>
                  <a:gd name="T7" fmla="*/ 1586 h 1640"/>
                  <a:gd name="T8" fmla="*/ 118 w 118"/>
                  <a:gd name="T9" fmla="*/ 1640 h 1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1640">
                    <a:moveTo>
                      <a:pt x="48" y="0"/>
                    </a:moveTo>
                    <a:lnTo>
                      <a:pt x="0" y="0"/>
                    </a:lnTo>
                    <a:lnTo>
                      <a:pt x="0" y="1586"/>
                    </a:lnTo>
                    <a:lnTo>
                      <a:pt x="118" y="1586"/>
                    </a:lnTo>
                    <a:lnTo>
                      <a:pt x="118" y="1640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8" name="Freeform 65"/>
              <p:cNvSpPr>
                <a:spLocks/>
              </p:cNvSpPr>
              <p:nvPr/>
            </p:nvSpPr>
            <p:spPr bwMode="auto">
              <a:xfrm>
                <a:off x="3412" y="1708"/>
                <a:ext cx="375" cy="1046"/>
              </a:xfrm>
              <a:custGeom>
                <a:avLst/>
                <a:gdLst>
                  <a:gd name="T0" fmla="*/ 0 w 375"/>
                  <a:gd name="T1" fmla="*/ 1046 h 1046"/>
                  <a:gd name="T2" fmla="*/ 291 w 375"/>
                  <a:gd name="T3" fmla="*/ 1046 h 1046"/>
                  <a:gd name="T4" fmla="*/ 291 w 375"/>
                  <a:gd name="T5" fmla="*/ 0 h 1046"/>
                  <a:gd name="T6" fmla="*/ 375 w 375"/>
                  <a:gd name="T7" fmla="*/ 0 h 10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5" h="1046">
                    <a:moveTo>
                      <a:pt x="0" y="1046"/>
                    </a:moveTo>
                    <a:lnTo>
                      <a:pt x="291" y="1046"/>
                    </a:lnTo>
                    <a:lnTo>
                      <a:pt x="291" y="0"/>
                    </a:lnTo>
                    <a:lnTo>
                      <a:pt x="375" y="0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9" name="Line 66"/>
              <p:cNvSpPr>
                <a:spLocks noChangeShapeType="1"/>
              </p:cNvSpPr>
              <p:nvPr/>
            </p:nvSpPr>
            <p:spPr bwMode="auto">
              <a:xfrm>
                <a:off x="3412" y="1664"/>
                <a:ext cx="370" cy="0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0" name="Line 67"/>
              <p:cNvSpPr>
                <a:spLocks noChangeShapeType="1"/>
              </p:cNvSpPr>
              <p:nvPr/>
            </p:nvSpPr>
            <p:spPr bwMode="auto">
              <a:xfrm>
                <a:off x="4785" y="3525"/>
                <a:ext cx="840" cy="0"/>
              </a:xfrm>
              <a:prstGeom prst="line">
                <a:avLst/>
              </a:prstGeom>
              <a:noFill/>
              <a:ln w="23813" cap="rnd">
                <a:solidFill>
                  <a:srgbClr val="79447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1" name="Line 68"/>
              <p:cNvSpPr>
                <a:spLocks noChangeShapeType="1"/>
              </p:cNvSpPr>
              <p:nvPr/>
            </p:nvSpPr>
            <p:spPr bwMode="auto">
              <a:xfrm>
                <a:off x="4569" y="3525"/>
                <a:ext cx="25" cy="0"/>
              </a:xfrm>
              <a:prstGeom prst="line">
                <a:avLst/>
              </a:prstGeom>
              <a:noFill/>
              <a:ln w="23813" cap="rnd">
                <a:solidFill>
                  <a:srgbClr val="79447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2" name="Line 69"/>
              <p:cNvSpPr>
                <a:spLocks noChangeShapeType="1"/>
              </p:cNvSpPr>
              <p:nvPr/>
            </p:nvSpPr>
            <p:spPr bwMode="auto">
              <a:xfrm>
                <a:off x="3972" y="3525"/>
                <a:ext cx="406" cy="0"/>
              </a:xfrm>
              <a:prstGeom prst="line">
                <a:avLst/>
              </a:prstGeom>
              <a:noFill/>
              <a:ln w="23813" cap="rnd">
                <a:solidFill>
                  <a:srgbClr val="79447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3" name="Freeform 70"/>
              <p:cNvSpPr>
                <a:spLocks/>
              </p:cNvSpPr>
              <p:nvPr/>
            </p:nvSpPr>
            <p:spPr bwMode="auto">
              <a:xfrm>
                <a:off x="3972" y="2195"/>
                <a:ext cx="406" cy="18"/>
              </a:xfrm>
              <a:custGeom>
                <a:avLst/>
                <a:gdLst>
                  <a:gd name="T0" fmla="*/ 0 w 1977"/>
                  <a:gd name="T1" fmla="*/ 64 h 64"/>
                  <a:gd name="T2" fmla="*/ 1512 w 1977"/>
                  <a:gd name="T3" fmla="*/ 64 h 64"/>
                  <a:gd name="T4" fmla="*/ 1576 w 1977"/>
                  <a:gd name="T5" fmla="*/ 0 h 64"/>
                  <a:gd name="T6" fmla="*/ 1640 w 1977"/>
                  <a:gd name="T7" fmla="*/ 64 h 64"/>
                  <a:gd name="T8" fmla="*/ 1640 w 1977"/>
                  <a:gd name="T9" fmla="*/ 64 h 64"/>
                  <a:gd name="T10" fmla="*/ 1656 w 1977"/>
                  <a:gd name="T11" fmla="*/ 64 h 64"/>
                  <a:gd name="T12" fmla="*/ 1720 w 1977"/>
                  <a:gd name="T13" fmla="*/ 0 h 64"/>
                  <a:gd name="T14" fmla="*/ 1784 w 1977"/>
                  <a:gd name="T15" fmla="*/ 64 h 64"/>
                  <a:gd name="T16" fmla="*/ 1784 w 1977"/>
                  <a:gd name="T17" fmla="*/ 64 h 64"/>
                  <a:gd name="T18" fmla="*/ 1977 w 1977"/>
                  <a:gd name="T19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77" h="64">
                    <a:moveTo>
                      <a:pt x="0" y="64"/>
                    </a:moveTo>
                    <a:lnTo>
                      <a:pt x="1512" y="64"/>
                    </a:lnTo>
                    <a:cubicBezTo>
                      <a:pt x="1512" y="29"/>
                      <a:pt x="1540" y="0"/>
                      <a:pt x="1576" y="0"/>
                    </a:cubicBezTo>
                    <a:cubicBezTo>
                      <a:pt x="1611" y="0"/>
                      <a:pt x="1640" y="29"/>
                      <a:pt x="1640" y="64"/>
                    </a:cubicBezTo>
                    <a:cubicBezTo>
                      <a:pt x="1640" y="64"/>
                      <a:pt x="1640" y="64"/>
                      <a:pt x="1640" y="64"/>
                    </a:cubicBezTo>
                    <a:lnTo>
                      <a:pt x="1656" y="64"/>
                    </a:lnTo>
                    <a:cubicBezTo>
                      <a:pt x="1656" y="29"/>
                      <a:pt x="1684" y="0"/>
                      <a:pt x="1720" y="0"/>
                    </a:cubicBezTo>
                    <a:cubicBezTo>
                      <a:pt x="1755" y="0"/>
                      <a:pt x="1784" y="29"/>
                      <a:pt x="1784" y="64"/>
                    </a:cubicBezTo>
                    <a:cubicBezTo>
                      <a:pt x="1784" y="64"/>
                      <a:pt x="1784" y="64"/>
                      <a:pt x="1784" y="64"/>
                    </a:cubicBezTo>
                    <a:lnTo>
                      <a:pt x="1977" y="64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4" name="Freeform 71"/>
              <p:cNvSpPr>
                <a:spLocks/>
              </p:cNvSpPr>
              <p:nvPr/>
            </p:nvSpPr>
            <p:spPr bwMode="auto">
              <a:xfrm>
                <a:off x="3412" y="2202"/>
                <a:ext cx="370" cy="552"/>
              </a:xfrm>
              <a:custGeom>
                <a:avLst/>
                <a:gdLst>
                  <a:gd name="T0" fmla="*/ 1796 w 1796"/>
                  <a:gd name="T1" fmla="*/ 1943 h 1943"/>
                  <a:gd name="T2" fmla="*/ 1751 w 1796"/>
                  <a:gd name="T3" fmla="*/ 1943 h 1943"/>
                  <a:gd name="T4" fmla="*/ 1687 w 1796"/>
                  <a:gd name="T5" fmla="*/ 1879 h 1943"/>
                  <a:gd name="T6" fmla="*/ 1623 w 1796"/>
                  <a:gd name="T7" fmla="*/ 1943 h 1943"/>
                  <a:gd name="T8" fmla="*/ 1623 w 1796"/>
                  <a:gd name="T9" fmla="*/ 1943 h 1943"/>
                  <a:gd name="T10" fmla="*/ 1549 w 1796"/>
                  <a:gd name="T11" fmla="*/ 1943 h 1943"/>
                  <a:gd name="T12" fmla="*/ 1549 w 1796"/>
                  <a:gd name="T13" fmla="*/ 64 h 1943"/>
                  <a:gd name="T14" fmla="*/ 1479 w 1796"/>
                  <a:gd name="T15" fmla="*/ 64 h 1943"/>
                  <a:gd name="T16" fmla="*/ 1415 w 1796"/>
                  <a:gd name="T17" fmla="*/ 0 h 1943"/>
                  <a:gd name="T18" fmla="*/ 1351 w 1796"/>
                  <a:gd name="T19" fmla="*/ 64 h 1943"/>
                  <a:gd name="T20" fmla="*/ 0 w 1796"/>
                  <a:gd name="T21" fmla="*/ 64 h 19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96" h="1943">
                    <a:moveTo>
                      <a:pt x="1796" y="1943"/>
                    </a:moveTo>
                    <a:lnTo>
                      <a:pt x="1751" y="1943"/>
                    </a:lnTo>
                    <a:cubicBezTo>
                      <a:pt x="1751" y="1908"/>
                      <a:pt x="1723" y="1879"/>
                      <a:pt x="1687" y="1879"/>
                    </a:cubicBezTo>
                    <a:cubicBezTo>
                      <a:pt x="1652" y="1879"/>
                      <a:pt x="1623" y="1908"/>
                      <a:pt x="1623" y="1943"/>
                    </a:cubicBezTo>
                    <a:cubicBezTo>
                      <a:pt x="1623" y="1943"/>
                      <a:pt x="1623" y="1943"/>
                      <a:pt x="1623" y="1943"/>
                    </a:cubicBezTo>
                    <a:lnTo>
                      <a:pt x="1549" y="1943"/>
                    </a:lnTo>
                    <a:lnTo>
                      <a:pt x="1549" y="64"/>
                    </a:lnTo>
                    <a:lnTo>
                      <a:pt x="1479" y="64"/>
                    </a:lnTo>
                    <a:cubicBezTo>
                      <a:pt x="1479" y="29"/>
                      <a:pt x="1450" y="0"/>
                      <a:pt x="1415" y="0"/>
                    </a:cubicBezTo>
                    <a:cubicBezTo>
                      <a:pt x="1380" y="0"/>
                      <a:pt x="1351" y="29"/>
                      <a:pt x="1351" y="64"/>
                    </a:cubicBezTo>
                    <a:lnTo>
                      <a:pt x="0" y="64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5" name="Rectangle 72"/>
              <p:cNvSpPr>
                <a:spLocks noChangeArrowheads="1"/>
              </p:cNvSpPr>
              <p:nvPr/>
            </p:nvSpPr>
            <p:spPr bwMode="auto">
              <a:xfrm>
                <a:off x="6983" y="2990"/>
                <a:ext cx="469" cy="681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6" name="Rectangle 73"/>
              <p:cNvSpPr>
                <a:spLocks noChangeArrowheads="1"/>
              </p:cNvSpPr>
              <p:nvPr/>
            </p:nvSpPr>
            <p:spPr bwMode="auto">
              <a:xfrm>
                <a:off x="6651" y="2998"/>
                <a:ext cx="143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Change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7" name="Rectangle 74"/>
              <p:cNvSpPr>
                <a:spLocks noChangeArrowheads="1"/>
              </p:cNvSpPr>
              <p:nvPr/>
            </p:nvSpPr>
            <p:spPr bwMode="auto">
              <a:xfrm>
                <a:off x="6658" y="3084"/>
                <a:ext cx="15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Control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8" name="Rectangle 75"/>
              <p:cNvSpPr>
                <a:spLocks noChangeArrowheads="1"/>
              </p:cNvSpPr>
              <p:nvPr/>
            </p:nvSpPr>
            <p:spPr bwMode="auto">
              <a:xfrm>
                <a:off x="6664" y="3171"/>
                <a:ext cx="1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Comp.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9" name="Rectangle 76"/>
              <p:cNvSpPr>
                <a:spLocks noChangeArrowheads="1"/>
              </p:cNvSpPr>
              <p:nvPr/>
            </p:nvSpPr>
            <p:spPr bwMode="auto">
              <a:xfrm>
                <a:off x="6661" y="1353"/>
                <a:ext cx="168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Problem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0" name="Rectangle 77"/>
              <p:cNvSpPr>
                <a:spLocks noChangeArrowheads="1"/>
              </p:cNvSpPr>
              <p:nvPr/>
            </p:nvSpPr>
            <p:spPr bwMode="auto">
              <a:xfrm>
                <a:off x="6586" y="1444"/>
                <a:ext cx="2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Component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1" name="Rectangle 78"/>
              <p:cNvSpPr>
                <a:spLocks noChangeArrowheads="1"/>
              </p:cNvSpPr>
              <p:nvPr/>
            </p:nvSpPr>
            <p:spPr bwMode="auto">
              <a:xfrm>
                <a:off x="7256" y="1353"/>
                <a:ext cx="16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Incident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2" name="Rectangle 79"/>
              <p:cNvSpPr>
                <a:spLocks noChangeArrowheads="1"/>
              </p:cNvSpPr>
              <p:nvPr/>
            </p:nvSpPr>
            <p:spPr bwMode="auto">
              <a:xfrm>
                <a:off x="7168" y="1444"/>
                <a:ext cx="2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Component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3" name="Rectangle 80"/>
              <p:cNvSpPr>
                <a:spLocks noChangeArrowheads="1"/>
              </p:cNvSpPr>
              <p:nvPr/>
            </p:nvSpPr>
            <p:spPr bwMode="auto">
              <a:xfrm>
                <a:off x="7306" y="1898"/>
                <a:ext cx="113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Event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4" name="Rectangle 81"/>
              <p:cNvSpPr>
                <a:spLocks noChangeArrowheads="1"/>
              </p:cNvSpPr>
              <p:nvPr/>
            </p:nvSpPr>
            <p:spPr bwMode="auto">
              <a:xfrm>
                <a:off x="7171" y="1989"/>
                <a:ext cx="2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Component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5" name="Rectangle 82"/>
              <p:cNvSpPr>
                <a:spLocks noChangeArrowheads="1"/>
              </p:cNvSpPr>
              <p:nvPr/>
            </p:nvSpPr>
            <p:spPr bwMode="auto">
              <a:xfrm>
                <a:off x="6536" y="2453"/>
                <a:ext cx="27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Diagnostics &amp;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6" name="Rectangle 83"/>
              <p:cNvSpPr>
                <a:spLocks noChangeArrowheads="1"/>
              </p:cNvSpPr>
              <p:nvPr/>
            </p:nvSpPr>
            <p:spPr bwMode="auto">
              <a:xfrm>
                <a:off x="6563" y="2539"/>
                <a:ext cx="247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Remediation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7" name="Rectangle 84"/>
              <p:cNvSpPr>
                <a:spLocks noChangeArrowheads="1"/>
              </p:cNvSpPr>
              <p:nvPr/>
            </p:nvSpPr>
            <p:spPr bwMode="auto">
              <a:xfrm>
                <a:off x="6586" y="2625"/>
                <a:ext cx="2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Component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8" name="Line 85"/>
              <p:cNvSpPr>
                <a:spLocks noChangeShapeType="1"/>
              </p:cNvSpPr>
              <p:nvPr/>
            </p:nvSpPr>
            <p:spPr bwMode="auto">
              <a:xfrm>
                <a:off x="7086" y="2886"/>
                <a:ext cx="0" cy="507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9" name="Freeform 86"/>
              <p:cNvSpPr>
                <a:spLocks/>
              </p:cNvSpPr>
              <p:nvPr/>
            </p:nvSpPr>
            <p:spPr bwMode="auto">
              <a:xfrm>
                <a:off x="7158" y="2221"/>
                <a:ext cx="311" cy="1217"/>
              </a:xfrm>
              <a:custGeom>
                <a:avLst/>
                <a:gdLst>
                  <a:gd name="T0" fmla="*/ 0 w 311"/>
                  <a:gd name="T1" fmla="*/ 1217 h 1217"/>
                  <a:gd name="T2" fmla="*/ 311 w 311"/>
                  <a:gd name="T3" fmla="*/ 1217 h 1217"/>
                  <a:gd name="T4" fmla="*/ 311 w 311"/>
                  <a:gd name="T5" fmla="*/ 0 h 1217"/>
                  <a:gd name="T6" fmla="*/ 23 w 311"/>
                  <a:gd name="T7" fmla="*/ 0 h 1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1" h="1217">
                    <a:moveTo>
                      <a:pt x="0" y="1217"/>
                    </a:moveTo>
                    <a:lnTo>
                      <a:pt x="311" y="1217"/>
                    </a:lnTo>
                    <a:lnTo>
                      <a:pt x="311" y="0"/>
                    </a:lnTo>
                    <a:lnTo>
                      <a:pt x="23" y="0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0" name="Freeform 87"/>
              <p:cNvSpPr>
                <a:spLocks/>
              </p:cNvSpPr>
              <p:nvPr/>
            </p:nvSpPr>
            <p:spPr bwMode="auto">
              <a:xfrm>
                <a:off x="7181" y="1664"/>
                <a:ext cx="315" cy="1861"/>
              </a:xfrm>
              <a:custGeom>
                <a:avLst/>
                <a:gdLst>
                  <a:gd name="T0" fmla="*/ 0 w 315"/>
                  <a:gd name="T1" fmla="*/ 1861 h 1861"/>
                  <a:gd name="T2" fmla="*/ 315 w 315"/>
                  <a:gd name="T3" fmla="*/ 1861 h 1861"/>
                  <a:gd name="T4" fmla="*/ 315 w 315"/>
                  <a:gd name="T5" fmla="*/ 0 h 1861"/>
                  <a:gd name="T6" fmla="*/ 0 w 315"/>
                  <a:gd name="T7" fmla="*/ 0 h 18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5" h="1861">
                    <a:moveTo>
                      <a:pt x="0" y="1861"/>
                    </a:moveTo>
                    <a:lnTo>
                      <a:pt x="315" y="1861"/>
                    </a:lnTo>
                    <a:lnTo>
                      <a:pt x="315" y="0"/>
                    </a:lnTo>
                    <a:lnTo>
                      <a:pt x="0" y="0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1" name="Freeform 88"/>
              <p:cNvSpPr>
                <a:spLocks/>
              </p:cNvSpPr>
              <p:nvPr/>
            </p:nvSpPr>
            <p:spPr bwMode="auto">
              <a:xfrm>
                <a:off x="6595" y="2754"/>
                <a:ext cx="404" cy="718"/>
              </a:xfrm>
              <a:custGeom>
                <a:avLst/>
                <a:gdLst>
                  <a:gd name="T0" fmla="*/ 0 w 404"/>
                  <a:gd name="T1" fmla="*/ 0 h 718"/>
                  <a:gd name="T2" fmla="*/ 300 w 404"/>
                  <a:gd name="T3" fmla="*/ 0 h 718"/>
                  <a:gd name="T4" fmla="*/ 300 w 404"/>
                  <a:gd name="T5" fmla="*/ 718 h 718"/>
                  <a:gd name="T6" fmla="*/ 404 w 404"/>
                  <a:gd name="T7" fmla="*/ 718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4" h="718">
                    <a:moveTo>
                      <a:pt x="0" y="0"/>
                    </a:moveTo>
                    <a:lnTo>
                      <a:pt x="300" y="0"/>
                    </a:lnTo>
                    <a:lnTo>
                      <a:pt x="300" y="718"/>
                    </a:lnTo>
                    <a:lnTo>
                      <a:pt x="404" y="718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2" name="Freeform 89"/>
              <p:cNvSpPr>
                <a:spLocks/>
              </p:cNvSpPr>
              <p:nvPr/>
            </p:nvSpPr>
            <p:spPr bwMode="auto">
              <a:xfrm>
                <a:off x="6500" y="1795"/>
                <a:ext cx="553" cy="1606"/>
              </a:xfrm>
              <a:custGeom>
                <a:avLst/>
                <a:gdLst>
                  <a:gd name="T0" fmla="*/ 0 w 553"/>
                  <a:gd name="T1" fmla="*/ 0 h 1606"/>
                  <a:gd name="T2" fmla="*/ 0 w 553"/>
                  <a:gd name="T3" fmla="*/ 61 h 1606"/>
                  <a:gd name="T4" fmla="*/ 454 w 553"/>
                  <a:gd name="T5" fmla="*/ 61 h 1606"/>
                  <a:gd name="T6" fmla="*/ 454 w 553"/>
                  <a:gd name="T7" fmla="*/ 1606 h 1606"/>
                  <a:gd name="T8" fmla="*/ 553 w 553"/>
                  <a:gd name="T9" fmla="*/ 1606 h 1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3" h="1606">
                    <a:moveTo>
                      <a:pt x="0" y="0"/>
                    </a:moveTo>
                    <a:lnTo>
                      <a:pt x="0" y="61"/>
                    </a:lnTo>
                    <a:lnTo>
                      <a:pt x="454" y="61"/>
                    </a:lnTo>
                    <a:lnTo>
                      <a:pt x="454" y="1606"/>
                    </a:lnTo>
                    <a:lnTo>
                      <a:pt x="553" y="1606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3" name="Line 90"/>
              <p:cNvSpPr>
                <a:spLocks noChangeShapeType="1"/>
              </p:cNvSpPr>
              <p:nvPr/>
            </p:nvSpPr>
            <p:spPr bwMode="auto">
              <a:xfrm>
                <a:off x="7086" y="2352"/>
                <a:ext cx="0" cy="271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4" name="Line 91"/>
              <p:cNvSpPr>
                <a:spLocks noChangeShapeType="1"/>
              </p:cNvSpPr>
              <p:nvPr/>
            </p:nvSpPr>
            <p:spPr bwMode="auto">
              <a:xfrm>
                <a:off x="7086" y="1795"/>
                <a:ext cx="0" cy="294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5" name="Line 92"/>
              <p:cNvSpPr>
                <a:spLocks noChangeShapeType="1"/>
              </p:cNvSpPr>
              <p:nvPr/>
            </p:nvSpPr>
            <p:spPr bwMode="auto">
              <a:xfrm>
                <a:off x="6595" y="1664"/>
                <a:ext cx="396" cy="0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6" name="Freeform 93"/>
              <p:cNvSpPr>
                <a:spLocks/>
              </p:cNvSpPr>
              <p:nvPr/>
            </p:nvSpPr>
            <p:spPr bwMode="auto">
              <a:xfrm>
                <a:off x="6500" y="3268"/>
                <a:ext cx="493" cy="229"/>
              </a:xfrm>
              <a:custGeom>
                <a:avLst/>
                <a:gdLst>
                  <a:gd name="T0" fmla="*/ 493 w 493"/>
                  <a:gd name="T1" fmla="*/ 229 h 229"/>
                  <a:gd name="T2" fmla="*/ 0 w 493"/>
                  <a:gd name="T3" fmla="*/ 229 h 229"/>
                  <a:gd name="T4" fmla="*/ 0 w 493"/>
                  <a:gd name="T5" fmla="*/ 0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93" h="229">
                    <a:moveTo>
                      <a:pt x="493" y="229"/>
                    </a:moveTo>
                    <a:lnTo>
                      <a:pt x="0" y="229"/>
                    </a:lnTo>
                    <a:lnTo>
                      <a:pt x="0" y="0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7" name="Rectangle 94"/>
              <p:cNvSpPr>
                <a:spLocks noChangeArrowheads="1"/>
              </p:cNvSpPr>
              <p:nvPr/>
            </p:nvSpPr>
            <p:spPr bwMode="auto">
              <a:xfrm>
                <a:off x="6181" y="2462"/>
                <a:ext cx="127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Usage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8" name="Rectangle 95"/>
              <p:cNvSpPr>
                <a:spLocks noChangeArrowheads="1"/>
              </p:cNvSpPr>
              <p:nvPr/>
            </p:nvSpPr>
            <p:spPr bwMode="auto">
              <a:xfrm>
                <a:off x="6063" y="2553"/>
                <a:ext cx="2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Component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9" name="Rectangle 96"/>
              <p:cNvSpPr>
                <a:spLocks noChangeArrowheads="1"/>
              </p:cNvSpPr>
              <p:nvPr/>
            </p:nvSpPr>
            <p:spPr bwMode="auto">
              <a:xfrm>
                <a:off x="6020" y="1898"/>
                <a:ext cx="26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Chargeback /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70" name="Rectangle 97"/>
              <p:cNvSpPr>
                <a:spLocks noChangeArrowheads="1"/>
              </p:cNvSpPr>
              <p:nvPr/>
            </p:nvSpPr>
            <p:spPr bwMode="auto">
              <a:xfrm>
                <a:off x="6089" y="1984"/>
                <a:ext cx="20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Showback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71" name="Rectangle 98"/>
              <p:cNvSpPr>
                <a:spLocks noChangeArrowheads="1"/>
              </p:cNvSpPr>
              <p:nvPr/>
            </p:nvSpPr>
            <p:spPr bwMode="auto">
              <a:xfrm>
                <a:off x="6178" y="2071"/>
                <a:ext cx="1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Comp.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72" name="Rectangle 99"/>
              <p:cNvSpPr>
                <a:spLocks noChangeArrowheads="1"/>
              </p:cNvSpPr>
              <p:nvPr/>
            </p:nvSpPr>
            <p:spPr bwMode="auto">
              <a:xfrm>
                <a:off x="3255" y="3757"/>
                <a:ext cx="361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Strategy to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73" name="Rectangle 100"/>
              <p:cNvSpPr>
                <a:spLocks noChangeArrowheads="1"/>
              </p:cNvSpPr>
              <p:nvPr/>
            </p:nvSpPr>
            <p:spPr bwMode="auto">
              <a:xfrm>
                <a:off x="3297" y="3889"/>
                <a:ext cx="275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Portfolio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74" name="Rectangle 101"/>
              <p:cNvSpPr>
                <a:spLocks noChangeArrowheads="1"/>
              </p:cNvSpPr>
              <p:nvPr/>
            </p:nvSpPr>
            <p:spPr bwMode="auto">
              <a:xfrm>
                <a:off x="3896" y="3820"/>
                <a:ext cx="720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Requirement to Deploy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75" name="Rectangle 102"/>
              <p:cNvSpPr>
                <a:spLocks noChangeArrowheads="1"/>
              </p:cNvSpPr>
              <p:nvPr/>
            </p:nvSpPr>
            <p:spPr bwMode="auto">
              <a:xfrm>
                <a:off x="5346" y="3820"/>
                <a:ext cx="523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Request to Fulfill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76" name="Rectangle 103"/>
              <p:cNvSpPr>
                <a:spLocks noChangeArrowheads="1"/>
              </p:cNvSpPr>
              <p:nvPr/>
            </p:nvSpPr>
            <p:spPr bwMode="auto">
              <a:xfrm>
                <a:off x="6628" y="3820"/>
                <a:ext cx="532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Detect to Correct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77" name="Line 104"/>
              <p:cNvSpPr>
                <a:spLocks noChangeShapeType="1"/>
              </p:cNvSpPr>
              <p:nvPr/>
            </p:nvSpPr>
            <p:spPr bwMode="auto">
              <a:xfrm>
                <a:off x="5815" y="2221"/>
                <a:ext cx="70" cy="0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78" name="Line 105"/>
              <p:cNvSpPr>
                <a:spLocks noChangeShapeType="1"/>
              </p:cNvSpPr>
              <p:nvPr/>
            </p:nvSpPr>
            <p:spPr bwMode="auto">
              <a:xfrm>
                <a:off x="5981" y="2352"/>
                <a:ext cx="0" cy="271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79" name="Freeform 106"/>
              <p:cNvSpPr>
                <a:spLocks/>
              </p:cNvSpPr>
              <p:nvPr/>
            </p:nvSpPr>
            <p:spPr bwMode="auto">
              <a:xfrm>
                <a:off x="4779" y="3136"/>
                <a:ext cx="587" cy="344"/>
              </a:xfrm>
              <a:custGeom>
                <a:avLst/>
                <a:gdLst>
                  <a:gd name="T0" fmla="*/ 0 w 587"/>
                  <a:gd name="T1" fmla="*/ 344 h 344"/>
                  <a:gd name="T2" fmla="*/ 153 w 587"/>
                  <a:gd name="T3" fmla="*/ 344 h 344"/>
                  <a:gd name="T4" fmla="*/ 153 w 587"/>
                  <a:gd name="T5" fmla="*/ 0 h 344"/>
                  <a:gd name="T6" fmla="*/ 587 w 587"/>
                  <a:gd name="T7" fmla="*/ 0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7" h="344">
                    <a:moveTo>
                      <a:pt x="0" y="344"/>
                    </a:moveTo>
                    <a:lnTo>
                      <a:pt x="153" y="344"/>
                    </a:lnTo>
                    <a:lnTo>
                      <a:pt x="153" y="0"/>
                    </a:lnTo>
                    <a:lnTo>
                      <a:pt x="587" y="0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0" name="Line 107"/>
              <p:cNvSpPr>
                <a:spLocks noChangeShapeType="1"/>
              </p:cNvSpPr>
              <p:nvPr/>
            </p:nvSpPr>
            <p:spPr bwMode="auto">
              <a:xfrm flipV="1">
                <a:off x="5720" y="2352"/>
                <a:ext cx="0" cy="1041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1" name="Rectangle 108"/>
              <p:cNvSpPr>
                <a:spLocks noChangeArrowheads="1"/>
              </p:cNvSpPr>
              <p:nvPr/>
            </p:nvSpPr>
            <p:spPr bwMode="auto">
              <a:xfrm>
                <a:off x="4876" y="1903"/>
                <a:ext cx="242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Offer Mgmt.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2" name="Rectangle 109"/>
              <p:cNvSpPr>
                <a:spLocks noChangeArrowheads="1"/>
              </p:cNvSpPr>
              <p:nvPr/>
            </p:nvSpPr>
            <p:spPr bwMode="auto">
              <a:xfrm>
                <a:off x="4876" y="1989"/>
                <a:ext cx="2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Component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3" name="Line 110"/>
              <p:cNvSpPr>
                <a:spLocks noChangeShapeType="1"/>
              </p:cNvSpPr>
              <p:nvPr/>
            </p:nvSpPr>
            <p:spPr bwMode="auto">
              <a:xfrm flipV="1">
                <a:off x="5232" y="2352"/>
                <a:ext cx="0" cy="271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4" name="Freeform 111"/>
              <p:cNvSpPr>
                <a:spLocks/>
              </p:cNvSpPr>
              <p:nvPr/>
            </p:nvSpPr>
            <p:spPr bwMode="auto">
              <a:xfrm>
                <a:off x="4729" y="2886"/>
                <a:ext cx="503" cy="519"/>
              </a:xfrm>
              <a:custGeom>
                <a:avLst/>
                <a:gdLst>
                  <a:gd name="T0" fmla="*/ 0 w 503"/>
                  <a:gd name="T1" fmla="*/ 519 h 519"/>
                  <a:gd name="T2" fmla="*/ 116 w 503"/>
                  <a:gd name="T3" fmla="*/ 519 h 519"/>
                  <a:gd name="T4" fmla="*/ 116 w 503"/>
                  <a:gd name="T5" fmla="*/ 107 h 519"/>
                  <a:gd name="T6" fmla="*/ 503 w 503"/>
                  <a:gd name="T7" fmla="*/ 107 h 519"/>
                  <a:gd name="T8" fmla="*/ 503 w 503"/>
                  <a:gd name="T9" fmla="*/ 0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3" h="519">
                    <a:moveTo>
                      <a:pt x="0" y="519"/>
                    </a:moveTo>
                    <a:lnTo>
                      <a:pt x="116" y="519"/>
                    </a:lnTo>
                    <a:lnTo>
                      <a:pt x="116" y="107"/>
                    </a:lnTo>
                    <a:lnTo>
                      <a:pt x="503" y="107"/>
                    </a:lnTo>
                    <a:lnTo>
                      <a:pt x="503" y="0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5" name="Freeform 112"/>
              <p:cNvSpPr>
                <a:spLocks/>
              </p:cNvSpPr>
              <p:nvPr/>
            </p:nvSpPr>
            <p:spPr bwMode="auto">
              <a:xfrm>
                <a:off x="5461" y="3268"/>
                <a:ext cx="198" cy="156"/>
              </a:xfrm>
              <a:custGeom>
                <a:avLst/>
                <a:gdLst>
                  <a:gd name="T0" fmla="*/ 0 w 198"/>
                  <a:gd name="T1" fmla="*/ 0 h 156"/>
                  <a:gd name="T2" fmla="*/ 0 w 198"/>
                  <a:gd name="T3" fmla="*/ 27 h 156"/>
                  <a:gd name="T4" fmla="*/ 198 w 198"/>
                  <a:gd name="T5" fmla="*/ 27 h 156"/>
                  <a:gd name="T6" fmla="*/ 198 w 198"/>
                  <a:gd name="T7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8" h="156">
                    <a:moveTo>
                      <a:pt x="0" y="0"/>
                    </a:moveTo>
                    <a:lnTo>
                      <a:pt x="0" y="27"/>
                    </a:lnTo>
                    <a:lnTo>
                      <a:pt x="198" y="27"/>
                    </a:lnTo>
                    <a:lnTo>
                      <a:pt x="198" y="156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6" name="Rectangle 113"/>
              <p:cNvSpPr>
                <a:spLocks noChangeArrowheads="1"/>
              </p:cNvSpPr>
              <p:nvPr/>
            </p:nvSpPr>
            <p:spPr bwMode="auto">
              <a:xfrm>
                <a:off x="5251" y="1357"/>
                <a:ext cx="59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Offer Consumption Component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7" name="Line 114"/>
              <p:cNvSpPr>
                <a:spLocks noChangeShapeType="1"/>
              </p:cNvSpPr>
              <p:nvPr/>
            </p:nvSpPr>
            <p:spPr bwMode="auto">
              <a:xfrm>
                <a:off x="5461" y="1795"/>
                <a:ext cx="0" cy="149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8" name="Freeform 115"/>
              <p:cNvSpPr>
                <a:spLocks/>
              </p:cNvSpPr>
              <p:nvPr/>
            </p:nvSpPr>
            <p:spPr bwMode="auto">
              <a:xfrm>
                <a:off x="5232" y="1664"/>
                <a:ext cx="134" cy="425"/>
              </a:xfrm>
              <a:custGeom>
                <a:avLst/>
                <a:gdLst>
                  <a:gd name="T0" fmla="*/ 134 w 134"/>
                  <a:gd name="T1" fmla="*/ 0 h 425"/>
                  <a:gd name="T2" fmla="*/ 0 w 134"/>
                  <a:gd name="T3" fmla="*/ 0 h 425"/>
                  <a:gd name="T4" fmla="*/ 0 w 134"/>
                  <a:gd name="T5" fmla="*/ 425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4" h="425">
                    <a:moveTo>
                      <a:pt x="134" y="0"/>
                    </a:moveTo>
                    <a:lnTo>
                      <a:pt x="0" y="0"/>
                    </a:lnTo>
                    <a:lnTo>
                      <a:pt x="0" y="425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9" name="Freeform 116"/>
              <p:cNvSpPr>
                <a:spLocks/>
              </p:cNvSpPr>
              <p:nvPr/>
            </p:nvSpPr>
            <p:spPr bwMode="auto">
              <a:xfrm>
                <a:off x="5556" y="3118"/>
                <a:ext cx="848" cy="18"/>
              </a:xfrm>
              <a:custGeom>
                <a:avLst/>
                <a:gdLst>
                  <a:gd name="T0" fmla="*/ 4129 w 4129"/>
                  <a:gd name="T1" fmla="*/ 64 h 64"/>
                  <a:gd name="T2" fmla="*/ 862 w 4129"/>
                  <a:gd name="T3" fmla="*/ 64 h 64"/>
                  <a:gd name="T4" fmla="*/ 798 w 4129"/>
                  <a:gd name="T5" fmla="*/ 0 h 64"/>
                  <a:gd name="T6" fmla="*/ 734 w 4129"/>
                  <a:gd name="T7" fmla="*/ 64 h 64"/>
                  <a:gd name="T8" fmla="*/ 734 w 4129"/>
                  <a:gd name="T9" fmla="*/ 64 h 64"/>
                  <a:gd name="T10" fmla="*/ 0 w 4129"/>
                  <a:gd name="T11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29" h="64">
                    <a:moveTo>
                      <a:pt x="4129" y="64"/>
                    </a:moveTo>
                    <a:lnTo>
                      <a:pt x="862" y="64"/>
                    </a:lnTo>
                    <a:cubicBezTo>
                      <a:pt x="862" y="29"/>
                      <a:pt x="833" y="0"/>
                      <a:pt x="798" y="0"/>
                    </a:cubicBezTo>
                    <a:cubicBezTo>
                      <a:pt x="763" y="0"/>
                      <a:pt x="734" y="29"/>
                      <a:pt x="734" y="64"/>
                    </a:cubicBezTo>
                    <a:cubicBezTo>
                      <a:pt x="734" y="64"/>
                      <a:pt x="734" y="64"/>
                      <a:pt x="734" y="64"/>
                    </a:cubicBezTo>
                    <a:lnTo>
                      <a:pt x="0" y="64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0" name="Line 117"/>
              <p:cNvSpPr>
                <a:spLocks noChangeShapeType="1"/>
              </p:cNvSpPr>
              <p:nvPr/>
            </p:nvSpPr>
            <p:spPr bwMode="auto">
              <a:xfrm flipV="1">
                <a:off x="5538" y="2152"/>
                <a:ext cx="101" cy="1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1" name="Line 118"/>
              <p:cNvSpPr>
                <a:spLocks noChangeShapeType="1"/>
              </p:cNvSpPr>
              <p:nvPr/>
            </p:nvSpPr>
            <p:spPr bwMode="auto">
              <a:xfrm>
                <a:off x="5461" y="2207"/>
                <a:ext cx="0" cy="798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2" name="Freeform 119"/>
              <p:cNvSpPr>
                <a:spLocks/>
              </p:cNvSpPr>
              <p:nvPr/>
            </p:nvSpPr>
            <p:spPr bwMode="auto">
              <a:xfrm>
                <a:off x="3222" y="980"/>
                <a:ext cx="191" cy="263"/>
              </a:xfrm>
              <a:custGeom>
                <a:avLst/>
                <a:gdLst>
                  <a:gd name="T0" fmla="*/ 0 w 926"/>
                  <a:gd name="T1" fmla="*/ 463 h 926"/>
                  <a:gd name="T2" fmla="*/ 463 w 926"/>
                  <a:gd name="T3" fmla="*/ 0 h 926"/>
                  <a:gd name="T4" fmla="*/ 926 w 926"/>
                  <a:gd name="T5" fmla="*/ 463 h 926"/>
                  <a:gd name="T6" fmla="*/ 926 w 926"/>
                  <a:gd name="T7" fmla="*/ 463 h 926"/>
                  <a:gd name="T8" fmla="*/ 463 w 926"/>
                  <a:gd name="T9" fmla="*/ 926 h 926"/>
                  <a:gd name="T10" fmla="*/ 0 w 926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6" h="926">
                    <a:moveTo>
                      <a:pt x="0" y="463"/>
                    </a:moveTo>
                    <a:cubicBezTo>
                      <a:pt x="0" y="207"/>
                      <a:pt x="207" y="0"/>
                      <a:pt x="463" y="0"/>
                    </a:cubicBezTo>
                    <a:cubicBezTo>
                      <a:pt x="718" y="0"/>
                      <a:pt x="926" y="207"/>
                      <a:pt x="926" y="463"/>
                    </a:cubicBezTo>
                    <a:cubicBezTo>
                      <a:pt x="926" y="463"/>
                      <a:pt x="926" y="463"/>
                      <a:pt x="926" y="463"/>
                    </a:cubicBezTo>
                    <a:cubicBezTo>
                      <a:pt x="926" y="719"/>
                      <a:pt x="718" y="926"/>
                      <a:pt x="463" y="926"/>
                    </a:cubicBezTo>
                    <a:cubicBezTo>
                      <a:pt x="207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3" name="Rectangle 120"/>
              <p:cNvSpPr>
                <a:spLocks noChangeArrowheads="1"/>
              </p:cNvSpPr>
              <p:nvPr/>
            </p:nvSpPr>
            <p:spPr bwMode="auto">
              <a:xfrm>
                <a:off x="3251" y="1012"/>
                <a:ext cx="111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Service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4" name="Rectangle 121"/>
              <p:cNvSpPr>
                <a:spLocks noChangeArrowheads="1"/>
              </p:cNvSpPr>
              <p:nvPr/>
            </p:nvSpPr>
            <p:spPr bwMode="auto">
              <a:xfrm>
                <a:off x="3248" y="1080"/>
                <a:ext cx="10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Archite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5" name="Rectangle 122"/>
              <p:cNvSpPr>
                <a:spLocks noChangeArrowheads="1"/>
              </p:cNvSpPr>
              <p:nvPr/>
            </p:nvSpPr>
            <p:spPr bwMode="auto">
              <a:xfrm>
                <a:off x="3373" y="1080"/>
                <a:ext cx="1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-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6" name="Rectangle 123"/>
              <p:cNvSpPr>
                <a:spLocks noChangeArrowheads="1"/>
              </p:cNvSpPr>
              <p:nvPr/>
            </p:nvSpPr>
            <p:spPr bwMode="auto">
              <a:xfrm>
                <a:off x="3274" y="1143"/>
                <a:ext cx="7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cture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7" name="Freeform 124"/>
              <p:cNvSpPr>
                <a:spLocks/>
              </p:cNvSpPr>
              <p:nvPr/>
            </p:nvSpPr>
            <p:spPr bwMode="auto">
              <a:xfrm>
                <a:off x="3222" y="1532"/>
                <a:ext cx="191" cy="263"/>
              </a:xfrm>
              <a:custGeom>
                <a:avLst/>
                <a:gdLst>
                  <a:gd name="T0" fmla="*/ 0 w 926"/>
                  <a:gd name="T1" fmla="*/ 463 h 926"/>
                  <a:gd name="T2" fmla="*/ 463 w 926"/>
                  <a:gd name="T3" fmla="*/ 0 h 926"/>
                  <a:gd name="T4" fmla="*/ 926 w 926"/>
                  <a:gd name="T5" fmla="*/ 463 h 926"/>
                  <a:gd name="T6" fmla="*/ 926 w 926"/>
                  <a:gd name="T7" fmla="*/ 463 h 926"/>
                  <a:gd name="T8" fmla="*/ 463 w 926"/>
                  <a:gd name="T9" fmla="*/ 926 h 926"/>
                  <a:gd name="T10" fmla="*/ 0 w 926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6" h="926">
                    <a:moveTo>
                      <a:pt x="0" y="463"/>
                    </a:moveTo>
                    <a:cubicBezTo>
                      <a:pt x="0" y="207"/>
                      <a:pt x="207" y="0"/>
                      <a:pt x="463" y="0"/>
                    </a:cubicBezTo>
                    <a:cubicBezTo>
                      <a:pt x="718" y="0"/>
                      <a:pt x="926" y="207"/>
                      <a:pt x="926" y="463"/>
                    </a:cubicBezTo>
                    <a:cubicBezTo>
                      <a:pt x="926" y="463"/>
                      <a:pt x="926" y="463"/>
                      <a:pt x="926" y="463"/>
                    </a:cubicBezTo>
                    <a:cubicBezTo>
                      <a:pt x="926" y="719"/>
                      <a:pt x="718" y="926"/>
                      <a:pt x="463" y="926"/>
                    </a:cubicBezTo>
                    <a:cubicBezTo>
                      <a:pt x="207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8" name="Rectangle 125"/>
              <p:cNvSpPr>
                <a:spLocks noChangeArrowheads="1"/>
              </p:cNvSpPr>
              <p:nvPr/>
            </p:nvSpPr>
            <p:spPr bwMode="auto">
              <a:xfrm>
                <a:off x="3265" y="1630"/>
                <a:ext cx="85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Policy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9" name="Freeform 126"/>
              <p:cNvSpPr>
                <a:spLocks/>
              </p:cNvSpPr>
              <p:nvPr/>
            </p:nvSpPr>
            <p:spPr bwMode="auto">
              <a:xfrm>
                <a:off x="3782" y="1532"/>
                <a:ext cx="190" cy="263"/>
              </a:xfrm>
              <a:custGeom>
                <a:avLst/>
                <a:gdLst>
                  <a:gd name="T0" fmla="*/ 0 w 927"/>
                  <a:gd name="T1" fmla="*/ 463 h 926"/>
                  <a:gd name="T2" fmla="*/ 464 w 927"/>
                  <a:gd name="T3" fmla="*/ 0 h 926"/>
                  <a:gd name="T4" fmla="*/ 927 w 927"/>
                  <a:gd name="T5" fmla="*/ 463 h 926"/>
                  <a:gd name="T6" fmla="*/ 927 w 927"/>
                  <a:gd name="T7" fmla="*/ 463 h 926"/>
                  <a:gd name="T8" fmla="*/ 464 w 927"/>
                  <a:gd name="T9" fmla="*/ 926 h 926"/>
                  <a:gd name="T10" fmla="*/ 0 w 927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7" h="926">
                    <a:moveTo>
                      <a:pt x="0" y="463"/>
                    </a:moveTo>
                    <a:cubicBezTo>
                      <a:pt x="0" y="207"/>
                      <a:pt x="208" y="0"/>
                      <a:pt x="464" y="0"/>
                    </a:cubicBezTo>
                    <a:cubicBezTo>
                      <a:pt x="719" y="0"/>
                      <a:pt x="927" y="207"/>
                      <a:pt x="927" y="463"/>
                    </a:cubicBezTo>
                    <a:cubicBezTo>
                      <a:pt x="927" y="463"/>
                      <a:pt x="927" y="463"/>
                      <a:pt x="927" y="463"/>
                    </a:cubicBezTo>
                    <a:cubicBezTo>
                      <a:pt x="927" y="719"/>
                      <a:pt x="719" y="926"/>
                      <a:pt x="464" y="926"/>
                    </a:cubicBezTo>
                    <a:cubicBezTo>
                      <a:pt x="208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0" name="Rectangle 127"/>
              <p:cNvSpPr>
                <a:spLocks noChangeArrowheads="1"/>
              </p:cNvSpPr>
              <p:nvPr/>
            </p:nvSpPr>
            <p:spPr bwMode="auto">
              <a:xfrm>
                <a:off x="3800" y="1598"/>
                <a:ext cx="111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Require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1" name="Rectangle 128"/>
              <p:cNvSpPr>
                <a:spLocks noChangeArrowheads="1"/>
              </p:cNvSpPr>
              <p:nvPr/>
            </p:nvSpPr>
            <p:spPr bwMode="auto">
              <a:xfrm>
                <a:off x="3939" y="1598"/>
                <a:ext cx="1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-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2" name="Rectangle 129"/>
              <p:cNvSpPr>
                <a:spLocks noChangeArrowheads="1"/>
              </p:cNvSpPr>
              <p:nvPr/>
            </p:nvSpPr>
            <p:spPr bwMode="auto">
              <a:xfrm>
                <a:off x="3833" y="1662"/>
                <a:ext cx="75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ment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3" name="Freeform 130"/>
              <p:cNvSpPr>
                <a:spLocks/>
              </p:cNvSpPr>
              <p:nvPr/>
            </p:nvSpPr>
            <p:spPr bwMode="auto">
              <a:xfrm>
                <a:off x="3222" y="2089"/>
                <a:ext cx="191" cy="263"/>
              </a:xfrm>
              <a:custGeom>
                <a:avLst/>
                <a:gdLst>
                  <a:gd name="T0" fmla="*/ 0 w 926"/>
                  <a:gd name="T1" fmla="*/ 463 h 926"/>
                  <a:gd name="T2" fmla="*/ 463 w 926"/>
                  <a:gd name="T3" fmla="*/ 0 h 926"/>
                  <a:gd name="T4" fmla="*/ 926 w 926"/>
                  <a:gd name="T5" fmla="*/ 463 h 926"/>
                  <a:gd name="T6" fmla="*/ 926 w 926"/>
                  <a:gd name="T7" fmla="*/ 463 h 926"/>
                  <a:gd name="T8" fmla="*/ 463 w 926"/>
                  <a:gd name="T9" fmla="*/ 926 h 926"/>
                  <a:gd name="T10" fmla="*/ 0 w 926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6" h="926">
                    <a:moveTo>
                      <a:pt x="0" y="463"/>
                    </a:moveTo>
                    <a:cubicBezTo>
                      <a:pt x="0" y="207"/>
                      <a:pt x="207" y="0"/>
                      <a:pt x="463" y="0"/>
                    </a:cubicBezTo>
                    <a:cubicBezTo>
                      <a:pt x="718" y="0"/>
                      <a:pt x="926" y="207"/>
                      <a:pt x="926" y="463"/>
                    </a:cubicBezTo>
                    <a:cubicBezTo>
                      <a:pt x="926" y="463"/>
                      <a:pt x="926" y="463"/>
                      <a:pt x="926" y="463"/>
                    </a:cubicBezTo>
                    <a:cubicBezTo>
                      <a:pt x="926" y="719"/>
                      <a:pt x="718" y="926"/>
                      <a:pt x="463" y="926"/>
                    </a:cubicBezTo>
                    <a:cubicBezTo>
                      <a:pt x="207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4" name="Rectangle 131"/>
              <p:cNvSpPr>
                <a:spLocks noChangeArrowheads="1"/>
              </p:cNvSpPr>
              <p:nvPr/>
            </p:nvSpPr>
            <p:spPr bwMode="auto">
              <a:xfrm>
                <a:off x="3261" y="2121"/>
                <a:ext cx="97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Scope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5" name="Rectangle 132"/>
              <p:cNvSpPr>
                <a:spLocks noChangeArrowheads="1"/>
              </p:cNvSpPr>
              <p:nvPr/>
            </p:nvSpPr>
            <p:spPr bwMode="auto">
              <a:xfrm>
                <a:off x="3258" y="2189"/>
                <a:ext cx="86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Agree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6" name="Rectangle 133"/>
              <p:cNvSpPr>
                <a:spLocks noChangeArrowheads="1"/>
              </p:cNvSpPr>
              <p:nvPr/>
            </p:nvSpPr>
            <p:spPr bwMode="auto">
              <a:xfrm>
                <a:off x="3363" y="2189"/>
                <a:ext cx="1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-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7" name="Rectangle 134"/>
              <p:cNvSpPr>
                <a:spLocks noChangeArrowheads="1"/>
              </p:cNvSpPr>
              <p:nvPr/>
            </p:nvSpPr>
            <p:spPr bwMode="auto">
              <a:xfrm>
                <a:off x="3274" y="2252"/>
                <a:ext cx="75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ment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8" name="Freeform 135"/>
              <p:cNvSpPr>
                <a:spLocks/>
              </p:cNvSpPr>
              <p:nvPr/>
            </p:nvSpPr>
            <p:spPr bwMode="auto">
              <a:xfrm>
                <a:off x="3782" y="2623"/>
                <a:ext cx="190" cy="263"/>
              </a:xfrm>
              <a:custGeom>
                <a:avLst/>
                <a:gdLst>
                  <a:gd name="T0" fmla="*/ 0 w 927"/>
                  <a:gd name="T1" fmla="*/ 463 h 926"/>
                  <a:gd name="T2" fmla="*/ 464 w 927"/>
                  <a:gd name="T3" fmla="*/ 0 h 926"/>
                  <a:gd name="T4" fmla="*/ 927 w 927"/>
                  <a:gd name="T5" fmla="*/ 463 h 926"/>
                  <a:gd name="T6" fmla="*/ 927 w 927"/>
                  <a:gd name="T7" fmla="*/ 463 h 926"/>
                  <a:gd name="T8" fmla="*/ 464 w 927"/>
                  <a:gd name="T9" fmla="*/ 926 h 926"/>
                  <a:gd name="T10" fmla="*/ 0 w 927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7" h="926">
                    <a:moveTo>
                      <a:pt x="0" y="463"/>
                    </a:moveTo>
                    <a:cubicBezTo>
                      <a:pt x="0" y="207"/>
                      <a:pt x="208" y="0"/>
                      <a:pt x="464" y="0"/>
                    </a:cubicBezTo>
                    <a:cubicBezTo>
                      <a:pt x="719" y="0"/>
                      <a:pt x="927" y="207"/>
                      <a:pt x="927" y="463"/>
                    </a:cubicBezTo>
                    <a:cubicBezTo>
                      <a:pt x="927" y="463"/>
                      <a:pt x="927" y="463"/>
                      <a:pt x="927" y="463"/>
                    </a:cubicBezTo>
                    <a:cubicBezTo>
                      <a:pt x="927" y="719"/>
                      <a:pt x="719" y="926"/>
                      <a:pt x="464" y="926"/>
                    </a:cubicBezTo>
                    <a:cubicBezTo>
                      <a:pt x="208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9" name="Rectangle 136"/>
              <p:cNvSpPr>
                <a:spLocks noChangeArrowheads="1"/>
              </p:cNvSpPr>
              <p:nvPr/>
            </p:nvSpPr>
            <p:spPr bwMode="auto">
              <a:xfrm>
                <a:off x="3860" y="2689"/>
                <a:ext cx="4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IT 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0" name="Rectangle 137"/>
              <p:cNvSpPr>
                <a:spLocks noChangeArrowheads="1"/>
              </p:cNvSpPr>
              <p:nvPr/>
            </p:nvSpPr>
            <p:spPr bwMode="auto">
              <a:xfrm>
                <a:off x="3804" y="2752"/>
                <a:ext cx="124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Initiative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1" name="Freeform 138"/>
              <p:cNvSpPr>
                <a:spLocks/>
              </p:cNvSpPr>
              <p:nvPr/>
            </p:nvSpPr>
            <p:spPr bwMode="auto">
              <a:xfrm>
                <a:off x="3222" y="2623"/>
                <a:ext cx="191" cy="263"/>
              </a:xfrm>
              <a:custGeom>
                <a:avLst/>
                <a:gdLst>
                  <a:gd name="T0" fmla="*/ 0 w 926"/>
                  <a:gd name="T1" fmla="*/ 463 h 926"/>
                  <a:gd name="T2" fmla="*/ 463 w 926"/>
                  <a:gd name="T3" fmla="*/ 0 h 926"/>
                  <a:gd name="T4" fmla="*/ 926 w 926"/>
                  <a:gd name="T5" fmla="*/ 463 h 926"/>
                  <a:gd name="T6" fmla="*/ 926 w 926"/>
                  <a:gd name="T7" fmla="*/ 463 h 926"/>
                  <a:gd name="T8" fmla="*/ 463 w 926"/>
                  <a:gd name="T9" fmla="*/ 926 h 926"/>
                  <a:gd name="T10" fmla="*/ 0 w 926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6" h="926">
                    <a:moveTo>
                      <a:pt x="0" y="463"/>
                    </a:moveTo>
                    <a:cubicBezTo>
                      <a:pt x="0" y="207"/>
                      <a:pt x="207" y="0"/>
                      <a:pt x="463" y="0"/>
                    </a:cubicBezTo>
                    <a:cubicBezTo>
                      <a:pt x="718" y="0"/>
                      <a:pt x="926" y="207"/>
                      <a:pt x="926" y="463"/>
                    </a:cubicBezTo>
                    <a:cubicBezTo>
                      <a:pt x="926" y="463"/>
                      <a:pt x="926" y="463"/>
                      <a:pt x="926" y="463"/>
                    </a:cubicBezTo>
                    <a:cubicBezTo>
                      <a:pt x="926" y="719"/>
                      <a:pt x="718" y="926"/>
                      <a:pt x="463" y="926"/>
                    </a:cubicBezTo>
                    <a:cubicBezTo>
                      <a:pt x="207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2" name="Rectangle 139"/>
              <p:cNvSpPr>
                <a:spLocks noChangeArrowheads="1"/>
              </p:cNvSpPr>
              <p:nvPr/>
            </p:nvSpPr>
            <p:spPr bwMode="auto">
              <a:xfrm>
                <a:off x="3245" y="2675"/>
                <a:ext cx="134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Portfolio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3" name="Rectangle 140"/>
              <p:cNvSpPr>
                <a:spLocks noChangeArrowheads="1"/>
              </p:cNvSpPr>
              <p:nvPr/>
            </p:nvSpPr>
            <p:spPr bwMode="auto">
              <a:xfrm>
                <a:off x="3248" y="2743"/>
                <a:ext cx="12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Backlog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4" name="Rectangle 141"/>
              <p:cNvSpPr>
                <a:spLocks noChangeArrowheads="1"/>
              </p:cNvSpPr>
              <p:nvPr/>
            </p:nvSpPr>
            <p:spPr bwMode="auto">
              <a:xfrm>
                <a:off x="3278" y="2807"/>
                <a:ext cx="65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Item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5" name="Freeform 142"/>
              <p:cNvSpPr>
                <a:spLocks/>
              </p:cNvSpPr>
              <p:nvPr/>
            </p:nvSpPr>
            <p:spPr bwMode="auto">
              <a:xfrm>
                <a:off x="3782" y="2082"/>
                <a:ext cx="190" cy="263"/>
              </a:xfrm>
              <a:custGeom>
                <a:avLst/>
                <a:gdLst>
                  <a:gd name="T0" fmla="*/ 0 w 927"/>
                  <a:gd name="T1" fmla="*/ 463 h 926"/>
                  <a:gd name="T2" fmla="*/ 464 w 927"/>
                  <a:gd name="T3" fmla="*/ 0 h 926"/>
                  <a:gd name="T4" fmla="*/ 927 w 927"/>
                  <a:gd name="T5" fmla="*/ 463 h 926"/>
                  <a:gd name="T6" fmla="*/ 927 w 927"/>
                  <a:gd name="T7" fmla="*/ 463 h 926"/>
                  <a:gd name="T8" fmla="*/ 464 w 927"/>
                  <a:gd name="T9" fmla="*/ 926 h 926"/>
                  <a:gd name="T10" fmla="*/ 0 w 927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7" h="926">
                    <a:moveTo>
                      <a:pt x="0" y="463"/>
                    </a:moveTo>
                    <a:cubicBezTo>
                      <a:pt x="0" y="207"/>
                      <a:pt x="208" y="0"/>
                      <a:pt x="464" y="0"/>
                    </a:cubicBezTo>
                    <a:cubicBezTo>
                      <a:pt x="719" y="0"/>
                      <a:pt x="927" y="207"/>
                      <a:pt x="927" y="463"/>
                    </a:cubicBezTo>
                    <a:cubicBezTo>
                      <a:pt x="927" y="463"/>
                      <a:pt x="927" y="463"/>
                      <a:pt x="927" y="463"/>
                    </a:cubicBezTo>
                    <a:cubicBezTo>
                      <a:pt x="927" y="719"/>
                      <a:pt x="719" y="926"/>
                      <a:pt x="464" y="926"/>
                    </a:cubicBezTo>
                    <a:cubicBezTo>
                      <a:pt x="208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6" name="Rectangle 143"/>
              <p:cNvSpPr>
                <a:spLocks noChangeArrowheads="1"/>
              </p:cNvSpPr>
              <p:nvPr/>
            </p:nvSpPr>
            <p:spPr bwMode="auto">
              <a:xfrm>
                <a:off x="3814" y="2180"/>
                <a:ext cx="99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Source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7" name="Freeform 144"/>
              <p:cNvSpPr>
                <a:spLocks/>
              </p:cNvSpPr>
              <p:nvPr/>
            </p:nvSpPr>
            <p:spPr bwMode="auto">
              <a:xfrm>
                <a:off x="3479" y="3393"/>
                <a:ext cx="191" cy="264"/>
              </a:xfrm>
              <a:custGeom>
                <a:avLst/>
                <a:gdLst>
                  <a:gd name="T0" fmla="*/ 0 w 926"/>
                  <a:gd name="T1" fmla="*/ 463 h 927"/>
                  <a:gd name="T2" fmla="*/ 463 w 926"/>
                  <a:gd name="T3" fmla="*/ 0 h 927"/>
                  <a:gd name="T4" fmla="*/ 926 w 926"/>
                  <a:gd name="T5" fmla="*/ 463 h 927"/>
                  <a:gd name="T6" fmla="*/ 926 w 926"/>
                  <a:gd name="T7" fmla="*/ 463 h 927"/>
                  <a:gd name="T8" fmla="*/ 463 w 926"/>
                  <a:gd name="T9" fmla="*/ 927 h 927"/>
                  <a:gd name="T10" fmla="*/ 0 w 926"/>
                  <a:gd name="T11" fmla="*/ 463 h 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6" h="927">
                    <a:moveTo>
                      <a:pt x="0" y="463"/>
                    </a:moveTo>
                    <a:cubicBezTo>
                      <a:pt x="0" y="208"/>
                      <a:pt x="208" y="0"/>
                      <a:pt x="463" y="0"/>
                    </a:cubicBezTo>
                    <a:cubicBezTo>
                      <a:pt x="719" y="0"/>
                      <a:pt x="926" y="208"/>
                      <a:pt x="926" y="463"/>
                    </a:cubicBezTo>
                    <a:cubicBezTo>
                      <a:pt x="926" y="463"/>
                      <a:pt x="926" y="463"/>
                      <a:pt x="926" y="463"/>
                    </a:cubicBezTo>
                    <a:cubicBezTo>
                      <a:pt x="926" y="719"/>
                      <a:pt x="719" y="927"/>
                      <a:pt x="463" y="927"/>
                    </a:cubicBezTo>
                    <a:cubicBezTo>
                      <a:pt x="208" y="927"/>
                      <a:pt x="0" y="719"/>
                      <a:pt x="0" y="463"/>
                    </a:cubicBezTo>
                  </a:path>
                </a:pathLst>
              </a:custGeom>
              <a:solidFill>
                <a:srgbClr val="79447B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8" name="Freeform 145"/>
              <p:cNvSpPr>
                <a:spLocks/>
              </p:cNvSpPr>
              <p:nvPr/>
            </p:nvSpPr>
            <p:spPr bwMode="auto">
              <a:xfrm>
                <a:off x="3479" y="3393"/>
                <a:ext cx="191" cy="264"/>
              </a:xfrm>
              <a:custGeom>
                <a:avLst/>
                <a:gdLst>
                  <a:gd name="T0" fmla="*/ 0 w 191"/>
                  <a:gd name="T1" fmla="*/ 132 h 264"/>
                  <a:gd name="T2" fmla="*/ 95 w 191"/>
                  <a:gd name="T3" fmla="*/ 0 h 264"/>
                  <a:gd name="T4" fmla="*/ 191 w 191"/>
                  <a:gd name="T5" fmla="*/ 132 h 264"/>
                  <a:gd name="T6" fmla="*/ 191 w 191"/>
                  <a:gd name="T7" fmla="*/ 132 h 264"/>
                  <a:gd name="T8" fmla="*/ 95 w 191"/>
                  <a:gd name="T9" fmla="*/ 264 h 264"/>
                  <a:gd name="T10" fmla="*/ 0 w 191"/>
                  <a:gd name="T11" fmla="*/ 132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1" h="264">
                    <a:moveTo>
                      <a:pt x="0" y="132"/>
                    </a:moveTo>
                    <a:cubicBezTo>
                      <a:pt x="0" y="59"/>
                      <a:pt x="43" y="0"/>
                      <a:pt x="95" y="0"/>
                    </a:cubicBezTo>
                    <a:cubicBezTo>
                      <a:pt x="148" y="0"/>
                      <a:pt x="191" y="59"/>
                      <a:pt x="191" y="132"/>
                    </a:cubicBezTo>
                    <a:cubicBezTo>
                      <a:pt x="191" y="132"/>
                      <a:pt x="191" y="132"/>
                      <a:pt x="191" y="132"/>
                    </a:cubicBezTo>
                    <a:cubicBezTo>
                      <a:pt x="191" y="204"/>
                      <a:pt x="148" y="264"/>
                      <a:pt x="95" y="264"/>
                    </a:cubicBezTo>
                    <a:cubicBezTo>
                      <a:pt x="43" y="264"/>
                      <a:pt x="0" y="204"/>
                      <a:pt x="0" y="132"/>
                    </a:cubicBezTo>
                  </a:path>
                </a:pathLst>
              </a:custGeom>
              <a:noFill/>
              <a:ln w="1588" cap="rnd">
                <a:solidFill>
                  <a:srgbClr val="79447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9" name="Rectangle 146"/>
              <p:cNvSpPr>
                <a:spLocks noChangeArrowheads="1"/>
              </p:cNvSpPr>
              <p:nvPr/>
            </p:nvSpPr>
            <p:spPr bwMode="auto">
              <a:xfrm>
                <a:off x="3498" y="3453"/>
                <a:ext cx="124" cy="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Conceptual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0" name="Rectangle 147"/>
              <p:cNvSpPr>
                <a:spLocks noChangeArrowheads="1"/>
              </p:cNvSpPr>
              <p:nvPr/>
            </p:nvSpPr>
            <p:spPr bwMode="auto">
              <a:xfrm>
                <a:off x="3524" y="3503"/>
                <a:ext cx="79" cy="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Service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1" name="Rectangle 148"/>
              <p:cNvSpPr>
                <a:spLocks noChangeArrowheads="1"/>
              </p:cNvSpPr>
              <p:nvPr/>
            </p:nvSpPr>
            <p:spPr bwMode="auto">
              <a:xfrm>
                <a:off x="3514" y="3553"/>
                <a:ext cx="95" cy="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Blueprint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2" name="Freeform 149"/>
              <p:cNvSpPr>
                <a:spLocks/>
              </p:cNvSpPr>
              <p:nvPr/>
            </p:nvSpPr>
            <p:spPr bwMode="auto">
              <a:xfrm>
                <a:off x="3222" y="3393"/>
                <a:ext cx="191" cy="264"/>
              </a:xfrm>
              <a:custGeom>
                <a:avLst/>
                <a:gdLst>
                  <a:gd name="T0" fmla="*/ 0 w 926"/>
                  <a:gd name="T1" fmla="*/ 463 h 927"/>
                  <a:gd name="T2" fmla="*/ 463 w 926"/>
                  <a:gd name="T3" fmla="*/ 0 h 927"/>
                  <a:gd name="T4" fmla="*/ 926 w 926"/>
                  <a:gd name="T5" fmla="*/ 463 h 927"/>
                  <a:gd name="T6" fmla="*/ 926 w 926"/>
                  <a:gd name="T7" fmla="*/ 463 h 927"/>
                  <a:gd name="T8" fmla="*/ 463 w 926"/>
                  <a:gd name="T9" fmla="*/ 927 h 927"/>
                  <a:gd name="T10" fmla="*/ 0 w 926"/>
                  <a:gd name="T11" fmla="*/ 463 h 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6" h="927">
                    <a:moveTo>
                      <a:pt x="0" y="463"/>
                    </a:moveTo>
                    <a:cubicBezTo>
                      <a:pt x="0" y="208"/>
                      <a:pt x="207" y="0"/>
                      <a:pt x="463" y="0"/>
                    </a:cubicBezTo>
                    <a:cubicBezTo>
                      <a:pt x="718" y="0"/>
                      <a:pt x="926" y="208"/>
                      <a:pt x="926" y="463"/>
                    </a:cubicBezTo>
                    <a:cubicBezTo>
                      <a:pt x="926" y="463"/>
                      <a:pt x="926" y="463"/>
                      <a:pt x="926" y="463"/>
                    </a:cubicBezTo>
                    <a:cubicBezTo>
                      <a:pt x="926" y="719"/>
                      <a:pt x="718" y="927"/>
                      <a:pt x="463" y="927"/>
                    </a:cubicBezTo>
                    <a:cubicBezTo>
                      <a:pt x="207" y="927"/>
                      <a:pt x="0" y="719"/>
                      <a:pt x="0" y="463"/>
                    </a:cubicBezTo>
                  </a:path>
                </a:pathLst>
              </a:custGeom>
              <a:solidFill>
                <a:srgbClr val="79447B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3" name="Freeform 150"/>
              <p:cNvSpPr>
                <a:spLocks/>
              </p:cNvSpPr>
              <p:nvPr/>
            </p:nvSpPr>
            <p:spPr bwMode="auto">
              <a:xfrm>
                <a:off x="3222" y="3393"/>
                <a:ext cx="190" cy="264"/>
              </a:xfrm>
              <a:custGeom>
                <a:avLst/>
                <a:gdLst>
                  <a:gd name="T0" fmla="*/ 0 w 190"/>
                  <a:gd name="T1" fmla="*/ 132 h 264"/>
                  <a:gd name="T2" fmla="*/ 95 w 190"/>
                  <a:gd name="T3" fmla="*/ 0 h 264"/>
                  <a:gd name="T4" fmla="*/ 190 w 190"/>
                  <a:gd name="T5" fmla="*/ 132 h 264"/>
                  <a:gd name="T6" fmla="*/ 190 w 190"/>
                  <a:gd name="T7" fmla="*/ 132 h 264"/>
                  <a:gd name="T8" fmla="*/ 95 w 190"/>
                  <a:gd name="T9" fmla="*/ 264 h 264"/>
                  <a:gd name="T10" fmla="*/ 0 w 190"/>
                  <a:gd name="T11" fmla="*/ 132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0" h="264">
                    <a:moveTo>
                      <a:pt x="0" y="132"/>
                    </a:moveTo>
                    <a:cubicBezTo>
                      <a:pt x="0" y="59"/>
                      <a:pt x="43" y="0"/>
                      <a:pt x="95" y="0"/>
                    </a:cubicBezTo>
                    <a:cubicBezTo>
                      <a:pt x="148" y="0"/>
                      <a:pt x="190" y="59"/>
                      <a:pt x="190" y="132"/>
                    </a:cubicBezTo>
                    <a:cubicBezTo>
                      <a:pt x="190" y="132"/>
                      <a:pt x="190" y="132"/>
                      <a:pt x="190" y="132"/>
                    </a:cubicBezTo>
                    <a:cubicBezTo>
                      <a:pt x="190" y="204"/>
                      <a:pt x="148" y="264"/>
                      <a:pt x="95" y="264"/>
                    </a:cubicBezTo>
                    <a:cubicBezTo>
                      <a:pt x="43" y="264"/>
                      <a:pt x="0" y="204"/>
                      <a:pt x="0" y="132"/>
                    </a:cubicBezTo>
                  </a:path>
                </a:pathLst>
              </a:custGeom>
              <a:noFill/>
              <a:ln w="1588" cap="rnd">
                <a:solidFill>
                  <a:srgbClr val="79447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4" name="Rectangle 151"/>
              <p:cNvSpPr>
                <a:spLocks noChangeArrowheads="1"/>
              </p:cNvSpPr>
              <p:nvPr/>
            </p:nvSpPr>
            <p:spPr bwMode="auto">
              <a:xfrm>
                <a:off x="3242" y="3425"/>
                <a:ext cx="110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Concep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5" name="Rectangle 152"/>
              <p:cNvSpPr>
                <a:spLocks noChangeArrowheads="1"/>
              </p:cNvSpPr>
              <p:nvPr/>
            </p:nvSpPr>
            <p:spPr bwMode="auto">
              <a:xfrm>
                <a:off x="3380" y="3425"/>
                <a:ext cx="1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-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6" name="Rectangle 153"/>
              <p:cNvSpPr>
                <a:spLocks noChangeArrowheads="1"/>
              </p:cNvSpPr>
              <p:nvPr/>
            </p:nvSpPr>
            <p:spPr bwMode="auto">
              <a:xfrm>
                <a:off x="3284" y="3493"/>
                <a:ext cx="6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tual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7" name="Rectangle 154"/>
              <p:cNvSpPr>
                <a:spLocks noChangeArrowheads="1"/>
              </p:cNvSpPr>
              <p:nvPr/>
            </p:nvSpPr>
            <p:spPr bwMode="auto">
              <a:xfrm>
                <a:off x="3251" y="3557"/>
                <a:ext cx="102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Service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8" name="Freeform 155"/>
              <p:cNvSpPr>
                <a:spLocks/>
              </p:cNvSpPr>
              <p:nvPr/>
            </p:nvSpPr>
            <p:spPr bwMode="auto">
              <a:xfrm>
                <a:off x="3782" y="3393"/>
                <a:ext cx="190" cy="264"/>
              </a:xfrm>
              <a:custGeom>
                <a:avLst/>
                <a:gdLst>
                  <a:gd name="T0" fmla="*/ 0 w 927"/>
                  <a:gd name="T1" fmla="*/ 463 h 927"/>
                  <a:gd name="T2" fmla="*/ 464 w 927"/>
                  <a:gd name="T3" fmla="*/ 0 h 927"/>
                  <a:gd name="T4" fmla="*/ 927 w 927"/>
                  <a:gd name="T5" fmla="*/ 463 h 927"/>
                  <a:gd name="T6" fmla="*/ 927 w 927"/>
                  <a:gd name="T7" fmla="*/ 463 h 927"/>
                  <a:gd name="T8" fmla="*/ 464 w 927"/>
                  <a:gd name="T9" fmla="*/ 927 h 927"/>
                  <a:gd name="T10" fmla="*/ 0 w 927"/>
                  <a:gd name="T11" fmla="*/ 463 h 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7" h="927">
                    <a:moveTo>
                      <a:pt x="0" y="463"/>
                    </a:moveTo>
                    <a:cubicBezTo>
                      <a:pt x="0" y="208"/>
                      <a:pt x="208" y="0"/>
                      <a:pt x="464" y="0"/>
                    </a:cubicBezTo>
                    <a:cubicBezTo>
                      <a:pt x="719" y="0"/>
                      <a:pt x="927" y="208"/>
                      <a:pt x="927" y="463"/>
                    </a:cubicBezTo>
                    <a:cubicBezTo>
                      <a:pt x="927" y="463"/>
                      <a:pt x="927" y="463"/>
                      <a:pt x="927" y="463"/>
                    </a:cubicBezTo>
                    <a:cubicBezTo>
                      <a:pt x="927" y="719"/>
                      <a:pt x="719" y="927"/>
                      <a:pt x="464" y="927"/>
                    </a:cubicBezTo>
                    <a:cubicBezTo>
                      <a:pt x="208" y="927"/>
                      <a:pt x="0" y="719"/>
                      <a:pt x="0" y="463"/>
                    </a:cubicBezTo>
                  </a:path>
                </a:pathLst>
              </a:custGeom>
              <a:solidFill>
                <a:srgbClr val="79447B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9" name="Freeform 156"/>
              <p:cNvSpPr>
                <a:spLocks/>
              </p:cNvSpPr>
              <p:nvPr/>
            </p:nvSpPr>
            <p:spPr bwMode="auto">
              <a:xfrm>
                <a:off x="3782" y="3393"/>
                <a:ext cx="190" cy="264"/>
              </a:xfrm>
              <a:custGeom>
                <a:avLst/>
                <a:gdLst>
                  <a:gd name="T0" fmla="*/ 0 w 190"/>
                  <a:gd name="T1" fmla="*/ 132 h 264"/>
                  <a:gd name="T2" fmla="*/ 95 w 190"/>
                  <a:gd name="T3" fmla="*/ 0 h 264"/>
                  <a:gd name="T4" fmla="*/ 190 w 190"/>
                  <a:gd name="T5" fmla="*/ 132 h 264"/>
                  <a:gd name="T6" fmla="*/ 190 w 190"/>
                  <a:gd name="T7" fmla="*/ 132 h 264"/>
                  <a:gd name="T8" fmla="*/ 95 w 190"/>
                  <a:gd name="T9" fmla="*/ 264 h 264"/>
                  <a:gd name="T10" fmla="*/ 0 w 190"/>
                  <a:gd name="T11" fmla="*/ 132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0" h="264">
                    <a:moveTo>
                      <a:pt x="0" y="132"/>
                    </a:moveTo>
                    <a:cubicBezTo>
                      <a:pt x="0" y="59"/>
                      <a:pt x="42" y="0"/>
                      <a:pt x="95" y="0"/>
                    </a:cubicBezTo>
                    <a:cubicBezTo>
                      <a:pt x="147" y="0"/>
                      <a:pt x="190" y="59"/>
                      <a:pt x="190" y="132"/>
                    </a:cubicBezTo>
                    <a:cubicBezTo>
                      <a:pt x="190" y="132"/>
                      <a:pt x="190" y="132"/>
                      <a:pt x="190" y="132"/>
                    </a:cubicBezTo>
                    <a:cubicBezTo>
                      <a:pt x="190" y="204"/>
                      <a:pt x="147" y="264"/>
                      <a:pt x="95" y="264"/>
                    </a:cubicBezTo>
                    <a:cubicBezTo>
                      <a:pt x="42" y="264"/>
                      <a:pt x="0" y="204"/>
                      <a:pt x="0" y="132"/>
                    </a:cubicBezTo>
                  </a:path>
                </a:pathLst>
              </a:custGeom>
              <a:noFill/>
              <a:ln w="1588" cap="rnd">
                <a:solidFill>
                  <a:srgbClr val="79447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0" name="Rectangle 157"/>
              <p:cNvSpPr>
                <a:spLocks noChangeArrowheads="1"/>
              </p:cNvSpPr>
              <p:nvPr/>
            </p:nvSpPr>
            <p:spPr bwMode="auto">
              <a:xfrm>
                <a:off x="3814" y="3425"/>
                <a:ext cx="111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Logical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1" name="Rectangle 158"/>
              <p:cNvSpPr>
                <a:spLocks noChangeArrowheads="1"/>
              </p:cNvSpPr>
              <p:nvPr/>
            </p:nvSpPr>
            <p:spPr bwMode="auto">
              <a:xfrm>
                <a:off x="3810" y="3493"/>
                <a:ext cx="111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Service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2" name="Rectangle 159"/>
              <p:cNvSpPr>
                <a:spLocks noChangeArrowheads="1"/>
              </p:cNvSpPr>
              <p:nvPr/>
            </p:nvSpPr>
            <p:spPr bwMode="auto">
              <a:xfrm>
                <a:off x="3800" y="3557"/>
                <a:ext cx="131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Blueprint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3" name="Freeform 160"/>
              <p:cNvSpPr>
                <a:spLocks/>
              </p:cNvSpPr>
              <p:nvPr/>
            </p:nvSpPr>
            <p:spPr bwMode="auto">
              <a:xfrm>
                <a:off x="4378" y="1532"/>
                <a:ext cx="191" cy="263"/>
              </a:xfrm>
              <a:custGeom>
                <a:avLst/>
                <a:gdLst>
                  <a:gd name="T0" fmla="*/ 0 w 927"/>
                  <a:gd name="T1" fmla="*/ 463 h 926"/>
                  <a:gd name="T2" fmla="*/ 464 w 927"/>
                  <a:gd name="T3" fmla="*/ 0 h 926"/>
                  <a:gd name="T4" fmla="*/ 927 w 927"/>
                  <a:gd name="T5" fmla="*/ 463 h 926"/>
                  <a:gd name="T6" fmla="*/ 927 w 927"/>
                  <a:gd name="T7" fmla="*/ 463 h 926"/>
                  <a:gd name="T8" fmla="*/ 464 w 927"/>
                  <a:gd name="T9" fmla="*/ 926 h 926"/>
                  <a:gd name="T10" fmla="*/ 0 w 927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7" h="926">
                    <a:moveTo>
                      <a:pt x="0" y="463"/>
                    </a:moveTo>
                    <a:cubicBezTo>
                      <a:pt x="0" y="207"/>
                      <a:pt x="208" y="0"/>
                      <a:pt x="464" y="0"/>
                    </a:cubicBezTo>
                    <a:cubicBezTo>
                      <a:pt x="719" y="0"/>
                      <a:pt x="927" y="207"/>
                      <a:pt x="927" y="463"/>
                    </a:cubicBezTo>
                    <a:cubicBezTo>
                      <a:pt x="927" y="463"/>
                      <a:pt x="927" y="463"/>
                      <a:pt x="927" y="463"/>
                    </a:cubicBezTo>
                    <a:cubicBezTo>
                      <a:pt x="927" y="719"/>
                      <a:pt x="719" y="926"/>
                      <a:pt x="464" y="926"/>
                    </a:cubicBezTo>
                    <a:cubicBezTo>
                      <a:pt x="208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4" name="Rectangle 161"/>
              <p:cNvSpPr>
                <a:spLocks noChangeArrowheads="1"/>
              </p:cNvSpPr>
              <p:nvPr/>
            </p:nvSpPr>
            <p:spPr bwMode="auto">
              <a:xfrm>
                <a:off x="4435" y="1598"/>
                <a:ext cx="68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Test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5" name="Rectangle 162"/>
              <p:cNvSpPr>
                <a:spLocks noChangeArrowheads="1"/>
              </p:cNvSpPr>
              <p:nvPr/>
            </p:nvSpPr>
            <p:spPr bwMode="auto">
              <a:xfrm>
                <a:off x="4429" y="1662"/>
                <a:ext cx="68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Case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6" name="Freeform 163"/>
              <p:cNvSpPr>
                <a:spLocks/>
              </p:cNvSpPr>
              <p:nvPr/>
            </p:nvSpPr>
            <p:spPr bwMode="auto">
              <a:xfrm>
                <a:off x="4378" y="991"/>
                <a:ext cx="191" cy="263"/>
              </a:xfrm>
              <a:custGeom>
                <a:avLst/>
                <a:gdLst>
                  <a:gd name="T0" fmla="*/ 0 w 927"/>
                  <a:gd name="T1" fmla="*/ 463 h 926"/>
                  <a:gd name="T2" fmla="*/ 464 w 927"/>
                  <a:gd name="T3" fmla="*/ 0 h 926"/>
                  <a:gd name="T4" fmla="*/ 927 w 927"/>
                  <a:gd name="T5" fmla="*/ 463 h 926"/>
                  <a:gd name="T6" fmla="*/ 927 w 927"/>
                  <a:gd name="T7" fmla="*/ 463 h 926"/>
                  <a:gd name="T8" fmla="*/ 464 w 927"/>
                  <a:gd name="T9" fmla="*/ 926 h 926"/>
                  <a:gd name="T10" fmla="*/ 0 w 927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7" h="926">
                    <a:moveTo>
                      <a:pt x="0" y="463"/>
                    </a:moveTo>
                    <a:cubicBezTo>
                      <a:pt x="0" y="207"/>
                      <a:pt x="208" y="0"/>
                      <a:pt x="464" y="0"/>
                    </a:cubicBezTo>
                    <a:cubicBezTo>
                      <a:pt x="719" y="0"/>
                      <a:pt x="927" y="207"/>
                      <a:pt x="927" y="463"/>
                    </a:cubicBezTo>
                    <a:cubicBezTo>
                      <a:pt x="927" y="463"/>
                      <a:pt x="927" y="463"/>
                      <a:pt x="927" y="463"/>
                    </a:cubicBezTo>
                    <a:cubicBezTo>
                      <a:pt x="927" y="719"/>
                      <a:pt x="719" y="926"/>
                      <a:pt x="464" y="926"/>
                    </a:cubicBezTo>
                    <a:cubicBezTo>
                      <a:pt x="208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7" name="Rectangle 164"/>
              <p:cNvSpPr>
                <a:spLocks noChangeArrowheads="1"/>
              </p:cNvSpPr>
              <p:nvPr/>
            </p:nvSpPr>
            <p:spPr bwMode="auto">
              <a:xfrm>
                <a:off x="4415" y="1089"/>
                <a:ext cx="94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Defect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8" name="Freeform 165"/>
              <p:cNvSpPr>
                <a:spLocks/>
              </p:cNvSpPr>
              <p:nvPr/>
            </p:nvSpPr>
            <p:spPr bwMode="auto">
              <a:xfrm>
                <a:off x="5137" y="2089"/>
                <a:ext cx="190" cy="263"/>
              </a:xfrm>
              <a:custGeom>
                <a:avLst/>
                <a:gdLst>
                  <a:gd name="T0" fmla="*/ 0 w 926"/>
                  <a:gd name="T1" fmla="*/ 463 h 926"/>
                  <a:gd name="T2" fmla="*/ 463 w 926"/>
                  <a:gd name="T3" fmla="*/ 0 h 926"/>
                  <a:gd name="T4" fmla="*/ 926 w 926"/>
                  <a:gd name="T5" fmla="*/ 463 h 926"/>
                  <a:gd name="T6" fmla="*/ 926 w 926"/>
                  <a:gd name="T7" fmla="*/ 463 h 926"/>
                  <a:gd name="T8" fmla="*/ 463 w 926"/>
                  <a:gd name="T9" fmla="*/ 926 h 926"/>
                  <a:gd name="T10" fmla="*/ 0 w 926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6" h="926">
                    <a:moveTo>
                      <a:pt x="0" y="463"/>
                    </a:moveTo>
                    <a:cubicBezTo>
                      <a:pt x="0" y="207"/>
                      <a:pt x="207" y="0"/>
                      <a:pt x="463" y="0"/>
                    </a:cubicBezTo>
                    <a:cubicBezTo>
                      <a:pt x="719" y="0"/>
                      <a:pt x="926" y="207"/>
                      <a:pt x="926" y="463"/>
                    </a:cubicBezTo>
                    <a:cubicBezTo>
                      <a:pt x="926" y="463"/>
                      <a:pt x="926" y="463"/>
                      <a:pt x="926" y="463"/>
                    </a:cubicBezTo>
                    <a:cubicBezTo>
                      <a:pt x="926" y="719"/>
                      <a:pt x="719" y="926"/>
                      <a:pt x="463" y="926"/>
                    </a:cubicBezTo>
                    <a:cubicBezTo>
                      <a:pt x="207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9" name="Rectangle 166"/>
              <p:cNvSpPr>
                <a:spLocks noChangeArrowheads="1"/>
              </p:cNvSpPr>
              <p:nvPr/>
            </p:nvSpPr>
            <p:spPr bwMode="auto">
              <a:xfrm>
                <a:off x="5188" y="2189"/>
                <a:ext cx="74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Offer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0" name="Freeform 167"/>
              <p:cNvSpPr>
                <a:spLocks/>
              </p:cNvSpPr>
              <p:nvPr/>
            </p:nvSpPr>
            <p:spPr bwMode="auto">
              <a:xfrm>
                <a:off x="4378" y="3393"/>
                <a:ext cx="191" cy="264"/>
              </a:xfrm>
              <a:custGeom>
                <a:avLst/>
                <a:gdLst>
                  <a:gd name="T0" fmla="*/ 0 w 927"/>
                  <a:gd name="T1" fmla="*/ 463 h 927"/>
                  <a:gd name="T2" fmla="*/ 464 w 927"/>
                  <a:gd name="T3" fmla="*/ 0 h 927"/>
                  <a:gd name="T4" fmla="*/ 927 w 927"/>
                  <a:gd name="T5" fmla="*/ 463 h 927"/>
                  <a:gd name="T6" fmla="*/ 927 w 927"/>
                  <a:gd name="T7" fmla="*/ 463 h 927"/>
                  <a:gd name="T8" fmla="*/ 464 w 927"/>
                  <a:gd name="T9" fmla="*/ 927 h 927"/>
                  <a:gd name="T10" fmla="*/ 0 w 927"/>
                  <a:gd name="T11" fmla="*/ 463 h 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7" h="927">
                    <a:moveTo>
                      <a:pt x="0" y="463"/>
                    </a:moveTo>
                    <a:cubicBezTo>
                      <a:pt x="0" y="208"/>
                      <a:pt x="208" y="0"/>
                      <a:pt x="464" y="0"/>
                    </a:cubicBezTo>
                    <a:cubicBezTo>
                      <a:pt x="719" y="0"/>
                      <a:pt x="927" y="208"/>
                      <a:pt x="927" y="463"/>
                    </a:cubicBezTo>
                    <a:cubicBezTo>
                      <a:pt x="927" y="463"/>
                      <a:pt x="927" y="463"/>
                      <a:pt x="927" y="463"/>
                    </a:cubicBezTo>
                    <a:cubicBezTo>
                      <a:pt x="927" y="719"/>
                      <a:pt x="719" y="927"/>
                      <a:pt x="464" y="927"/>
                    </a:cubicBezTo>
                    <a:cubicBezTo>
                      <a:pt x="208" y="927"/>
                      <a:pt x="0" y="719"/>
                      <a:pt x="0" y="463"/>
                    </a:cubicBezTo>
                  </a:path>
                </a:pathLst>
              </a:custGeom>
              <a:solidFill>
                <a:srgbClr val="79447B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1" name="Freeform 168"/>
              <p:cNvSpPr>
                <a:spLocks/>
              </p:cNvSpPr>
              <p:nvPr/>
            </p:nvSpPr>
            <p:spPr bwMode="auto">
              <a:xfrm>
                <a:off x="4378" y="3393"/>
                <a:ext cx="191" cy="264"/>
              </a:xfrm>
              <a:custGeom>
                <a:avLst/>
                <a:gdLst>
                  <a:gd name="T0" fmla="*/ 0 w 191"/>
                  <a:gd name="T1" fmla="*/ 132 h 264"/>
                  <a:gd name="T2" fmla="*/ 96 w 191"/>
                  <a:gd name="T3" fmla="*/ 0 h 264"/>
                  <a:gd name="T4" fmla="*/ 191 w 191"/>
                  <a:gd name="T5" fmla="*/ 132 h 264"/>
                  <a:gd name="T6" fmla="*/ 191 w 191"/>
                  <a:gd name="T7" fmla="*/ 132 h 264"/>
                  <a:gd name="T8" fmla="*/ 96 w 191"/>
                  <a:gd name="T9" fmla="*/ 264 h 264"/>
                  <a:gd name="T10" fmla="*/ 0 w 191"/>
                  <a:gd name="T11" fmla="*/ 132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1" h="264">
                    <a:moveTo>
                      <a:pt x="0" y="132"/>
                    </a:moveTo>
                    <a:cubicBezTo>
                      <a:pt x="0" y="59"/>
                      <a:pt x="43" y="0"/>
                      <a:pt x="96" y="0"/>
                    </a:cubicBezTo>
                    <a:cubicBezTo>
                      <a:pt x="148" y="0"/>
                      <a:pt x="191" y="59"/>
                      <a:pt x="191" y="132"/>
                    </a:cubicBezTo>
                    <a:cubicBezTo>
                      <a:pt x="191" y="132"/>
                      <a:pt x="191" y="132"/>
                      <a:pt x="191" y="132"/>
                    </a:cubicBezTo>
                    <a:cubicBezTo>
                      <a:pt x="191" y="204"/>
                      <a:pt x="148" y="264"/>
                      <a:pt x="96" y="264"/>
                    </a:cubicBezTo>
                    <a:cubicBezTo>
                      <a:pt x="43" y="264"/>
                      <a:pt x="0" y="204"/>
                      <a:pt x="0" y="132"/>
                    </a:cubicBezTo>
                  </a:path>
                </a:pathLst>
              </a:custGeom>
              <a:noFill/>
              <a:ln w="1588" cap="rnd">
                <a:solidFill>
                  <a:srgbClr val="79447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2" name="Rectangle 169"/>
              <p:cNvSpPr>
                <a:spLocks noChangeArrowheads="1"/>
              </p:cNvSpPr>
              <p:nvPr/>
            </p:nvSpPr>
            <p:spPr bwMode="auto">
              <a:xfrm>
                <a:off x="4409" y="3457"/>
                <a:ext cx="111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Service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3" name="Rectangle 170"/>
              <p:cNvSpPr>
                <a:spLocks noChangeArrowheads="1"/>
              </p:cNvSpPr>
              <p:nvPr/>
            </p:nvSpPr>
            <p:spPr bwMode="auto">
              <a:xfrm>
                <a:off x="4402" y="3525"/>
                <a:ext cx="109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Release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4" name="Freeform 171"/>
              <p:cNvSpPr>
                <a:spLocks/>
              </p:cNvSpPr>
              <p:nvPr/>
            </p:nvSpPr>
            <p:spPr bwMode="auto">
              <a:xfrm>
                <a:off x="4378" y="2082"/>
                <a:ext cx="191" cy="263"/>
              </a:xfrm>
              <a:custGeom>
                <a:avLst/>
                <a:gdLst>
                  <a:gd name="T0" fmla="*/ 0 w 927"/>
                  <a:gd name="T1" fmla="*/ 463 h 926"/>
                  <a:gd name="T2" fmla="*/ 464 w 927"/>
                  <a:gd name="T3" fmla="*/ 0 h 926"/>
                  <a:gd name="T4" fmla="*/ 927 w 927"/>
                  <a:gd name="T5" fmla="*/ 463 h 926"/>
                  <a:gd name="T6" fmla="*/ 927 w 927"/>
                  <a:gd name="T7" fmla="*/ 463 h 926"/>
                  <a:gd name="T8" fmla="*/ 464 w 927"/>
                  <a:gd name="T9" fmla="*/ 926 h 926"/>
                  <a:gd name="T10" fmla="*/ 0 w 927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7" h="926">
                    <a:moveTo>
                      <a:pt x="0" y="463"/>
                    </a:moveTo>
                    <a:cubicBezTo>
                      <a:pt x="0" y="207"/>
                      <a:pt x="208" y="0"/>
                      <a:pt x="464" y="0"/>
                    </a:cubicBezTo>
                    <a:cubicBezTo>
                      <a:pt x="719" y="0"/>
                      <a:pt x="927" y="207"/>
                      <a:pt x="927" y="463"/>
                    </a:cubicBezTo>
                    <a:cubicBezTo>
                      <a:pt x="927" y="463"/>
                      <a:pt x="927" y="463"/>
                      <a:pt x="927" y="463"/>
                    </a:cubicBezTo>
                    <a:cubicBezTo>
                      <a:pt x="927" y="719"/>
                      <a:pt x="719" y="926"/>
                      <a:pt x="464" y="926"/>
                    </a:cubicBezTo>
                    <a:cubicBezTo>
                      <a:pt x="208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5" name="Rectangle 172"/>
              <p:cNvSpPr>
                <a:spLocks noChangeArrowheads="1"/>
              </p:cNvSpPr>
              <p:nvPr/>
            </p:nvSpPr>
            <p:spPr bwMode="auto">
              <a:xfrm>
                <a:off x="4429" y="2180"/>
                <a:ext cx="7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Build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6" name="Freeform 173"/>
              <p:cNvSpPr>
                <a:spLocks/>
              </p:cNvSpPr>
              <p:nvPr/>
            </p:nvSpPr>
            <p:spPr bwMode="auto">
              <a:xfrm>
                <a:off x="5137" y="2623"/>
                <a:ext cx="190" cy="263"/>
              </a:xfrm>
              <a:custGeom>
                <a:avLst/>
                <a:gdLst>
                  <a:gd name="T0" fmla="*/ 0 w 926"/>
                  <a:gd name="T1" fmla="*/ 463 h 926"/>
                  <a:gd name="T2" fmla="*/ 463 w 926"/>
                  <a:gd name="T3" fmla="*/ 0 h 926"/>
                  <a:gd name="T4" fmla="*/ 926 w 926"/>
                  <a:gd name="T5" fmla="*/ 463 h 926"/>
                  <a:gd name="T6" fmla="*/ 926 w 926"/>
                  <a:gd name="T7" fmla="*/ 463 h 926"/>
                  <a:gd name="T8" fmla="*/ 463 w 926"/>
                  <a:gd name="T9" fmla="*/ 926 h 926"/>
                  <a:gd name="T10" fmla="*/ 0 w 926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6" h="926">
                    <a:moveTo>
                      <a:pt x="0" y="463"/>
                    </a:moveTo>
                    <a:cubicBezTo>
                      <a:pt x="0" y="207"/>
                      <a:pt x="207" y="0"/>
                      <a:pt x="463" y="0"/>
                    </a:cubicBezTo>
                    <a:cubicBezTo>
                      <a:pt x="719" y="0"/>
                      <a:pt x="926" y="207"/>
                      <a:pt x="926" y="463"/>
                    </a:cubicBezTo>
                    <a:cubicBezTo>
                      <a:pt x="926" y="463"/>
                      <a:pt x="926" y="463"/>
                      <a:pt x="926" y="463"/>
                    </a:cubicBezTo>
                    <a:cubicBezTo>
                      <a:pt x="926" y="719"/>
                      <a:pt x="719" y="926"/>
                      <a:pt x="463" y="926"/>
                    </a:cubicBezTo>
                    <a:cubicBezTo>
                      <a:pt x="207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7" name="Rectangle 174"/>
              <p:cNvSpPr>
                <a:spLocks noChangeArrowheads="1"/>
              </p:cNvSpPr>
              <p:nvPr/>
            </p:nvSpPr>
            <p:spPr bwMode="auto">
              <a:xfrm>
                <a:off x="5165" y="2657"/>
                <a:ext cx="111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Service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8" name="Rectangle 175"/>
              <p:cNvSpPr>
                <a:spLocks noChangeArrowheads="1"/>
              </p:cNvSpPr>
              <p:nvPr/>
            </p:nvSpPr>
            <p:spPr bwMode="auto">
              <a:xfrm>
                <a:off x="5165" y="2721"/>
                <a:ext cx="120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Catalog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9" name="Rectangle 176"/>
              <p:cNvSpPr>
                <a:spLocks noChangeArrowheads="1"/>
              </p:cNvSpPr>
              <p:nvPr/>
            </p:nvSpPr>
            <p:spPr bwMode="auto">
              <a:xfrm>
                <a:off x="5185" y="2784"/>
                <a:ext cx="7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Entry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50" name="Freeform 177"/>
              <p:cNvSpPr>
                <a:spLocks/>
              </p:cNvSpPr>
              <p:nvPr/>
            </p:nvSpPr>
            <p:spPr bwMode="auto">
              <a:xfrm>
                <a:off x="5625" y="3393"/>
                <a:ext cx="190" cy="264"/>
              </a:xfrm>
              <a:custGeom>
                <a:avLst/>
                <a:gdLst>
                  <a:gd name="T0" fmla="*/ 0 w 926"/>
                  <a:gd name="T1" fmla="*/ 463 h 927"/>
                  <a:gd name="T2" fmla="*/ 463 w 926"/>
                  <a:gd name="T3" fmla="*/ 0 h 927"/>
                  <a:gd name="T4" fmla="*/ 926 w 926"/>
                  <a:gd name="T5" fmla="*/ 463 h 927"/>
                  <a:gd name="T6" fmla="*/ 926 w 926"/>
                  <a:gd name="T7" fmla="*/ 463 h 927"/>
                  <a:gd name="T8" fmla="*/ 463 w 926"/>
                  <a:gd name="T9" fmla="*/ 927 h 927"/>
                  <a:gd name="T10" fmla="*/ 0 w 926"/>
                  <a:gd name="T11" fmla="*/ 463 h 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6" h="927">
                    <a:moveTo>
                      <a:pt x="0" y="463"/>
                    </a:moveTo>
                    <a:cubicBezTo>
                      <a:pt x="0" y="208"/>
                      <a:pt x="207" y="0"/>
                      <a:pt x="463" y="0"/>
                    </a:cubicBezTo>
                    <a:cubicBezTo>
                      <a:pt x="719" y="0"/>
                      <a:pt x="926" y="208"/>
                      <a:pt x="926" y="463"/>
                    </a:cubicBezTo>
                    <a:cubicBezTo>
                      <a:pt x="926" y="463"/>
                      <a:pt x="926" y="463"/>
                      <a:pt x="926" y="463"/>
                    </a:cubicBezTo>
                    <a:cubicBezTo>
                      <a:pt x="926" y="719"/>
                      <a:pt x="719" y="927"/>
                      <a:pt x="463" y="927"/>
                    </a:cubicBezTo>
                    <a:cubicBezTo>
                      <a:pt x="207" y="927"/>
                      <a:pt x="0" y="719"/>
                      <a:pt x="0" y="463"/>
                    </a:cubicBezTo>
                  </a:path>
                </a:pathLst>
              </a:custGeom>
              <a:solidFill>
                <a:srgbClr val="79447B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51" name="Freeform 178"/>
              <p:cNvSpPr>
                <a:spLocks/>
              </p:cNvSpPr>
              <p:nvPr/>
            </p:nvSpPr>
            <p:spPr bwMode="auto">
              <a:xfrm>
                <a:off x="5625" y="3393"/>
                <a:ext cx="190" cy="264"/>
              </a:xfrm>
              <a:custGeom>
                <a:avLst/>
                <a:gdLst>
                  <a:gd name="T0" fmla="*/ 0 w 190"/>
                  <a:gd name="T1" fmla="*/ 132 h 264"/>
                  <a:gd name="T2" fmla="*/ 95 w 190"/>
                  <a:gd name="T3" fmla="*/ 0 h 264"/>
                  <a:gd name="T4" fmla="*/ 190 w 190"/>
                  <a:gd name="T5" fmla="*/ 132 h 264"/>
                  <a:gd name="T6" fmla="*/ 190 w 190"/>
                  <a:gd name="T7" fmla="*/ 132 h 264"/>
                  <a:gd name="T8" fmla="*/ 95 w 190"/>
                  <a:gd name="T9" fmla="*/ 264 h 264"/>
                  <a:gd name="T10" fmla="*/ 0 w 190"/>
                  <a:gd name="T11" fmla="*/ 132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0" h="264">
                    <a:moveTo>
                      <a:pt x="0" y="132"/>
                    </a:moveTo>
                    <a:cubicBezTo>
                      <a:pt x="0" y="59"/>
                      <a:pt x="42" y="0"/>
                      <a:pt x="95" y="0"/>
                    </a:cubicBezTo>
                    <a:cubicBezTo>
                      <a:pt x="148" y="0"/>
                      <a:pt x="190" y="59"/>
                      <a:pt x="190" y="132"/>
                    </a:cubicBezTo>
                    <a:cubicBezTo>
                      <a:pt x="190" y="132"/>
                      <a:pt x="190" y="132"/>
                      <a:pt x="190" y="132"/>
                    </a:cubicBezTo>
                    <a:cubicBezTo>
                      <a:pt x="190" y="204"/>
                      <a:pt x="148" y="264"/>
                      <a:pt x="95" y="264"/>
                    </a:cubicBezTo>
                    <a:cubicBezTo>
                      <a:pt x="42" y="264"/>
                      <a:pt x="0" y="204"/>
                      <a:pt x="0" y="132"/>
                    </a:cubicBezTo>
                  </a:path>
                </a:pathLst>
              </a:custGeom>
              <a:noFill/>
              <a:ln w="1588" cap="rnd">
                <a:solidFill>
                  <a:srgbClr val="79447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52" name="Rectangle 179"/>
              <p:cNvSpPr>
                <a:spLocks noChangeArrowheads="1"/>
              </p:cNvSpPr>
              <p:nvPr/>
            </p:nvSpPr>
            <p:spPr bwMode="auto">
              <a:xfrm>
                <a:off x="5652" y="3425"/>
                <a:ext cx="118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Desired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53" name="Rectangle 180"/>
              <p:cNvSpPr>
                <a:spLocks noChangeArrowheads="1"/>
              </p:cNvSpPr>
              <p:nvPr/>
            </p:nvSpPr>
            <p:spPr bwMode="auto">
              <a:xfrm>
                <a:off x="5655" y="3493"/>
                <a:ext cx="111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Service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54" name="Rectangle 181"/>
              <p:cNvSpPr>
                <a:spLocks noChangeArrowheads="1"/>
              </p:cNvSpPr>
              <p:nvPr/>
            </p:nvSpPr>
            <p:spPr bwMode="auto">
              <a:xfrm>
                <a:off x="5665" y="3557"/>
                <a:ext cx="9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Model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55" name="Freeform 182"/>
              <p:cNvSpPr>
                <a:spLocks/>
              </p:cNvSpPr>
              <p:nvPr/>
            </p:nvSpPr>
            <p:spPr bwMode="auto">
              <a:xfrm>
                <a:off x="5885" y="2623"/>
                <a:ext cx="191" cy="263"/>
              </a:xfrm>
              <a:custGeom>
                <a:avLst/>
                <a:gdLst>
                  <a:gd name="T0" fmla="*/ 0 w 927"/>
                  <a:gd name="T1" fmla="*/ 463 h 926"/>
                  <a:gd name="T2" fmla="*/ 463 w 927"/>
                  <a:gd name="T3" fmla="*/ 0 h 926"/>
                  <a:gd name="T4" fmla="*/ 927 w 927"/>
                  <a:gd name="T5" fmla="*/ 463 h 926"/>
                  <a:gd name="T6" fmla="*/ 927 w 927"/>
                  <a:gd name="T7" fmla="*/ 463 h 926"/>
                  <a:gd name="T8" fmla="*/ 463 w 927"/>
                  <a:gd name="T9" fmla="*/ 926 h 926"/>
                  <a:gd name="T10" fmla="*/ 0 w 927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7" h="926">
                    <a:moveTo>
                      <a:pt x="0" y="463"/>
                    </a:moveTo>
                    <a:cubicBezTo>
                      <a:pt x="0" y="207"/>
                      <a:pt x="208" y="0"/>
                      <a:pt x="463" y="0"/>
                    </a:cubicBezTo>
                    <a:cubicBezTo>
                      <a:pt x="719" y="0"/>
                      <a:pt x="927" y="207"/>
                      <a:pt x="927" y="463"/>
                    </a:cubicBezTo>
                    <a:cubicBezTo>
                      <a:pt x="927" y="463"/>
                      <a:pt x="927" y="463"/>
                      <a:pt x="927" y="463"/>
                    </a:cubicBezTo>
                    <a:cubicBezTo>
                      <a:pt x="927" y="719"/>
                      <a:pt x="719" y="926"/>
                      <a:pt x="463" y="926"/>
                    </a:cubicBezTo>
                    <a:cubicBezTo>
                      <a:pt x="208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56" name="Rectangle 183"/>
              <p:cNvSpPr>
                <a:spLocks noChangeArrowheads="1"/>
              </p:cNvSpPr>
              <p:nvPr/>
            </p:nvSpPr>
            <p:spPr bwMode="auto">
              <a:xfrm>
                <a:off x="5925" y="2689"/>
                <a:ext cx="98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Usage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57" name="Rectangle 184"/>
              <p:cNvSpPr>
                <a:spLocks noChangeArrowheads="1"/>
              </p:cNvSpPr>
              <p:nvPr/>
            </p:nvSpPr>
            <p:spPr bwMode="auto">
              <a:xfrm>
                <a:off x="5918" y="2752"/>
                <a:ext cx="101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Record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58" name="Freeform 185"/>
              <p:cNvSpPr>
                <a:spLocks/>
              </p:cNvSpPr>
              <p:nvPr/>
            </p:nvSpPr>
            <p:spPr bwMode="auto">
              <a:xfrm>
                <a:off x="5366" y="3005"/>
                <a:ext cx="190" cy="263"/>
              </a:xfrm>
              <a:custGeom>
                <a:avLst/>
                <a:gdLst>
                  <a:gd name="T0" fmla="*/ 0 w 926"/>
                  <a:gd name="T1" fmla="*/ 463 h 926"/>
                  <a:gd name="T2" fmla="*/ 463 w 926"/>
                  <a:gd name="T3" fmla="*/ 0 h 926"/>
                  <a:gd name="T4" fmla="*/ 926 w 926"/>
                  <a:gd name="T5" fmla="*/ 463 h 926"/>
                  <a:gd name="T6" fmla="*/ 926 w 926"/>
                  <a:gd name="T7" fmla="*/ 463 h 926"/>
                  <a:gd name="T8" fmla="*/ 463 w 926"/>
                  <a:gd name="T9" fmla="*/ 926 h 926"/>
                  <a:gd name="T10" fmla="*/ 0 w 926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6" h="926">
                    <a:moveTo>
                      <a:pt x="0" y="463"/>
                    </a:moveTo>
                    <a:cubicBezTo>
                      <a:pt x="0" y="207"/>
                      <a:pt x="207" y="0"/>
                      <a:pt x="463" y="0"/>
                    </a:cubicBezTo>
                    <a:cubicBezTo>
                      <a:pt x="719" y="0"/>
                      <a:pt x="926" y="207"/>
                      <a:pt x="926" y="463"/>
                    </a:cubicBezTo>
                    <a:cubicBezTo>
                      <a:pt x="926" y="463"/>
                      <a:pt x="926" y="463"/>
                      <a:pt x="926" y="463"/>
                    </a:cubicBezTo>
                    <a:cubicBezTo>
                      <a:pt x="926" y="719"/>
                      <a:pt x="719" y="926"/>
                      <a:pt x="463" y="926"/>
                    </a:cubicBezTo>
                    <a:cubicBezTo>
                      <a:pt x="207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59" name="Rectangle 186"/>
              <p:cNvSpPr>
                <a:spLocks noChangeArrowheads="1"/>
              </p:cNvSpPr>
              <p:nvPr/>
            </p:nvSpPr>
            <p:spPr bwMode="auto">
              <a:xfrm>
                <a:off x="5408" y="3039"/>
                <a:ext cx="78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Fulfill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0" name="Rectangle 187"/>
              <p:cNvSpPr>
                <a:spLocks noChangeArrowheads="1"/>
              </p:cNvSpPr>
              <p:nvPr/>
            </p:nvSpPr>
            <p:spPr bwMode="auto">
              <a:xfrm>
                <a:off x="5500" y="3039"/>
                <a:ext cx="1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-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1" name="Rectangle 188"/>
              <p:cNvSpPr>
                <a:spLocks noChangeArrowheads="1"/>
              </p:cNvSpPr>
              <p:nvPr/>
            </p:nvSpPr>
            <p:spPr bwMode="auto">
              <a:xfrm>
                <a:off x="5418" y="3102"/>
                <a:ext cx="84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ment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2" name="Rectangle 189"/>
              <p:cNvSpPr>
                <a:spLocks noChangeArrowheads="1"/>
              </p:cNvSpPr>
              <p:nvPr/>
            </p:nvSpPr>
            <p:spPr bwMode="auto">
              <a:xfrm>
                <a:off x="5389" y="3166"/>
                <a:ext cx="117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Request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3" name="Freeform 190"/>
              <p:cNvSpPr>
                <a:spLocks/>
              </p:cNvSpPr>
              <p:nvPr/>
            </p:nvSpPr>
            <p:spPr bwMode="auto">
              <a:xfrm>
                <a:off x="5625" y="2089"/>
                <a:ext cx="190" cy="263"/>
              </a:xfrm>
              <a:custGeom>
                <a:avLst/>
                <a:gdLst>
                  <a:gd name="T0" fmla="*/ 0 w 926"/>
                  <a:gd name="T1" fmla="*/ 463 h 926"/>
                  <a:gd name="T2" fmla="*/ 463 w 926"/>
                  <a:gd name="T3" fmla="*/ 0 h 926"/>
                  <a:gd name="T4" fmla="*/ 926 w 926"/>
                  <a:gd name="T5" fmla="*/ 463 h 926"/>
                  <a:gd name="T6" fmla="*/ 926 w 926"/>
                  <a:gd name="T7" fmla="*/ 463 h 926"/>
                  <a:gd name="T8" fmla="*/ 463 w 926"/>
                  <a:gd name="T9" fmla="*/ 926 h 926"/>
                  <a:gd name="T10" fmla="*/ 0 w 926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6" h="926">
                    <a:moveTo>
                      <a:pt x="0" y="463"/>
                    </a:moveTo>
                    <a:cubicBezTo>
                      <a:pt x="0" y="207"/>
                      <a:pt x="207" y="0"/>
                      <a:pt x="463" y="0"/>
                    </a:cubicBezTo>
                    <a:cubicBezTo>
                      <a:pt x="719" y="0"/>
                      <a:pt x="926" y="207"/>
                      <a:pt x="926" y="463"/>
                    </a:cubicBezTo>
                    <a:cubicBezTo>
                      <a:pt x="926" y="463"/>
                      <a:pt x="926" y="463"/>
                      <a:pt x="926" y="463"/>
                    </a:cubicBezTo>
                    <a:cubicBezTo>
                      <a:pt x="926" y="719"/>
                      <a:pt x="719" y="926"/>
                      <a:pt x="463" y="926"/>
                    </a:cubicBezTo>
                    <a:cubicBezTo>
                      <a:pt x="207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4" name="Rectangle 191"/>
              <p:cNvSpPr>
                <a:spLocks noChangeArrowheads="1"/>
              </p:cNvSpPr>
              <p:nvPr/>
            </p:nvSpPr>
            <p:spPr bwMode="auto">
              <a:xfrm>
                <a:off x="5678" y="2152"/>
                <a:ext cx="56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Sub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5" name="Rectangle 192"/>
              <p:cNvSpPr>
                <a:spLocks noChangeArrowheads="1"/>
              </p:cNvSpPr>
              <p:nvPr/>
            </p:nvSpPr>
            <p:spPr bwMode="auto">
              <a:xfrm>
                <a:off x="5747" y="2152"/>
                <a:ext cx="1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-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6" name="Rectangle 193"/>
              <p:cNvSpPr>
                <a:spLocks noChangeArrowheads="1"/>
              </p:cNvSpPr>
              <p:nvPr/>
            </p:nvSpPr>
            <p:spPr bwMode="auto">
              <a:xfrm>
                <a:off x="5645" y="2221"/>
                <a:ext cx="125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scription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7" name="Freeform 194"/>
              <p:cNvSpPr>
                <a:spLocks/>
              </p:cNvSpPr>
              <p:nvPr/>
            </p:nvSpPr>
            <p:spPr bwMode="auto">
              <a:xfrm>
                <a:off x="5885" y="2089"/>
                <a:ext cx="191" cy="263"/>
              </a:xfrm>
              <a:custGeom>
                <a:avLst/>
                <a:gdLst>
                  <a:gd name="T0" fmla="*/ 0 w 927"/>
                  <a:gd name="T1" fmla="*/ 463 h 926"/>
                  <a:gd name="T2" fmla="*/ 463 w 927"/>
                  <a:gd name="T3" fmla="*/ 0 h 926"/>
                  <a:gd name="T4" fmla="*/ 927 w 927"/>
                  <a:gd name="T5" fmla="*/ 463 h 926"/>
                  <a:gd name="T6" fmla="*/ 927 w 927"/>
                  <a:gd name="T7" fmla="*/ 463 h 926"/>
                  <a:gd name="T8" fmla="*/ 463 w 927"/>
                  <a:gd name="T9" fmla="*/ 926 h 926"/>
                  <a:gd name="T10" fmla="*/ 0 w 927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7" h="926">
                    <a:moveTo>
                      <a:pt x="0" y="463"/>
                    </a:moveTo>
                    <a:cubicBezTo>
                      <a:pt x="0" y="207"/>
                      <a:pt x="208" y="0"/>
                      <a:pt x="463" y="0"/>
                    </a:cubicBezTo>
                    <a:cubicBezTo>
                      <a:pt x="719" y="0"/>
                      <a:pt x="927" y="207"/>
                      <a:pt x="927" y="463"/>
                    </a:cubicBezTo>
                    <a:cubicBezTo>
                      <a:pt x="927" y="463"/>
                      <a:pt x="927" y="463"/>
                      <a:pt x="927" y="463"/>
                    </a:cubicBezTo>
                    <a:cubicBezTo>
                      <a:pt x="927" y="719"/>
                      <a:pt x="719" y="926"/>
                      <a:pt x="463" y="926"/>
                    </a:cubicBezTo>
                    <a:cubicBezTo>
                      <a:pt x="208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8" name="Rectangle 195"/>
              <p:cNvSpPr>
                <a:spLocks noChangeArrowheads="1"/>
              </p:cNvSpPr>
              <p:nvPr/>
            </p:nvSpPr>
            <p:spPr bwMode="auto">
              <a:xfrm>
                <a:off x="5908" y="2121"/>
                <a:ext cx="10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Charge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9" name="Rectangle 196"/>
              <p:cNvSpPr>
                <a:spLocks noChangeArrowheads="1"/>
              </p:cNvSpPr>
              <p:nvPr/>
            </p:nvSpPr>
            <p:spPr bwMode="auto">
              <a:xfrm>
                <a:off x="6040" y="2121"/>
                <a:ext cx="1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-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70" name="Rectangle 197"/>
              <p:cNvSpPr>
                <a:spLocks noChangeArrowheads="1"/>
              </p:cNvSpPr>
              <p:nvPr/>
            </p:nvSpPr>
            <p:spPr bwMode="auto">
              <a:xfrm>
                <a:off x="5938" y="2189"/>
                <a:ext cx="67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back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71" name="Rectangle 198"/>
              <p:cNvSpPr>
                <a:spLocks noChangeArrowheads="1"/>
              </p:cNvSpPr>
              <p:nvPr/>
            </p:nvSpPr>
            <p:spPr bwMode="auto">
              <a:xfrm>
                <a:off x="5905" y="2252"/>
                <a:ext cx="124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Contract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72" name="Freeform 199"/>
              <p:cNvSpPr>
                <a:spLocks/>
              </p:cNvSpPr>
              <p:nvPr/>
            </p:nvSpPr>
            <p:spPr bwMode="auto">
              <a:xfrm>
                <a:off x="5366" y="1944"/>
                <a:ext cx="190" cy="263"/>
              </a:xfrm>
              <a:custGeom>
                <a:avLst/>
                <a:gdLst>
                  <a:gd name="T0" fmla="*/ 0 w 926"/>
                  <a:gd name="T1" fmla="*/ 463 h 926"/>
                  <a:gd name="T2" fmla="*/ 463 w 926"/>
                  <a:gd name="T3" fmla="*/ 0 h 926"/>
                  <a:gd name="T4" fmla="*/ 926 w 926"/>
                  <a:gd name="T5" fmla="*/ 463 h 926"/>
                  <a:gd name="T6" fmla="*/ 926 w 926"/>
                  <a:gd name="T7" fmla="*/ 463 h 926"/>
                  <a:gd name="T8" fmla="*/ 463 w 926"/>
                  <a:gd name="T9" fmla="*/ 926 h 926"/>
                  <a:gd name="T10" fmla="*/ 0 w 926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6" h="926">
                    <a:moveTo>
                      <a:pt x="0" y="463"/>
                    </a:moveTo>
                    <a:cubicBezTo>
                      <a:pt x="0" y="207"/>
                      <a:pt x="207" y="0"/>
                      <a:pt x="463" y="0"/>
                    </a:cubicBezTo>
                    <a:cubicBezTo>
                      <a:pt x="719" y="0"/>
                      <a:pt x="926" y="207"/>
                      <a:pt x="926" y="463"/>
                    </a:cubicBezTo>
                    <a:cubicBezTo>
                      <a:pt x="926" y="463"/>
                      <a:pt x="926" y="463"/>
                      <a:pt x="926" y="463"/>
                    </a:cubicBezTo>
                    <a:cubicBezTo>
                      <a:pt x="926" y="719"/>
                      <a:pt x="719" y="926"/>
                      <a:pt x="463" y="926"/>
                    </a:cubicBezTo>
                    <a:cubicBezTo>
                      <a:pt x="207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73" name="Rectangle 200"/>
              <p:cNvSpPr>
                <a:spLocks noChangeArrowheads="1"/>
              </p:cNvSpPr>
              <p:nvPr/>
            </p:nvSpPr>
            <p:spPr bwMode="auto">
              <a:xfrm>
                <a:off x="5389" y="2043"/>
                <a:ext cx="117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Request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74" name="Freeform 201"/>
              <p:cNvSpPr>
                <a:spLocks/>
              </p:cNvSpPr>
              <p:nvPr/>
            </p:nvSpPr>
            <p:spPr bwMode="auto">
              <a:xfrm>
                <a:off x="6405" y="1532"/>
                <a:ext cx="190" cy="263"/>
              </a:xfrm>
              <a:custGeom>
                <a:avLst/>
                <a:gdLst>
                  <a:gd name="T0" fmla="*/ 0 w 926"/>
                  <a:gd name="T1" fmla="*/ 463 h 926"/>
                  <a:gd name="T2" fmla="*/ 463 w 926"/>
                  <a:gd name="T3" fmla="*/ 0 h 926"/>
                  <a:gd name="T4" fmla="*/ 926 w 926"/>
                  <a:gd name="T5" fmla="*/ 463 h 926"/>
                  <a:gd name="T6" fmla="*/ 926 w 926"/>
                  <a:gd name="T7" fmla="*/ 463 h 926"/>
                  <a:gd name="T8" fmla="*/ 463 w 926"/>
                  <a:gd name="T9" fmla="*/ 926 h 926"/>
                  <a:gd name="T10" fmla="*/ 0 w 926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6" h="926">
                    <a:moveTo>
                      <a:pt x="0" y="463"/>
                    </a:moveTo>
                    <a:cubicBezTo>
                      <a:pt x="0" y="207"/>
                      <a:pt x="207" y="0"/>
                      <a:pt x="463" y="0"/>
                    </a:cubicBezTo>
                    <a:cubicBezTo>
                      <a:pt x="719" y="0"/>
                      <a:pt x="926" y="207"/>
                      <a:pt x="926" y="463"/>
                    </a:cubicBezTo>
                    <a:cubicBezTo>
                      <a:pt x="926" y="463"/>
                      <a:pt x="926" y="463"/>
                      <a:pt x="926" y="463"/>
                    </a:cubicBezTo>
                    <a:cubicBezTo>
                      <a:pt x="926" y="719"/>
                      <a:pt x="719" y="926"/>
                      <a:pt x="463" y="926"/>
                    </a:cubicBezTo>
                    <a:cubicBezTo>
                      <a:pt x="207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75" name="Rectangle 202"/>
              <p:cNvSpPr>
                <a:spLocks noChangeArrowheads="1"/>
              </p:cNvSpPr>
              <p:nvPr/>
            </p:nvSpPr>
            <p:spPr bwMode="auto">
              <a:xfrm>
                <a:off x="6421" y="1584"/>
                <a:ext cx="134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Problem/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76" name="Rectangle 203"/>
              <p:cNvSpPr>
                <a:spLocks noChangeArrowheads="1"/>
              </p:cNvSpPr>
              <p:nvPr/>
            </p:nvSpPr>
            <p:spPr bwMode="auto">
              <a:xfrm>
                <a:off x="6438" y="1653"/>
                <a:ext cx="108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Known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77" name="Rectangle 204"/>
              <p:cNvSpPr>
                <a:spLocks noChangeArrowheads="1"/>
              </p:cNvSpPr>
              <p:nvPr/>
            </p:nvSpPr>
            <p:spPr bwMode="auto">
              <a:xfrm>
                <a:off x="6457" y="1716"/>
                <a:ext cx="69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Error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7" name="Freeform 206"/>
            <p:cNvSpPr>
              <a:spLocks/>
            </p:cNvSpPr>
            <p:nvPr/>
          </p:nvSpPr>
          <p:spPr bwMode="auto">
            <a:xfrm>
              <a:off x="6991" y="1532"/>
              <a:ext cx="190" cy="263"/>
            </a:xfrm>
            <a:custGeom>
              <a:avLst/>
              <a:gdLst>
                <a:gd name="T0" fmla="*/ 0 w 927"/>
                <a:gd name="T1" fmla="*/ 463 h 926"/>
                <a:gd name="T2" fmla="*/ 463 w 927"/>
                <a:gd name="T3" fmla="*/ 0 h 926"/>
                <a:gd name="T4" fmla="*/ 927 w 927"/>
                <a:gd name="T5" fmla="*/ 463 h 926"/>
                <a:gd name="T6" fmla="*/ 927 w 927"/>
                <a:gd name="T7" fmla="*/ 463 h 926"/>
                <a:gd name="T8" fmla="*/ 463 w 927"/>
                <a:gd name="T9" fmla="*/ 926 h 926"/>
                <a:gd name="T10" fmla="*/ 0 w 927"/>
                <a:gd name="T11" fmla="*/ 463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7" h="926">
                  <a:moveTo>
                    <a:pt x="0" y="463"/>
                  </a:moveTo>
                  <a:cubicBezTo>
                    <a:pt x="0" y="207"/>
                    <a:pt x="208" y="0"/>
                    <a:pt x="463" y="0"/>
                  </a:cubicBezTo>
                  <a:cubicBezTo>
                    <a:pt x="719" y="0"/>
                    <a:pt x="927" y="207"/>
                    <a:pt x="927" y="463"/>
                  </a:cubicBezTo>
                  <a:cubicBezTo>
                    <a:pt x="927" y="463"/>
                    <a:pt x="927" y="463"/>
                    <a:pt x="927" y="463"/>
                  </a:cubicBezTo>
                  <a:cubicBezTo>
                    <a:pt x="927" y="719"/>
                    <a:pt x="719" y="926"/>
                    <a:pt x="463" y="926"/>
                  </a:cubicBezTo>
                  <a:cubicBezTo>
                    <a:pt x="208" y="926"/>
                    <a:pt x="0" y="719"/>
                    <a:pt x="0" y="463"/>
                  </a:cubicBezTo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207"/>
            <p:cNvSpPr>
              <a:spLocks noChangeArrowheads="1"/>
            </p:cNvSpPr>
            <p:nvPr/>
          </p:nvSpPr>
          <p:spPr bwMode="auto">
            <a:xfrm>
              <a:off x="7016" y="1630"/>
              <a:ext cx="117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Incident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Freeform 208"/>
            <p:cNvSpPr>
              <a:spLocks/>
            </p:cNvSpPr>
            <p:nvPr/>
          </p:nvSpPr>
          <p:spPr bwMode="auto">
            <a:xfrm>
              <a:off x="6991" y="2089"/>
              <a:ext cx="190" cy="263"/>
            </a:xfrm>
            <a:custGeom>
              <a:avLst/>
              <a:gdLst>
                <a:gd name="T0" fmla="*/ 0 w 927"/>
                <a:gd name="T1" fmla="*/ 463 h 926"/>
                <a:gd name="T2" fmla="*/ 463 w 927"/>
                <a:gd name="T3" fmla="*/ 0 h 926"/>
                <a:gd name="T4" fmla="*/ 927 w 927"/>
                <a:gd name="T5" fmla="*/ 463 h 926"/>
                <a:gd name="T6" fmla="*/ 927 w 927"/>
                <a:gd name="T7" fmla="*/ 463 h 926"/>
                <a:gd name="T8" fmla="*/ 463 w 927"/>
                <a:gd name="T9" fmla="*/ 926 h 926"/>
                <a:gd name="T10" fmla="*/ 0 w 927"/>
                <a:gd name="T11" fmla="*/ 463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7" h="926">
                  <a:moveTo>
                    <a:pt x="0" y="463"/>
                  </a:moveTo>
                  <a:cubicBezTo>
                    <a:pt x="0" y="207"/>
                    <a:pt x="208" y="0"/>
                    <a:pt x="463" y="0"/>
                  </a:cubicBezTo>
                  <a:cubicBezTo>
                    <a:pt x="719" y="0"/>
                    <a:pt x="927" y="207"/>
                    <a:pt x="927" y="463"/>
                  </a:cubicBezTo>
                  <a:cubicBezTo>
                    <a:pt x="927" y="463"/>
                    <a:pt x="927" y="463"/>
                    <a:pt x="927" y="463"/>
                  </a:cubicBezTo>
                  <a:cubicBezTo>
                    <a:pt x="927" y="719"/>
                    <a:pt x="719" y="926"/>
                    <a:pt x="463" y="926"/>
                  </a:cubicBezTo>
                  <a:cubicBezTo>
                    <a:pt x="208" y="926"/>
                    <a:pt x="0" y="719"/>
                    <a:pt x="0" y="463"/>
                  </a:cubicBezTo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209"/>
            <p:cNvSpPr>
              <a:spLocks noChangeArrowheads="1"/>
            </p:cNvSpPr>
            <p:nvPr/>
          </p:nvSpPr>
          <p:spPr bwMode="auto">
            <a:xfrm>
              <a:off x="7036" y="2189"/>
              <a:ext cx="79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Event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Freeform 210"/>
            <p:cNvSpPr>
              <a:spLocks/>
            </p:cNvSpPr>
            <p:nvPr/>
          </p:nvSpPr>
          <p:spPr bwMode="auto">
            <a:xfrm>
              <a:off x="6991" y="2623"/>
              <a:ext cx="190" cy="263"/>
            </a:xfrm>
            <a:custGeom>
              <a:avLst/>
              <a:gdLst>
                <a:gd name="T0" fmla="*/ 0 w 927"/>
                <a:gd name="T1" fmla="*/ 463 h 926"/>
                <a:gd name="T2" fmla="*/ 463 w 927"/>
                <a:gd name="T3" fmla="*/ 0 h 926"/>
                <a:gd name="T4" fmla="*/ 927 w 927"/>
                <a:gd name="T5" fmla="*/ 463 h 926"/>
                <a:gd name="T6" fmla="*/ 927 w 927"/>
                <a:gd name="T7" fmla="*/ 463 h 926"/>
                <a:gd name="T8" fmla="*/ 463 w 927"/>
                <a:gd name="T9" fmla="*/ 926 h 926"/>
                <a:gd name="T10" fmla="*/ 0 w 927"/>
                <a:gd name="T11" fmla="*/ 463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7" h="926">
                  <a:moveTo>
                    <a:pt x="0" y="463"/>
                  </a:moveTo>
                  <a:cubicBezTo>
                    <a:pt x="0" y="207"/>
                    <a:pt x="208" y="0"/>
                    <a:pt x="463" y="0"/>
                  </a:cubicBezTo>
                  <a:cubicBezTo>
                    <a:pt x="719" y="0"/>
                    <a:pt x="927" y="207"/>
                    <a:pt x="927" y="463"/>
                  </a:cubicBezTo>
                  <a:cubicBezTo>
                    <a:pt x="927" y="463"/>
                    <a:pt x="927" y="463"/>
                    <a:pt x="927" y="463"/>
                  </a:cubicBezTo>
                  <a:cubicBezTo>
                    <a:pt x="927" y="719"/>
                    <a:pt x="719" y="926"/>
                    <a:pt x="463" y="926"/>
                  </a:cubicBezTo>
                  <a:cubicBezTo>
                    <a:pt x="208" y="926"/>
                    <a:pt x="0" y="719"/>
                    <a:pt x="0" y="463"/>
                  </a:cubicBezTo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Rectangle 211"/>
            <p:cNvSpPr>
              <a:spLocks noChangeArrowheads="1"/>
            </p:cNvSpPr>
            <p:nvPr/>
          </p:nvSpPr>
          <p:spPr bwMode="auto">
            <a:xfrm>
              <a:off x="7020" y="2689"/>
              <a:ext cx="111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Service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Rectangle 212"/>
            <p:cNvSpPr>
              <a:spLocks noChangeArrowheads="1"/>
            </p:cNvSpPr>
            <p:nvPr/>
          </p:nvSpPr>
          <p:spPr bwMode="auto">
            <a:xfrm>
              <a:off x="7020" y="2752"/>
              <a:ext cx="117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Monitor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Freeform 213"/>
            <p:cNvSpPr>
              <a:spLocks/>
            </p:cNvSpPr>
            <p:nvPr/>
          </p:nvSpPr>
          <p:spPr bwMode="auto">
            <a:xfrm>
              <a:off x="6405" y="2623"/>
              <a:ext cx="190" cy="263"/>
            </a:xfrm>
            <a:custGeom>
              <a:avLst/>
              <a:gdLst>
                <a:gd name="T0" fmla="*/ 0 w 926"/>
                <a:gd name="T1" fmla="*/ 463 h 926"/>
                <a:gd name="T2" fmla="*/ 463 w 926"/>
                <a:gd name="T3" fmla="*/ 0 h 926"/>
                <a:gd name="T4" fmla="*/ 926 w 926"/>
                <a:gd name="T5" fmla="*/ 463 h 926"/>
                <a:gd name="T6" fmla="*/ 926 w 926"/>
                <a:gd name="T7" fmla="*/ 463 h 926"/>
                <a:gd name="T8" fmla="*/ 463 w 926"/>
                <a:gd name="T9" fmla="*/ 926 h 926"/>
                <a:gd name="T10" fmla="*/ 0 w 926"/>
                <a:gd name="T11" fmla="*/ 463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6" h="926">
                  <a:moveTo>
                    <a:pt x="0" y="463"/>
                  </a:moveTo>
                  <a:cubicBezTo>
                    <a:pt x="0" y="207"/>
                    <a:pt x="207" y="0"/>
                    <a:pt x="463" y="0"/>
                  </a:cubicBezTo>
                  <a:cubicBezTo>
                    <a:pt x="719" y="0"/>
                    <a:pt x="926" y="207"/>
                    <a:pt x="926" y="463"/>
                  </a:cubicBezTo>
                  <a:cubicBezTo>
                    <a:pt x="926" y="463"/>
                    <a:pt x="926" y="463"/>
                    <a:pt x="926" y="463"/>
                  </a:cubicBezTo>
                  <a:cubicBezTo>
                    <a:pt x="926" y="719"/>
                    <a:pt x="719" y="926"/>
                    <a:pt x="463" y="926"/>
                  </a:cubicBezTo>
                  <a:cubicBezTo>
                    <a:pt x="207" y="926"/>
                    <a:pt x="0" y="719"/>
                    <a:pt x="0" y="463"/>
                  </a:cubicBezTo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Rectangle 214"/>
            <p:cNvSpPr>
              <a:spLocks noChangeArrowheads="1"/>
            </p:cNvSpPr>
            <p:nvPr/>
          </p:nvSpPr>
          <p:spPr bwMode="auto">
            <a:xfrm>
              <a:off x="6464" y="2689"/>
              <a:ext cx="66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Run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 215"/>
            <p:cNvSpPr>
              <a:spLocks noChangeArrowheads="1"/>
            </p:cNvSpPr>
            <p:nvPr/>
          </p:nvSpPr>
          <p:spPr bwMode="auto">
            <a:xfrm>
              <a:off x="6454" y="2752"/>
              <a:ext cx="7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Book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Freeform 216"/>
            <p:cNvSpPr>
              <a:spLocks/>
            </p:cNvSpPr>
            <p:nvPr/>
          </p:nvSpPr>
          <p:spPr bwMode="auto">
            <a:xfrm>
              <a:off x="6405" y="3005"/>
              <a:ext cx="190" cy="263"/>
            </a:xfrm>
            <a:custGeom>
              <a:avLst/>
              <a:gdLst>
                <a:gd name="T0" fmla="*/ 0 w 926"/>
                <a:gd name="T1" fmla="*/ 463 h 926"/>
                <a:gd name="T2" fmla="*/ 463 w 926"/>
                <a:gd name="T3" fmla="*/ 0 h 926"/>
                <a:gd name="T4" fmla="*/ 926 w 926"/>
                <a:gd name="T5" fmla="*/ 463 h 926"/>
                <a:gd name="T6" fmla="*/ 926 w 926"/>
                <a:gd name="T7" fmla="*/ 463 h 926"/>
                <a:gd name="T8" fmla="*/ 463 w 926"/>
                <a:gd name="T9" fmla="*/ 926 h 926"/>
                <a:gd name="T10" fmla="*/ 0 w 926"/>
                <a:gd name="T11" fmla="*/ 463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6" h="926">
                  <a:moveTo>
                    <a:pt x="0" y="463"/>
                  </a:moveTo>
                  <a:cubicBezTo>
                    <a:pt x="0" y="207"/>
                    <a:pt x="207" y="0"/>
                    <a:pt x="463" y="0"/>
                  </a:cubicBezTo>
                  <a:cubicBezTo>
                    <a:pt x="719" y="0"/>
                    <a:pt x="926" y="207"/>
                    <a:pt x="926" y="463"/>
                  </a:cubicBezTo>
                  <a:cubicBezTo>
                    <a:pt x="926" y="463"/>
                    <a:pt x="926" y="463"/>
                    <a:pt x="926" y="463"/>
                  </a:cubicBezTo>
                  <a:cubicBezTo>
                    <a:pt x="926" y="719"/>
                    <a:pt x="719" y="926"/>
                    <a:pt x="463" y="926"/>
                  </a:cubicBezTo>
                  <a:cubicBezTo>
                    <a:pt x="207" y="926"/>
                    <a:pt x="0" y="719"/>
                    <a:pt x="0" y="463"/>
                  </a:cubicBezTo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217"/>
            <p:cNvSpPr>
              <a:spLocks noChangeArrowheads="1"/>
            </p:cNvSpPr>
            <p:nvPr/>
          </p:nvSpPr>
          <p:spPr bwMode="auto">
            <a:xfrm>
              <a:off x="6461" y="3102"/>
              <a:ext cx="56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RFC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Rectangle 218"/>
            <p:cNvSpPr>
              <a:spLocks noChangeArrowheads="1"/>
            </p:cNvSpPr>
            <p:nvPr/>
          </p:nvSpPr>
          <p:spPr bwMode="auto">
            <a:xfrm>
              <a:off x="7263" y="2453"/>
              <a:ext cx="142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Service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Rectangle 219"/>
            <p:cNvSpPr>
              <a:spLocks noChangeArrowheads="1"/>
            </p:cNvSpPr>
            <p:nvPr/>
          </p:nvSpPr>
          <p:spPr bwMode="auto">
            <a:xfrm>
              <a:off x="7194" y="2539"/>
              <a:ext cx="220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Monitoring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Rectangle 220"/>
            <p:cNvSpPr>
              <a:spLocks noChangeArrowheads="1"/>
            </p:cNvSpPr>
            <p:nvPr/>
          </p:nvSpPr>
          <p:spPr bwMode="auto">
            <a:xfrm>
              <a:off x="7283" y="2625"/>
              <a:ext cx="12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Comp.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Rectangle 221"/>
            <p:cNvSpPr>
              <a:spLocks noChangeArrowheads="1"/>
            </p:cNvSpPr>
            <p:nvPr/>
          </p:nvSpPr>
          <p:spPr bwMode="auto">
            <a:xfrm>
              <a:off x="4876" y="2453"/>
              <a:ext cx="155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Catalog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Rectangle 222"/>
            <p:cNvSpPr>
              <a:spLocks noChangeArrowheads="1"/>
            </p:cNvSpPr>
            <p:nvPr/>
          </p:nvSpPr>
          <p:spPr bwMode="auto">
            <a:xfrm>
              <a:off x="4876" y="2539"/>
              <a:ext cx="249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Composition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Rectangle 223"/>
            <p:cNvSpPr>
              <a:spLocks noChangeArrowheads="1"/>
            </p:cNvSpPr>
            <p:nvPr/>
          </p:nvSpPr>
          <p:spPr bwMode="auto">
            <a:xfrm>
              <a:off x="4876" y="2625"/>
              <a:ext cx="22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Component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Freeform 224"/>
            <p:cNvSpPr>
              <a:spLocks/>
            </p:cNvSpPr>
            <p:nvPr/>
          </p:nvSpPr>
          <p:spPr bwMode="auto">
            <a:xfrm>
              <a:off x="5366" y="1532"/>
              <a:ext cx="190" cy="263"/>
            </a:xfrm>
            <a:custGeom>
              <a:avLst/>
              <a:gdLst>
                <a:gd name="T0" fmla="*/ 0 w 926"/>
                <a:gd name="T1" fmla="*/ 463 h 926"/>
                <a:gd name="T2" fmla="*/ 463 w 926"/>
                <a:gd name="T3" fmla="*/ 0 h 926"/>
                <a:gd name="T4" fmla="*/ 926 w 926"/>
                <a:gd name="T5" fmla="*/ 463 h 926"/>
                <a:gd name="T6" fmla="*/ 926 w 926"/>
                <a:gd name="T7" fmla="*/ 463 h 926"/>
                <a:gd name="T8" fmla="*/ 463 w 926"/>
                <a:gd name="T9" fmla="*/ 926 h 926"/>
                <a:gd name="T10" fmla="*/ 0 w 926"/>
                <a:gd name="T11" fmla="*/ 463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6" h="926">
                  <a:moveTo>
                    <a:pt x="0" y="463"/>
                  </a:moveTo>
                  <a:cubicBezTo>
                    <a:pt x="0" y="207"/>
                    <a:pt x="207" y="0"/>
                    <a:pt x="463" y="0"/>
                  </a:cubicBezTo>
                  <a:cubicBezTo>
                    <a:pt x="719" y="0"/>
                    <a:pt x="926" y="207"/>
                    <a:pt x="926" y="463"/>
                  </a:cubicBezTo>
                  <a:cubicBezTo>
                    <a:pt x="926" y="463"/>
                    <a:pt x="926" y="463"/>
                    <a:pt x="926" y="463"/>
                  </a:cubicBezTo>
                  <a:cubicBezTo>
                    <a:pt x="926" y="719"/>
                    <a:pt x="719" y="926"/>
                    <a:pt x="463" y="926"/>
                  </a:cubicBezTo>
                  <a:cubicBezTo>
                    <a:pt x="207" y="926"/>
                    <a:pt x="0" y="719"/>
                    <a:pt x="0" y="463"/>
                  </a:cubicBezTo>
                </a:path>
              </a:pathLst>
            </a:custGeom>
            <a:solidFill>
              <a:srgbClr val="C3C2C2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Rectangle 225"/>
            <p:cNvSpPr>
              <a:spLocks noChangeArrowheads="1"/>
            </p:cNvSpPr>
            <p:nvPr/>
          </p:nvSpPr>
          <p:spPr bwMode="auto">
            <a:xfrm>
              <a:off x="5379" y="1598"/>
              <a:ext cx="149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Shopping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Rectangle 226"/>
            <p:cNvSpPr>
              <a:spLocks noChangeArrowheads="1"/>
            </p:cNvSpPr>
            <p:nvPr/>
          </p:nvSpPr>
          <p:spPr bwMode="auto">
            <a:xfrm>
              <a:off x="5425" y="1662"/>
              <a:ext cx="59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Cart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Rectangle 227"/>
            <p:cNvSpPr>
              <a:spLocks noChangeArrowheads="1"/>
            </p:cNvSpPr>
            <p:nvPr/>
          </p:nvSpPr>
          <p:spPr bwMode="auto">
            <a:xfrm>
              <a:off x="3439" y="812"/>
              <a:ext cx="198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Enterprise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Rectangle 228"/>
            <p:cNvSpPr>
              <a:spLocks noChangeArrowheads="1"/>
            </p:cNvSpPr>
            <p:nvPr/>
          </p:nvSpPr>
          <p:spPr bwMode="auto">
            <a:xfrm>
              <a:off x="3396" y="898"/>
              <a:ext cx="22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Architecture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6" name="Rectangle 229"/>
            <p:cNvSpPr>
              <a:spLocks noChangeArrowheads="1"/>
            </p:cNvSpPr>
            <p:nvPr/>
          </p:nvSpPr>
          <p:spPr bwMode="auto">
            <a:xfrm>
              <a:off x="3406" y="985"/>
              <a:ext cx="22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Component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7" name="Rectangle 230"/>
            <p:cNvSpPr>
              <a:spLocks noChangeArrowheads="1"/>
            </p:cNvSpPr>
            <p:nvPr/>
          </p:nvSpPr>
          <p:spPr bwMode="auto">
            <a:xfrm>
              <a:off x="4057" y="2998"/>
              <a:ext cx="142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Service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8" name="Rectangle 231"/>
            <p:cNvSpPr>
              <a:spLocks noChangeArrowheads="1"/>
            </p:cNvSpPr>
            <p:nvPr/>
          </p:nvSpPr>
          <p:spPr bwMode="auto">
            <a:xfrm>
              <a:off x="4067" y="3084"/>
              <a:ext cx="140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Design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9" name="Rectangle 232"/>
            <p:cNvSpPr>
              <a:spLocks noChangeArrowheads="1"/>
            </p:cNvSpPr>
            <p:nvPr/>
          </p:nvSpPr>
          <p:spPr bwMode="auto">
            <a:xfrm>
              <a:off x="3958" y="3171"/>
              <a:ext cx="22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Component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0" name="Rectangle 233"/>
            <p:cNvSpPr>
              <a:spLocks noChangeArrowheads="1"/>
            </p:cNvSpPr>
            <p:nvPr/>
          </p:nvSpPr>
          <p:spPr bwMode="auto">
            <a:xfrm>
              <a:off x="5369" y="3348"/>
              <a:ext cx="20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Fulfillment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1" name="Rectangle 234"/>
            <p:cNvSpPr>
              <a:spLocks noChangeArrowheads="1"/>
            </p:cNvSpPr>
            <p:nvPr/>
          </p:nvSpPr>
          <p:spPr bwMode="auto">
            <a:xfrm>
              <a:off x="5369" y="3434"/>
              <a:ext cx="179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Execution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2" name="Rectangle 235"/>
            <p:cNvSpPr>
              <a:spLocks noChangeArrowheads="1"/>
            </p:cNvSpPr>
            <p:nvPr/>
          </p:nvSpPr>
          <p:spPr bwMode="auto">
            <a:xfrm>
              <a:off x="5369" y="3525"/>
              <a:ext cx="12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Comp.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3" name="Rectangle 236"/>
            <p:cNvSpPr>
              <a:spLocks noChangeArrowheads="1"/>
            </p:cNvSpPr>
            <p:nvPr/>
          </p:nvSpPr>
          <p:spPr bwMode="auto">
            <a:xfrm>
              <a:off x="5655" y="1897"/>
              <a:ext cx="125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Request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4" name="Rectangle 237"/>
            <p:cNvSpPr>
              <a:spLocks noChangeArrowheads="1"/>
            </p:cNvSpPr>
            <p:nvPr/>
          </p:nvSpPr>
          <p:spPr bwMode="auto">
            <a:xfrm>
              <a:off x="5530" y="1970"/>
              <a:ext cx="223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Rationalization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5" name="Rectangle 238"/>
            <p:cNvSpPr>
              <a:spLocks noChangeArrowheads="1"/>
            </p:cNvSpPr>
            <p:nvPr/>
          </p:nvSpPr>
          <p:spPr bwMode="auto">
            <a:xfrm>
              <a:off x="5593" y="2043"/>
              <a:ext cx="172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Component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Rectangle 239"/>
            <p:cNvSpPr>
              <a:spLocks noChangeArrowheads="1"/>
            </p:cNvSpPr>
            <p:nvPr/>
          </p:nvSpPr>
          <p:spPr bwMode="auto">
            <a:xfrm>
              <a:off x="7125" y="2998"/>
              <a:ext cx="268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Configuration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Rectangle 240"/>
            <p:cNvSpPr>
              <a:spLocks noChangeArrowheads="1"/>
            </p:cNvSpPr>
            <p:nvPr/>
          </p:nvSpPr>
          <p:spPr bwMode="auto">
            <a:xfrm>
              <a:off x="7131" y="3084"/>
              <a:ext cx="26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Management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3" name="Rectangle 241"/>
            <p:cNvSpPr>
              <a:spLocks noChangeArrowheads="1"/>
            </p:cNvSpPr>
            <p:nvPr/>
          </p:nvSpPr>
          <p:spPr bwMode="auto">
            <a:xfrm>
              <a:off x="7168" y="3171"/>
              <a:ext cx="22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Component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4" name="Rectangle 242"/>
            <p:cNvSpPr>
              <a:spLocks noChangeArrowheads="1"/>
            </p:cNvSpPr>
            <p:nvPr/>
          </p:nvSpPr>
          <p:spPr bwMode="auto">
            <a:xfrm>
              <a:off x="4353" y="2998"/>
              <a:ext cx="142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Release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5" name="Rectangle 243"/>
            <p:cNvSpPr>
              <a:spLocks noChangeArrowheads="1"/>
            </p:cNvSpPr>
            <p:nvPr/>
          </p:nvSpPr>
          <p:spPr bwMode="auto">
            <a:xfrm>
              <a:off x="4353" y="3084"/>
              <a:ext cx="249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Composition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6" name="Rectangle 244"/>
            <p:cNvSpPr>
              <a:spLocks noChangeArrowheads="1"/>
            </p:cNvSpPr>
            <p:nvPr/>
          </p:nvSpPr>
          <p:spPr bwMode="auto">
            <a:xfrm>
              <a:off x="4353" y="3171"/>
              <a:ext cx="22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Component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7" name="Freeform 245"/>
            <p:cNvSpPr>
              <a:spLocks/>
            </p:cNvSpPr>
            <p:nvPr/>
          </p:nvSpPr>
          <p:spPr bwMode="auto">
            <a:xfrm>
              <a:off x="4569" y="1122"/>
              <a:ext cx="273" cy="2271"/>
            </a:xfrm>
            <a:custGeom>
              <a:avLst/>
              <a:gdLst>
                <a:gd name="T0" fmla="*/ 120 w 273"/>
                <a:gd name="T1" fmla="*/ 2271 h 2271"/>
                <a:gd name="T2" fmla="*/ 120 w 273"/>
                <a:gd name="T3" fmla="*/ 1823 h 2271"/>
                <a:gd name="T4" fmla="*/ 273 w 273"/>
                <a:gd name="T5" fmla="*/ 1823 h 2271"/>
                <a:gd name="T6" fmla="*/ 273 w 273"/>
                <a:gd name="T7" fmla="*/ 0 h 2271"/>
                <a:gd name="T8" fmla="*/ 0 w 273"/>
                <a:gd name="T9" fmla="*/ 0 h 2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2271">
                  <a:moveTo>
                    <a:pt x="120" y="2271"/>
                  </a:moveTo>
                  <a:lnTo>
                    <a:pt x="120" y="1823"/>
                  </a:lnTo>
                  <a:lnTo>
                    <a:pt x="273" y="1823"/>
                  </a:lnTo>
                  <a:lnTo>
                    <a:pt x="273" y="0"/>
                  </a:lnTo>
                  <a:lnTo>
                    <a:pt x="0" y="0"/>
                  </a:lnTo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8" name="Rectangle 246"/>
            <p:cNvSpPr>
              <a:spLocks noChangeArrowheads="1"/>
            </p:cNvSpPr>
            <p:nvPr/>
          </p:nvSpPr>
          <p:spPr bwMode="auto">
            <a:xfrm>
              <a:off x="6397" y="1899"/>
              <a:ext cx="469" cy="463"/>
            </a:xfrm>
            <a:prstGeom prst="rect">
              <a:avLst/>
            </a:prstGeom>
            <a:solidFill>
              <a:srgbClr val="00A6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9" name="Rectangle 247"/>
            <p:cNvSpPr>
              <a:spLocks noChangeArrowheads="1"/>
            </p:cNvSpPr>
            <p:nvPr/>
          </p:nvSpPr>
          <p:spPr bwMode="auto">
            <a:xfrm>
              <a:off x="6540" y="1898"/>
              <a:ext cx="249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Service Level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0" name="Rectangle 248"/>
            <p:cNvSpPr>
              <a:spLocks noChangeArrowheads="1"/>
            </p:cNvSpPr>
            <p:nvPr/>
          </p:nvSpPr>
          <p:spPr bwMode="auto">
            <a:xfrm>
              <a:off x="6586" y="1989"/>
              <a:ext cx="22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Component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1" name="Freeform 249"/>
            <p:cNvSpPr>
              <a:spLocks/>
            </p:cNvSpPr>
            <p:nvPr/>
          </p:nvSpPr>
          <p:spPr bwMode="auto">
            <a:xfrm>
              <a:off x="6405" y="2089"/>
              <a:ext cx="190" cy="263"/>
            </a:xfrm>
            <a:custGeom>
              <a:avLst/>
              <a:gdLst>
                <a:gd name="T0" fmla="*/ 0 w 926"/>
                <a:gd name="T1" fmla="*/ 463 h 926"/>
                <a:gd name="T2" fmla="*/ 463 w 926"/>
                <a:gd name="T3" fmla="*/ 0 h 926"/>
                <a:gd name="T4" fmla="*/ 926 w 926"/>
                <a:gd name="T5" fmla="*/ 463 h 926"/>
                <a:gd name="T6" fmla="*/ 926 w 926"/>
                <a:gd name="T7" fmla="*/ 463 h 926"/>
                <a:gd name="T8" fmla="*/ 463 w 926"/>
                <a:gd name="T9" fmla="*/ 926 h 926"/>
                <a:gd name="T10" fmla="*/ 0 w 926"/>
                <a:gd name="T11" fmla="*/ 463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6" h="926">
                  <a:moveTo>
                    <a:pt x="0" y="463"/>
                  </a:moveTo>
                  <a:cubicBezTo>
                    <a:pt x="0" y="207"/>
                    <a:pt x="207" y="0"/>
                    <a:pt x="463" y="0"/>
                  </a:cubicBezTo>
                  <a:cubicBezTo>
                    <a:pt x="719" y="0"/>
                    <a:pt x="926" y="207"/>
                    <a:pt x="926" y="463"/>
                  </a:cubicBezTo>
                  <a:cubicBezTo>
                    <a:pt x="926" y="463"/>
                    <a:pt x="926" y="463"/>
                    <a:pt x="926" y="463"/>
                  </a:cubicBezTo>
                  <a:cubicBezTo>
                    <a:pt x="926" y="719"/>
                    <a:pt x="719" y="926"/>
                    <a:pt x="463" y="926"/>
                  </a:cubicBezTo>
                  <a:cubicBezTo>
                    <a:pt x="207" y="926"/>
                    <a:pt x="0" y="719"/>
                    <a:pt x="0" y="463"/>
                  </a:cubicBezTo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2" name="Rectangle 250"/>
            <p:cNvSpPr>
              <a:spLocks noChangeArrowheads="1"/>
            </p:cNvSpPr>
            <p:nvPr/>
          </p:nvSpPr>
          <p:spPr bwMode="auto">
            <a:xfrm>
              <a:off x="6434" y="2152"/>
              <a:ext cx="111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Service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3" name="Rectangle 251"/>
            <p:cNvSpPr>
              <a:spLocks noChangeArrowheads="1"/>
            </p:cNvSpPr>
            <p:nvPr/>
          </p:nvSpPr>
          <p:spPr bwMode="auto">
            <a:xfrm>
              <a:off x="6424" y="2221"/>
              <a:ext cx="12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Contract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4" name="Freeform 252"/>
            <p:cNvSpPr>
              <a:spLocks/>
            </p:cNvSpPr>
            <p:nvPr/>
          </p:nvSpPr>
          <p:spPr bwMode="auto">
            <a:xfrm>
              <a:off x="5294" y="2301"/>
              <a:ext cx="361" cy="20"/>
            </a:xfrm>
            <a:custGeom>
              <a:avLst/>
              <a:gdLst>
                <a:gd name="T0" fmla="*/ 1757 w 1757"/>
                <a:gd name="T1" fmla="*/ 58 h 70"/>
                <a:gd name="T2" fmla="*/ 875 w 1757"/>
                <a:gd name="T3" fmla="*/ 64 h 70"/>
                <a:gd name="T4" fmla="*/ 811 w 1757"/>
                <a:gd name="T5" fmla="*/ 0 h 70"/>
                <a:gd name="T6" fmla="*/ 747 w 1757"/>
                <a:gd name="T7" fmla="*/ 65 h 70"/>
                <a:gd name="T8" fmla="*/ 0 w 1757"/>
                <a:gd name="T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7" h="70">
                  <a:moveTo>
                    <a:pt x="1757" y="58"/>
                  </a:moveTo>
                  <a:lnTo>
                    <a:pt x="875" y="64"/>
                  </a:lnTo>
                  <a:cubicBezTo>
                    <a:pt x="875" y="29"/>
                    <a:pt x="846" y="0"/>
                    <a:pt x="811" y="0"/>
                  </a:cubicBezTo>
                  <a:cubicBezTo>
                    <a:pt x="775" y="1"/>
                    <a:pt x="747" y="29"/>
                    <a:pt x="747" y="65"/>
                  </a:cubicBezTo>
                  <a:lnTo>
                    <a:pt x="0" y="70"/>
                  </a:lnTo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5" name="Freeform 253"/>
            <p:cNvSpPr>
              <a:spLocks/>
            </p:cNvSpPr>
            <p:nvPr/>
          </p:nvSpPr>
          <p:spPr bwMode="auto">
            <a:xfrm>
              <a:off x="5784" y="2221"/>
              <a:ext cx="620" cy="180"/>
            </a:xfrm>
            <a:custGeom>
              <a:avLst/>
              <a:gdLst>
                <a:gd name="T0" fmla="*/ 3019 w 3019"/>
                <a:gd name="T1" fmla="*/ 0 h 636"/>
                <a:gd name="T2" fmla="*/ 2832 w 3019"/>
                <a:gd name="T3" fmla="*/ 0 h 636"/>
                <a:gd name="T4" fmla="*/ 2832 w 3019"/>
                <a:gd name="T5" fmla="*/ 636 h 636"/>
                <a:gd name="T6" fmla="*/ 1020 w 3019"/>
                <a:gd name="T7" fmla="*/ 636 h 636"/>
                <a:gd name="T8" fmla="*/ 956 w 3019"/>
                <a:gd name="T9" fmla="*/ 572 h 636"/>
                <a:gd name="T10" fmla="*/ 892 w 3019"/>
                <a:gd name="T11" fmla="*/ 636 h 636"/>
                <a:gd name="T12" fmla="*/ 892 w 3019"/>
                <a:gd name="T13" fmla="*/ 636 h 636"/>
                <a:gd name="T14" fmla="*/ 0 w 3019"/>
                <a:gd name="T15" fmla="*/ 636 h 636"/>
                <a:gd name="T16" fmla="*/ 0 w 3019"/>
                <a:gd name="T17" fmla="*/ 343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19" h="636">
                  <a:moveTo>
                    <a:pt x="3019" y="0"/>
                  </a:moveTo>
                  <a:lnTo>
                    <a:pt x="2832" y="0"/>
                  </a:lnTo>
                  <a:lnTo>
                    <a:pt x="2832" y="636"/>
                  </a:lnTo>
                  <a:lnTo>
                    <a:pt x="1020" y="636"/>
                  </a:lnTo>
                  <a:cubicBezTo>
                    <a:pt x="1020" y="601"/>
                    <a:pt x="992" y="572"/>
                    <a:pt x="956" y="572"/>
                  </a:cubicBezTo>
                  <a:cubicBezTo>
                    <a:pt x="921" y="572"/>
                    <a:pt x="892" y="601"/>
                    <a:pt x="892" y="636"/>
                  </a:cubicBezTo>
                  <a:cubicBezTo>
                    <a:pt x="892" y="636"/>
                    <a:pt x="892" y="636"/>
                    <a:pt x="892" y="636"/>
                  </a:cubicBezTo>
                  <a:lnTo>
                    <a:pt x="0" y="636"/>
                  </a:lnTo>
                  <a:lnTo>
                    <a:pt x="0" y="343"/>
                  </a:lnTo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6" name="Line 254"/>
            <p:cNvSpPr>
              <a:spLocks noChangeShapeType="1"/>
            </p:cNvSpPr>
            <p:nvPr/>
          </p:nvSpPr>
          <p:spPr bwMode="auto">
            <a:xfrm>
              <a:off x="5815" y="3525"/>
              <a:ext cx="1176" cy="0"/>
            </a:xfrm>
            <a:prstGeom prst="line">
              <a:avLst/>
            </a:prstGeom>
            <a:noFill/>
            <a:ln w="23813" cap="rnd">
              <a:solidFill>
                <a:srgbClr val="79447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7" name="Freeform 255"/>
            <p:cNvSpPr>
              <a:spLocks/>
            </p:cNvSpPr>
            <p:nvPr/>
          </p:nvSpPr>
          <p:spPr bwMode="auto">
            <a:xfrm>
              <a:off x="6595" y="2221"/>
              <a:ext cx="423" cy="1213"/>
            </a:xfrm>
            <a:custGeom>
              <a:avLst/>
              <a:gdLst>
                <a:gd name="T0" fmla="*/ 0 w 423"/>
                <a:gd name="T1" fmla="*/ 0 h 1213"/>
                <a:gd name="T2" fmla="*/ 329 w 423"/>
                <a:gd name="T3" fmla="*/ 0 h 1213"/>
                <a:gd name="T4" fmla="*/ 329 w 423"/>
                <a:gd name="T5" fmla="*/ 1213 h 1213"/>
                <a:gd name="T6" fmla="*/ 423 w 423"/>
                <a:gd name="T7" fmla="*/ 1213 h 1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3" h="1213">
                  <a:moveTo>
                    <a:pt x="0" y="0"/>
                  </a:moveTo>
                  <a:lnTo>
                    <a:pt x="329" y="0"/>
                  </a:lnTo>
                  <a:lnTo>
                    <a:pt x="329" y="1213"/>
                  </a:lnTo>
                  <a:lnTo>
                    <a:pt x="423" y="1213"/>
                  </a:lnTo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8" name="Freeform 256"/>
            <p:cNvSpPr>
              <a:spLocks/>
            </p:cNvSpPr>
            <p:nvPr/>
          </p:nvSpPr>
          <p:spPr bwMode="auto">
            <a:xfrm>
              <a:off x="6991" y="3393"/>
              <a:ext cx="190" cy="264"/>
            </a:xfrm>
            <a:custGeom>
              <a:avLst/>
              <a:gdLst>
                <a:gd name="T0" fmla="*/ 0 w 927"/>
                <a:gd name="T1" fmla="*/ 463 h 927"/>
                <a:gd name="T2" fmla="*/ 463 w 927"/>
                <a:gd name="T3" fmla="*/ 0 h 927"/>
                <a:gd name="T4" fmla="*/ 927 w 927"/>
                <a:gd name="T5" fmla="*/ 463 h 927"/>
                <a:gd name="T6" fmla="*/ 927 w 927"/>
                <a:gd name="T7" fmla="*/ 463 h 927"/>
                <a:gd name="T8" fmla="*/ 463 w 927"/>
                <a:gd name="T9" fmla="*/ 927 h 927"/>
                <a:gd name="T10" fmla="*/ 0 w 927"/>
                <a:gd name="T11" fmla="*/ 463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7" h="927">
                  <a:moveTo>
                    <a:pt x="0" y="463"/>
                  </a:moveTo>
                  <a:cubicBezTo>
                    <a:pt x="0" y="208"/>
                    <a:pt x="208" y="0"/>
                    <a:pt x="463" y="0"/>
                  </a:cubicBezTo>
                  <a:cubicBezTo>
                    <a:pt x="719" y="0"/>
                    <a:pt x="927" y="208"/>
                    <a:pt x="927" y="463"/>
                  </a:cubicBezTo>
                  <a:cubicBezTo>
                    <a:pt x="927" y="463"/>
                    <a:pt x="927" y="463"/>
                    <a:pt x="927" y="463"/>
                  </a:cubicBezTo>
                  <a:cubicBezTo>
                    <a:pt x="927" y="719"/>
                    <a:pt x="719" y="927"/>
                    <a:pt x="463" y="927"/>
                  </a:cubicBezTo>
                  <a:cubicBezTo>
                    <a:pt x="208" y="927"/>
                    <a:pt x="0" y="719"/>
                    <a:pt x="0" y="463"/>
                  </a:cubicBezTo>
                </a:path>
              </a:pathLst>
            </a:custGeom>
            <a:solidFill>
              <a:srgbClr val="79447B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9" name="Freeform 257"/>
            <p:cNvSpPr>
              <a:spLocks/>
            </p:cNvSpPr>
            <p:nvPr/>
          </p:nvSpPr>
          <p:spPr bwMode="auto">
            <a:xfrm>
              <a:off x="6991" y="3393"/>
              <a:ext cx="190" cy="264"/>
            </a:xfrm>
            <a:custGeom>
              <a:avLst/>
              <a:gdLst>
                <a:gd name="T0" fmla="*/ 0 w 190"/>
                <a:gd name="T1" fmla="*/ 132 h 264"/>
                <a:gd name="T2" fmla="*/ 95 w 190"/>
                <a:gd name="T3" fmla="*/ 0 h 264"/>
                <a:gd name="T4" fmla="*/ 190 w 190"/>
                <a:gd name="T5" fmla="*/ 132 h 264"/>
                <a:gd name="T6" fmla="*/ 190 w 190"/>
                <a:gd name="T7" fmla="*/ 132 h 264"/>
                <a:gd name="T8" fmla="*/ 95 w 190"/>
                <a:gd name="T9" fmla="*/ 264 h 264"/>
                <a:gd name="T10" fmla="*/ 0 w 190"/>
                <a:gd name="T11" fmla="*/ 132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" h="264">
                  <a:moveTo>
                    <a:pt x="0" y="132"/>
                  </a:moveTo>
                  <a:cubicBezTo>
                    <a:pt x="0" y="59"/>
                    <a:pt x="43" y="0"/>
                    <a:pt x="95" y="0"/>
                  </a:cubicBezTo>
                  <a:cubicBezTo>
                    <a:pt x="148" y="0"/>
                    <a:pt x="190" y="59"/>
                    <a:pt x="190" y="132"/>
                  </a:cubicBezTo>
                  <a:cubicBezTo>
                    <a:pt x="190" y="132"/>
                    <a:pt x="190" y="132"/>
                    <a:pt x="190" y="132"/>
                  </a:cubicBezTo>
                  <a:cubicBezTo>
                    <a:pt x="190" y="204"/>
                    <a:pt x="148" y="264"/>
                    <a:pt x="95" y="264"/>
                  </a:cubicBezTo>
                  <a:cubicBezTo>
                    <a:pt x="43" y="264"/>
                    <a:pt x="0" y="204"/>
                    <a:pt x="0" y="132"/>
                  </a:cubicBezTo>
                </a:path>
              </a:pathLst>
            </a:custGeom>
            <a:noFill/>
            <a:ln w="1588" cap="rnd">
              <a:solidFill>
                <a:srgbClr val="79447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0" name="Rectangle 258"/>
            <p:cNvSpPr>
              <a:spLocks noChangeArrowheads="1"/>
            </p:cNvSpPr>
            <p:nvPr/>
          </p:nvSpPr>
          <p:spPr bwMode="auto">
            <a:xfrm>
              <a:off x="7033" y="3425"/>
              <a:ext cx="100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Actual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1" name="Rectangle 259"/>
            <p:cNvSpPr>
              <a:spLocks noChangeArrowheads="1"/>
            </p:cNvSpPr>
            <p:nvPr/>
          </p:nvSpPr>
          <p:spPr bwMode="auto">
            <a:xfrm>
              <a:off x="7020" y="3493"/>
              <a:ext cx="111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Service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2" name="Rectangle 260"/>
            <p:cNvSpPr>
              <a:spLocks noChangeArrowheads="1"/>
            </p:cNvSpPr>
            <p:nvPr/>
          </p:nvSpPr>
          <p:spPr bwMode="auto">
            <a:xfrm>
              <a:off x="7056" y="3557"/>
              <a:ext cx="43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CIs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3" name="Rectangle 261"/>
            <p:cNvSpPr>
              <a:spLocks noChangeArrowheads="1"/>
            </p:cNvSpPr>
            <p:nvPr/>
          </p:nvSpPr>
          <p:spPr bwMode="auto">
            <a:xfrm>
              <a:off x="4352" y="2444"/>
              <a:ext cx="469" cy="464"/>
            </a:xfrm>
            <a:prstGeom prst="rect">
              <a:avLst/>
            </a:prstGeom>
            <a:solidFill>
              <a:srgbClr val="00A6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4" name="Freeform 262"/>
            <p:cNvSpPr>
              <a:spLocks/>
            </p:cNvSpPr>
            <p:nvPr/>
          </p:nvSpPr>
          <p:spPr bwMode="auto">
            <a:xfrm>
              <a:off x="4378" y="2623"/>
              <a:ext cx="191" cy="263"/>
            </a:xfrm>
            <a:custGeom>
              <a:avLst/>
              <a:gdLst>
                <a:gd name="T0" fmla="*/ 0 w 927"/>
                <a:gd name="T1" fmla="*/ 463 h 926"/>
                <a:gd name="T2" fmla="*/ 464 w 927"/>
                <a:gd name="T3" fmla="*/ 0 h 926"/>
                <a:gd name="T4" fmla="*/ 927 w 927"/>
                <a:gd name="T5" fmla="*/ 463 h 926"/>
                <a:gd name="T6" fmla="*/ 927 w 927"/>
                <a:gd name="T7" fmla="*/ 463 h 926"/>
                <a:gd name="T8" fmla="*/ 464 w 927"/>
                <a:gd name="T9" fmla="*/ 926 h 926"/>
                <a:gd name="T10" fmla="*/ 0 w 927"/>
                <a:gd name="T11" fmla="*/ 463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7" h="926">
                  <a:moveTo>
                    <a:pt x="0" y="463"/>
                  </a:moveTo>
                  <a:cubicBezTo>
                    <a:pt x="0" y="207"/>
                    <a:pt x="208" y="0"/>
                    <a:pt x="464" y="0"/>
                  </a:cubicBezTo>
                  <a:cubicBezTo>
                    <a:pt x="719" y="0"/>
                    <a:pt x="927" y="207"/>
                    <a:pt x="927" y="463"/>
                  </a:cubicBezTo>
                  <a:cubicBezTo>
                    <a:pt x="927" y="463"/>
                    <a:pt x="927" y="463"/>
                    <a:pt x="927" y="463"/>
                  </a:cubicBezTo>
                  <a:cubicBezTo>
                    <a:pt x="927" y="719"/>
                    <a:pt x="719" y="926"/>
                    <a:pt x="464" y="926"/>
                  </a:cubicBezTo>
                  <a:cubicBezTo>
                    <a:pt x="208" y="926"/>
                    <a:pt x="0" y="719"/>
                    <a:pt x="0" y="463"/>
                  </a:cubicBezTo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5" name="Rectangle 263"/>
            <p:cNvSpPr>
              <a:spLocks noChangeArrowheads="1"/>
            </p:cNvSpPr>
            <p:nvPr/>
          </p:nvSpPr>
          <p:spPr bwMode="auto">
            <a:xfrm>
              <a:off x="4429" y="2689"/>
              <a:ext cx="73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Build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6" name="Rectangle 264"/>
            <p:cNvSpPr>
              <a:spLocks noChangeArrowheads="1"/>
            </p:cNvSpPr>
            <p:nvPr/>
          </p:nvSpPr>
          <p:spPr bwMode="auto">
            <a:xfrm>
              <a:off x="4396" y="2752"/>
              <a:ext cx="119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Package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7" name="Rectangle 265"/>
            <p:cNvSpPr>
              <a:spLocks noChangeArrowheads="1"/>
            </p:cNvSpPr>
            <p:nvPr/>
          </p:nvSpPr>
          <p:spPr bwMode="auto">
            <a:xfrm>
              <a:off x="4475" y="2453"/>
              <a:ext cx="270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Build Package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8" name="Rectangle 266"/>
            <p:cNvSpPr>
              <a:spLocks noChangeArrowheads="1"/>
            </p:cNvSpPr>
            <p:nvPr/>
          </p:nvSpPr>
          <p:spPr bwMode="auto">
            <a:xfrm>
              <a:off x="4540" y="2539"/>
              <a:ext cx="22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Component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9" name="Line 267"/>
            <p:cNvSpPr>
              <a:spLocks noChangeShapeType="1"/>
            </p:cNvSpPr>
            <p:nvPr/>
          </p:nvSpPr>
          <p:spPr bwMode="auto">
            <a:xfrm flipV="1">
              <a:off x="4474" y="2345"/>
              <a:ext cx="0" cy="278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0" name="Freeform 268"/>
            <p:cNvSpPr>
              <a:spLocks/>
            </p:cNvSpPr>
            <p:nvPr/>
          </p:nvSpPr>
          <p:spPr bwMode="auto">
            <a:xfrm>
              <a:off x="4474" y="2886"/>
              <a:ext cx="175" cy="520"/>
            </a:xfrm>
            <a:custGeom>
              <a:avLst/>
              <a:gdLst>
                <a:gd name="T0" fmla="*/ 175 w 175"/>
                <a:gd name="T1" fmla="*/ 520 h 520"/>
                <a:gd name="T2" fmla="*/ 175 w 175"/>
                <a:gd name="T3" fmla="*/ 54 h 520"/>
                <a:gd name="T4" fmla="*/ 0 w 175"/>
                <a:gd name="T5" fmla="*/ 54 h 520"/>
                <a:gd name="T6" fmla="*/ 0 w 175"/>
                <a:gd name="T7" fmla="*/ 0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5" h="520">
                  <a:moveTo>
                    <a:pt x="175" y="520"/>
                  </a:moveTo>
                  <a:lnTo>
                    <a:pt x="175" y="54"/>
                  </a:lnTo>
                  <a:lnTo>
                    <a:pt x="0" y="54"/>
                  </a:lnTo>
                  <a:lnTo>
                    <a:pt x="0" y="0"/>
                  </a:lnTo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1" name="Line 269"/>
            <p:cNvSpPr>
              <a:spLocks noChangeShapeType="1"/>
            </p:cNvSpPr>
            <p:nvPr/>
          </p:nvSpPr>
          <p:spPr bwMode="auto">
            <a:xfrm flipV="1">
              <a:off x="4474" y="1795"/>
              <a:ext cx="0" cy="287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2" name="Line 270"/>
            <p:cNvSpPr>
              <a:spLocks noChangeShapeType="1"/>
            </p:cNvSpPr>
            <p:nvPr/>
          </p:nvSpPr>
          <p:spPr bwMode="auto">
            <a:xfrm flipV="1">
              <a:off x="3877" y="1795"/>
              <a:ext cx="0" cy="287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3" name="Freeform 271"/>
            <p:cNvSpPr>
              <a:spLocks/>
            </p:cNvSpPr>
            <p:nvPr/>
          </p:nvSpPr>
          <p:spPr bwMode="auto">
            <a:xfrm>
              <a:off x="4594" y="3393"/>
              <a:ext cx="191" cy="264"/>
            </a:xfrm>
            <a:custGeom>
              <a:avLst/>
              <a:gdLst>
                <a:gd name="T0" fmla="*/ 0 w 927"/>
                <a:gd name="T1" fmla="*/ 463 h 927"/>
                <a:gd name="T2" fmla="*/ 463 w 927"/>
                <a:gd name="T3" fmla="*/ 0 h 927"/>
                <a:gd name="T4" fmla="*/ 927 w 927"/>
                <a:gd name="T5" fmla="*/ 463 h 927"/>
                <a:gd name="T6" fmla="*/ 927 w 927"/>
                <a:gd name="T7" fmla="*/ 463 h 927"/>
                <a:gd name="T8" fmla="*/ 463 w 927"/>
                <a:gd name="T9" fmla="*/ 927 h 927"/>
                <a:gd name="T10" fmla="*/ 0 w 927"/>
                <a:gd name="T11" fmla="*/ 463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7" h="927">
                  <a:moveTo>
                    <a:pt x="0" y="463"/>
                  </a:moveTo>
                  <a:cubicBezTo>
                    <a:pt x="0" y="208"/>
                    <a:pt x="208" y="0"/>
                    <a:pt x="463" y="0"/>
                  </a:cubicBezTo>
                  <a:cubicBezTo>
                    <a:pt x="719" y="0"/>
                    <a:pt x="927" y="208"/>
                    <a:pt x="927" y="463"/>
                  </a:cubicBezTo>
                  <a:cubicBezTo>
                    <a:pt x="927" y="463"/>
                    <a:pt x="927" y="463"/>
                    <a:pt x="927" y="463"/>
                  </a:cubicBezTo>
                  <a:cubicBezTo>
                    <a:pt x="927" y="719"/>
                    <a:pt x="719" y="927"/>
                    <a:pt x="463" y="927"/>
                  </a:cubicBezTo>
                  <a:cubicBezTo>
                    <a:pt x="208" y="927"/>
                    <a:pt x="0" y="719"/>
                    <a:pt x="0" y="463"/>
                  </a:cubicBezTo>
                </a:path>
              </a:pathLst>
            </a:custGeom>
            <a:solidFill>
              <a:srgbClr val="79447B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4" name="Freeform 272"/>
            <p:cNvSpPr>
              <a:spLocks/>
            </p:cNvSpPr>
            <p:nvPr/>
          </p:nvSpPr>
          <p:spPr bwMode="auto">
            <a:xfrm>
              <a:off x="4594" y="3393"/>
              <a:ext cx="191" cy="264"/>
            </a:xfrm>
            <a:custGeom>
              <a:avLst/>
              <a:gdLst>
                <a:gd name="T0" fmla="*/ 0 w 191"/>
                <a:gd name="T1" fmla="*/ 132 h 264"/>
                <a:gd name="T2" fmla="*/ 95 w 191"/>
                <a:gd name="T3" fmla="*/ 0 h 264"/>
                <a:gd name="T4" fmla="*/ 191 w 191"/>
                <a:gd name="T5" fmla="*/ 132 h 264"/>
                <a:gd name="T6" fmla="*/ 191 w 191"/>
                <a:gd name="T7" fmla="*/ 132 h 264"/>
                <a:gd name="T8" fmla="*/ 95 w 191"/>
                <a:gd name="T9" fmla="*/ 264 h 264"/>
                <a:gd name="T10" fmla="*/ 0 w 191"/>
                <a:gd name="T11" fmla="*/ 132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1" h="264">
                  <a:moveTo>
                    <a:pt x="0" y="132"/>
                  </a:moveTo>
                  <a:cubicBezTo>
                    <a:pt x="0" y="59"/>
                    <a:pt x="43" y="0"/>
                    <a:pt x="95" y="0"/>
                  </a:cubicBezTo>
                  <a:cubicBezTo>
                    <a:pt x="148" y="0"/>
                    <a:pt x="191" y="59"/>
                    <a:pt x="191" y="132"/>
                  </a:cubicBezTo>
                  <a:cubicBezTo>
                    <a:pt x="191" y="132"/>
                    <a:pt x="191" y="132"/>
                    <a:pt x="191" y="132"/>
                  </a:cubicBezTo>
                  <a:cubicBezTo>
                    <a:pt x="191" y="204"/>
                    <a:pt x="148" y="264"/>
                    <a:pt x="95" y="264"/>
                  </a:cubicBezTo>
                  <a:cubicBezTo>
                    <a:pt x="43" y="264"/>
                    <a:pt x="0" y="204"/>
                    <a:pt x="0" y="132"/>
                  </a:cubicBezTo>
                </a:path>
              </a:pathLst>
            </a:custGeom>
            <a:noFill/>
            <a:ln w="1588" cap="rnd">
              <a:solidFill>
                <a:srgbClr val="79447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5" name="Rectangle 273"/>
            <p:cNvSpPr>
              <a:spLocks noChangeArrowheads="1"/>
            </p:cNvSpPr>
            <p:nvPr/>
          </p:nvSpPr>
          <p:spPr bwMode="auto">
            <a:xfrm>
              <a:off x="4623" y="3425"/>
              <a:ext cx="111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Service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6" name="Rectangle 274"/>
            <p:cNvSpPr>
              <a:spLocks noChangeArrowheads="1"/>
            </p:cNvSpPr>
            <p:nvPr/>
          </p:nvSpPr>
          <p:spPr bwMode="auto">
            <a:xfrm>
              <a:off x="4616" y="3493"/>
              <a:ext cx="118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Release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7" name="Rectangle 275"/>
            <p:cNvSpPr>
              <a:spLocks noChangeArrowheads="1"/>
            </p:cNvSpPr>
            <p:nvPr/>
          </p:nvSpPr>
          <p:spPr bwMode="auto">
            <a:xfrm>
              <a:off x="4613" y="3557"/>
              <a:ext cx="131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Blueprint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3523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0" y="-32578"/>
            <a:ext cx="12192000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-27161" y="167484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Digital Transformation Outcome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170032" y="3657601"/>
            <a:ext cx="5937161" cy="2807594"/>
            <a:chOff x="154546" y="1070772"/>
            <a:chExt cx="5808372" cy="2045915"/>
          </a:xfrm>
        </p:grpSpPr>
        <p:sp>
          <p:nvSpPr>
            <p:cNvPr id="80" name="Rectangle 79"/>
            <p:cNvSpPr/>
            <p:nvPr/>
          </p:nvSpPr>
          <p:spPr>
            <a:xfrm>
              <a:off x="1304273" y="1860225"/>
              <a:ext cx="1431304" cy="521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Speedup to signal action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2875323" y="1860224"/>
              <a:ext cx="1431304" cy="521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Delayer Processes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4446373" y="1860224"/>
              <a:ext cx="1431304" cy="521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Raise Process Intelligence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1304273" y="1201606"/>
              <a:ext cx="1431304" cy="521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Accelerate Execution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2875323" y="1201606"/>
              <a:ext cx="1431304" cy="521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Automate Process Steps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4446373" y="1201606"/>
              <a:ext cx="1431304" cy="521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Digital out tasks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304273" y="2518843"/>
              <a:ext cx="1431304" cy="521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Increase Flexibility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875323" y="2518843"/>
              <a:ext cx="1431304" cy="521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Fasten the Feedback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446373" y="2518843"/>
              <a:ext cx="1431304" cy="521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Brainstorm Innovation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54546" y="1070772"/>
              <a:ext cx="5808372" cy="204591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54546" y="3657600"/>
            <a:ext cx="5937161" cy="2807594"/>
            <a:chOff x="154546" y="3410619"/>
            <a:chExt cx="5937161" cy="3054575"/>
          </a:xfrm>
        </p:grpSpPr>
        <p:graphicFrame>
          <p:nvGraphicFramePr>
            <p:cNvPr id="10" name="Diagram 9"/>
            <p:cNvGraphicFramePr/>
            <p:nvPr/>
          </p:nvGraphicFramePr>
          <p:xfrm>
            <a:off x="232871" y="4087746"/>
            <a:ext cx="5808373" cy="220989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1" name="Rectangle 10"/>
            <p:cNvSpPr/>
            <p:nvPr/>
          </p:nvSpPr>
          <p:spPr>
            <a:xfrm>
              <a:off x="232871" y="3498775"/>
              <a:ext cx="5780509" cy="5008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Customers and Consumers Centricity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54546" y="3410619"/>
              <a:ext cx="5937161" cy="30545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68476" y="1133621"/>
            <a:ext cx="5937161" cy="2369969"/>
            <a:chOff x="154543" y="928601"/>
            <a:chExt cx="5937161" cy="2369969"/>
          </a:xfrm>
        </p:grpSpPr>
        <p:sp>
          <p:nvSpPr>
            <p:cNvPr id="13" name="TextBox 12"/>
            <p:cNvSpPr txBox="1"/>
            <p:nvPr/>
          </p:nvSpPr>
          <p:spPr>
            <a:xfrm>
              <a:off x="154544" y="1255343"/>
              <a:ext cx="13007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Business Initiatives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54544" y="1936332"/>
              <a:ext cx="13007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Digital Transform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154543" y="2617322"/>
              <a:ext cx="13007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Value Generation</a:t>
              </a:r>
            </a:p>
          </p:txBody>
        </p:sp>
        <p:grpSp>
          <p:nvGrpSpPr>
            <p:cNvPr id="127" name="Group 126"/>
            <p:cNvGrpSpPr/>
            <p:nvPr/>
          </p:nvGrpSpPr>
          <p:grpSpPr>
            <a:xfrm>
              <a:off x="154543" y="928601"/>
              <a:ext cx="5937161" cy="2369969"/>
              <a:chOff x="154546" y="746718"/>
              <a:chExt cx="5808372" cy="2369969"/>
            </a:xfrm>
          </p:grpSpPr>
          <p:sp>
            <p:nvSpPr>
              <p:cNvPr id="128" name="Rectangle 127"/>
              <p:cNvSpPr/>
              <p:nvPr/>
            </p:nvSpPr>
            <p:spPr>
              <a:xfrm>
                <a:off x="1304273" y="1860224"/>
                <a:ext cx="1484978" cy="5303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Digital Strategy</a:t>
                </a:r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2848721" y="1860224"/>
                <a:ext cx="1484978" cy="5303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Enterprise Architecture</a:t>
                </a:r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4394001" y="1860224"/>
                <a:ext cx="1484978" cy="5303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Digital Experience</a:t>
                </a:r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1304273" y="1201606"/>
                <a:ext cx="1484978" cy="5303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Digital Dream Zone</a:t>
                </a:r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2848721" y="1201606"/>
                <a:ext cx="1485809" cy="5212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Business Model Design</a:t>
                </a:r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4394001" y="1201606"/>
                <a:ext cx="1484978" cy="5212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Market Results</a:t>
                </a:r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1304273" y="2518843"/>
                <a:ext cx="1484978" cy="5303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Value Proposition</a:t>
                </a:r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2848721" y="2518843"/>
                <a:ext cx="1484978" cy="5303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Value Governance</a:t>
                </a:r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4394001" y="2518843"/>
                <a:ext cx="1484978" cy="5303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Value Efficiency</a:t>
                </a:r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154546" y="746718"/>
                <a:ext cx="5808372" cy="236996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43" name="TextBox 142"/>
          <p:cNvSpPr txBox="1"/>
          <p:nvPr/>
        </p:nvSpPr>
        <p:spPr>
          <a:xfrm>
            <a:off x="1315838" y="1159596"/>
            <a:ext cx="1518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Reimagine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2908459" y="1159596"/>
            <a:ext cx="1518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501081" y="1159596"/>
            <a:ext cx="1518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Transform</a:t>
            </a:r>
          </a:p>
        </p:txBody>
      </p:sp>
      <p:sp>
        <p:nvSpPr>
          <p:cNvPr id="147" name="Right Arrow 146"/>
          <p:cNvSpPr/>
          <p:nvPr/>
        </p:nvSpPr>
        <p:spPr>
          <a:xfrm>
            <a:off x="4378788" y="1818466"/>
            <a:ext cx="288532" cy="10847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8" name="Right Arrow 147"/>
          <p:cNvSpPr/>
          <p:nvPr/>
        </p:nvSpPr>
        <p:spPr>
          <a:xfrm>
            <a:off x="2747304" y="1818466"/>
            <a:ext cx="288532" cy="10847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9" name="Right Arrow 148"/>
          <p:cNvSpPr/>
          <p:nvPr/>
        </p:nvSpPr>
        <p:spPr>
          <a:xfrm>
            <a:off x="2747304" y="2453493"/>
            <a:ext cx="288532" cy="10847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0" name="Right Arrow 149"/>
          <p:cNvSpPr/>
          <p:nvPr/>
        </p:nvSpPr>
        <p:spPr>
          <a:xfrm>
            <a:off x="4365768" y="2453493"/>
            <a:ext cx="288532" cy="10847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1" name="Right Arrow 150"/>
          <p:cNvSpPr/>
          <p:nvPr/>
        </p:nvSpPr>
        <p:spPr>
          <a:xfrm>
            <a:off x="2747304" y="3121255"/>
            <a:ext cx="288532" cy="10847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2" name="Right Arrow 151"/>
          <p:cNvSpPr/>
          <p:nvPr/>
        </p:nvSpPr>
        <p:spPr>
          <a:xfrm>
            <a:off x="4347343" y="3091269"/>
            <a:ext cx="288532" cy="10847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Down Arrow 16"/>
          <p:cNvSpPr/>
          <p:nvPr/>
        </p:nvSpPr>
        <p:spPr>
          <a:xfrm flipH="1">
            <a:off x="2537136" y="1983816"/>
            <a:ext cx="107327" cy="415029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5" name="Down Arrow 154"/>
          <p:cNvSpPr/>
          <p:nvPr/>
        </p:nvSpPr>
        <p:spPr>
          <a:xfrm flipH="1">
            <a:off x="2537135" y="2704313"/>
            <a:ext cx="107327" cy="415029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6" name="Down Arrow 155"/>
          <p:cNvSpPr/>
          <p:nvPr/>
        </p:nvSpPr>
        <p:spPr>
          <a:xfrm flipH="1">
            <a:off x="4604464" y="1956454"/>
            <a:ext cx="107327" cy="415029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7" name="Down Arrow 156"/>
          <p:cNvSpPr/>
          <p:nvPr/>
        </p:nvSpPr>
        <p:spPr>
          <a:xfrm flipH="1">
            <a:off x="4606003" y="2665676"/>
            <a:ext cx="107327" cy="415029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8" name="Down Arrow 157"/>
          <p:cNvSpPr/>
          <p:nvPr/>
        </p:nvSpPr>
        <p:spPr>
          <a:xfrm flipH="1">
            <a:off x="4332966" y="1956621"/>
            <a:ext cx="107327" cy="415029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9" name="Down Arrow 158"/>
          <p:cNvSpPr/>
          <p:nvPr/>
        </p:nvSpPr>
        <p:spPr>
          <a:xfrm flipH="1">
            <a:off x="4308706" y="2651807"/>
            <a:ext cx="107327" cy="415029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6119569" y="3773515"/>
            <a:ext cx="12535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Increase Efficiency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374778" y="4175332"/>
            <a:ext cx="10637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Doing things right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6088892" y="4706404"/>
            <a:ext cx="12563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Increase Effectiveness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6416529" y="5106058"/>
            <a:ext cx="9527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Doing the right thing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6104643" y="5568114"/>
            <a:ext cx="1240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Increase Agility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6501277" y="5945901"/>
            <a:ext cx="9372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Speed of adoption</a:t>
            </a:r>
          </a:p>
        </p:txBody>
      </p:sp>
      <p:sp>
        <p:nvSpPr>
          <p:cNvPr id="18" name="Oval 17"/>
          <p:cNvSpPr/>
          <p:nvPr/>
        </p:nvSpPr>
        <p:spPr>
          <a:xfrm>
            <a:off x="7212169" y="3684969"/>
            <a:ext cx="373487" cy="29649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94" name="Oval 193"/>
          <p:cNvSpPr/>
          <p:nvPr/>
        </p:nvSpPr>
        <p:spPr>
          <a:xfrm>
            <a:off x="8858755" y="3684969"/>
            <a:ext cx="373487" cy="29649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195" name="Oval 194"/>
          <p:cNvSpPr/>
          <p:nvPr/>
        </p:nvSpPr>
        <p:spPr>
          <a:xfrm>
            <a:off x="10464640" y="3684969"/>
            <a:ext cx="373487" cy="29649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96" name="Oval 195"/>
          <p:cNvSpPr/>
          <p:nvPr/>
        </p:nvSpPr>
        <p:spPr>
          <a:xfrm>
            <a:off x="7201957" y="4620993"/>
            <a:ext cx="373487" cy="29649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197" name="Oval 196"/>
          <p:cNvSpPr/>
          <p:nvPr/>
        </p:nvSpPr>
        <p:spPr>
          <a:xfrm>
            <a:off x="8848543" y="4620993"/>
            <a:ext cx="373487" cy="29649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</p:txBody>
      </p:sp>
      <p:sp>
        <p:nvSpPr>
          <p:cNvPr id="198" name="Oval 197"/>
          <p:cNvSpPr/>
          <p:nvPr/>
        </p:nvSpPr>
        <p:spPr>
          <a:xfrm>
            <a:off x="10454428" y="4620993"/>
            <a:ext cx="373487" cy="29649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</p:txBody>
      </p:sp>
      <p:sp>
        <p:nvSpPr>
          <p:cNvPr id="199" name="Oval 198"/>
          <p:cNvSpPr/>
          <p:nvPr/>
        </p:nvSpPr>
        <p:spPr>
          <a:xfrm>
            <a:off x="7208970" y="5572040"/>
            <a:ext cx="373487" cy="29649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sp>
        <p:nvSpPr>
          <p:cNvPr id="200" name="Oval 199"/>
          <p:cNvSpPr/>
          <p:nvPr/>
        </p:nvSpPr>
        <p:spPr>
          <a:xfrm>
            <a:off x="8855556" y="5572040"/>
            <a:ext cx="373487" cy="29649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201" name="Oval 200"/>
          <p:cNvSpPr/>
          <p:nvPr/>
        </p:nvSpPr>
        <p:spPr>
          <a:xfrm>
            <a:off x="10461441" y="5572040"/>
            <a:ext cx="373487" cy="29649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1096405477"/>
              </p:ext>
            </p:extLst>
          </p:nvPr>
        </p:nvGraphicFramePr>
        <p:xfrm>
          <a:off x="6208479" y="1104423"/>
          <a:ext cx="7172670" cy="24129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590927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764803-2AEB-954A-8F81-11AC5D2888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B78F4736-6153-AD4E-A383-0C4907BC8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3290542 w 12192000"/>
              <a:gd name="connsiteY1" fmla="*/ 0 h 6858000"/>
              <a:gd name="connsiteX2" fmla="*/ 515938 w 12192000"/>
              <a:gd name="connsiteY2" fmla="*/ 3896806 h 6858000"/>
              <a:gd name="connsiteX3" fmla="*/ 5604403 w 12192000"/>
              <a:gd name="connsiteY3" fmla="*/ 3896806 h 6858000"/>
              <a:gd name="connsiteX4" fmla="*/ 8379007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3290542" y="0"/>
                </a:lnTo>
                <a:lnTo>
                  <a:pt x="515938" y="3896806"/>
                </a:lnTo>
                <a:lnTo>
                  <a:pt x="5604403" y="3896806"/>
                </a:lnTo>
                <a:lnTo>
                  <a:pt x="8379007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43FE15C9-838A-1242-855E-A7BD7E41F9EE}"/>
              </a:ext>
            </a:extLst>
          </p:cNvPr>
          <p:cNvSpPr/>
          <p:nvPr/>
        </p:nvSpPr>
        <p:spPr>
          <a:xfrm>
            <a:off x="515939" y="-26232"/>
            <a:ext cx="7881747" cy="3923038"/>
          </a:xfrm>
          <a:custGeom>
            <a:avLst/>
            <a:gdLst>
              <a:gd name="connsiteX0" fmla="*/ 2793282 w 7881747"/>
              <a:gd name="connsiteY0" fmla="*/ 0 h 3923038"/>
              <a:gd name="connsiteX1" fmla="*/ 7881747 w 7881747"/>
              <a:gd name="connsiteY1" fmla="*/ 0 h 3923038"/>
              <a:gd name="connsiteX2" fmla="*/ 5088465 w 7881747"/>
              <a:gd name="connsiteY2" fmla="*/ 3923038 h 3923038"/>
              <a:gd name="connsiteX3" fmla="*/ 0 w 7881747"/>
              <a:gd name="connsiteY3" fmla="*/ 3923038 h 392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81747" h="3923038">
                <a:moveTo>
                  <a:pt x="2793282" y="0"/>
                </a:moveTo>
                <a:lnTo>
                  <a:pt x="7881747" y="0"/>
                </a:lnTo>
                <a:lnTo>
                  <a:pt x="5088465" y="3923038"/>
                </a:lnTo>
                <a:lnTo>
                  <a:pt x="0" y="3923038"/>
                </a:lnTo>
                <a:close/>
              </a:path>
            </a:pathLst>
          </a:custGeom>
          <a:gradFill>
            <a:gsLst>
              <a:gs pos="0">
                <a:schemeClr val="tx2">
                  <a:alpha val="85000"/>
                </a:schemeClr>
              </a:gs>
              <a:gs pos="99000">
                <a:schemeClr val="accent2">
                  <a:alpha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219690BF-E033-7A4E-A321-133702F1508C}"/>
              </a:ext>
            </a:extLst>
          </p:cNvPr>
          <p:cNvSpPr/>
          <p:nvPr/>
        </p:nvSpPr>
        <p:spPr>
          <a:xfrm>
            <a:off x="4360460" y="2977117"/>
            <a:ext cx="3471080" cy="1685259"/>
          </a:xfrm>
          <a:prstGeom prst="parallelogram">
            <a:avLst>
              <a:gd name="adj" fmla="val 71202"/>
            </a:avLst>
          </a:prstGeom>
          <a:gradFill>
            <a:gsLst>
              <a:gs pos="0">
                <a:schemeClr val="tx2"/>
              </a:gs>
              <a:gs pos="99000">
                <a:schemeClr val="tx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210C9-C069-0845-9D00-4553AB82C258}"/>
              </a:ext>
            </a:extLst>
          </p:cNvPr>
          <p:cNvSpPr txBox="1">
            <a:spLocks/>
          </p:cNvSpPr>
          <p:nvPr/>
        </p:nvSpPr>
        <p:spPr>
          <a:xfrm>
            <a:off x="3494341" y="1127448"/>
            <a:ext cx="2740307" cy="110799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8000" b="0">
                <a:solidFill>
                  <a:schemeClr val="bg2"/>
                </a:solidFill>
                <a:latin typeface="Segoe UI Light" panose="020B0502040204020203" pitchFamily="34" charset="0"/>
              </a:rPr>
              <a:t>Thank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5C3655F-A2FD-9942-B364-5FD2AB01416D}"/>
              </a:ext>
            </a:extLst>
          </p:cNvPr>
          <p:cNvSpPr txBox="1">
            <a:spLocks/>
          </p:cNvSpPr>
          <p:nvPr/>
        </p:nvSpPr>
        <p:spPr>
          <a:xfrm>
            <a:off x="2804020" y="1840394"/>
            <a:ext cx="2740307" cy="110799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8000">
                <a:solidFill>
                  <a:schemeClr val="bg2"/>
                </a:solidFill>
              </a:rPr>
              <a:t>You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A79ACF-B949-2A45-A45F-A079C8EDFE27}"/>
              </a:ext>
            </a:extLst>
          </p:cNvPr>
          <p:cNvCxnSpPr>
            <a:cxnSpLocks/>
          </p:cNvCxnSpPr>
          <p:nvPr/>
        </p:nvCxnSpPr>
        <p:spPr>
          <a:xfrm flipH="1">
            <a:off x="1" y="2977117"/>
            <a:ext cx="2804253" cy="38906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923E2AF-BA72-2F40-B7EE-C20DBFBB1787}"/>
              </a:ext>
            </a:extLst>
          </p:cNvPr>
          <p:cNvCxnSpPr>
            <a:cxnSpLocks/>
          </p:cNvCxnSpPr>
          <p:nvPr/>
        </p:nvCxnSpPr>
        <p:spPr>
          <a:xfrm flipH="1">
            <a:off x="11258752" y="662152"/>
            <a:ext cx="959132" cy="13306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823" y="5488725"/>
            <a:ext cx="1581150" cy="542925"/>
          </a:xfrm>
          <a:prstGeom prst="rect">
            <a:avLst/>
          </a:prstGeom>
        </p:spPr>
      </p:pic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CD3C9DA6-82E4-1847-BC3A-32D3E1DAD17F}"/>
              </a:ext>
            </a:extLst>
          </p:cNvPr>
          <p:cNvSpPr txBox="1">
            <a:spLocks/>
          </p:cNvSpPr>
          <p:nvPr/>
        </p:nvSpPr>
        <p:spPr>
          <a:xfrm>
            <a:off x="5299438" y="3701439"/>
            <a:ext cx="1593123" cy="2215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</a:rPr>
              <a:t>info@teloxis.com </a:t>
            </a:r>
          </a:p>
        </p:txBody>
      </p:sp>
    </p:spTree>
    <p:extLst>
      <p:ext uri="{BB962C8B-B14F-4D97-AF65-F5344CB8AC3E}">
        <p14:creationId xmlns:p14="http://schemas.microsoft.com/office/powerpoint/2010/main" val="1387276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-27161" y="9363"/>
            <a:ext cx="12192000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-27161" y="167484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Digital Transformation Business Trend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77481" y="1145557"/>
            <a:ext cx="11489728" cy="5489306"/>
            <a:chOff x="1902508" y="1119816"/>
            <a:chExt cx="8604414" cy="5489306"/>
          </a:xfrm>
        </p:grpSpPr>
        <p:cxnSp>
          <p:nvCxnSpPr>
            <p:cNvPr id="94" name="Straight Connector 93"/>
            <p:cNvCxnSpPr>
              <a:endCxn id="141" idx="0"/>
            </p:cNvCxnSpPr>
            <p:nvPr/>
          </p:nvCxnSpPr>
          <p:spPr>
            <a:xfrm>
              <a:off x="4386242" y="2186678"/>
              <a:ext cx="3996504" cy="1259921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37" idx="2"/>
              <a:endCxn id="141" idx="0"/>
            </p:cNvCxnSpPr>
            <p:nvPr/>
          </p:nvCxnSpPr>
          <p:spPr>
            <a:xfrm>
              <a:off x="5658325" y="2186678"/>
              <a:ext cx="2724421" cy="1259921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131" idx="2"/>
              <a:endCxn id="141" idx="0"/>
            </p:cNvCxnSpPr>
            <p:nvPr/>
          </p:nvCxnSpPr>
          <p:spPr>
            <a:xfrm>
              <a:off x="7010494" y="2186678"/>
              <a:ext cx="1372252" cy="1259921"/>
            </a:xfrm>
            <a:prstGeom prst="line">
              <a:avLst/>
            </a:prstGeom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endCxn id="139" idx="0"/>
            </p:cNvCxnSpPr>
            <p:nvPr/>
          </p:nvCxnSpPr>
          <p:spPr>
            <a:xfrm>
              <a:off x="2935450" y="2162688"/>
              <a:ext cx="1342721" cy="1266241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endCxn id="139" idx="0"/>
            </p:cNvCxnSpPr>
            <p:nvPr/>
          </p:nvCxnSpPr>
          <p:spPr>
            <a:xfrm flipH="1">
              <a:off x="4278170" y="2186677"/>
              <a:ext cx="108072" cy="1242251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37" idx="2"/>
              <a:endCxn id="139" idx="0"/>
            </p:cNvCxnSpPr>
            <p:nvPr/>
          </p:nvCxnSpPr>
          <p:spPr>
            <a:xfrm flipH="1">
              <a:off x="4278171" y="2186677"/>
              <a:ext cx="1380155" cy="1242251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endCxn id="139" idx="0"/>
            </p:cNvCxnSpPr>
            <p:nvPr/>
          </p:nvCxnSpPr>
          <p:spPr>
            <a:xfrm flipH="1">
              <a:off x="4278171" y="2186677"/>
              <a:ext cx="5434201" cy="1242251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endCxn id="142" idx="0"/>
            </p:cNvCxnSpPr>
            <p:nvPr/>
          </p:nvCxnSpPr>
          <p:spPr>
            <a:xfrm>
              <a:off x="2935450" y="2162688"/>
              <a:ext cx="4079145" cy="1272193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endCxn id="142" idx="0"/>
            </p:cNvCxnSpPr>
            <p:nvPr/>
          </p:nvCxnSpPr>
          <p:spPr>
            <a:xfrm>
              <a:off x="4386242" y="2186677"/>
              <a:ext cx="2628352" cy="1248203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131" idx="2"/>
              <a:endCxn id="142" idx="0"/>
            </p:cNvCxnSpPr>
            <p:nvPr/>
          </p:nvCxnSpPr>
          <p:spPr>
            <a:xfrm>
              <a:off x="7010494" y="2186677"/>
              <a:ext cx="4100" cy="1248203"/>
            </a:xfrm>
            <a:prstGeom prst="line">
              <a:avLst/>
            </a:prstGeom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137" idx="2"/>
              <a:endCxn id="142" idx="0"/>
            </p:cNvCxnSpPr>
            <p:nvPr/>
          </p:nvCxnSpPr>
          <p:spPr>
            <a:xfrm>
              <a:off x="5658325" y="2186677"/>
              <a:ext cx="1356269" cy="1248203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endCxn id="142" idx="0"/>
            </p:cNvCxnSpPr>
            <p:nvPr/>
          </p:nvCxnSpPr>
          <p:spPr>
            <a:xfrm flipH="1">
              <a:off x="7014595" y="2186677"/>
              <a:ext cx="2697777" cy="1248203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131" idx="2"/>
              <a:endCxn id="143" idx="0"/>
            </p:cNvCxnSpPr>
            <p:nvPr/>
          </p:nvCxnSpPr>
          <p:spPr>
            <a:xfrm>
              <a:off x="7010494" y="2186678"/>
              <a:ext cx="2668396" cy="1259921"/>
            </a:xfrm>
            <a:prstGeom prst="line">
              <a:avLst/>
            </a:prstGeom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37" idx="2"/>
              <a:endCxn id="143" idx="0"/>
            </p:cNvCxnSpPr>
            <p:nvPr/>
          </p:nvCxnSpPr>
          <p:spPr>
            <a:xfrm>
              <a:off x="5658326" y="2186678"/>
              <a:ext cx="4020565" cy="1259921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endCxn id="143" idx="0"/>
            </p:cNvCxnSpPr>
            <p:nvPr/>
          </p:nvCxnSpPr>
          <p:spPr>
            <a:xfrm flipH="1">
              <a:off x="9678891" y="2186678"/>
              <a:ext cx="33481" cy="1259921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endCxn id="140" idx="0"/>
            </p:cNvCxnSpPr>
            <p:nvPr/>
          </p:nvCxnSpPr>
          <p:spPr>
            <a:xfrm>
              <a:off x="2935450" y="2162688"/>
              <a:ext cx="2638865" cy="1272193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endCxn id="140" idx="0"/>
            </p:cNvCxnSpPr>
            <p:nvPr/>
          </p:nvCxnSpPr>
          <p:spPr>
            <a:xfrm flipH="1">
              <a:off x="5574315" y="2186677"/>
              <a:ext cx="4138057" cy="1248203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37" idx="2"/>
              <a:endCxn id="136" idx="0"/>
            </p:cNvCxnSpPr>
            <p:nvPr/>
          </p:nvCxnSpPr>
          <p:spPr>
            <a:xfrm flipH="1">
              <a:off x="2982027" y="2186677"/>
              <a:ext cx="2676299" cy="1242251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endCxn id="136" idx="0"/>
            </p:cNvCxnSpPr>
            <p:nvPr/>
          </p:nvCxnSpPr>
          <p:spPr>
            <a:xfrm flipH="1">
              <a:off x="2982027" y="2186677"/>
              <a:ext cx="6730345" cy="1242251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endCxn id="136" idx="0"/>
            </p:cNvCxnSpPr>
            <p:nvPr/>
          </p:nvCxnSpPr>
          <p:spPr>
            <a:xfrm flipH="1">
              <a:off x="2982026" y="2186677"/>
              <a:ext cx="1404216" cy="1242251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33" idx="2"/>
              <a:endCxn id="136" idx="0"/>
            </p:cNvCxnSpPr>
            <p:nvPr/>
          </p:nvCxnSpPr>
          <p:spPr>
            <a:xfrm flipH="1">
              <a:off x="2982027" y="2186677"/>
              <a:ext cx="5380637" cy="1242251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31" idx="2"/>
              <a:endCxn id="136" idx="0"/>
            </p:cNvCxnSpPr>
            <p:nvPr/>
          </p:nvCxnSpPr>
          <p:spPr>
            <a:xfrm flipH="1">
              <a:off x="2982026" y="2186677"/>
              <a:ext cx="4028468" cy="1242251"/>
            </a:xfrm>
            <a:prstGeom prst="line">
              <a:avLst/>
            </a:prstGeom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36" idx="2"/>
              <a:endCxn id="157" idx="0"/>
            </p:cNvCxnSpPr>
            <p:nvPr/>
          </p:nvCxnSpPr>
          <p:spPr>
            <a:xfrm>
              <a:off x="2982026" y="4388928"/>
              <a:ext cx="1452410" cy="106237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36" idx="2"/>
              <a:endCxn id="159" idx="0"/>
            </p:cNvCxnSpPr>
            <p:nvPr/>
          </p:nvCxnSpPr>
          <p:spPr>
            <a:xfrm>
              <a:off x="2982026" y="4388928"/>
              <a:ext cx="5310720" cy="106237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40" idx="2"/>
              <a:endCxn id="159" idx="0"/>
            </p:cNvCxnSpPr>
            <p:nvPr/>
          </p:nvCxnSpPr>
          <p:spPr>
            <a:xfrm>
              <a:off x="5574314" y="4394880"/>
              <a:ext cx="2718432" cy="1056427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40" idx="2"/>
              <a:endCxn id="157" idx="0"/>
            </p:cNvCxnSpPr>
            <p:nvPr/>
          </p:nvCxnSpPr>
          <p:spPr>
            <a:xfrm flipH="1">
              <a:off x="4434436" y="4394880"/>
              <a:ext cx="1139878" cy="1056427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43" idx="2"/>
              <a:endCxn id="157" idx="0"/>
            </p:cNvCxnSpPr>
            <p:nvPr/>
          </p:nvCxnSpPr>
          <p:spPr>
            <a:xfrm flipH="1">
              <a:off x="4434436" y="4406599"/>
              <a:ext cx="5244454" cy="1044708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43" idx="2"/>
              <a:endCxn id="159" idx="0"/>
            </p:cNvCxnSpPr>
            <p:nvPr/>
          </p:nvCxnSpPr>
          <p:spPr>
            <a:xfrm flipH="1">
              <a:off x="8292746" y="4406599"/>
              <a:ext cx="1386144" cy="1044708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42" idx="2"/>
              <a:endCxn id="158" idx="0"/>
            </p:cNvCxnSpPr>
            <p:nvPr/>
          </p:nvCxnSpPr>
          <p:spPr>
            <a:xfrm flipH="1">
              <a:off x="6363592" y="4394880"/>
              <a:ext cx="651003" cy="1056427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42" idx="2"/>
              <a:endCxn id="159" idx="0"/>
            </p:cNvCxnSpPr>
            <p:nvPr/>
          </p:nvCxnSpPr>
          <p:spPr>
            <a:xfrm>
              <a:off x="7014594" y="4394880"/>
              <a:ext cx="1278152" cy="1056427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42" idx="2"/>
              <a:endCxn id="157" idx="0"/>
            </p:cNvCxnSpPr>
            <p:nvPr/>
          </p:nvCxnSpPr>
          <p:spPr>
            <a:xfrm flipH="1">
              <a:off x="4434436" y="4394880"/>
              <a:ext cx="2580158" cy="1056427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39" idx="2"/>
              <a:endCxn id="158" idx="0"/>
            </p:cNvCxnSpPr>
            <p:nvPr/>
          </p:nvCxnSpPr>
          <p:spPr>
            <a:xfrm>
              <a:off x="4278171" y="4388928"/>
              <a:ext cx="2085421" cy="106237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39" idx="2"/>
              <a:endCxn id="157" idx="0"/>
            </p:cNvCxnSpPr>
            <p:nvPr/>
          </p:nvCxnSpPr>
          <p:spPr>
            <a:xfrm>
              <a:off x="4278170" y="4388928"/>
              <a:ext cx="156266" cy="106237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41" idx="2"/>
              <a:endCxn id="158" idx="0"/>
            </p:cNvCxnSpPr>
            <p:nvPr/>
          </p:nvCxnSpPr>
          <p:spPr>
            <a:xfrm flipH="1">
              <a:off x="6363592" y="4406599"/>
              <a:ext cx="2019155" cy="1044708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41" idx="2"/>
              <a:endCxn id="159" idx="0"/>
            </p:cNvCxnSpPr>
            <p:nvPr/>
          </p:nvCxnSpPr>
          <p:spPr>
            <a:xfrm flipH="1">
              <a:off x="8292746" y="4406599"/>
              <a:ext cx="90000" cy="1044708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/>
            <p:cNvSpPr txBox="1"/>
            <p:nvPr/>
          </p:nvSpPr>
          <p:spPr>
            <a:xfrm>
              <a:off x="2226002" y="1119817"/>
              <a:ext cx="1440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Big Data / Analytics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666162" y="1121306"/>
              <a:ext cx="1440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Sensors &amp; Actuators</a:t>
              </a:r>
            </a:p>
          </p:txBody>
        </p:sp>
        <p:pic>
          <p:nvPicPr>
            <p:cNvPr id="131" name="Picture 130"/>
            <p:cNvPicPr>
              <a:picLocks noChangeAspect="1"/>
            </p:cNvPicPr>
            <p:nvPr/>
          </p:nvPicPr>
          <p:blipFill>
            <a:blip r:embed="rId2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0494" y="1706677"/>
              <a:ext cx="360000" cy="480000"/>
            </a:xfrm>
            <a:prstGeom prst="rect">
              <a:avLst/>
            </a:prstGeom>
          </p:spPr>
        </p:pic>
        <p:sp>
          <p:nvSpPr>
            <p:cNvPr id="132" name="TextBox 131"/>
            <p:cNvSpPr txBox="1"/>
            <p:nvPr/>
          </p:nvSpPr>
          <p:spPr>
            <a:xfrm>
              <a:off x="6330458" y="1121306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Cloud </a:t>
              </a:r>
            </a:p>
            <a:p>
              <a:pPr algn="ctr"/>
              <a: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Computing</a:t>
              </a:r>
            </a:p>
          </p:txBody>
        </p:sp>
        <p:pic>
          <p:nvPicPr>
            <p:cNvPr id="133" name="Picture 132"/>
            <p:cNvPicPr>
              <a:picLocks noChangeAspect="1"/>
            </p:cNvPicPr>
            <p:nvPr/>
          </p:nvPicPr>
          <p:blipFill>
            <a:blip r:embed="rId3" cstate="email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2663" y="1706677"/>
              <a:ext cx="360000" cy="480000"/>
            </a:xfrm>
            <a:prstGeom prst="rect">
              <a:avLst/>
            </a:prstGeom>
          </p:spPr>
        </p:pic>
        <p:sp>
          <p:nvSpPr>
            <p:cNvPr id="134" name="TextBox 133"/>
            <p:cNvSpPr txBox="1"/>
            <p:nvPr/>
          </p:nvSpPr>
          <p:spPr>
            <a:xfrm>
              <a:off x="7554594" y="1121305"/>
              <a:ext cx="1440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Natural User Interfaces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8922746" y="1121304"/>
              <a:ext cx="15841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Ubiquitous </a:t>
              </a:r>
              <a:b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Connectivity</a:t>
              </a:r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2442026" y="3428928"/>
              <a:ext cx="1080000" cy="960000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 w="19050"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b="1" dirty="0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Integrated Digital &amp; Physical Experiences</a:t>
              </a:r>
              <a:endParaRPr lang="en-US" sz="12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37" name="Picture 136"/>
            <p:cNvPicPr>
              <a:picLocks noChangeAspect="1"/>
            </p:cNvPicPr>
            <p:nvPr/>
          </p:nvPicPr>
          <p:blipFill>
            <a:blip r:embed="rId4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8325" y="1706677"/>
              <a:ext cx="360000" cy="480000"/>
            </a:xfrm>
            <a:prstGeom prst="rect">
              <a:avLst/>
            </a:prstGeom>
          </p:spPr>
        </p:pic>
        <p:sp>
          <p:nvSpPr>
            <p:cNvPr id="138" name="TextBox 137"/>
            <p:cNvSpPr txBox="1"/>
            <p:nvPr/>
          </p:nvSpPr>
          <p:spPr>
            <a:xfrm>
              <a:off x="5034314" y="1119816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Mobile </a:t>
              </a:r>
            </a:p>
            <a:p>
              <a:pPr algn="ctr"/>
              <a: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Technology</a:t>
              </a:r>
            </a:p>
          </p:txBody>
        </p:sp>
        <p:sp>
          <p:nvSpPr>
            <p:cNvPr id="139" name="Rounded Rectangle 138"/>
            <p:cNvSpPr/>
            <p:nvPr/>
          </p:nvSpPr>
          <p:spPr>
            <a:xfrm>
              <a:off x="3738170" y="3428928"/>
              <a:ext cx="1080000" cy="960000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 w="19050"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b="1" dirty="0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The internet of Everything</a:t>
              </a:r>
              <a:endParaRPr lang="en-US" sz="12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0" name="Rounded Rectangle 139"/>
            <p:cNvSpPr/>
            <p:nvPr/>
          </p:nvSpPr>
          <p:spPr>
            <a:xfrm>
              <a:off x="5034314" y="3434880"/>
              <a:ext cx="1080000" cy="960000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 w="19050"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b="1" dirty="0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Automation of Knowledge Work</a:t>
              </a:r>
              <a:endParaRPr lang="en-US" sz="12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1" name="Rounded Rectangle 140"/>
            <p:cNvSpPr/>
            <p:nvPr/>
          </p:nvSpPr>
          <p:spPr>
            <a:xfrm>
              <a:off x="7842746" y="3446599"/>
              <a:ext cx="1080000" cy="960000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 w="19050"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b="1" dirty="0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The Social Matrix</a:t>
              </a:r>
              <a:endParaRPr lang="en-US" sz="12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2" name="Rounded Rectangle 141"/>
            <p:cNvSpPr/>
            <p:nvPr/>
          </p:nvSpPr>
          <p:spPr>
            <a:xfrm>
              <a:off x="6474594" y="3434880"/>
              <a:ext cx="1080000" cy="960000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 w="19050"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b="1" dirty="0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Big Data &amp; Advanced Analytics</a:t>
              </a:r>
              <a:endParaRPr lang="en-US" sz="12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3" name="Rounded Rectangle 142"/>
            <p:cNvSpPr/>
            <p:nvPr/>
          </p:nvSpPr>
          <p:spPr>
            <a:xfrm>
              <a:off x="9138890" y="3446599"/>
              <a:ext cx="1080000" cy="960000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 w="19050"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b="1" dirty="0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Anything as-a-service</a:t>
              </a:r>
              <a:endParaRPr lang="en-US" sz="12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 rot="16200000">
              <a:off x="1565115" y="1818967"/>
              <a:ext cx="1013996" cy="207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Technology</a:t>
              </a:r>
              <a:endParaRPr lang="en-US" sz="12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 rot="16200000">
              <a:off x="1741383" y="3805210"/>
              <a:ext cx="661463" cy="207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Trends</a:t>
              </a:r>
              <a:endParaRPr lang="en-US" sz="12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 rot="16200000">
              <a:off x="1658368" y="5691593"/>
              <a:ext cx="834011" cy="345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Leverage</a:t>
              </a:r>
            </a:p>
            <a:p>
              <a:pPr algn="ctr"/>
              <a: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Digital</a:t>
              </a:r>
              <a:endParaRPr lang="en-US" sz="12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3763600" y="6137081"/>
              <a:ext cx="13427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Improve the Experience</a:t>
              </a:r>
              <a:endParaRPr lang="en-US" sz="12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5893382" y="6147457"/>
              <a:ext cx="9076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Enhance Productivity</a:t>
              </a:r>
              <a:endParaRPr lang="en-US" sz="12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7702776" y="6137082"/>
              <a:ext cx="11816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Find New Business Models</a:t>
              </a:r>
              <a:endParaRPr lang="en-US" sz="12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50" name="Straight Connector 149"/>
            <p:cNvCxnSpPr>
              <a:endCxn id="141" idx="0"/>
            </p:cNvCxnSpPr>
            <p:nvPr/>
          </p:nvCxnSpPr>
          <p:spPr>
            <a:xfrm>
              <a:off x="2935450" y="2162687"/>
              <a:ext cx="5447297" cy="1283912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>
              <a:stCxn id="140" idx="2"/>
              <a:endCxn id="158" idx="0"/>
            </p:cNvCxnSpPr>
            <p:nvPr/>
          </p:nvCxnSpPr>
          <p:spPr>
            <a:xfrm>
              <a:off x="5574315" y="4394880"/>
              <a:ext cx="789277" cy="1056427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2" name="Picture 6" descr="D:\Documents on D Drive\nd35532\Pictures\line-icon-set\line-icon-set\PNG\signal21.png"/>
            <p:cNvPicPr>
              <a:picLocks noChangeAspect="1" noChangeArrowheads="1"/>
            </p:cNvPicPr>
            <p:nvPr/>
          </p:nvPicPr>
          <p:blipFill>
            <a:blip r:embed="rId5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4834" y="1682685"/>
              <a:ext cx="360000" cy="4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3" name="Straight Connector 152"/>
            <p:cNvCxnSpPr>
              <a:stCxn id="133" idx="2"/>
              <a:endCxn id="142" idx="0"/>
            </p:cNvCxnSpPr>
            <p:nvPr/>
          </p:nvCxnSpPr>
          <p:spPr>
            <a:xfrm flipH="1">
              <a:off x="7014595" y="2186677"/>
              <a:ext cx="1348069" cy="1248203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>
              <a:stCxn id="133" idx="2"/>
              <a:endCxn id="141" idx="0"/>
            </p:cNvCxnSpPr>
            <p:nvPr/>
          </p:nvCxnSpPr>
          <p:spPr>
            <a:xfrm>
              <a:off x="8362664" y="2186678"/>
              <a:ext cx="20083" cy="1259921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pic>
          <p:nvPicPr>
            <p:cNvPr id="155" name="Picture 8" descr="D:\Documents on D Drive\nd35532\Pictures\line-icon-set\line-icon-set\PNG\syncing.png"/>
            <p:cNvPicPr>
              <a:picLocks noChangeAspect="1" noChangeArrowheads="1"/>
            </p:cNvPicPr>
            <p:nvPr/>
          </p:nvPicPr>
          <p:blipFill>
            <a:blip r:embed="rId6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5452" y="1682685"/>
              <a:ext cx="360705" cy="4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Picture 9" descr="D:\Documents on D Drive\nd35532\Pictures\glyphicons_free\glyphicons_free\glyphicons\png\glyphicons_040_stats.png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8882" y="1682687"/>
              <a:ext cx="374400" cy="4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7" name="Picture 156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4436" y="5451307"/>
              <a:ext cx="540000" cy="720000"/>
            </a:xfrm>
            <a:prstGeom prst="rect">
              <a:avLst/>
            </a:prstGeom>
          </p:spPr>
        </p:pic>
        <p:pic>
          <p:nvPicPr>
            <p:cNvPr id="158" name="Picture 157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3591" y="5451307"/>
              <a:ext cx="540000" cy="720000"/>
            </a:xfrm>
            <a:prstGeom prst="rect">
              <a:avLst/>
            </a:prstGeom>
          </p:spPr>
        </p:pic>
        <p:pic>
          <p:nvPicPr>
            <p:cNvPr id="159" name="Picture 158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2746" y="5451307"/>
              <a:ext cx="54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4614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0" y="-32578"/>
            <a:ext cx="12192000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-27161" y="167484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How Could I?</a:t>
            </a:r>
          </a:p>
        </p:txBody>
      </p:sp>
      <p:pic>
        <p:nvPicPr>
          <p:cNvPr id="186" name="Picture 18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750" y="3194898"/>
            <a:ext cx="3591276" cy="2741357"/>
          </a:xfrm>
          <a:prstGeom prst="rect">
            <a:avLst/>
          </a:prstGeom>
        </p:spPr>
      </p:pic>
      <p:sp>
        <p:nvSpPr>
          <p:cNvPr id="187" name="Cloud Callout 186"/>
          <p:cNvSpPr/>
          <p:nvPr/>
        </p:nvSpPr>
        <p:spPr>
          <a:xfrm>
            <a:off x="2714596" y="1546670"/>
            <a:ext cx="2130552" cy="914400"/>
          </a:xfrm>
          <a:prstGeom prst="cloudCallout">
            <a:avLst>
              <a:gd name="adj1" fmla="val 11426"/>
              <a:gd name="adj2" fmla="val 88190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Retain Talent</a:t>
            </a:r>
          </a:p>
        </p:txBody>
      </p:sp>
      <p:sp>
        <p:nvSpPr>
          <p:cNvPr id="188" name="Cloud Callout 187"/>
          <p:cNvSpPr/>
          <p:nvPr/>
        </p:nvSpPr>
        <p:spPr>
          <a:xfrm>
            <a:off x="506320" y="2347440"/>
            <a:ext cx="2130552" cy="914400"/>
          </a:xfrm>
          <a:prstGeom prst="cloudCallout">
            <a:avLst>
              <a:gd name="adj1" fmla="val 95412"/>
              <a:gd name="adj2" fmla="val 73875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 Growth </a:t>
            </a:r>
          </a:p>
        </p:txBody>
      </p:sp>
      <p:sp>
        <p:nvSpPr>
          <p:cNvPr id="189" name="Cloud Callout 188"/>
          <p:cNvSpPr/>
          <p:nvPr/>
        </p:nvSpPr>
        <p:spPr>
          <a:xfrm>
            <a:off x="363017" y="4108376"/>
            <a:ext cx="2286000" cy="914400"/>
          </a:xfrm>
          <a:prstGeom prst="cloudCallout">
            <a:avLst>
              <a:gd name="adj1" fmla="val 83450"/>
              <a:gd name="adj2" fmla="val -68686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new products faster</a:t>
            </a:r>
          </a:p>
        </p:txBody>
      </p:sp>
      <p:sp>
        <p:nvSpPr>
          <p:cNvPr id="190" name="Cloud Callout 189"/>
          <p:cNvSpPr/>
          <p:nvPr/>
        </p:nvSpPr>
        <p:spPr>
          <a:xfrm>
            <a:off x="7694712" y="2841163"/>
            <a:ext cx="3635201" cy="914400"/>
          </a:xfrm>
          <a:prstGeom prst="cloudCallout">
            <a:avLst>
              <a:gd name="adj1" fmla="val -104898"/>
              <a:gd name="adj2" fmla="val 19220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1" name="Cloud Callout 190"/>
          <p:cNvSpPr/>
          <p:nvPr/>
        </p:nvSpPr>
        <p:spPr>
          <a:xfrm>
            <a:off x="8025450" y="4585046"/>
            <a:ext cx="3706167" cy="914400"/>
          </a:xfrm>
          <a:prstGeom prst="cloudCallout">
            <a:avLst>
              <a:gd name="adj1" fmla="val -104351"/>
              <a:gd name="adj2" fmla="val -93270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Have Responsive IT</a:t>
            </a:r>
          </a:p>
          <a:p>
            <a:pPr algn="ctr"/>
            <a:endParaRPr 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2" name="Cloud Callout 191"/>
          <p:cNvSpPr/>
          <p:nvPr/>
        </p:nvSpPr>
        <p:spPr>
          <a:xfrm>
            <a:off x="5444388" y="1546670"/>
            <a:ext cx="4188655" cy="914400"/>
          </a:xfrm>
          <a:prstGeom prst="cloudCallout">
            <a:avLst>
              <a:gd name="adj1" fmla="val -60576"/>
              <a:gd name="adj2" fmla="val 97968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Have an Agile Business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8487494" y="3109232"/>
            <a:ext cx="1852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latin typeface="Segoe UI" panose="020B0502040204020203" pitchFamily="34" charset="0"/>
                <a:cs typeface="Segoe UI" panose="020B0502040204020203" pitchFamily="34" charset="0"/>
              </a:rPr>
              <a:t>Drive Innovation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720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0" y="-32578"/>
            <a:ext cx="12192000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-27161" y="167484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What Should I?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08488" y="1089245"/>
            <a:ext cx="11747715" cy="5303504"/>
            <a:chOff x="255599" y="1089245"/>
            <a:chExt cx="11110172" cy="5303504"/>
          </a:xfrm>
        </p:grpSpPr>
        <p:graphicFrame>
          <p:nvGraphicFramePr>
            <p:cNvPr id="18" name="Diagram 17"/>
            <p:cNvGraphicFramePr/>
            <p:nvPr>
              <p:extLst>
                <p:ext uri="{D42A27DB-BD31-4B8C-83A1-F6EECF244321}">
                  <p14:modId xmlns:p14="http://schemas.microsoft.com/office/powerpoint/2010/main" val="2693433893"/>
                </p:ext>
              </p:extLst>
            </p:nvPr>
          </p:nvGraphicFramePr>
          <p:xfrm>
            <a:off x="1030845" y="1729029"/>
            <a:ext cx="9838648" cy="4064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2" name="Rectangle 11"/>
            <p:cNvSpPr/>
            <p:nvPr/>
          </p:nvSpPr>
          <p:spPr>
            <a:xfrm>
              <a:off x="3897273" y="1089245"/>
              <a:ext cx="4105791" cy="5801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Adaptive learning, Quick decision making</a:t>
              </a:r>
              <a:endParaRPr lang="en-IN" sz="15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344118" y="2667041"/>
              <a:ext cx="3021653" cy="93610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Internal collaboration &amp; External Orientation</a:t>
              </a:r>
              <a:endParaRPr lang="en-IN" sz="15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344118" y="4179209"/>
              <a:ext cx="3021653" cy="93610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Test and learn approach</a:t>
              </a:r>
              <a:endParaRPr lang="en-IN" sz="15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55599" y="2667041"/>
              <a:ext cx="3021653" cy="93610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Generate measurable business values</a:t>
              </a:r>
              <a:endParaRPr lang="en-IN" sz="15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55599" y="4179209"/>
              <a:ext cx="3021653" cy="93610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Embedding technology intelligence in every aspect of business</a:t>
              </a:r>
              <a:endParaRPr lang="en-IN" sz="15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043104" y="5852649"/>
              <a:ext cx="4105791" cy="5401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Cross functional  teams for ideas incubation</a:t>
              </a:r>
              <a:endParaRPr lang="en-IN" sz="15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2876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0" y="-32578"/>
            <a:ext cx="12192000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-27161" y="167484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Why Should I?</a:t>
            </a:r>
          </a:p>
        </p:txBody>
      </p:sp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489751"/>
              </p:ext>
            </p:extLst>
          </p:nvPr>
        </p:nvGraphicFramePr>
        <p:xfrm>
          <a:off x="202313" y="1252654"/>
          <a:ext cx="4748559" cy="5170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9" name="Group 2"/>
          <p:cNvGrpSpPr>
            <a:grpSpLocks/>
          </p:cNvGrpSpPr>
          <p:nvPr/>
        </p:nvGrpSpPr>
        <p:grpSpPr bwMode="auto">
          <a:xfrm>
            <a:off x="5202937" y="1252654"/>
            <a:ext cx="6684264" cy="5170307"/>
            <a:chOff x="385" y="663"/>
            <a:chExt cx="5171" cy="3175"/>
          </a:xfrm>
        </p:grpSpPr>
        <p:sp>
          <p:nvSpPr>
            <p:cNvPr id="20" name="AutoShape 3"/>
            <p:cNvSpPr>
              <a:spLocks noChangeArrowheads="1"/>
            </p:cNvSpPr>
            <p:nvPr/>
          </p:nvSpPr>
          <p:spPr bwMode="auto">
            <a:xfrm>
              <a:off x="385" y="1207"/>
              <a:ext cx="5171" cy="726"/>
            </a:xfrm>
            <a:prstGeom prst="roundRect">
              <a:avLst>
                <a:gd name="adj" fmla="val 16667"/>
              </a:avLst>
            </a:prstGeom>
            <a:solidFill>
              <a:srgbClr val="808080">
                <a:alpha val="50195"/>
              </a:srgbClr>
            </a:solidFill>
            <a:ln w="12700">
              <a:solidFill>
                <a:srgbClr val="5F5F5F"/>
              </a:solidFill>
              <a:round/>
              <a:headEnd/>
              <a:tailEnd/>
            </a:ln>
            <a:effectLst>
              <a:prstShdw prst="shdw17" dist="17961" dir="2700000">
                <a:srgbClr val="393939"/>
              </a:prstShdw>
            </a:effec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0"/>
                </a:spcBef>
              </a:pPr>
              <a:endParaRPr lang="en-US" altLang="en-US" sz="16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AutoShape 4"/>
            <p:cNvSpPr>
              <a:spLocks noChangeArrowheads="1"/>
            </p:cNvSpPr>
            <p:nvPr/>
          </p:nvSpPr>
          <p:spPr bwMode="auto">
            <a:xfrm>
              <a:off x="385" y="2931"/>
              <a:ext cx="5171" cy="726"/>
            </a:xfrm>
            <a:prstGeom prst="roundRect">
              <a:avLst>
                <a:gd name="adj" fmla="val 16667"/>
              </a:avLst>
            </a:prstGeom>
            <a:solidFill>
              <a:srgbClr val="808080">
                <a:alpha val="50195"/>
              </a:srgbClr>
            </a:solidFill>
            <a:ln w="12700">
              <a:solidFill>
                <a:srgbClr val="5F5F5F"/>
              </a:solidFill>
              <a:round/>
              <a:headEnd/>
              <a:tailEnd/>
            </a:ln>
            <a:effectLst>
              <a:prstShdw prst="shdw17" dist="17961" dir="2700000">
                <a:srgbClr val="393939"/>
              </a:prstShdw>
            </a:effec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AutoShape 5"/>
            <p:cNvSpPr>
              <a:spLocks noChangeArrowheads="1"/>
            </p:cNvSpPr>
            <p:nvPr/>
          </p:nvSpPr>
          <p:spPr bwMode="auto">
            <a:xfrm>
              <a:off x="385" y="2069"/>
              <a:ext cx="5171" cy="726"/>
            </a:xfrm>
            <a:prstGeom prst="roundRect">
              <a:avLst>
                <a:gd name="adj" fmla="val 16667"/>
              </a:avLst>
            </a:prstGeom>
            <a:solidFill>
              <a:srgbClr val="808080">
                <a:alpha val="50195"/>
              </a:srgbClr>
            </a:solidFill>
            <a:ln w="12700">
              <a:solidFill>
                <a:srgbClr val="5F5F5F"/>
              </a:solidFill>
              <a:round/>
              <a:headEnd/>
              <a:tailEnd/>
            </a:ln>
            <a:effectLst>
              <a:prstShdw prst="shdw17" dist="17961" dir="2700000">
                <a:srgbClr val="393939"/>
              </a:prstShdw>
            </a:effec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Text Box 6"/>
            <p:cNvSpPr txBox="1">
              <a:spLocks noChangeArrowheads="1"/>
            </p:cNvSpPr>
            <p:nvPr/>
          </p:nvSpPr>
          <p:spPr bwMode="auto">
            <a:xfrm>
              <a:off x="464" y="1408"/>
              <a:ext cx="915" cy="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0"/>
                </a:spcBef>
              </a:pPr>
              <a:r>
                <a:rPr lang="nb-NO" altLang="en-US" sz="14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Conceptual </a:t>
              </a:r>
            </a:p>
            <a:p>
              <a:pPr algn="ctr" rtl="0" eaLnBrk="1" hangingPunct="1">
                <a:spcBef>
                  <a:spcPct val="0"/>
                </a:spcBef>
              </a:pPr>
              <a:r>
                <a:rPr lang="nb-NO" altLang="en-US" sz="14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Level</a:t>
              </a:r>
              <a:endParaRPr lang="en-US" alt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Text Box 7"/>
            <p:cNvSpPr txBox="1">
              <a:spLocks noChangeArrowheads="1"/>
            </p:cNvSpPr>
            <p:nvPr/>
          </p:nvSpPr>
          <p:spPr bwMode="auto">
            <a:xfrm>
              <a:off x="601" y="2224"/>
              <a:ext cx="640" cy="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0"/>
                </a:spcBef>
              </a:pPr>
              <a:r>
                <a:rPr lang="nb-NO" altLang="en-US" sz="14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Logical </a:t>
              </a:r>
            </a:p>
            <a:p>
              <a:pPr algn="ctr" rtl="0" eaLnBrk="1" hangingPunct="1">
                <a:spcBef>
                  <a:spcPct val="0"/>
                </a:spcBef>
              </a:pPr>
              <a:r>
                <a:rPr lang="nb-NO" altLang="en-US" sz="14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Level</a:t>
              </a:r>
              <a:endParaRPr lang="en-US" alt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Text Box 8"/>
            <p:cNvSpPr txBox="1">
              <a:spLocks noChangeArrowheads="1"/>
            </p:cNvSpPr>
            <p:nvPr/>
          </p:nvSpPr>
          <p:spPr bwMode="auto">
            <a:xfrm>
              <a:off x="449" y="3086"/>
              <a:ext cx="944" cy="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0"/>
                </a:spcBef>
              </a:pPr>
              <a:r>
                <a:rPr lang="nb-NO" altLang="en-US" sz="14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Operational </a:t>
              </a:r>
            </a:p>
            <a:p>
              <a:pPr algn="ctr" rtl="0" eaLnBrk="1" hangingPunct="1">
                <a:spcBef>
                  <a:spcPct val="0"/>
                </a:spcBef>
              </a:pPr>
              <a:r>
                <a:rPr lang="nb-NO" altLang="en-US" sz="14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Level</a:t>
              </a:r>
              <a:endParaRPr lang="en-US" alt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6" name="Group 9"/>
            <p:cNvGrpSpPr>
              <a:grpSpLocks/>
            </p:cNvGrpSpPr>
            <p:nvPr/>
          </p:nvGrpSpPr>
          <p:grpSpPr bwMode="auto">
            <a:xfrm>
              <a:off x="1428" y="663"/>
              <a:ext cx="875" cy="3175"/>
              <a:chOff x="1428" y="663"/>
              <a:chExt cx="875" cy="3175"/>
            </a:xfrm>
          </p:grpSpPr>
          <p:sp>
            <p:nvSpPr>
              <p:cNvPr id="47" name="AutoShape 10"/>
              <p:cNvSpPr>
                <a:spLocks noChangeArrowheads="1"/>
              </p:cNvSpPr>
              <p:nvPr/>
            </p:nvSpPr>
            <p:spPr bwMode="auto">
              <a:xfrm>
                <a:off x="1428" y="663"/>
                <a:ext cx="860" cy="3175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alpha val="44000"/>
                </a:schemeClr>
              </a:solidFill>
              <a:ln w="12700">
                <a:noFill/>
                <a:round/>
                <a:headEnd/>
                <a:tailEnd/>
              </a:ln>
              <a:effectLst>
                <a:prstShdw prst="shdw17" dist="17961" dir="2700000">
                  <a:schemeClr val="bg1">
                    <a:gamma/>
                    <a:shade val="60000"/>
                    <a:invGamma/>
                  </a:schemeClr>
                </a:prst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" name="Rectangle 11"/>
              <p:cNvSpPr>
                <a:spLocks noChangeArrowheads="1"/>
              </p:cNvSpPr>
              <p:nvPr/>
            </p:nvSpPr>
            <p:spPr bwMode="auto">
              <a:xfrm>
                <a:off x="1519" y="1344"/>
                <a:ext cx="681" cy="49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Business</a:t>
                </a:r>
              </a:p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model</a:t>
                </a:r>
                <a:endParaRPr lang="en-US" altLang="en-US" sz="12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" name="Rectangle 12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681" cy="49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Process</a:t>
                </a:r>
              </a:p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model</a:t>
                </a:r>
                <a:endParaRPr lang="en-US" altLang="en-US" sz="12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" name="Rectangle 13"/>
              <p:cNvSpPr>
                <a:spLocks noChangeArrowheads="1"/>
              </p:cNvSpPr>
              <p:nvPr/>
            </p:nvSpPr>
            <p:spPr bwMode="auto">
              <a:xfrm>
                <a:off x="1519" y="3022"/>
                <a:ext cx="681" cy="49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Workflow</a:t>
                </a:r>
              </a:p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model</a:t>
                </a:r>
                <a:endParaRPr lang="en-US" altLang="en-US" sz="12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" name="Text Box 14"/>
              <p:cNvSpPr txBox="1">
                <a:spLocks noChangeArrowheads="1"/>
              </p:cNvSpPr>
              <p:nvPr/>
            </p:nvSpPr>
            <p:spPr bwMode="auto">
              <a:xfrm>
                <a:off x="1429" y="728"/>
                <a:ext cx="874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rtl="0" eaLnBrk="1" hangingPunct="1">
                  <a:spcBef>
                    <a:spcPct val="0"/>
                  </a:spcBef>
                  <a:defRPr/>
                </a:pPr>
                <a:r>
                  <a:rPr lang="nb-NO" sz="1400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Business </a:t>
                </a:r>
              </a:p>
              <a:p>
                <a:pPr algn="ctr" rtl="0" eaLnBrk="1" hangingPunct="1">
                  <a:spcBef>
                    <a:spcPct val="0"/>
                  </a:spcBef>
                  <a:defRPr/>
                </a:pPr>
                <a:r>
                  <a:rPr lang="nb-NO" sz="1400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Perspective</a:t>
                </a:r>
                <a:endParaRPr lang="en-US" sz="14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7" name="Group 15"/>
            <p:cNvGrpSpPr>
              <a:grpSpLocks/>
            </p:cNvGrpSpPr>
            <p:nvPr/>
          </p:nvGrpSpPr>
          <p:grpSpPr bwMode="auto">
            <a:xfrm>
              <a:off x="3393" y="663"/>
              <a:ext cx="940" cy="3175"/>
              <a:chOff x="2395" y="663"/>
              <a:chExt cx="940" cy="3175"/>
            </a:xfrm>
          </p:grpSpPr>
          <p:sp>
            <p:nvSpPr>
              <p:cNvPr id="42" name="AutoShape 16"/>
              <p:cNvSpPr>
                <a:spLocks noChangeArrowheads="1"/>
              </p:cNvSpPr>
              <p:nvPr/>
            </p:nvSpPr>
            <p:spPr bwMode="auto">
              <a:xfrm>
                <a:off x="2426" y="663"/>
                <a:ext cx="860" cy="3175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alpha val="44000"/>
                </a:schemeClr>
              </a:solidFill>
              <a:ln w="12700">
                <a:noFill/>
                <a:round/>
                <a:headEnd/>
                <a:tailEnd/>
              </a:ln>
              <a:effectLst>
                <a:prstShdw prst="shdw17" dist="17961" dir="2700000">
                  <a:schemeClr val="bg1">
                    <a:gamma/>
                    <a:shade val="60000"/>
                    <a:invGamma/>
                  </a:schemeClr>
                </a:prst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" name="Rectangle 17"/>
              <p:cNvSpPr>
                <a:spLocks noChangeArrowheads="1"/>
              </p:cNvSpPr>
              <p:nvPr/>
            </p:nvSpPr>
            <p:spPr bwMode="auto">
              <a:xfrm>
                <a:off x="2517" y="1344"/>
                <a:ext cx="681" cy="49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Information</a:t>
                </a:r>
              </a:p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model</a:t>
                </a:r>
                <a:endParaRPr lang="en-US" altLang="en-US" sz="12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" name="Rectangle 18"/>
              <p:cNvSpPr>
                <a:spLocks noChangeArrowheads="1"/>
              </p:cNvSpPr>
              <p:nvPr/>
            </p:nvSpPr>
            <p:spPr bwMode="auto">
              <a:xfrm>
                <a:off x="2517" y="2160"/>
                <a:ext cx="681" cy="49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Logical data</a:t>
                </a:r>
              </a:p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model</a:t>
                </a:r>
                <a:endParaRPr lang="en-US" altLang="en-US" sz="12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" name="Rectangle 19"/>
              <p:cNvSpPr>
                <a:spLocks noChangeArrowheads="1"/>
              </p:cNvSpPr>
              <p:nvPr/>
            </p:nvSpPr>
            <p:spPr bwMode="auto">
              <a:xfrm>
                <a:off x="2517" y="3022"/>
                <a:ext cx="681" cy="49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 Physical data </a:t>
                </a:r>
              </a:p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model</a:t>
                </a:r>
                <a:endParaRPr lang="en-US" altLang="en-US" sz="12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" name="Text Box 20"/>
              <p:cNvSpPr txBox="1">
                <a:spLocks noChangeArrowheads="1"/>
              </p:cNvSpPr>
              <p:nvPr/>
            </p:nvSpPr>
            <p:spPr bwMode="auto">
              <a:xfrm>
                <a:off x="2395" y="728"/>
                <a:ext cx="940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rtl="0" eaLnBrk="1" hangingPunct="1">
                  <a:spcBef>
                    <a:spcPct val="0"/>
                  </a:spcBef>
                  <a:defRPr/>
                </a:pPr>
                <a:r>
                  <a:rPr lang="nb-NO" sz="14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Information </a:t>
                </a:r>
              </a:p>
              <a:p>
                <a:pPr algn="ctr" rtl="0" eaLnBrk="1" hangingPunct="1">
                  <a:spcBef>
                    <a:spcPct val="0"/>
                  </a:spcBef>
                  <a:defRPr/>
                </a:pPr>
                <a:r>
                  <a:rPr lang="nb-NO" sz="14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Perspective</a:t>
                </a:r>
                <a:endParaRPr lang="en-US" sz="1400">
                  <a:effectLst>
                    <a:outerShdw blurRad="38100" dist="38100" dir="2700000" algn="tl">
                      <a:srgbClr val="C0C0C0"/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8" name="Group 21"/>
            <p:cNvGrpSpPr>
              <a:grpSpLocks/>
            </p:cNvGrpSpPr>
            <p:nvPr/>
          </p:nvGrpSpPr>
          <p:grpSpPr bwMode="auto">
            <a:xfrm>
              <a:off x="2407" y="663"/>
              <a:ext cx="916" cy="3175"/>
              <a:chOff x="3405" y="663"/>
              <a:chExt cx="916" cy="3175"/>
            </a:xfrm>
          </p:grpSpPr>
          <p:sp>
            <p:nvSpPr>
              <p:cNvPr id="37" name="AutoShape 22"/>
              <p:cNvSpPr>
                <a:spLocks noChangeArrowheads="1"/>
              </p:cNvSpPr>
              <p:nvPr/>
            </p:nvSpPr>
            <p:spPr bwMode="auto">
              <a:xfrm>
                <a:off x="3424" y="663"/>
                <a:ext cx="860" cy="3175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alpha val="44000"/>
                </a:schemeClr>
              </a:solidFill>
              <a:ln w="12700">
                <a:noFill/>
                <a:round/>
                <a:headEnd/>
                <a:tailEnd/>
              </a:ln>
              <a:effectLst>
                <a:prstShdw prst="shdw17" dist="17961" dir="2700000">
                  <a:schemeClr val="bg1">
                    <a:gamma/>
                    <a:shade val="60000"/>
                    <a:invGamma/>
                  </a:schemeClr>
                </a:prst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" name="Rectangle 23"/>
              <p:cNvSpPr>
                <a:spLocks noChangeArrowheads="1"/>
              </p:cNvSpPr>
              <p:nvPr/>
            </p:nvSpPr>
            <p:spPr bwMode="auto">
              <a:xfrm>
                <a:off x="3515" y="1344"/>
                <a:ext cx="681" cy="49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Service </a:t>
                </a:r>
              </a:p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 catalogue </a:t>
                </a:r>
                <a:endParaRPr lang="en-US" altLang="en-US" sz="12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" name="Rectangle 24"/>
              <p:cNvSpPr>
                <a:spLocks noChangeArrowheads="1"/>
              </p:cNvSpPr>
              <p:nvPr/>
            </p:nvSpPr>
            <p:spPr bwMode="auto">
              <a:xfrm>
                <a:off x="3515" y="2160"/>
                <a:ext cx="681" cy="49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Application</a:t>
                </a:r>
              </a:p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architecture</a:t>
                </a:r>
              </a:p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model</a:t>
                </a:r>
                <a:endParaRPr lang="en-US" altLang="en-US" sz="12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" name="Rectangle 25"/>
              <p:cNvSpPr>
                <a:spLocks noChangeArrowheads="1"/>
              </p:cNvSpPr>
              <p:nvPr/>
            </p:nvSpPr>
            <p:spPr bwMode="auto">
              <a:xfrm>
                <a:off x="3515" y="3022"/>
                <a:ext cx="681" cy="49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Application</a:t>
                </a:r>
              </a:p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design</a:t>
                </a:r>
              </a:p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model</a:t>
                </a:r>
                <a:endParaRPr lang="en-US" altLang="en-US" sz="12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" name="Text Box 26"/>
              <p:cNvSpPr txBox="1">
                <a:spLocks noChangeArrowheads="1"/>
              </p:cNvSpPr>
              <p:nvPr/>
            </p:nvSpPr>
            <p:spPr bwMode="auto">
              <a:xfrm>
                <a:off x="3405" y="728"/>
                <a:ext cx="916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rtl="0" eaLnBrk="1" hangingPunct="1">
                  <a:spcBef>
                    <a:spcPct val="0"/>
                  </a:spcBef>
                  <a:defRPr/>
                </a:pPr>
                <a:r>
                  <a:rPr lang="nb-NO" sz="14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Application </a:t>
                </a:r>
              </a:p>
              <a:p>
                <a:pPr algn="ctr" rtl="0" eaLnBrk="1" hangingPunct="1">
                  <a:spcBef>
                    <a:spcPct val="0"/>
                  </a:spcBef>
                  <a:defRPr/>
                </a:pPr>
                <a:r>
                  <a:rPr lang="nb-NO" sz="14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Perspective</a:t>
                </a:r>
                <a:endParaRPr lang="en-US" sz="1400">
                  <a:effectLst>
                    <a:outerShdw blurRad="38100" dist="38100" dir="2700000" algn="tl">
                      <a:srgbClr val="C0C0C0"/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1" name="Group 27"/>
            <p:cNvGrpSpPr>
              <a:grpSpLocks/>
            </p:cNvGrpSpPr>
            <p:nvPr/>
          </p:nvGrpSpPr>
          <p:grpSpPr bwMode="auto">
            <a:xfrm>
              <a:off x="4415" y="663"/>
              <a:ext cx="919" cy="3175"/>
              <a:chOff x="4415" y="663"/>
              <a:chExt cx="919" cy="3175"/>
            </a:xfrm>
          </p:grpSpPr>
          <p:sp>
            <p:nvSpPr>
              <p:cNvPr id="32" name="AutoShape 28"/>
              <p:cNvSpPr>
                <a:spLocks noChangeArrowheads="1"/>
              </p:cNvSpPr>
              <p:nvPr/>
            </p:nvSpPr>
            <p:spPr bwMode="auto">
              <a:xfrm>
                <a:off x="4422" y="663"/>
                <a:ext cx="860" cy="3175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alpha val="44000"/>
                </a:schemeClr>
              </a:solidFill>
              <a:ln w="12700">
                <a:noFill/>
                <a:round/>
                <a:headEnd/>
                <a:tailEnd/>
              </a:ln>
              <a:effectLst>
                <a:prstShdw prst="shdw17" dist="17961" dir="2700000">
                  <a:schemeClr val="bg1">
                    <a:gamma/>
                    <a:shade val="60000"/>
                    <a:invGamma/>
                  </a:schemeClr>
                </a:prst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Rectangle 29"/>
              <p:cNvSpPr>
                <a:spLocks noChangeArrowheads="1"/>
              </p:cNvSpPr>
              <p:nvPr/>
            </p:nvSpPr>
            <p:spPr bwMode="auto">
              <a:xfrm>
                <a:off x="4513" y="1344"/>
                <a:ext cx="681" cy="49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 Technology</a:t>
                </a:r>
              </a:p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platform</a:t>
                </a:r>
                <a:endParaRPr lang="en-US" altLang="en-US" sz="12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" name="Rectangle 30"/>
              <p:cNvSpPr>
                <a:spLocks noChangeArrowheads="1"/>
              </p:cNvSpPr>
              <p:nvPr/>
            </p:nvSpPr>
            <p:spPr bwMode="auto">
              <a:xfrm>
                <a:off x="4513" y="2160"/>
                <a:ext cx="681" cy="49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Technical</a:t>
                </a:r>
              </a:p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architecture</a:t>
                </a:r>
              </a:p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model</a:t>
                </a:r>
                <a:endParaRPr lang="en-US" altLang="en-US" sz="12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" name="Rectangle 31"/>
              <p:cNvSpPr>
                <a:spLocks noChangeArrowheads="1"/>
              </p:cNvSpPr>
              <p:nvPr/>
            </p:nvSpPr>
            <p:spPr bwMode="auto">
              <a:xfrm>
                <a:off x="4513" y="3022"/>
                <a:ext cx="681" cy="49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 Infrastructure</a:t>
                </a:r>
              </a:p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model</a:t>
                </a:r>
                <a:endParaRPr lang="en-US" altLang="en-US" sz="12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" name="Text Box 32"/>
              <p:cNvSpPr txBox="1">
                <a:spLocks noChangeArrowheads="1"/>
              </p:cNvSpPr>
              <p:nvPr/>
            </p:nvSpPr>
            <p:spPr bwMode="auto">
              <a:xfrm>
                <a:off x="4415" y="728"/>
                <a:ext cx="919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rtl="0" eaLnBrk="1" hangingPunct="1">
                  <a:spcBef>
                    <a:spcPct val="0"/>
                  </a:spcBef>
                  <a:defRPr/>
                </a:pPr>
                <a:r>
                  <a:rPr lang="nb-NO" sz="14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Technology </a:t>
                </a:r>
              </a:p>
              <a:p>
                <a:pPr algn="ctr" rtl="0" eaLnBrk="1" hangingPunct="1">
                  <a:spcBef>
                    <a:spcPct val="0"/>
                  </a:spcBef>
                  <a:defRPr/>
                </a:pPr>
                <a:r>
                  <a:rPr lang="nb-NO" sz="14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Perspective</a:t>
                </a:r>
                <a:endParaRPr lang="en-US" sz="1400">
                  <a:effectLst>
                    <a:outerShdw blurRad="38100" dist="38100" dir="2700000" algn="tl">
                      <a:srgbClr val="C0C0C0"/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3488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-27161" y="-2655"/>
            <a:ext cx="12192000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-27161" y="167484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Digital Transformation Process Migration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39485" y="1106946"/>
            <a:ext cx="11561735" cy="5479834"/>
            <a:chOff x="1139483" y="1106946"/>
            <a:chExt cx="9323512" cy="4884447"/>
          </a:xfrm>
        </p:grpSpPr>
        <p:sp>
          <p:nvSpPr>
            <p:cNvPr id="70" name="Rectangle 69"/>
            <p:cNvSpPr/>
            <p:nvPr/>
          </p:nvSpPr>
          <p:spPr>
            <a:xfrm>
              <a:off x="2831163" y="3267187"/>
              <a:ext cx="1728192" cy="272420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8319" tIns="39159" rIns="78319" bIns="3915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Adaptability to innovation &amp; change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endPara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Create conditions for Digital Excellence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endPara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Cross -functional collaboration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endPara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API micro services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endPara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Cloud and Mobile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4631363" y="3267186"/>
              <a:ext cx="1796400" cy="24610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8319" tIns="39159" rIns="78319" bIns="3915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Intrapreneurship  mindset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endPara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Skill Development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endPara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Customer Centricity</a:t>
              </a:r>
            </a:p>
            <a:p>
              <a:pPr marL="628650" lvl="1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Adapt technology to improve performance and deliveries</a:t>
              </a:r>
            </a:p>
            <a:p>
              <a:pPr marL="628650" lvl="1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Digital  Analytics  in decision making</a:t>
              </a:r>
            </a:p>
          </p:txBody>
        </p:sp>
        <p:graphicFrame>
          <p:nvGraphicFramePr>
            <p:cNvPr id="72" name="Diagram 71"/>
            <p:cNvGraphicFramePr/>
            <p:nvPr>
              <p:extLst>
                <p:ext uri="{D42A27DB-BD31-4B8C-83A1-F6EECF244321}">
                  <p14:modId xmlns:p14="http://schemas.microsoft.com/office/powerpoint/2010/main" val="333948858"/>
                </p:ext>
              </p:extLst>
            </p:nvPr>
          </p:nvGraphicFramePr>
          <p:xfrm>
            <a:off x="1318995" y="1703420"/>
            <a:ext cx="9144000" cy="91439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73" name="Rectangle 72"/>
            <p:cNvSpPr/>
            <p:nvPr/>
          </p:nvSpPr>
          <p:spPr>
            <a:xfrm>
              <a:off x="1139483" y="3226707"/>
              <a:ext cx="1691680" cy="25015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8319" tIns="39159" rIns="78319" bIns="3915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Internal  Capabilities</a:t>
              </a:r>
            </a:p>
            <a:p>
              <a:pPr marL="365125" lvl="1" indent="-182563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Digital Opportunities, Process, Technology, Business Model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endPara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External Competitive Scenario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endPara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Business Environment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322363" y="2787568"/>
              <a:ext cx="8915400" cy="259755"/>
            </a:xfrm>
            <a:prstGeom prst="rect">
              <a:avLst/>
            </a:prstGeom>
            <a:noFill/>
          </p:spPr>
          <p:txBody>
            <a:bodyPr wrap="square" lIns="75239" tIns="37620" rIns="75239" bIns="37620" rtlCol="0">
              <a:spAutoFit/>
            </a:bodyPr>
            <a:lstStyle/>
            <a:p>
              <a:pPr algn="ctr" defTabSz="91401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i="1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Dynamic Economic, Competitive and Technology Scenario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345163" y="3140315"/>
              <a:ext cx="8915400" cy="5486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76" name="Straight Connector 75"/>
            <p:cNvCxnSpPr/>
            <p:nvPr/>
          </p:nvCxnSpPr>
          <p:spPr>
            <a:xfrm>
              <a:off x="1368083" y="2760093"/>
              <a:ext cx="88924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 76"/>
            <p:cNvSpPr/>
            <p:nvPr/>
          </p:nvSpPr>
          <p:spPr>
            <a:xfrm>
              <a:off x="1311452" y="1459692"/>
              <a:ext cx="8915400" cy="5486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6492227" y="3267186"/>
              <a:ext cx="1883552" cy="20277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8319" tIns="39159" rIns="78319" bIns="3915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Digitizing processes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endPara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Deliver unified customer experience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endPara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Reviewing business models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endPara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Strategic  Partner Management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8485531" y="3267186"/>
              <a:ext cx="1618440" cy="17026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8319" tIns="39159" rIns="78319" bIns="3915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Ecosystems 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endPara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N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Artificial Intelligence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endPara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Digital Devices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endPara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Data Security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318995" y="1106946"/>
              <a:ext cx="8915400" cy="259755"/>
            </a:xfrm>
            <a:prstGeom prst="rect">
              <a:avLst/>
            </a:prstGeom>
            <a:noFill/>
          </p:spPr>
          <p:txBody>
            <a:bodyPr wrap="square" lIns="75239" tIns="37620" rIns="75239" bIns="37620" rtlCol="0">
              <a:spAutoFit/>
            </a:bodyPr>
            <a:lstStyle/>
            <a:p>
              <a:pPr algn="ctr" defTabSz="91401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i="1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Current Business Growth Requirements and  Future Business Augmentation Plans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9111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0" y="-32578"/>
            <a:ext cx="12192000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-27161" y="167484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Digital Transformation Phased Approach</a:t>
            </a:r>
          </a:p>
        </p:txBody>
      </p:sp>
      <p:grpSp>
        <p:nvGrpSpPr>
          <p:cNvPr id="125" name="Group 124"/>
          <p:cNvGrpSpPr/>
          <p:nvPr/>
        </p:nvGrpSpPr>
        <p:grpSpPr>
          <a:xfrm>
            <a:off x="185980" y="1060911"/>
            <a:ext cx="11670223" cy="4757527"/>
            <a:chOff x="76200" y="1210902"/>
            <a:chExt cx="9032875" cy="4003101"/>
          </a:xfrm>
        </p:grpSpPr>
        <p:sp>
          <p:nvSpPr>
            <p:cNvPr id="126" name="Freeform 2"/>
            <p:cNvSpPr>
              <a:spLocks/>
            </p:cNvSpPr>
            <p:nvPr/>
          </p:nvSpPr>
          <p:spPr bwMode="auto">
            <a:xfrm>
              <a:off x="838200" y="2232025"/>
              <a:ext cx="7467600" cy="619125"/>
            </a:xfrm>
            <a:custGeom>
              <a:avLst/>
              <a:gdLst>
                <a:gd name="T0" fmla="*/ 0 w 4704"/>
                <a:gd name="T1" fmla="*/ 294 h 390"/>
                <a:gd name="T2" fmla="*/ 93 w 4704"/>
                <a:gd name="T3" fmla="*/ 294 h 390"/>
                <a:gd name="T4" fmla="*/ 455 w 4704"/>
                <a:gd name="T5" fmla="*/ 0 h 390"/>
                <a:gd name="T6" fmla="*/ 1178 w 4704"/>
                <a:gd name="T7" fmla="*/ 6 h 390"/>
                <a:gd name="T8" fmla="*/ 1334 w 4704"/>
                <a:gd name="T9" fmla="*/ 387 h 390"/>
                <a:gd name="T10" fmla="*/ 1546 w 4704"/>
                <a:gd name="T11" fmla="*/ 387 h 390"/>
                <a:gd name="T12" fmla="*/ 1661 w 4704"/>
                <a:gd name="T13" fmla="*/ 6 h 390"/>
                <a:gd name="T14" fmla="*/ 3062 w 4704"/>
                <a:gd name="T15" fmla="*/ 6 h 390"/>
                <a:gd name="T16" fmla="*/ 3312 w 4704"/>
                <a:gd name="T17" fmla="*/ 390 h 390"/>
                <a:gd name="T18" fmla="*/ 3520 w 4704"/>
                <a:gd name="T19" fmla="*/ 390 h 390"/>
                <a:gd name="T20" fmla="*/ 3654 w 4704"/>
                <a:gd name="T21" fmla="*/ 6 h 390"/>
                <a:gd name="T22" fmla="*/ 4221 w 4704"/>
                <a:gd name="T23" fmla="*/ 12 h 390"/>
                <a:gd name="T24" fmla="*/ 4608 w 4704"/>
                <a:gd name="T25" fmla="*/ 307 h 390"/>
                <a:gd name="T26" fmla="*/ 4704 w 4704"/>
                <a:gd name="T27" fmla="*/ 307 h 39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704"/>
                <a:gd name="T43" fmla="*/ 0 h 390"/>
                <a:gd name="T44" fmla="*/ 4704 w 4704"/>
                <a:gd name="T45" fmla="*/ 390 h 39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704" h="390">
                  <a:moveTo>
                    <a:pt x="0" y="294"/>
                  </a:moveTo>
                  <a:lnTo>
                    <a:pt x="93" y="294"/>
                  </a:lnTo>
                  <a:lnTo>
                    <a:pt x="455" y="0"/>
                  </a:lnTo>
                  <a:lnTo>
                    <a:pt x="1178" y="6"/>
                  </a:lnTo>
                  <a:lnTo>
                    <a:pt x="1334" y="387"/>
                  </a:lnTo>
                  <a:lnTo>
                    <a:pt x="1546" y="387"/>
                  </a:lnTo>
                  <a:cubicBezTo>
                    <a:pt x="1603" y="196"/>
                    <a:pt x="1661" y="6"/>
                    <a:pt x="1661" y="6"/>
                  </a:cubicBezTo>
                  <a:lnTo>
                    <a:pt x="3062" y="6"/>
                  </a:lnTo>
                  <a:lnTo>
                    <a:pt x="3312" y="390"/>
                  </a:lnTo>
                  <a:lnTo>
                    <a:pt x="3520" y="390"/>
                  </a:lnTo>
                  <a:lnTo>
                    <a:pt x="3654" y="6"/>
                  </a:lnTo>
                  <a:lnTo>
                    <a:pt x="4221" y="12"/>
                  </a:lnTo>
                  <a:lnTo>
                    <a:pt x="4608" y="307"/>
                  </a:lnTo>
                  <a:lnTo>
                    <a:pt x="4704" y="307"/>
                  </a:lnTo>
                </a:path>
              </a:pathLst>
            </a:custGeom>
            <a:noFill/>
            <a:ln w="101600">
              <a:solidFill>
                <a:srgbClr val="00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7" name="Freeform 3"/>
            <p:cNvSpPr>
              <a:spLocks/>
            </p:cNvSpPr>
            <p:nvPr/>
          </p:nvSpPr>
          <p:spPr bwMode="auto">
            <a:xfrm>
              <a:off x="828675" y="2236788"/>
              <a:ext cx="7486650" cy="619125"/>
            </a:xfrm>
            <a:custGeom>
              <a:avLst/>
              <a:gdLst>
                <a:gd name="T0" fmla="*/ 0 w 4716"/>
                <a:gd name="T1" fmla="*/ 355 h 390"/>
                <a:gd name="T2" fmla="*/ 96 w 4716"/>
                <a:gd name="T3" fmla="*/ 355 h 390"/>
                <a:gd name="T4" fmla="*/ 606 w 4716"/>
                <a:gd name="T5" fmla="*/ 190 h 390"/>
                <a:gd name="T6" fmla="*/ 1153 w 4716"/>
                <a:gd name="T7" fmla="*/ 195 h 390"/>
                <a:gd name="T8" fmla="*/ 1292 w 4716"/>
                <a:gd name="T9" fmla="*/ 387 h 390"/>
                <a:gd name="T10" fmla="*/ 1612 w 4716"/>
                <a:gd name="T11" fmla="*/ 387 h 390"/>
                <a:gd name="T12" fmla="*/ 1776 w 4716"/>
                <a:gd name="T13" fmla="*/ 6 h 390"/>
                <a:gd name="T14" fmla="*/ 1993 w 4716"/>
                <a:gd name="T15" fmla="*/ 0 h 390"/>
                <a:gd name="T16" fmla="*/ 2233 w 4716"/>
                <a:gd name="T17" fmla="*/ 384 h 390"/>
                <a:gd name="T18" fmla="*/ 2457 w 4716"/>
                <a:gd name="T19" fmla="*/ 384 h 390"/>
                <a:gd name="T20" fmla="*/ 2793 w 4716"/>
                <a:gd name="T21" fmla="*/ 192 h 390"/>
                <a:gd name="T22" fmla="*/ 3065 w 4716"/>
                <a:gd name="T23" fmla="*/ 195 h 390"/>
                <a:gd name="T24" fmla="*/ 3299 w 4716"/>
                <a:gd name="T25" fmla="*/ 387 h 390"/>
                <a:gd name="T26" fmla="*/ 3609 w 4716"/>
                <a:gd name="T27" fmla="*/ 390 h 390"/>
                <a:gd name="T28" fmla="*/ 3747 w 4716"/>
                <a:gd name="T29" fmla="*/ 6 h 390"/>
                <a:gd name="T30" fmla="*/ 3964 w 4716"/>
                <a:gd name="T31" fmla="*/ 6 h 390"/>
                <a:gd name="T32" fmla="*/ 4044 w 4716"/>
                <a:gd name="T33" fmla="*/ 192 h 390"/>
                <a:gd name="T34" fmla="*/ 4252 w 4716"/>
                <a:gd name="T35" fmla="*/ 198 h 390"/>
                <a:gd name="T36" fmla="*/ 4611 w 4716"/>
                <a:gd name="T37" fmla="*/ 352 h 390"/>
                <a:gd name="T38" fmla="*/ 4716 w 4716"/>
                <a:gd name="T39" fmla="*/ 355 h 39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716"/>
                <a:gd name="T61" fmla="*/ 0 h 390"/>
                <a:gd name="T62" fmla="*/ 4716 w 4716"/>
                <a:gd name="T63" fmla="*/ 390 h 390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716" h="390">
                  <a:moveTo>
                    <a:pt x="0" y="355"/>
                  </a:moveTo>
                  <a:lnTo>
                    <a:pt x="96" y="355"/>
                  </a:lnTo>
                  <a:lnTo>
                    <a:pt x="606" y="190"/>
                  </a:lnTo>
                  <a:lnTo>
                    <a:pt x="1153" y="195"/>
                  </a:lnTo>
                  <a:lnTo>
                    <a:pt x="1292" y="387"/>
                  </a:lnTo>
                  <a:lnTo>
                    <a:pt x="1612" y="387"/>
                  </a:lnTo>
                  <a:lnTo>
                    <a:pt x="1776" y="6"/>
                  </a:lnTo>
                  <a:lnTo>
                    <a:pt x="1993" y="0"/>
                  </a:lnTo>
                  <a:lnTo>
                    <a:pt x="2233" y="384"/>
                  </a:lnTo>
                  <a:lnTo>
                    <a:pt x="2457" y="384"/>
                  </a:lnTo>
                  <a:lnTo>
                    <a:pt x="2793" y="192"/>
                  </a:lnTo>
                  <a:lnTo>
                    <a:pt x="3065" y="195"/>
                  </a:lnTo>
                  <a:lnTo>
                    <a:pt x="3299" y="387"/>
                  </a:lnTo>
                  <a:lnTo>
                    <a:pt x="3609" y="390"/>
                  </a:lnTo>
                  <a:lnTo>
                    <a:pt x="3747" y="6"/>
                  </a:lnTo>
                  <a:lnTo>
                    <a:pt x="3964" y="6"/>
                  </a:lnTo>
                  <a:lnTo>
                    <a:pt x="4044" y="192"/>
                  </a:lnTo>
                  <a:lnTo>
                    <a:pt x="4252" y="198"/>
                  </a:lnTo>
                  <a:lnTo>
                    <a:pt x="4611" y="352"/>
                  </a:lnTo>
                  <a:lnTo>
                    <a:pt x="4716" y="355"/>
                  </a:lnTo>
                </a:path>
              </a:pathLst>
            </a:custGeom>
            <a:noFill/>
            <a:ln w="1016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8" name="Freeform 4"/>
            <p:cNvSpPr>
              <a:spLocks/>
            </p:cNvSpPr>
            <p:nvPr/>
          </p:nvSpPr>
          <p:spPr bwMode="auto">
            <a:xfrm>
              <a:off x="822325" y="2846388"/>
              <a:ext cx="7478713" cy="619125"/>
            </a:xfrm>
            <a:custGeom>
              <a:avLst/>
              <a:gdLst>
                <a:gd name="T0" fmla="*/ 0 w 4711"/>
                <a:gd name="T1" fmla="*/ 83 h 390"/>
                <a:gd name="T2" fmla="*/ 96 w 4711"/>
                <a:gd name="T3" fmla="*/ 89 h 390"/>
                <a:gd name="T4" fmla="*/ 571 w 4711"/>
                <a:gd name="T5" fmla="*/ 387 h 390"/>
                <a:gd name="T6" fmla="*/ 1069 w 4711"/>
                <a:gd name="T7" fmla="*/ 387 h 390"/>
                <a:gd name="T8" fmla="*/ 1322 w 4711"/>
                <a:gd name="T9" fmla="*/ 6 h 390"/>
                <a:gd name="T10" fmla="*/ 1536 w 4711"/>
                <a:gd name="T11" fmla="*/ 9 h 390"/>
                <a:gd name="T12" fmla="*/ 1652 w 4711"/>
                <a:gd name="T13" fmla="*/ 387 h 390"/>
                <a:gd name="T14" fmla="*/ 3293 w 4711"/>
                <a:gd name="T15" fmla="*/ 390 h 390"/>
                <a:gd name="T16" fmla="*/ 3322 w 4711"/>
                <a:gd name="T17" fmla="*/ 3 h 390"/>
                <a:gd name="T18" fmla="*/ 3524 w 4711"/>
                <a:gd name="T19" fmla="*/ 0 h 390"/>
                <a:gd name="T20" fmla="*/ 3634 w 4711"/>
                <a:gd name="T21" fmla="*/ 376 h 390"/>
                <a:gd name="T22" fmla="*/ 4503 w 4711"/>
                <a:gd name="T23" fmla="*/ 390 h 390"/>
                <a:gd name="T24" fmla="*/ 4618 w 4711"/>
                <a:gd name="T25" fmla="*/ 102 h 390"/>
                <a:gd name="T26" fmla="*/ 4711 w 4711"/>
                <a:gd name="T27" fmla="*/ 102 h 39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711"/>
                <a:gd name="T43" fmla="*/ 0 h 390"/>
                <a:gd name="T44" fmla="*/ 4711 w 4711"/>
                <a:gd name="T45" fmla="*/ 390 h 39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711" h="390">
                  <a:moveTo>
                    <a:pt x="0" y="83"/>
                  </a:moveTo>
                  <a:lnTo>
                    <a:pt x="96" y="89"/>
                  </a:lnTo>
                  <a:lnTo>
                    <a:pt x="571" y="387"/>
                  </a:lnTo>
                  <a:lnTo>
                    <a:pt x="1069" y="387"/>
                  </a:lnTo>
                  <a:lnTo>
                    <a:pt x="1322" y="6"/>
                  </a:lnTo>
                  <a:lnTo>
                    <a:pt x="1536" y="9"/>
                  </a:lnTo>
                  <a:lnTo>
                    <a:pt x="1652" y="387"/>
                  </a:lnTo>
                  <a:lnTo>
                    <a:pt x="3293" y="390"/>
                  </a:lnTo>
                  <a:lnTo>
                    <a:pt x="3322" y="3"/>
                  </a:lnTo>
                  <a:lnTo>
                    <a:pt x="3524" y="0"/>
                  </a:lnTo>
                  <a:lnTo>
                    <a:pt x="3634" y="376"/>
                  </a:lnTo>
                  <a:lnTo>
                    <a:pt x="4503" y="390"/>
                  </a:lnTo>
                  <a:lnTo>
                    <a:pt x="4618" y="102"/>
                  </a:lnTo>
                  <a:lnTo>
                    <a:pt x="4711" y="102"/>
                  </a:lnTo>
                </a:path>
              </a:pathLst>
            </a:custGeom>
            <a:noFill/>
            <a:ln w="101600">
              <a:solidFill>
                <a:srgbClr val="0033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9" name="Freeform 5"/>
            <p:cNvSpPr>
              <a:spLocks/>
            </p:cNvSpPr>
            <p:nvPr/>
          </p:nvSpPr>
          <p:spPr bwMode="auto">
            <a:xfrm>
              <a:off x="833438" y="2851150"/>
              <a:ext cx="7467600" cy="609600"/>
            </a:xfrm>
            <a:custGeom>
              <a:avLst/>
              <a:gdLst>
                <a:gd name="T0" fmla="*/ 0 w 4704"/>
                <a:gd name="T1" fmla="*/ 25 h 384"/>
                <a:gd name="T2" fmla="*/ 96 w 4704"/>
                <a:gd name="T3" fmla="*/ 25 h 384"/>
                <a:gd name="T4" fmla="*/ 501 w 4704"/>
                <a:gd name="T5" fmla="*/ 191 h 384"/>
                <a:gd name="T6" fmla="*/ 931 w 4704"/>
                <a:gd name="T7" fmla="*/ 192 h 384"/>
                <a:gd name="T8" fmla="*/ 1318 w 4704"/>
                <a:gd name="T9" fmla="*/ 0 h 384"/>
                <a:gd name="T10" fmla="*/ 1549 w 4704"/>
                <a:gd name="T11" fmla="*/ 3 h 384"/>
                <a:gd name="T12" fmla="*/ 1856 w 4704"/>
                <a:gd name="T13" fmla="*/ 192 h 384"/>
                <a:gd name="T14" fmla="*/ 2179 w 4704"/>
                <a:gd name="T15" fmla="*/ 195 h 384"/>
                <a:gd name="T16" fmla="*/ 2240 w 4704"/>
                <a:gd name="T17" fmla="*/ 0 h 384"/>
                <a:gd name="T18" fmla="*/ 2448 w 4704"/>
                <a:gd name="T19" fmla="*/ 3 h 384"/>
                <a:gd name="T20" fmla="*/ 2489 w 4704"/>
                <a:gd name="T21" fmla="*/ 189 h 384"/>
                <a:gd name="T22" fmla="*/ 2685 w 4704"/>
                <a:gd name="T23" fmla="*/ 192 h 384"/>
                <a:gd name="T24" fmla="*/ 2733 w 4704"/>
                <a:gd name="T25" fmla="*/ 381 h 384"/>
                <a:gd name="T26" fmla="*/ 2931 w 4704"/>
                <a:gd name="T27" fmla="*/ 384 h 384"/>
                <a:gd name="T28" fmla="*/ 3299 w 4704"/>
                <a:gd name="T29" fmla="*/ 0 h 384"/>
                <a:gd name="T30" fmla="*/ 3510 w 4704"/>
                <a:gd name="T31" fmla="*/ 3 h 384"/>
                <a:gd name="T32" fmla="*/ 3593 w 4704"/>
                <a:gd name="T33" fmla="*/ 190 h 384"/>
                <a:gd name="T34" fmla="*/ 4333 w 4704"/>
                <a:gd name="T35" fmla="*/ 189 h 384"/>
                <a:gd name="T36" fmla="*/ 4605 w 4704"/>
                <a:gd name="T37" fmla="*/ 35 h 384"/>
                <a:gd name="T38" fmla="*/ 4704 w 4704"/>
                <a:gd name="T39" fmla="*/ 32 h 38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704"/>
                <a:gd name="T61" fmla="*/ 0 h 384"/>
                <a:gd name="T62" fmla="*/ 4704 w 4704"/>
                <a:gd name="T63" fmla="*/ 384 h 38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704" h="384">
                  <a:moveTo>
                    <a:pt x="0" y="25"/>
                  </a:moveTo>
                  <a:lnTo>
                    <a:pt x="96" y="25"/>
                  </a:lnTo>
                  <a:lnTo>
                    <a:pt x="501" y="191"/>
                  </a:lnTo>
                  <a:lnTo>
                    <a:pt x="931" y="192"/>
                  </a:lnTo>
                  <a:lnTo>
                    <a:pt x="1318" y="0"/>
                  </a:lnTo>
                  <a:lnTo>
                    <a:pt x="1549" y="3"/>
                  </a:lnTo>
                  <a:lnTo>
                    <a:pt x="1856" y="192"/>
                  </a:lnTo>
                  <a:lnTo>
                    <a:pt x="2179" y="195"/>
                  </a:lnTo>
                  <a:lnTo>
                    <a:pt x="2240" y="0"/>
                  </a:lnTo>
                  <a:lnTo>
                    <a:pt x="2448" y="3"/>
                  </a:lnTo>
                  <a:lnTo>
                    <a:pt x="2489" y="189"/>
                  </a:lnTo>
                  <a:lnTo>
                    <a:pt x="2685" y="192"/>
                  </a:lnTo>
                  <a:lnTo>
                    <a:pt x="2733" y="381"/>
                  </a:lnTo>
                  <a:lnTo>
                    <a:pt x="2931" y="384"/>
                  </a:lnTo>
                  <a:lnTo>
                    <a:pt x="3299" y="0"/>
                  </a:lnTo>
                  <a:lnTo>
                    <a:pt x="3510" y="3"/>
                  </a:lnTo>
                  <a:lnTo>
                    <a:pt x="3593" y="190"/>
                  </a:lnTo>
                  <a:lnTo>
                    <a:pt x="4333" y="189"/>
                  </a:lnTo>
                  <a:lnTo>
                    <a:pt x="4605" y="35"/>
                  </a:lnTo>
                  <a:lnTo>
                    <a:pt x="4704" y="32"/>
                  </a:lnTo>
                </a:path>
              </a:pathLst>
            </a:custGeom>
            <a:noFill/>
            <a:ln w="1016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0" name="Oval 6"/>
            <p:cNvSpPr>
              <a:spLocks noChangeAspect="1" noChangeArrowheads="1"/>
            </p:cNvSpPr>
            <p:nvPr/>
          </p:nvSpPr>
          <p:spPr bwMode="auto">
            <a:xfrm>
              <a:off x="1620838" y="2139950"/>
              <a:ext cx="182562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1" name="Oval 7"/>
            <p:cNvSpPr>
              <a:spLocks noChangeAspect="1" noChangeArrowheads="1"/>
            </p:cNvSpPr>
            <p:nvPr/>
          </p:nvSpPr>
          <p:spPr bwMode="auto">
            <a:xfrm>
              <a:off x="3017838" y="2749550"/>
              <a:ext cx="182562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2" name="Oval 8"/>
            <p:cNvSpPr>
              <a:spLocks noChangeAspect="1" noChangeArrowheads="1"/>
            </p:cNvSpPr>
            <p:nvPr/>
          </p:nvSpPr>
          <p:spPr bwMode="auto">
            <a:xfrm>
              <a:off x="1911350" y="2444750"/>
              <a:ext cx="182563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3" name="Oval 9"/>
            <p:cNvSpPr>
              <a:spLocks noChangeAspect="1" noChangeArrowheads="1"/>
            </p:cNvSpPr>
            <p:nvPr/>
          </p:nvSpPr>
          <p:spPr bwMode="auto">
            <a:xfrm>
              <a:off x="2389188" y="2444750"/>
              <a:ext cx="182562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4" name="Oval 10"/>
            <p:cNvSpPr>
              <a:spLocks noChangeAspect="1" noChangeArrowheads="1"/>
            </p:cNvSpPr>
            <p:nvPr/>
          </p:nvSpPr>
          <p:spPr bwMode="auto">
            <a:xfrm>
              <a:off x="2071688" y="3359150"/>
              <a:ext cx="182562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5" name="Oval 11"/>
            <p:cNvSpPr>
              <a:spLocks noChangeAspect="1" noChangeArrowheads="1"/>
            </p:cNvSpPr>
            <p:nvPr/>
          </p:nvSpPr>
          <p:spPr bwMode="auto">
            <a:xfrm>
              <a:off x="1727200" y="3054350"/>
              <a:ext cx="182563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6" name="Oval 12"/>
            <p:cNvSpPr>
              <a:spLocks noChangeAspect="1" noChangeArrowheads="1"/>
            </p:cNvSpPr>
            <p:nvPr/>
          </p:nvSpPr>
          <p:spPr bwMode="auto">
            <a:xfrm>
              <a:off x="3733800" y="2139950"/>
              <a:ext cx="182563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7" name="Oval 13"/>
            <p:cNvSpPr>
              <a:spLocks noChangeAspect="1" noChangeArrowheads="1"/>
            </p:cNvSpPr>
            <p:nvPr/>
          </p:nvSpPr>
          <p:spPr bwMode="auto">
            <a:xfrm>
              <a:off x="5033963" y="2139950"/>
              <a:ext cx="182562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8" name="Oval 14"/>
            <p:cNvSpPr>
              <a:spLocks noChangeAspect="1" noChangeArrowheads="1"/>
            </p:cNvSpPr>
            <p:nvPr/>
          </p:nvSpPr>
          <p:spPr bwMode="auto">
            <a:xfrm>
              <a:off x="4038600" y="3054350"/>
              <a:ext cx="182563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9" name="Oval 15"/>
            <p:cNvSpPr>
              <a:spLocks noChangeAspect="1" noChangeArrowheads="1"/>
            </p:cNvSpPr>
            <p:nvPr/>
          </p:nvSpPr>
          <p:spPr bwMode="auto">
            <a:xfrm>
              <a:off x="3551238" y="3359150"/>
              <a:ext cx="182562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0" name="Oval 16"/>
            <p:cNvSpPr>
              <a:spLocks noChangeAspect="1" noChangeArrowheads="1"/>
            </p:cNvSpPr>
            <p:nvPr/>
          </p:nvSpPr>
          <p:spPr bwMode="auto">
            <a:xfrm>
              <a:off x="4465638" y="2749550"/>
              <a:ext cx="182562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1" name="Oval 17"/>
            <p:cNvSpPr>
              <a:spLocks noChangeAspect="1" noChangeArrowheads="1"/>
            </p:cNvSpPr>
            <p:nvPr/>
          </p:nvSpPr>
          <p:spPr bwMode="auto">
            <a:xfrm>
              <a:off x="4846638" y="3054350"/>
              <a:ext cx="182562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2" name="Oval 18"/>
            <p:cNvSpPr>
              <a:spLocks noChangeAspect="1" noChangeArrowheads="1"/>
            </p:cNvSpPr>
            <p:nvPr/>
          </p:nvSpPr>
          <p:spPr bwMode="auto">
            <a:xfrm>
              <a:off x="5422900" y="2444750"/>
              <a:ext cx="182563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3" name="Oval 19"/>
            <p:cNvSpPr>
              <a:spLocks noChangeAspect="1" noChangeArrowheads="1"/>
            </p:cNvSpPr>
            <p:nvPr/>
          </p:nvSpPr>
          <p:spPr bwMode="auto">
            <a:xfrm>
              <a:off x="5249863" y="3359150"/>
              <a:ext cx="182562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4" name="Oval 20"/>
            <p:cNvSpPr>
              <a:spLocks noChangeAspect="1" noChangeArrowheads="1"/>
            </p:cNvSpPr>
            <p:nvPr/>
          </p:nvSpPr>
          <p:spPr bwMode="auto">
            <a:xfrm>
              <a:off x="5791200" y="3359150"/>
              <a:ext cx="182563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5" name="Oval 21"/>
            <p:cNvSpPr>
              <a:spLocks noChangeAspect="1" noChangeArrowheads="1"/>
            </p:cNvSpPr>
            <p:nvPr/>
          </p:nvSpPr>
          <p:spPr bwMode="auto">
            <a:xfrm>
              <a:off x="6167438" y="2749550"/>
              <a:ext cx="182562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6" name="Oval 22"/>
            <p:cNvSpPr>
              <a:spLocks noChangeAspect="1" noChangeArrowheads="1"/>
            </p:cNvSpPr>
            <p:nvPr/>
          </p:nvSpPr>
          <p:spPr bwMode="auto">
            <a:xfrm>
              <a:off x="6675438" y="3054350"/>
              <a:ext cx="182562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7" name="Oval 23"/>
            <p:cNvSpPr>
              <a:spLocks noChangeAspect="1" noChangeArrowheads="1"/>
            </p:cNvSpPr>
            <p:nvPr/>
          </p:nvSpPr>
          <p:spPr bwMode="auto">
            <a:xfrm>
              <a:off x="6858000" y="2139950"/>
              <a:ext cx="182563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8" name="Oval 24"/>
            <p:cNvSpPr>
              <a:spLocks noChangeAspect="1" noChangeArrowheads="1"/>
            </p:cNvSpPr>
            <p:nvPr/>
          </p:nvSpPr>
          <p:spPr bwMode="auto">
            <a:xfrm>
              <a:off x="7010400" y="3359150"/>
              <a:ext cx="182563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9" name="Oval 25"/>
            <p:cNvSpPr>
              <a:spLocks noChangeAspect="1" noChangeArrowheads="1"/>
            </p:cNvSpPr>
            <p:nvPr/>
          </p:nvSpPr>
          <p:spPr bwMode="auto">
            <a:xfrm>
              <a:off x="7377113" y="3054350"/>
              <a:ext cx="182562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0" name="Oval 26"/>
            <p:cNvSpPr>
              <a:spLocks noChangeAspect="1" noChangeArrowheads="1"/>
            </p:cNvSpPr>
            <p:nvPr/>
          </p:nvSpPr>
          <p:spPr bwMode="auto">
            <a:xfrm>
              <a:off x="7324725" y="2444750"/>
              <a:ext cx="182563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1" name="Oval 27"/>
            <p:cNvSpPr>
              <a:spLocks noChangeAspect="1" noChangeArrowheads="1"/>
            </p:cNvSpPr>
            <p:nvPr/>
          </p:nvSpPr>
          <p:spPr bwMode="auto">
            <a:xfrm>
              <a:off x="7727950" y="3359150"/>
              <a:ext cx="182563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52" name="Group 28"/>
            <p:cNvGrpSpPr>
              <a:grpSpLocks/>
            </p:cNvGrpSpPr>
            <p:nvPr/>
          </p:nvGrpSpPr>
          <p:grpSpPr bwMode="auto">
            <a:xfrm>
              <a:off x="8229600" y="2413000"/>
              <a:ext cx="879475" cy="884238"/>
              <a:chOff x="5039" y="1913"/>
              <a:chExt cx="554" cy="557"/>
            </a:xfrm>
          </p:grpSpPr>
          <p:pic>
            <p:nvPicPr>
              <p:cNvPr id="244" name="Picture 29" descr="Agile Enterprise Circle (No Text)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39" y="1913"/>
                <a:ext cx="554" cy="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5" name="Text Box 30"/>
              <p:cNvSpPr txBox="1">
                <a:spLocks noChangeArrowheads="1"/>
              </p:cNvSpPr>
              <p:nvPr/>
            </p:nvSpPr>
            <p:spPr bwMode="auto">
              <a:xfrm>
                <a:off x="5137" y="2075"/>
                <a:ext cx="387" cy="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>
                  <a:lnSpc>
                    <a:spcPct val="80000"/>
                  </a:lnSpc>
                </a:pPr>
                <a:r>
                  <a:rPr lang="en-US" altLang="en-US" sz="1000" b="1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The</a:t>
                </a:r>
                <a:br>
                  <a:rPr lang="en-US" altLang="en-US" sz="1000" b="1" i="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US" altLang="en-US" sz="1000" b="1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Agile</a:t>
                </a:r>
                <a:br>
                  <a:rPr lang="en-US" altLang="en-US" sz="1000" b="1" i="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US" altLang="en-US" sz="1000" b="1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Enterprise</a:t>
                </a:r>
              </a:p>
            </p:txBody>
          </p:sp>
        </p:grpSp>
        <p:grpSp>
          <p:nvGrpSpPr>
            <p:cNvPr id="153" name="Group 31"/>
            <p:cNvGrpSpPr>
              <a:grpSpLocks/>
            </p:cNvGrpSpPr>
            <p:nvPr/>
          </p:nvGrpSpPr>
          <p:grpSpPr bwMode="auto">
            <a:xfrm>
              <a:off x="76200" y="2465388"/>
              <a:ext cx="804863" cy="779462"/>
              <a:chOff x="70" y="1914"/>
              <a:chExt cx="507" cy="491"/>
            </a:xfrm>
          </p:grpSpPr>
          <p:sp>
            <p:nvSpPr>
              <p:cNvPr id="242" name="Oval 32"/>
              <p:cNvSpPr>
                <a:spLocks noChangeArrowheads="1"/>
              </p:cNvSpPr>
              <p:nvPr/>
            </p:nvSpPr>
            <p:spPr bwMode="auto">
              <a:xfrm>
                <a:off x="70" y="1914"/>
                <a:ext cx="507" cy="491"/>
              </a:xfrm>
              <a:prstGeom prst="ellipse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 sz="1000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43" name="Text Box 33"/>
              <p:cNvSpPr txBox="1">
                <a:spLocks noChangeArrowheads="1"/>
              </p:cNvSpPr>
              <p:nvPr/>
            </p:nvSpPr>
            <p:spPr bwMode="auto">
              <a:xfrm>
                <a:off x="131" y="2047"/>
                <a:ext cx="387" cy="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>
                  <a:lnSpc>
                    <a:spcPct val="80000"/>
                  </a:lnSpc>
                </a:pPr>
                <a:r>
                  <a:rPr lang="en-US" altLang="en-US" sz="1000" b="1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Your</a:t>
                </a:r>
                <a:br>
                  <a:rPr lang="en-US" altLang="en-US" sz="1000" b="1" i="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US" altLang="en-US" sz="1000" b="1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Current</a:t>
                </a:r>
                <a:br>
                  <a:rPr lang="en-US" altLang="en-US" sz="1000" b="1" i="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US" altLang="en-US" sz="1000" b="1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Enterprise</a:t>
                </a:r>
              </a:p>
            </p:txBody>
          </p:sp>
        </p:grpSp>
        <p:sp>
          <p:nvSpPr>
            <p:cNvPr id="154" name="Oval 34"/>
            <p:cNvSpPr>
              <a:spLocks noChangeAspect="1" noChangeArrowheads="1"/>
            </p:cNvSpPr>
            <p:nvPr/>
          </p:nvSpPr>
          <p:spPr bwMode="auto">
            <a:xfrm>
              <a:off x="2254250" y="2139950"/>
              <a:ext cx="182563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5" name="Text Box 35"/>
            <p:cNvSpPr txBox="1">
              <a:spLocks noChangeArrowheads="1"/>
            </p:cNvSpPr>
            <p:nvPr/>
          </p:nvSpPr>
          <p:spPr bwMode="auto">
            <a:xfrm>
              <a:off x="1420813" y="1210903"/>
              <a:ext cx="619130" cy="34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anchor="b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Program</a:t>
              </a:r>
            </a:p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Management</a:t>
              </a:r>
            </a:p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Plan</a:t>
              </a:r>
            </a:p>
          </p:txBody>
        </p:sp>
        <p:sp>
          <p:nvSpPr>
            <p:cNvPr id="156" name="Text Box 36"/>
            <p:cNvSpPr txBox="1">
              <a:spLocks noChangeArrowheads="1"/>
            </p:cNvSpPr>
            <p:nvPr/>
          </p:nvSpPr>
          <p:spPr bwMode="auto">
            <a:xfrm>
              <a:off x="2087563" y="1314490"/>
              <a:ext cx="550889" cy="246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anchor="b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Governance</a:t>
              </a:r>
              <a:b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Model</a:t>
              </a:r>
            </a:p>
          </p:txBody>
        </p:sp>
        <p:sp>
          <p:nvSpPr>
            <p:cNvPr id="157" name="Text Box 37"/>
            <p:cNvSpPr txBox="1">
              <a:spLocks noChangeArrowheads="1"/>
            </p:cNvSpPr>
            <p:nvPr/>
          </p:nvSpPr>
          <p:spPr bwMode="auto">
            <a:xfrm flipH="1">
              <a:off x="1763713" y="1650639"/>
              <a:ext cx="574464" cy="34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anchor="b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Business 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Architecture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Model</a:t>
              </a:r>
            </a:p>
          </p:txBody>
        </p:sp>
        <p:sp>
          <p:nvSpPr>
            <p:cNvPr id="158" name="Text Box 38"/>
            <p:cNvSpPr txBox="1">
              <a:spLocks noChangeArrowheads="1"/>
            </p:cNvSpPr>
            <p:nvPr/>
          </p:nvSpPr>
          <p:spPr bwMode="auto">
            <a:xfrm>
              <a:off x="3408363" y="1314491"/>
              <a:ext cx="780426" cy="246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anchor="b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Business Service 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Domain Model</a:t>
              </a:r>
            </a:p>
          </p:txBody>
        </p:sp>
        <p:sp>
          <p:nvSpPr>
            <p:cNvPr id="159" name="Text Box 39"/>
            <p:cNvSpPr txBox="1">
              <a:spLocks noChangeArrowheads="1"/>
            </p:cNvSpPr>
            <p:nvPr/>
          </p:nvSpPr>
          <p:spPr bwMode="auto">
            <a:xfrm>
              <a:off x="6434138" y="1210902"/>
              <a:ext cx="1109223" cy="34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anchor="b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Composite Applications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Orchestration &amp; 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Choreography</a:t>
              </a:r>
            </a:p>
          </p:txBody>
        </p:sp>
        <p:sp>
          <p:nvSpPr>
            <p:cNvPr id="186" name="Text Box 40"/>
            <p:cNvSpPr txBox="1">
              <a:spLocks noChangeArrowheads="1"/>
            </p:cNvSpPr>
            <p:nvPr/>
          </p:nvSpPr>
          <p:spPr bwMode="auto">
            <a:xfrm>
              <a:off x="4373563" y="1650639"/>
              <a:ext cx="394556" cy="34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anchor="b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Business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Services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Design</a:t>
              </a:r>
            </a:p>
          </p:txBody>
        </p:sp>
        <p:sp>
          <p:nvSpPr>
            <p:cNvPr id="187" name="Text Box 41"/>
            <p:cNvSpPr txBox="1">
              <a:spLocks noChangeArrowheads="1"/>
            </p:cNvSpPr>
            <p:nvPr/>
          </p:nvSpPr>
          <p:spPr bwMode="auto">
            <a:xfrm>
              <a:off x="4843463" y="1314491"/>
              <a:ext cx="1202278" cy="246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anchor="b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SDLC, </a:t>
              </a:r>
              <a:r>
                <a:rPr lang="en-US" altLang="en-US" sz="1000" b="1" i="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DevOPS</a:t>
              </a:r>
              <a: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, Processes</a:t>
              </a:r>
              <a:b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Methodology Refinement</a:t>
              </a:r>
            </a:p>
          </p:txBody>
        </p:sp>
        <p:sp>
          <p:nvSpPr>
            <p:cNvPr id="188" name="Text Box 42"/>
            <p:cNvSpPr txBox="1">
              <a:spLocks noChangeArrowheads="1"/>
            </p:cNvSpPr>
            <p:nvPr/>
          </p:nvSpPr>
          <p:spPr bwMode="auto">
            <a:xfrm>
              <a:off x="5986463" y="1650639"/>
              <a:ext cx="619130" cy="34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anchor="b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Project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Portfolio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Management</a:t>
              </a:r>
            </a:p>
          </p:txBody>
        </p:sp>
        <p:sp>
          <p:nvSpPr>
            <p:cNvPr id="189" name="Text Box 43"/>
            <p:cNvSpPr txBox="1">
              <a:spLocks noChangeArrowheads="1"/>
            </p:cNvSpPr>
            <p:nvPr/>
          </p:nvSpPr>
          <p:spPr bwMode="auto">
            <a:xfrm>
              <a:off x="7172325" y="1650639"/>
              <a:ext cx="611686" cy="34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anchor="b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Business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Process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Optimization</a:t>
              </a:r>
            </a:p>
          </p:txBody>
        </p:sp>
        <p:sp>
          <p:nvSpPr>
            <p:cNvPr id="190" name="Text Box 44"/>
            <p:cNvSpPr txBox="1">
              <a:spLocks noChangeArrowheads="1"/>
            </p:cNvSpPr>
            <p:nvPr/>
          </p:nvSpPr>
          <p:spPr bwMode="auto">
            <a:xfrm>
              <a:off x="5192713" y="1650639"/>
              <a:ext cx="748167" cy="34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anchor="b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  <a:buClr>
                  <a:schemeClr val="accent1"/>
                </a:buClr>
                <a:buFont typeface="Wingdings" panose="05000000000000000000" pitchFamily="2" charset="2"/>
                <a:buNone/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Business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Services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Implementation</a:t>
              </a:r>
            </a:p>
          </p:txBody>
        </p:sp>
        <p:sp>
          <p:nvSpPr>
            <p:cNvPr id="191" name="Text Box 45"/>
            <p:cNvSpPr txBox="1">
              <a:spLocks noChangeArrowheads="1"/>
            </p:cNvSpPr>
            <p:nvPr/>
          </p:nvSpPr>
          <p:spPr bwMode="auto">
            <a:xfrm>
              <a:off x="2916238" y="1547051"/>
              <a:ext cx="446667" cy="453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anchor="b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Business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Solution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Delivery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Roadmap</a:t>
              </a:r>
            </a:p>
          </p:txBody>
        </p:sp>
        <p:sp>
          <p:nvSpPr>
            <p:cNvPr id="192" name="Line 46"/>
            <p:cNvSpPr>
              <a:spLocks noChangeShapeType="1"/>
            </p:cNvSpPr>
            <p:nvPr/>
          </p:nvSpPr>
          <p:spPr bwMode="auto">
            <a:xfrm flipV="1">
              <a:off x="4565650" y="2017713"/>
              <a:ext cx="0" cy="641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3" name="Line 47"/>
            <p:cNvSpPr>
              <a:spLocks noChangeShapeType="1"/>
            </p:cNvSpPr>
            <p:nvPr/>
          </p:nvSpPr>
          <p:spPr bwMode="auto">
            <a:xfrm flipV="1">
              <a:off x="6264275" y="2017713"/>
              <a:ext cx="0" cy="641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94" name="Group 48"/>
            <p:cNvGrpSpPr>
              <a:grpSpLocks/>
            </p:cNvGrpSpPr>
            <p:nvPr/>
          </p:nvGrpSpPr>
          <p:grpSpPr bwMode="auto">
            <a:xfrm>
              <a:off x="1719263" y="1560513"/>
              <a:ext cx="5216525" cy="512762"/>
              <a:chOff x="1083" y="1344"/>
              <a:chExt cx="3286" cy="288"/>
            </a:xfrm>
          </p:grpSpPr>
          <p:sp>
            <p:nvSpPr>
              <p:cNvPr id="237" name="Line 49"/>
              <p:cNvSpPr>
                <a:spLocks noChangeShapeType="1"/>
              </p:cNvSpPr>
              <p:nvPr/>
            </p:nvSpPr>
            <p:spPr bwMode="auto">
              <a:xfrm flipV="1">
                <a:off x="1083" y="1344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000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8" name="Line 50"/>
              <p:cNvSpPr>
                <a:spLocks noChangeShapeType="1"/>
              </p:cNvSpPr>
              <p:nvPr/>
            </p:nvSpPr>
            <p:spPr bwMode="auto">
              <a:xfrm flipV="1">
                <a:off x="1477" y="1344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000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9" name="Line 51"/>
              <p:cNvSpPr>
                <a:spLocks noChangeShapeType="1"/>
              </p:cNvSpPr>
              <p:nvPr/>
            </p:nvSpPr>
            <p:spPr bwMode="auto">
              <a:xfrm flipV="1">
                <a:off x="2395" y="1344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000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40" name="Line 52"/>
              <p:cNvSpPr>
                <a:spLocks noChangeShapeType="1"/>
              </p:cNvSpPr>
              <p:nvPr/>
            </p:nvSpPr>
            <p:spPr bwMode="auto">
              <a:xfrm flipV="1">
                <a:off x="3234" y="1344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000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41" name="Line 53"/>
              <p:cNvSpPr>
                <a:spLocks noChangeShapeType="1"/>
              </p:cNvSpPr>
              <p:nvPr/>
            </p:nvSpPr>
            <p:spPr bwMode="auto">
              <a:xfrm flipV="1">
                <a:off x="4369" y="1344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000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5" name="Line 54"/>
            <p:cNvSpPr>
              <a:spLocks noChangeShapeType="1"/>
            </p:cNvSpPr>
            <p:nvPr/>
          </p:nvSpPr>
          <p:spPr bwMode="auto">
            <a:xfrm flipV="1">
              <a:off x="2020888" y="2017713"/>
              <a:ext cx="0" cy="3444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6" name="Line 55"/>
            <p:cNvSpPr>
              <a:spLocks noChangeShapeType="1"/>
            </p:cNvSpPr>
            <p:nvPr/>
          </p:nvSpPr>
          <p:spPr bwMode="auto">
            <a:xfrm flipV="1">
              <a:off x="5524500" y="2017713"/>
              <a:ext cx="0" cy="3444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7" name="Line 56"/>
            <p:cNvSpPr>
              <a:spLocks noChangeShapeType="1"/>
            </p:cNvSpPr>
            <p:nvPr/>
          </p:nvSpPr>
          <p:spPr bwMode="auto">
            <a:xfrm flipV="1">
              <a:off x="7419975" y="2017713"/>
              <a:ext cx="0" cy="3444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8" name="Text Box 57"/>
            <p:cNvSpPr txBox="1">
              <a:spLocks noChangeArrowheads="1"/>
            </p:cNvSpPr>
            <p:nvPr/>
          </p:nvSpPr>
          <p:spPr bwMode="auto">
            <a:xfrm>
              <a:off x="1801813" y="4186851"/>
              <a:ext cx="790352" cy="34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bIns="0" anchor="ctr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Technology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Services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Reference Model</a:t>
              </a:r>
            </a:p>
          </p:txBody>
        </p:sp>
        <p:sp>
          <p:nvSpPr>
            <p:cNvPr id="199" name="Text Box 58"/>
            <p:cNvSpPr txBox="1">
              <a:spLocks noChangeArrowheads="1"/>
            </p:cNvSpPr>
            <p:nvPr/>
          </p:nvSpPr>
          <p:spPr bwMode="auto">
            <a:xfrm>
              <a:off x="1517650" y="3707425"/>
              <a:ext cx="603000" cy="34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bIns="0" anchor="ctr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Information</a:t>
              </a:r>
              <a:b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Architecture </a:t>
              </a:r>
              <a:b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&amp; Taxonomy</a:t>
              </a:r>
            </a:p>
          </p:txBody>
        </p:sp>
        <p:sp>
          <p:nvSpPr>
            <p:cNvPr id="200" name="Text Box 59"/>
            <p:cNvSpPr txBox="1">
              <a:spLocks noChangeArrowheads="1"/>
            </p:cNvSpPr>
            <p:nvPr/>
          </p:nvSpPr>
          <p:spPr bwMode="auto">
            <a:xfrm>
              <a:off x="2276475" y="3707425"/>
              <a:ext cx="394556" cy="34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bIns="0" anchor="ctr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Business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Process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Model</a:t>
              </a:r>
            </a:p>
          </p:txBody>
        </p:sp>
        <p:sp>
          <p:nvSpPr>
            <p:cNvPr id="201" name="Text Box 60"/>
            <p:cNvSpPr txBox="1">
              <a:spLocks noChangeArrowheads="1"/>
            </p:cNvSpPr>
            <p:nvPr/>
          </p:nvSpPr>
          <p:spPr bwMode="auto">
            <a:xfrm>
              <a:off x="3873500" y="3704845"/>
              <a:ext cx="589352" cy="453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bIns="0" anchor="ctr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Enterprise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Data Model/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Semantic 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Model</a:t>
              </a:r>
            </a:p>
          </p:txBody>
        </p:sp>
        <p:sp>
          <p:nvSpPr>
            <p:cNvPr id="202" name="Text Box 61"/>
            <p:cNvSpPr txBox="1">
              <a:spLocks noChangeArrowheads="1"/>
            </p:cNvSpPr>
            <p:nvPr/>
          </p:nvSpPr>
          <p:spPr bwMode="auto">
            <a:xfrm>
              <a:off x="4695825" y="3704845"/>
              <a:ext cx="504982" cy="453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bIns="0" anchor="ctr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Metadata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Repository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Design</a:t>
              </a:r>
            </a:p>
            <a:p>
              <a:pPr eaLnBrk="1" hangingPunct="1">
                <a:lnSpc>
                  <a:spcPct val="80000"/>
                </a:lnSpc>
              </a:pPr>
              <a:endParaRPr lang="en-US" altLang="en-US" sz="1000" b="1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3" name="Text Box 62"/>
            <p:cNvSpPr txBox="1">
              <a:spLocks noChangeArrowheads="1"/>
            </p:cNvSpPr>
            <p:nvPr/>
          </p:nvSpPr>
          <p:spPr bwMode="auto">
            <a:xfrm>
              <a:off x="3209925" y="4186851"/>
              <a:ext cx="914427" cy="34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bIns="0" anchor="ctr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Application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Integration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Platforms Blueprint</a:t>
              </a:r>
            </a:p>
          </p:txBody>
        </p:sp>
        <p:sp>
          <p:nvSpPr>
            <p:cNvPr id="204" name="Text Box 63"/>
            <p:cNvSpPr txBox="1">
              <a:spLocks noChangeArrowheads="1"/>
            </p:cNvSpPr>
            <p:nvPr/>
          </p:nvSpPr>
          <p:spPr bwMode="auto">
            <a:xfrm>
              <a:off x="5031000" y="4189228"/>
              <a:ext cx="574464" cy="246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bIns="0" anchor="ctr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Security</a:t>
              </a:r>
              <a:b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Architecture</a:t>
              </a:r>
            </a:p>
          </p:txBody>
        </p:sp>
        <p:sp>
          <p:nvSpPr>
            <p:cNvPr id="205" name="Text Box 64"/>
            <p:cNvSpPr txBox="1">
              <a:spLocks noChangeArrowheads="1"/>
            </p:cNvSpPr>
            <p:nvPr/>
          </p:nvSpPr>
          <p:spPr bwMode="auto">
            <a:xfrm>
              <a:off x="5624513" y="4186851"/>
              <a:ext cx="574464" cy="34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bIns="0" anchor="ctr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Network 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Services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Architecture</a:t>
              </a:r>
            </a:p>
          </p:txBody>
        </p:sp>
        <p:sp>
          <p:nvSpPr>
            <p:cNvPr id="206" name="Text Box 65"/>
            <p:cNvSpPr txBox="1">
              <a:spLocks noChangeArrowheads="1"/>
            </p:cNvSpPr>
            <p:nvPr/>
          </p:nvSpPr>
          <p:spPr bwMode="auto">
            <a:xfrm>
              <a:off x="6818313" y="4186851"/>
              <a:ext cx="641464" cy="34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bIns="0" anchor="ctr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Network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Infrastructure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Services</a:t>
              </a:r>
            </a:p>
          </p:txBody>
        </p:sp>
        <p:sp>
          <p:nvSpPr>
            <p:cNvPr id="207" name="Text Box 66"/>
            <p:cNvSpPr txBox="1">
              <a:spLocks noChangeArrowheads="1"/>
            </p:cNvSpPr>
            <p:nvPr/>
          </p:nvSpPr>
          <p:spPr bwMode="auto">
            <a:xfrm>
              <a:off x="7561263" y="4186851"/>
              <a:ext cx="619130" cy="34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bIns="0" anchor="ctr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Application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Management</a:t>
              </a:r>
            </a:p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Services</a:t>
              </a:r>
            </a:p>
          </p:txBody>
        </p:sp>
        <p:sp>
          <p:nvSpPr>
            <p:cNvPr id="208" name="Text Box 67"/>
            <p:cNvSpPr txBox="1">
              <a:spLocks noChangeArrowheads="1"/>
            </p:cNvSpPr>
            <p:nvPr/>
          </p:nvSpPr>
          <p:spPr bwMode="auto">
            <a:xfrm>
              <a:off x="6170614" y="3702130"/>
              <a:ext cx="921327" cy="453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 bIns="0" anchor="ctr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Application Platforms, API  Management, Micro services</a:t>
              </a:r>
            </a:p>
          </p:txBody>
        </p:sp>
        <p:sp>
          <p:nvSpPr>
            <p:cNvPr id="209" name="Text Box 68"/>
            <p:cNvSpPr txBox="1">
              <a:spLocks noChangeArrowheads="1"/>
            </p:cNvSpPr>
            <p:nvPr/>
          </p:nvSpPr>
          <p:spPr bwMode="auto">
            <a:xfrm>
              <a:off x="7162800" y="3704845"/>
              <a:ext cx="620370" cy="453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bIns="0" anchor="ctr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Federated 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Data Source 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and 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Data Services</a:t>
              </a:r>
            </a:p>
          </p:txBody>
        </p:sp>
        <p:sp>
          <p:nvSpPr>
            <p:cNvPr id="210" name="Line 69"/>
            <p:cNvSpPr>
              <a:spLocks noChangeShapeType="1"/>
            </p:cNvSpPr>
            <p:nvPr/>
          </p:nvSpPr>
          <p:spPr bwMode="auto">
            <a:xfrm flipV="1">
              <a:off x="2481263" y="2703513"/>
              <a:ext cx="0" cy="99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11" name="Group 70"/>
            <p:cNvGrpSpPr>
              <a:grpSpLocks/>
            </p:cNvGrpSpPr>
            <p:nvPr/>
          </p:nvGrpSpPr>
          <p:grpSpPr bwMode="auto">
            <a:xfrm>
              <a:off x="2176463" y="3617913"/>
              <a:ext cx="5664200" cy="565150"/>
              <a:chOff x="1371" y="2681"/>
              <a:chExt cx="3568" cy="315"/>
            </a:xfrm>
          </p:grpSpPr>
          <p:sp>
            <p:nvSpPr>
              <p:cNvPr id="231" name="Line 71"/>
              <p:cNvSpPr>
                <a:spLocks noChangeShapeType="1"/>
              </p:cNvSpPr>
              <p:nvPr/>
            </p:nvSpPr>
            <p:spPr bwMode="auto">
              <a:xfrm flipV="1">
                <a:off x="1371" y="2681"/>
                <a:ext cx="0" cy="3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000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2" name="Line 72"/>
              <p:cNvSpPr>
                <a:spLocks noChangeShapeType="1"/>
              </p:cNvSpPr>
              <p:nvPr/>
            </p:nvSpPr>
            <p:spPr bwMode="auto">
              <a:xfrm flipV="1">
                <a:off x="2299" y="2681"/>
                <a:ext cx="0" cy="3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000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3" name="Line 73"/>
              <p:cNvSpPr>
                <a:spLocks noChangeShapeType="1"/>
              </p:cNvSpPr>
              <p:nvPr/>
            </p:nvSpPr>
            <p:spPr bwMode="auto">
              <a:xfrm flipV="1">
                <a:off x="3368" y="2681"/>
                <a:ext cx="0" cy="3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000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4" name="Line 74"/>
              <p:cNvSpPr>
                <a:spLocks noChangeShapeType="1"/>
              </p:cNvSpPr>
              <p:nvPr/>
            </p:nvSpPr>
            <p:spPr bwMode="auto">
              <a:xfrm flipV="1">
                <a:off x="3711" y="2681"/>
                <a:ext cx="0" cy="3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000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5" name="Line 75"/>
              <p:cNvSpPr>
                <a:spLocks noChangeShapeType="1"/>
              </p:cNvSpPr>
              <p:nvPr/>
            </p:nvSpPr>
            <p:spPr bwMode="auto">
              <a:xfrm flipV="1">
                <a:off x="4479" y="2681"/>
                <a:ext cx="0" cy="3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000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6" name="Line 76"/>
              <p:cNvSpPr>
                <a:spLocks noChangeShapeType="1"/>
              </p:cNvSpPr>
              <p:nvPr/>
            </p:nvSpPr>
            <p:spPr bwMode="auto">
              <a:xfrm flipV="1">
                <a:off x="4939" y="2681"/>
                <a:ext cx="0" cy="3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000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12" name="Line 77"/>
            <p:cNvSpPr>
              <a:spLocks noChangeShapeType="1"/>
            </p:cNvSpPr>
            <p:nvPr/>
          </p:nvSpPr>
          <p:spPr bwMode="auto">
            <a:xfrm flipV="1">
              <a:off x="1811338" y="3313113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3" name="Line 78"/>
            <p:cNvSpPr>
              <a:spLocks noChangeShapeType="1"/>
            </p:cNvSpPr>
            <p:nvPr/>
          </p:nvSpPr>
          <p:spPr bwMode="auto">
            <a:xfrm flipV="1">
              <a:off x="4130675" y="3313113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4" name="Line 79"/>
            <p:cNvSpPr>
              <a:spLocks noChangeShapeType="1"/>
            </p:cNvSpPr>
            <p:nvPr/>
          </p:nvSpPr>
          <p:spPr bwMode="auto">
            <a:xfrm flipV="1">
              <a:off x="4929188" y="3313113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5" name="Line 80"/>
            <p:cNvSpPr>
              <a:spLocks noChangeShapeType="1"/>
            </p:cNvSpPr>
            <p:nvPr/>
          </p:nvSpPr>
          <p:spPr bwMode="auto">
            <a:xfrm flipV="1">
              <a:off x="6765925" y="3313113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6" name="Line 81"/>
            <p:cNvSpPr>
              <a:spLocks noChangeShapeType="1"/>
            </p:cNvSpPr>
            <p:nvPr/>
          </p:nvSpPr>
          <p:spPr bwMode="auto">
            <a:xfrm flipV="1">
              <a:off x="7467600" y="3313113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7" name="Line 82"/>
            <p:cNvSpPr>
              <a:spLocks noChangeShapeType="1"/>
            </p:cNvSpPr>
            <p:nvPr/>
          </p:nvSpPr>
          <p:spPr bwMode="auto">
            <a:xfrm flipV="1">
              <a:off x="3124200" y="2017713"/>
              <a:ext cx="0" cy="641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8" name="Rectangle 89"/>
            <p:cNvSpPr>
              <a:spLocks noChangeArrowheads="1"/>
            </p:cNvSpPr>
            <p:nvPr/>
          </p:nvSpPr>
          <p:spPr bwMode="auto">
            <a:xfrm>
              <a:off x="619486" y="4953000"/>
              <a:ext cx="456841" cy="207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algn="r" eaLnBrk="1" hangingPunct="1"/>
              <a:r>
                <a:rPr lang="en-US" altLang="en-US" sz="1000" b="1" i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Phases</a:t>
              </a:r>
            </a:p>
          </p:txBody>
        </p:sp>
        <p:sp>
          <p:nvSpPr>
            <p:cNvPr id="219" name="Line 91"/>
            <p:cNvSpPr>
              <a:spLocks noChangeShapeType="1"/>
            </p:cNvSpPr>
            <p:nvPr/>
          </p:nvSpPr>
          <p:spPr bwMode="auto">
            <a:xfrm>
              <a:off x="1228725" y="5105400"/>
              <a:ext cx="1676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0" name="Line 92"/>
            <p:cNvSpPr>
              <a:spLocks noChangeShapeType="1"/>
            </p:cNvSpPr>
            <p:nvPr/>
          </p:nvSpPr>
          <p:spPr bwMode="auto">
            <a:xfrm>
              <a:off x="1228725" y="5029200"/>
              <a:ext cx="0" cy="152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1" name="Line 93"/>
            <p:cNvSpPr>
              <a:spLocks noChangeShapeType="1"/>
            </p:cNvSpPr>
            <p:nvPr/>
          </p:nvSpPr>
          <p:spPr bwMode="auto">
            <a:xfrm>
              <a:off x="2905125" y="5029200"/>
              <a:ext cx="0" cy="152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2" name="Line 94"/>
            <p:cNvSpPr>
              <a:spLocks noChangeShapeType="1"/>
            </p:cNvSpPr>
            <p:nvPr/>
          </p:nvSpPr>
          <p:spPr bwMode="auto">
            <a:xfrm>
              <a:off x="2981325" y="5029200"/>
              <a:ext cx="0" cy="152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3" name="Line 95"/>
            <p:cNvSpPr>
              <a:spLocks noChangeShapeType="1"/>
            </p:cNvSpPr>
            <p:nvPr/>
          </p:nvSpPr>
          <p:spPr bwMode="auto">
            <a:xfrm>
              <a:off x="6181725" y="5029200"/>
              <a:ext cx="0" cy="152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4" name="Line 96"/>
            <p:cNvSpPr>
              <a:spLocks noChangeShapeType="1"/>
            </p:cNvSpPr>
            <p:nvPr/>
          </p:nvSpPr>
          <p:spPr bwMode="auto">
            <a:xfrm>
              <a:off x="6257925" y="5029200"/>
              <a:ext cx="0" cy="152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5" name="Line 97"/>
            <p:cNvSpPr>
              <a:spLocks noChangeShapeType="1"/>
            </p:cNvSpPr>
            <p:nvPr/>
          </p:nvSpPr>
          <p:spPr bwMode="auto">
            <a:xfrm>
              <a:off x="8239125" y="5029200"/>
              <a:ext cx="0" cy="152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6" name="Rectangle 98"/>
            <p:cNvSpPr>
              <a:spLocks noChangeArrowheads="1"/>
            </p:cNvSpPr>
            <p:nvPr/>
          </p:nvSpPr>
          <p:spPr bwMode="auto">
            <a:xfrm>
              <a:off x="1511300" y="4876800"/>
              <a:ext cx="1044704" cy="3372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Envision</a:t>
              </a:r>
            </a:p>
            <a:p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(Strategy and Plan)</a:t>
              </a:r>
            </a:p>
          </p:txBody>
        </p:sp>
        <p:sp>
          <p:nvSpPr>
            <p:cNvPr id="227" name="Line 99"/>
            <p:cNvSpPr>
              <a:spLocks noChangeShapeType="1"/>
            </p:cNvSpPr>
            <p:nvPr/>
          </p:nvSpPr>
          <p:spPr bwMode="auto">
            <a:xfrm>
              <a:off x="2981325" y="5105400"/>
              <a:ext cx="3200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8" name="Line 100"/>
            <p:cNvSpPr>
              <a:spLocks noChangeShapeType="1"/>
            </p:cNvSpPr>
            <p:nvPr/>
          </p:nvSpPr>
          <p:spPr bwMode="auto">
            <a:xfrm>
              <a:off x="6257925" y="5105400"/>
              <a:ext cx="19812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9" name="Rectangle 101"/>
            <p:cNvSpPr>
              <a:spLocks noChangeArrowheads="1"/>
            </p:cNvSpPr>
            <p:nvPr/>
          </p:nvSpPr>
          <p:spPr bwMode="auto">
            <a:xfrm>
              <a:off x="4084638" y="4876800"/>
              <a:ext cx="1003760" cy="3372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Engineer</a:t>
              </a:r>
            </a:p>
            <a:p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(Architect/Design)</a:t>
              </a:r>
            </a:p>
          </p:txBody>
        </p:sp>
        <p:sp>
          <p:nvSpPr>
            <p:cNvPr id="230" name="Rectangle 102"/>
            <p:cNvSpPr>
              <a:spLocks noChangeArrowheads="1"/>
            </p:cNvSpPr>
            <p:nvPr/>
          </p:nvSpPr>
          <p:spPr bwMode="auto">
            <a:xfrm>
              <a:off x="6591300" y="4876800"/>
              <a:ext cx="1153889" cy="3372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Execute</a:t>
              </a:r>
            </a:p>
            <a:p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(Develop/Implement)</a:t>
              </a:r>
            </a:p>
          </p:txBody>
        </p:sp>
      </p:grpSp>
      <p:cxnSp>
        <p:nvCxnSpPr>
          <p:cNvPr id="246" name="AutoShape 85"/>
          <p:cNvCxnSpPr>
            <a:cxnSpLocks noChangeShapeType="1"/>
          </p:cNvCxnSpPr>
          <p:nvPr/>
        </p:nvCxnSpPr>
        <p:spPr bwMode="auto">
          <a:xfrm>
            <a:off x="1696805" y="6216331"/>
            <a:ext cx="685800" cy="1588"/>
          </a:xfrm>
          <a:prstGeom prst="straightConnector1">
            <a:avLst/>
          </a:prstGeom>
          <a:noFill/>
          <a:ln w="7620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7" name="AutoShape 86"/>
          <p:cNvCxnSpPr>
            <a:cxnSpLocks noChangeShapeType="1"/>
          </p:cNvCxnSpPr>
          <p:nvPr/>
        </p:nvCxnSpPr>
        <p:spPr bwMode="auto">
          <a:xfrm>
            <a:off x="3914984" y="6217919"/>
            <a:ext cx="685800" cy="0"/>
          </a:xfrm>
          <a:prstGeom prst="straightConnector1">
            <a:avLst/>
          </a:prstGeom>
          <a:noFill/>
          <a:ln w="762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8" name="AutoShape 87"/>
          <p:cNvCxnSpPr>
            <a:cxnSpLocks noChangeShapeType="1"/>
          </p:cNvCxnSpPr>
          <p:nvPr/>
        </p:nvCxnSpPr>
        <p:spPr bwMode="auto">
          <a:xfrm>
            <a:off x="6113192" y="6234131"/>
            <a:ext cx="685800" cy="0"/>
          </a:xfrm>
          <a:prstGeom prst="straightConnector1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9" name="AutoShape 88"/>
          <p:cNvCxnSpPr>
            <a:cxnSpLocks noChangeShapeType="1"/>
          </p:cNvCxnSpPr>
          <p:nvPr/>
        </p:nvCxnSpPr>
        <p:spPr bwMode="auto">
          <a:xfrm>
            <a:off x="8543922" y="6234131"/>
            <a:ext cx="685800" cy="0"/>
          </a:xfrm>
          <a:prstGeom prst="straightConnector1">
            <a:avLst/>
          </a:prstGeom>
          <a:noFill/>
          <a:ln w="762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0" name="Rectangle 90"/>
          <p:cNvSpPr>
            <a:spLocks noChangeArrowheads="1"/>
          </p:cNvSpPr>
          <p:nvPr/>
        </p:nvSpPr>
        <p:spPr bwMode="auto">
          <a:xfrm>
            <a:off x="681837" y="5889356"/>
            <a:ext cx="8607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en-US" sz="1400" b="1" i="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</a:t>
            </a:r>
            <a:br>
              <a:rPr lang="en-US" altLang="en-US" sz="1400" b="1" i="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altLang="en-US" sz="1400" b="1" i="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Streams</a:t>
            </a:r>
          </a:p>
        </p:txBody>
      </p:sp>
      <p:sp>
        <p:nvSpPr>
          <p:cNvPr id="251" name="Rectangle 84"/>
          <p:cNvSpPr>
            <a:spLocks noChangeArrowheads="1"/>
          </p:cNvSpPr>
          <p:nvPr/>
        </p:nvSpPr>
        <p:spPr bwMode="auto">
          <a:xfrm>
            <a:off x="2351271" y="6115757"/>
            <a:ext cx="15880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1000" b="1" i="0" dirty="0">
                <a:latin typeface="Segoe UI" panose="020B0502040204020203" pitchFamily="34" charset="0"/>
                <a:cs typeface="Segoe UI" panose="020B0502040204020203" pitchFamily="34" charset="0"/>
              </a:rPr>
              <a:t>Program </a:t>
            </a:r>
            <a:r>
              <a:rPr lang="en-US" altLang="en-US" sz="1000" b="1" dirty="0">
                <a:latin typeface="Segoe UI" panose="020B0502040204020203" pitchFamily="34" charset="0"/>
                <a:cs typeface="Segoe UI" panose="020B0502040204020203" pitchFamily="34" charset="0"/>
              </a:rPr>
              <a:t>Management</a:t>
            </a:r>
            <a:r>
              <a:rPr lang="en-US" altLang="en-US" sz="1000" b="1" i="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2" name="Rectangle 1"/>
          <p:cNvSpPr/>
          <p:nvPr/>
        </p:nvSpPr>
        <p:spPr>
          <a:xfrm>
            <a:off x="4569450" y="6077008"/>
            <a:ext cx="17802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000" b="1" dirty="0">
                <a:latin typeface="Segoe UI" panose="020B0502040204020203" pitchFamily="34" charset="0"/>
                <a:cs typeface="Segoe UI" panose="020B0502040204020203" pitchFamily="34" charset="0"/>
              </a:rPr>
              <a:t>Enterprise Business Services</a:t>
            </a:r>
          </a:p>
        </p:txBody>
      </p:sp>
      <p:sp>
        <p:nvSpPr>
          <p:cNvPr id="3" name="Rectangle 2"/>
          <p:cNvSpPr/>
          <p:nvPr/>
        </p:nvSpPr>
        <p:spPr>
          <a:xfrm>
            <a:off x="6767658" y="6093220"/>
            <a:ext cx="16871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000" b="1" dirty="0">
                <a:latin typeface="Segoe UI" panose="020B0502040204020203" pitchFamily="34" charset="0"/>
                <a:cs typeface="Segoe UI" panose="020B0502040204020203" pitchFamily="34" charset="0"/>
              </a:rPr>
              <a:t>Information Management</a:t>
            </a:r>
          </a:p>
        </p:txBody>
      </p:sp>
      <p:sp>
        <p:nvSpPr>
          <p:cNvPr id="252" name="Rectangle 251"/>
          <p:cNvSpPr/>
          <p:nvPr/>
        </p:nvSpPr>
        <p:spPr>
          <a:xfrm>
            <a:off x="9198388" y="6093220"/>
            <a:ext cx="16871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000" b="1" dirty="0">
                <a:latin typeface="Segoe UI" panose="020B0502040204020203" pitchFamily="34" charset="0"/>
                <a:cs typeface="Segoe UI" panose="020B0502040204020203" pitchFamily="34" charset="0"/>
              </a:rPr>
              <a:t>Technology Shared Services</a:t>
            </a:r>
          </a:p>
        </p:txBody>
      </p:sp>
    </p:spTree>
    <p:extLst>
      <p:ext uri="{BB962C8B-B14F-4D97-AF65-F5344CB8AC3E}">
        <p14:creationId xmlns:p14="http://schemas.microsoft.com/office/powerpoint/2010/main" val="3558026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76FB3-77D1-4DF8-852E-5EB1085DE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10" y="278038"/>
            <a:ext cx="11160126" cy="903288"/>
          </a:xfrm>
        </p:spPr>
        <p:txBody>
          <a:bodyPr/>
          <a:lstStyle/>
          <a:p>
            <a:r>
              <a:rPr lang="en-US">
                <a:solidFill>
                  <a:srgbClr val="42526B"/>
                </a:solidFill>
              </a:rPr>
              <a:t>Research &amp; Development Cycle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E410538-04A5-49E1-B3AD-2341013EC015}"/>
              </a:ext>
            </a:extLst>
          </p:cNvPr>
          <p:cNvCxnSpPr>
            <a:cxnSpLocks/>
          </p:cNvCxnSpPr>
          <p:nvPr/>
        </p:nvCxnSpPr>
        <p:spPr>
          <a:xfrm flipH="1">
            <a:off x="2514931" y="1393187"/>
            <a:ext cx="3299827" cy="0"/>
          </a:xfrm>
          <a:prstGeom prst="line">
            <a:avLst/>
          </a:prstGeom>
          <a:ln w="38100">
            <a:solidFill>
              <a:srgbClr val="F2870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F48C0E1-5F29-4917-8AFB-217E384D47E1}"/>
              </a:ext>
            </a:extLst>
          </p:cNvPr>
          <p:cNvCxnSpPr>
            <a:cxnSpLocks/>
          </p:cNvCxnSpPr>
          <p:nvPr/>
        </p:nvCxnSpPr>
        <p:spPr>
          <a:xfrm>
            <a:off x="6721594" y="1393187"/>
            <a:ext cx="3302568" cy="0"/>
          </a:xfrm>
          <a:prstGeom prst="line">
            <a:avLst/>
          </a:prstGeom>
          <a:ln w="38100">
            <a:solidFill>
              <a:srgbClr val="F2870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9C09840-4FC6-4AA1-8550-C66926D268BC}"/>
              </a:ext>
            </a:extLst>
          </p:cNvPr>
          <p:cNvCxnSpPr>
            <a:cxnSpLocks/>
          </p:cNvCxnSpPr>
          <p:nvPr/>
        </p:nvCxnSpPr>
        <p:spPr>
          <a:xfrm>
            <a:off x="8086064" y="2321865"/>
            <a:ext cx="1938099" cy="0"/>
          </a:xfrm>
          <a:prstGeom prst="line">
            <a:avLst/>
          </a:prstGeom>
          <a:ln w="38100">
            <a:solidFill>
              <a:srgbClr val="F2870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C4D4AD-8F95-458A-AFEF-B834FC080320}"/>
              </a:ext>
            </a:extLst>
          </p:cNvPr>
          <p:cNvCxnSpPr>
            <a:cxnSpLocks/>
          </p:cNvCxnSpPr>
          <p:nvPr/>
        </p:nvCxnSpPr>
        <p:spPr>
          <a:xfrm>
            <a:off x="8187663" y="3250545"/>
            <a:ext cx="1836499" cy="0"/>
          </a:xfrm>
          <a:prstGeom prst="line">
            <a:avLst/>
          </a:prstGeom>
          <a:ln w="38100">
            <a:solidFill>
              <a:srgbClr val="F2870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463175E-D1F5-4902-AB09-52D6A6475C48}"/>
              </a:ext>
            </a:extLst>
          </p:cNvPr>
          <p:cNvCxnSpPr>
            <a:cxnSpLocks/>
          </p:cNvCxnSpPr>
          <p:nvPr/>
        </p:nvCxnSpPr>
        <p:spPr>
          <a:xfrm>
            <a:off x="8549613" y="4179223"/>
            <a:ext cx="1474549" cy="2"/>
          </a:xfrm>
          <a:prstGeom prst="line">
            <a:avLst/>
          </a:prstGeom>
          <a:ln w="38100">
            <a:solidFill>
              <a:srgbClr val="F2870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60F1354-DBBE-404B-9FFA-092D2548F0A8}"/>
              </a:ext>
            </a:extLst>
          </p:cNvPr>
          <p:cNvCxnSpPr>
            <a:cxnSpLocks/>
          </p:cNvCxnSpPr>
          <p:nvPr/>
        </p:nvCxnSpPr>
        <p:spPr>
          <a:xfrm>
            <a:off x="7927434" y="5107902"/>
            <a:ext cx="2096729" cy="0"/>
          </a:xfrm>
          <a:prstGeom prst="line">
            <a:avLst/>
          </a:prstGeom>
          <a:ln w="38100">
            <a:solidFill>
              <a:srgbClr val="F2870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29E890C-5583-423B-9D11-90387E453EF6}"/>
              </a:ext>
            </a:extLst>
          </p:cNvPr>
          <p:cNvCxnSpPr>
            <a:cxnSpLocks/>
          </p:cNvCxnSpPr>
          <p:nvPr/>
        </p:nvCxnSpPr>
        <p:spPr>
          <a:xfrm>
            <a:off x="7078846" y="6036580"/>
            <a:ext cx="2945316" cy="0"/>
          </a:xfrm>
          <a:prstGeom prst="line">
            <a:avLst/>
          </a:prstGeom>
          <a:ln w="38100">
            <a:solidFill>
              <a:srgbClr val="F2870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4B3219D-631A-4FD2-B49B-3F8AB841BBD3}"/>
              </a:ext>
            </a:extLst>
          </p:cNvPr>
          <p:cNvGrpSpPr/>
          <p:nvPr/>
        </p:nvGrpSpPr>
        <p:grpSpPr>
          <a:xfrm>
            <a:off x="10323941" y="1250633"/>
            <a:ext cx="1383627" cy="4906325"/>
            <a:chOff x="10198773" y="968189"/>
            <a:chExt cx="1383627" cy="4906325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0E748781-22D8-45C9-9B33-064034DC03D1}"/>
                </a:ext>
              </a:extLst>
            </p:cNvPr>
            <p:cNvSpPr/>
            <p:nvPr/>
          </p:nvSpPr>
          <p:spPr>
            <a:xfrm>
              <a:off x="10198773" y="968189"/>
              <a:ext cx="1383627" cy="246221"/>
            </a:xfrm>
            <a:prstGeom prst="rect">
              <a:avLst/>
            </a:prstGeom>
            <a:ln w="38100"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Select idea</a:t>
              </a:r>
              <a:endParaRPr lang="id-ID" sz="1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5AE2A0D-428D-453B-9E07-B65852098184}"/>
                </a:ext>
              </a:extLst>
            </p:cNvPr>
            <p:cNvSpPr/>
            <p:nvPr/>
          </p:nvSpPr>
          <p:spPr>
            <a:xfrm>
              <a:off x="10198773" y="1900210"/>
              <a:ext cx="1383627" cy="246221"/>
            </a:xfrm>
            <a:prstGeom prst="rect">
              <a:avLst/>
            </a:prstGeom>
            <a:ln w="38100"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Research</a:t>
              </a:r>
              <a:endParaRPr lang="id-ID" sz="1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14C8A9A-FCF8-42AA-958F-BAE423DFB50B}"/>
                </a:ext>
              </a:extLst>
            </p:cNvPr>
            <p:cNvSpPr/>
            <p:nvPr/>
          </p:nvSpPr>
          <p:spPr>
            <a:xfrm>
              <a:off x="10198773" y="2832231"/>
              <a:ext cx="1383627" cy="246221"/>
            </a:xfrm>
            <a:prstGeom prst="rect">
              <a:avLst/>
            </a:prstGeom>
            <a:ln w="38100"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Feasibility</a:t>
              </a:r>
              <a:endParaRPr lang="id-ID" sz="1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D112401-AB77-4BBD-9CCE-F1EB80C023FD}"/>
                </a:ext>
              </a:extLst>
            </p:cNvPr>
            <p:cNvSpPr/>
            <p:nvPr/>
          </p:nvSpPr>
          <p:spPr>
            <a:xfrm>
              <a:off x="10198773" y="3764252"/>
              <a:ext cx="1383627" cy="246221"/>
            </a:xfrm>
            <a:prstGeom prst="rect">
              <a:avLst/>
            </a:prstGeom>
            <a:ln w="38100"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Develop</a:t>
              </a:r>
              <a:endParaRPr lang="id-ID" sz="1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6BC248F-6F8B-4041-9C03-A67AADEF1D1B}"/>
                </a:ext>
              </a:extLst>
            </p:cNvPr>
            <p:cNvSpPr/>
            <p:nvPr/>
          </p:nvSpPr>
          <p:spPr>
            <a:xfrm>
              <a:off x="10198773" y="4696273"/>
              <a:ext cx="1383627" cy="246221"/>
            </a:xfrm>
            <a:prstGeom prst="rect">
              <a:avLst/>
            </a:prstGeom>
            <a:ln w="38100"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MVP</a:t>
              </a:r>
              <a:endParaRPr lang="id-ID" sz="1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0432885-139D-4BDB-A0A8-6556851FA71E}"/>
                </a:ext>
              </a:extLst>
            </p:cNvPr>
            <p:cNvSpPr/>
            <p:nvPr/>
          </p:nvSpPr>
          <p:spPr>
            <a:xfrm>
              <a:off x="10198773" y="5628293"/>
              <a:ext cx="1383627" cy="246221"/>
            </a:xfrm>
            <a:prstGeom prst="rect">
              <a:avLst/>
            </a:prstGeom>
            <a:ln w="38100"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Launch</a:t>
              </a:r>
              <a:endParaRPr lang="id-ID" sz="1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918521E-AF82-41D4-9433-97BFB7543457}"/>
              </a:ext>
            </a:extLst>
          </p:cNvPr>
          <p:cNvGrpSpPr/>
          <p:nvPr/>
        </p:nvGrpSpPr>
        <p:grpSpPr>
          <a:xfrm>
            <a:off x="153752" y="1265012"/>
            <a:ext cx="1996217" cy="5138170"/>
            <a:chOff x="28584" y="982568"/>
            <a:chExt cx="1996217" cy="5138170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B1C24344-B696-4701-8D53-2C9E5659D8B2}"/>
                </a:ext>
              </a:extLst>
            </p:cNvPr>
            <p:cNvSpPr/>
            <p:nvPr/>
          </p:nvSpPr>
          <p:spPr>
            <a:xfrm>
              <a:off x="28584" y="982568"/>
              <a:ext cx="1996217" cy="492443"/>
            </a:xfrm>
            <a:prstGeom prst="rect">
              <a:avLst/>
            </a:prstGeom>
            <a:ln w="38100"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600" b="1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Consolidate Market and Generate Ideas</a:t>
              </a:r>
              <a:endParaRPr lang="id-ID" sz="1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9A33CBC-E6E3-49AA-AB71-822176D8FA66}"/>
                </a:ext>
              </a:extLst>
            </p:cNvPr>
            <p:cNvSpPr/>
            <p:nvPr/>
          </p:nvSpPr>
          <p:spPr>
            <a:xfrm>
              <a:off x="368004" y="1773629"/>
              <a:ext cx="1642419" cy="492443"/>
            </a:xfrm>
            <a:prstGeom prst="rect">
              <a:avLst/>
            </a:prstGeom>
            <a:ln w="38100"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600" b="1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Find  improvements</a:t>
              </a:r>
              <a:endParaRPr lang="id-ID" sz="1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A4E8E612-006F-46A0-B1FC-CAB45E2A916E}"/>
                </a:ext>
              </a:extLst>
            </p:cNvPr>
            <p:cNvSpPr/>
            <p:nvPr/>
          </p:nvSpPr>
          <p:spPr>
            <a:xfrm>
              <a:off x="641173" y="2521559"/>
              <a:ext cx="1383627" cy="492443"/>
            </a:xfrm>
            <a:prstGeom prst="rect">
              <a:avLst/>
            </a:prstGeom>
            <a:ln w="38100"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600" b="1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Personalize Customers</a:t>
              </a:r>
              <a:endParaRPr lang="id-ID" sz="1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E35AC48-CD69-4E6A-A87A-0EDE1CDE805E}"/>
                </a:ext>
              </a:extLst>
            </p:cNvPr>
            <p:cNvSpPr/>
            <p:nvPr/>
          </p:nvSpPr>
          <p:spPr>
            <a:xfrm>
              <a:off x="641173" y="3298242"/>
              <a:ext cx="1383627" cy="492443"/>
            </a:xfrm>
            <a:prstGeom prst="rect">
              <a:avLst/>
            </a:prstGeom>
            <a:ln w="38100"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600" b="1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Maintain and Retain</a:t>
              </a:r>
              <a:endParaRPr lang="id-ID" sz="1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43AC368-9BF3-47FF-8F38-F64E63C369CD}"/>
                </a:ext>
              </a:extLst>
            </p:cNvPr>
            <p:cNvSpPr/>
            <p:nvPr/>
          </p:nvSpPr>
          <p:spPr>
            <a:xfrm>
              <a:off x="641173" y="4074925"/>
              <a:ext cx="1383627" cy="492443"/>
            </a:xfrm>
            <a:prstGeom prst="rect">
              <a:avLst/>
            </a:prstGeom>
            <a:ln w="38100"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600" b="1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Increase Support base</a:t>
              </a:r>
              <a:endParaRPr lang="id-ID" sz="1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3561759C-8EE9-462F-A162-04E8A78A51ED}"/>
                </a:ext>
              </a:extLst>
            </p:cNvPr>
            <p:cNvSpPr/>
            <p:nvPr/>
          </p:nvSpPr>
          <p:spPr>
            <a:xfrm>
              <a:off x="641173" y="5628295"/>
              <a:ext cx="1383627" cy="492443"/>
            </a:xfrm>
            <a:prstGeom prst="rect">
              <a:avLst/>
            </a:prstGeom>
            <a:ln w="38100"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600" b="1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Prioritize Features</a:t>
              </a:r>
              <a:endParaRPr lang="id-ID" sz="1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D5A6EDDA-834E-4A6E-922F-5D8FC19BA8AA}"/>
                </a:ext>
              </a:extLst>
            </p:cNvPr>
            <p:cNvSpPr/>
            <p:nvPr/>
          </p:nvSpPr>
          <p:spPr>
            <a:xfrm>
              <a:off x="641173" y="4851610"/>
              <a:ext cx="1383627" cy="492443"/>
            </a:xfrm>
            <a:prstGeom prst="rect">
              <a:avLst/>
            </a:prstGeom>
            <a:ln w="38100"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600" b="1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Increase Client base</a:t>
              </a:r>
              <a:endParaRPr lang="id-ID" sz="1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515F889-1295-4186-942C-B44EB62A44DA}"/>
              </a:ext>
            </a:extLst>
          </p:cNvPr>
          <p:cNvCxnSpPr>
            <a:cxnSpLocks/>
          </p:cNvCxnSpPr>
          <p:nvPr/>
        </p:nvCxnSpPr>
        <p:spPr>
          <a:xfrm flipH="1">
            <a:off x="2514931" y="2940985"/>
            <a:ext cx="1805015" cy="0"/>
          </a:xfrm>
          <a:prstGeom prst="line">
            <a:avLst/>
          </a:prstGeom>
          <a:ln w="38100">
            <a:solidFill>
              <a:srgbClr val="F2870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57118CE-6C1F-4967-BDED-33DBB8F908FC}"/>
              </a:ext>
            </a:extLst>
          </p:cNvPr>
          <p:cNvCxnSpPr>
            <a:cxnSpLocks/>
          </p:cNvCxnSpPr>
          <p:nvPr/>
        </p:nvCxnSpPr>
        <p:spPr>
          <a:xfrm flipH="1">
            <a:off x="2514931" y="3714885"/>
            <a:ext cx="1674890" cy="0"/>
          </a:xfrm>
          <a:prstGeom prst="line">
            <a:avLst/>
          </a:prstGeom>
          <a:ln w="38100">
            <a:solidFill>
              <a:srgbClr val="F2870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5EFC20E-0C54-4EE0-B1F0-366FFB38545F}"/>
              </a:ext>
            </a:extLst>
          </p:cNvPr>
          <p:cNvCxnSpPr>
            <a:cxnSpLocks/>
          </p:cNvCxnSpPr>
          <p:nvPr/>
        </p:nvCxnSpPr>
        <p:spPr>
          <a:xfrm flipH="1" flipV="1">
            <a:off x="2514930" y="2138510"/>
            <a:ext cx="1112352" cy="0"/>
          </a:xfrm>
          <a:prstGeom prst="line">
            <a:avLst/>
          </a:prstGeom>
          <a:ln w="38100">
            <a:solidFill>
              <a:srgbClr val="F2870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756F07A-CF65-4097-A2EC-F35D9F3F9A0E}"/>
              </a:ext>
            </a:extLst>
          </p:cNvPr>
          <p:cNvCxnSpPr>
            <a:cxnSpLocks/>
          </p:cNvCxnSpPr>
          <p:nvPr/>
        </p:nvCxnSpPr>
        <p:spPr>
          <a:xfrm flipH="1">
            <a:off x="2500553" y="4479258"/>
            <a:ext cx="874765" cy="0"/>
          </a:xfrm>
          <a:prstGeom prst="line">
            <a:avLst/>
          </a:prstGeom>
          <a:ln w="38100">
            <a:solidFill>
              <a:srgbClr val="F2870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240611C-E879-4256-8774-322A7E16638F}"/>
              </a:ext>
            </a:extLst>
          </p:cNvPr>
          <p:cNvCxnSpPr>
            <a:cxnSpLocks/>
          </p:cNvCxnSpPr>
          <p:nvPr/>
        </p:nvCxnSpPr>
        <p:spPr>
          <a:xfrm flipH="1">
            <a:off x="2514930" y="5262682"/>
            <a:ext cx="931377" cy="0"/>
          </a:xfrm>
          <a:prstGeom prst="line">
            <a:avLst/>
          </a:prstGeom>
          <a:ln w="38100">
            <a:solidFill>
              <a:srgbClr val="F2870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456EFE4-C448-4D5A-BE5E-A3231A347D59}"/>
              </a:ext>
            </a:extLst>
          </p:cNvPr>
          <p:cNvCxnSpPr>
            <a:cxnSpLocks/>
          </p:cNvCxnSpPr>
          <p:nvPr/>
        </p:nvCxnSpPr>
        <p:spPr>
          <a:xfrm flipH="1">
            <a:off x="2514930" y="6036580"/>
            <a:ext cx="931377" cy="0"/>
          </a:xfrm>
          <a:prstGeom prst="line">
            <a:avLst/>
          </a:prstGeom>
          <a:ln w="38100">
            <a:solidFill>
              <a:srgbClr val="F2870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346C6655-FF97-4D72-9EF7-21C2E638E04E}"/>
              </a:ext>
            </a:extLst>
          </p:cNvPr>
          <p:cNvCxnSpPr/>
          <p:nvPr/>
        </p:nvCxnSpPr>
        <p:spPr>
          <a:xfrm>
            <a:off x="3441071" y="5261837"/>
            <a:ext cx="1370268" cy="567863"/>
          </a:xfrm>
          <a:prstGeom prst="bentConnector3">
            <a:avLst/>
          </a:prstGeom>
          <a:ln w="38100">
            <a:solidFill>
              <a:srgbClr val="F287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B05AAC1C-A793-4548-8A8D-D9BB1A9695C1}"/>
              </a:ext>
            </a:extLst>
          </p:cNvPr>
          <p:cNvCxnSpPr/>
          <p:nvPr/>
        </p:nvCxnSpPr>
        <p:spPr>
          <a:xfrm>
            <a:off x="3444665" y="6036228"/>
            <a:ext cx="2622671" cy="255924"/>
          </a:xfrm>
          <a:prstGeom prst="bentConnector3">
            <a:avLst/>
          </a:prstGeom>
          <a:ln w="38100">
            <a:solidFill>
              <a:srgbClr val="F287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B830BC78-1223-4FB8-9E30-8E2340929E8A}"/>
              </a:ext>
            </a:extLst>
          </p:cNvPr>
          <p:cNvCxnSpPr>
            <a:cxnSpLocks/>
          </p:cNvCxnSpPr>
          <p:nvPr/>
        </p:nvCxnSpPr>
        <p:spPr>
          <a:xfrm>
            <a:off x="2568365" y="4476164"/>
            <a:ext cx="1567549" cy="501474"/>
          </a:xfrm>
          <a:prstGeom prst="bentConnector3">
            <a:avLst/>
          </a:prstGeom>
          <a:ln w="38100">
            <a:solidFill>
              <a:srgbClr val="F287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4172DC53-8DB8-4BBE-9E20-11058159934D}"/>
              </a:ext>
            </a:extLst>
          </p:cNvPr>
          <p:cNvCxnSpPr>
            <a:cxnSpLocks/>
          </p:cNvCxnSpPr>
          <p:nvPr/>
        </p:nvCxnSpPr>
        <p:spPr>
          <a:xfrm flipV="1">
            <a:off x="2474757" y="1789179"/>
            <a:ext cx="2312315" cy="357914"/>
          </a:xfrm>
          <a:prstGeom prst="bentConnector3">
            <a:avLst>
              <a:gd name="adj1" fmla="val 50000"/>
            </a:avLst>
          </a:prstGeom>
          <a:ln w="38100">
            <a:solidFill>
              <a:srgbClr val="F287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7F2B455-AD7D-4E11-8EFA-DCCC0F6F23CA}"/>
              </a:ext>
            </a:extLst>
          </p:cNvPr>
          <p:cNvGrpSpPr/>
          <p:nvPr/>
        </p:nvGrpSpPr>
        <p:grpSpPr>
          <a:xfrm>
            <a:off x="3815675" y="1314391"/>
            <a:ext cx="4794762" cy="5039991"/>
            <a:chOff x="3690507" y="1031947"/>
            <a:chExt cx="4794762" cy="5039991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DA84AA0-A836-4310-AACF-1671BF9EE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764" y="2074601"/>
              <a:ext cx="2801844" cy="294586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8100" cap="flat">
              <a:solidFill>
                <a:srgbClr val="F2870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6ACB8966-28E5-44A5-BCC6-AA536192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7015" y="1939496"/>
              <a:ext cx="1351939" cy="3219015"/>
            </a:xfrm>
            <a:custGeom>
              <a:avLst/>
              <a:gdLst>
                <a:gd name="T0" fmla="*/ 282 w 282"/>
                <a:gd name="T1" fmla="*/ 638 h 638"/>
                <a:gd name="T2" fmla="*/ 0 w 282"/>
                <a:gd name="T3" fmla="*/ 319 h 638"/>
                <a:gd name="T4" fmla="*/ 282 w 282"/>
                <a:gd name="T5" fmla="*/ 0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2" h="638">
                  <a:moveTo>
                    <a:pt x="282" y="638"/>
                  </a:moveTo>
                  <a:cubicBezTo>
                    <a:pt x="123" y="619"/>
                    <a:pt x="0" y="483"/>
                    <a:pt x="0" y="319"/>
                  </a:cubicBezTo>
                  <a:cubicBezTo>
                    <a:pt x="0" y="155"/>
                    <a:pt x="123" y="19"/>
                    <a:pt x="282" y="0"/>
                  </a:cubicBezTo>
                </a:path>
              </a:pathLst>
            </a:custGeom>
            <a:noFill/>
            <a:ln w="38100" cap="flat">
              <a:solidFill>
                <a:srgbClr val="F28706"/>
              </a:solidFill>
              <a:prstDash val="solid"/>
              <a:miter lim="800000"/>
              <a:headEnd/>
              <a:tailEnd type="arrow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6D9BD8D6-91EC-473D-AE90-6D03287014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8428" y="1939496"/>
              <a:ext cx="1349140" cy="3219015"/>
            </a:xfrm>
            <a:custGeom>
              <a:avLst/>
              <a:gdLst>
                <a:gd name="T0" fmla="*/ 0 w 281"/>
                <a:gd name="T1" fmla="*/ 638 h 638"/>
                <a:gd name="T2" fmla="*/ 281 w 281"/>
                <a:gd name="T3" fmla="*/ 319 h 638"/>
                <a:gd name="T4" fmla="*/ 0 w 281"/>
                <a:gd name="T5" fmla="*/ 0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1" h="638">
                  <a:moveTo>
                    <a:pt x="0" y="638"/>
                  </a:moveTo>
                  <a:cubicBezTo>
                    <a:pt x="159" y="619"/>
                    <a:pt x="281" y="483"/>
                    <a:pt x="281" y="319"/>
                  </a:cubicBezTo>
                  <a:cubicBezTo>
                    <a:pt x="281" y="155"/>
                    <a:pt x="158" y="19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F28706"/>
              </a:solidFill>
              <a:prstDash val="solid"/>
              <a:miter lim="800000"/>
              <a:headEnd type="arrow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BA8B07BA-9F4B-4E12-8BE2-5D5E3B79E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0865" y="4148164"/>
              <a:ext cx="803327" cy="1151327"/>
            </a:xfrm>
            <a:custGeom>
              <a:avLst/>
              <a:gdLst>
                <a:gd name="T0" fmla="*/ 167 w 167"/>
                <a:gd name="T1" fmla="*/ 175 h 228"/>
                <a:gd name="T2" fmla="*/ 71 w 167"/>
                <a:gd name="T3" fmla="*/ 15 h 228"/>
                <a:gd name="T4" fmla="*/ 27 w 167"/>
                <a:gd name="T5" fmla="*/ 0 h 228"/>
                <a:gd name="T6" fmla="*/ 0 w 167"/>
                <a:gd name="T7" fmla="*/ 38 h 228"/>
                <a:gd name="T8" fmla="*/ 115 w 167"/>
                <a:gd name="T9" fmla="*/ 228 h 228"/>
                <a:gd name="T10" fmla="*/ 121 w 167"/>
                <a:gd name="T11" fmla="*/ 183 h 228"/>
                <a:gd name="T12" fmla="*/ 167 w 167"/>
                <a:gd name="T13" fmla="*/ 17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228">
                  <a:moveTo>
                    <a:pt x="167" y="175"/>
                  </a:moveTo>
                  <a:cubicBezTo>
                    <a:pt x="124" y="130"/>
                    <a:pt x="91" y="75"/>
                    <a:pt x="71" y="15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24" y="110"/>
                    <a:pt x="64" y="175"/>
                    <a:pt x="115" y="228"/>
                  </a:cubicBezTo>
                  <a:cubicBezTo>
                    <a:pt x="121" y="183"/>
                    <a:pt x="121" y="183"/>
                    <a:pt x="121" y="183"/>
                  </a:cubicBezTo>
                  <a:lnTo>
                    <a:pt x="167" y="175"/>
                  </a:lnTo>
                  <a:close/>
                </a:path>
              </a:pathLst>
            </a:custGeom>
            <a:gradFill>
              <a:gsLst>
                <a:gs pos="17000">
                  <a:srgbClr val="8E2D01"/>
                </a:gs>
                <a:gs pos="100000">
                  <a:srgbClr val="CA3E00"/>
                </a:gs>
              </a:gsLst>
              <a:lin ang="13800000" scaled="0"/>
            </a:gradFill>
            <a:ln w="38100" cap="flat">
              <a:solidFill>
                <a:srgbClr val="F2870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D5B8965D-D21F-4055-B7BE-D9437A628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0507" y="3017398"/>
              <a:ext cx="433852" cy="1227691"/>
            </a:xfrm>
            <a:custGeom>
              <a:avLst/>
              <a:gdLst>
                <a:gd name="T0" fmla="*/ 90 w 90"/>
                <a:gd name="T1" fmla="*/ 220 h 243"/>
                <a:gd name="T2" fmla="*/ 75 w 90"/>
                <a:gd name="T3" fmla="*/ 105 h 243"/>
                <a:gd name="T4" fmla="*/ 81 w 90"/>
                <a:gd name="T5" fmla="*/ 34 h 243"/>
                <a:gd name="T6" fmla="*/ 49 w 90"/>
                <a:gd name="T7" fmla="*/ 0 h 243"/>
                <a:gd name="T8" fmla="*/ 7 w 90"/>
                <a:gd name="T9" fmla="*/ 21 h 243"/>
                <a:gd name="T10" fmla="*/ 0 w 90"/>
                <a:gd name="T11" fmla="*/ 105 h 243"/>
                <a:gd name="T12" fmla="*/ 19 w 90"/>
                <a:gd name="T13" fmla="*/ 243 h 243"/>
                <a:gd name="T14" fmla="*/ 46 w 90"/>
                <a:gd name="T15" fmla="*/ 205 h 243"/>
                <a:gd name="T16" fmla="*/ 90 w 90"/>
                <a:gd name="T17" fmla="*/ 22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243">
                  <a:moveTo>
                    <a:pt x="90" y="220"/>
                  </a:moveTo>
                  <a:cubicBezTo>
                    <a:pt x="80" y="183"/>
                    <a:pt x="75" y="145"/>
                    <a:pt x="75" y="105"/>
                  </a:cubicBezTo>
                  <a:cubicBezTo>
                    <a:pt x="75" y="81"/>
                    <a:pt x="77" y="57"/>
                    <a:pt x="81" y="34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3" y="48"/>
                    <a:pt x="0" y="76"/>
                    <a:pt x="0" y="105"/>
                  </a:cubicBezTo>
                  <a:cubicBezTo>
                    <a:pt x="0" y="153"/>
                    <a:pt x="7" y="199"/>
                    <a:pt x="19" y="243"/>
                  </a:cubicBezTo>
                  <a:cubicBezTo>
                    <a:pt x="46" y="205"/>
                    <a:pt x="46" y="205"/>
                    <a:pt x="46" y="205"/>
                  </a:cubicBezTo>
                  <a:lnTo>
                    <a:pt x="90" y="220"/>
                  </a:lnTo>
                  <a:close/>
                </a:path>
              </a:pathLst>
            </a:custGeom>
            <a:gradFill>
              <a:gsLst>
                <a:gs pos="17000">
                  <a:srgbClr val="758903"/>
                </a:gs>
                <a:gs pos="100000">
                  <a:srgbClr val="97B104"/>
                </a:gs>
              </a:gsLst>
              <a:lin ang="13800000" scaled="0"/>
            </a:gradFill>
            <a:ln w="38100" cap="flat">
              <a:solidFill>
                <a:srgbClr val="F2870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47F86194-517E-42CA-84CE-327CC5EE6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7495" y="2212643"/>
              <a:ext cx="643780" cy="1218878"/>
            </a:xfrm>
            <a:custGeom>
              <a:avLst/>
              <a:gdLst>
                <a:gd name="T0" fmla="*/ 0 w 134"/>
                <a:gd name="T1" fmla="*/ 42 h 242"/>
                <a:gd name="T2" fmla="*/ 60 w 134"/>
                <a:gd name="T3" fmla="*/ 218 h 242"/>
                <a:gd name="T4" fmla="*/ 100 w 134"/>
                <a:gd name="T5" fmla="*/ 242 h 242"/>
                <a:gd name="T6" fmla="*/ 134 w 134"/>
                <a:gd name="T7" fmla="*/ 210 h 242"/>
                <a:gd name="T8" fmla="*/ 62 w 134"/>
                <a:gd name="T9" fmla="*/ 0 h 242"/>
                <a:gd name="T10" fmla="*/ 46 w 134"/>
                <a:gd name="T11" fmla="*/ 44 h 242"/>
                <a:gd name="T12" fmla="*/ 0 w 134"/>
                <a:gd name="T13" fmla="*/ 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242">
                  <a:moveTo>
                    <a:pt x="0" y="42"/>
                  </a:moveTo>
                  <a:cubicBezTo>
                    <a:pt x="32" y="94"/>
                    <a:pt x="53" y="154"/>
                    <a:pt x="60" y="218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134" y="210"/>
                    <a:pt x="134" y="210"/>
                    <a:pt x="134" y="210"/>
                  </a:cubicBezTo>
                  <a:cubicBezTo>
                    <a:pt x="126" y="134"/>
                    <a:pt x="101" y="63"/>
                    <a:pt x="62" y="0"/>
                  </a:cubicBezTo>
                  <a:cubicBezTo>
                    <a:pt x="46" y="44"/>
                    <a:pt x="46" y="44"/>
                    <a:pt x="46" y="44"/>
                  </a:cubicBezTo>
                  <a:lnTo>
                    <a:pt x="0" y="42"/>
                  </a:lnTo>
                  <a:close/>
                </a:path>
              </a:pathLst>
            </a:custGeom>
            <a:gradFill>
              <a:gsLst>
                <a:gs pos="17000">
                  <a:srgbClr val="380188"/>
                </a:gs>
                <a:gs pos="100000">
                  <a:srgbClr val="4C00BF"/>
                </a:gs>
              </a:gsLst>
              <a:lin ang="0" scaled="0"/>
            </a:gradFill>
            <a:ln w="38100" cap="flat">
              <a:solidFill>
                <a:srgbClr val="F2870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60BA841A-3FA6-49E7-9C41-C0D3607F3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689" y="2004112"/>
              <a:ext cx="730553" cy="1083773"/>
            </a:xfrm>
            <a:custGeom>
              <a:avLst/>
              <a:gdLst>
                <a:gd name="T0" fmla="*/ 73 w 152"/>
                <a:gd name="T1" fmla="*/ 215 h 215"/>
                <a:gd name="T2" fmla="*/ 152 w 152"/>
                <a:gd name="T3" fmla="*/ 46 h 215"/>
                <a:gd name="T4" fmla="*/ 140 w 152"/>
                <a:gd name="T5" fmla="*/ 2 h 215"/>
                <a:gd name="T6" fmla="*/ 94 w 152"/>
                <a:gd name="T7" fmla="*/ 0 h 215"/>
                <a:gd name="T8" fmla="*/ 0 w 152"/>
                <a:gd name="T9" fmla="*/ 202 h 215"/>
                <a:gd name="T10" fmla="*/ 41 w 152"/>
                <a:gd name="T11" fmla="*/ 182 h 215"/>
                <a:gd name="T12" fmla="*/ 73 w 152"/>
                <a:gd name="T13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215">
                  <a:moveTo>
                    <a:pt x="73" y="215"/>
                  </a:moveTo>
                  <a:cubicBezTo>
                    <a:pt x="87" y="153"/>
                    <a:pt x="114" y="95"/>
                    <a:pt x="152" y="46"/>
                  </a:cubicBezTo>
                  <a:cubicBezTo>
                    <a:pt x="140" y="2"/>
                    <a:pt x="140" y="2"/>
                    <a:pt x="140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48" y="59"/>
                    <a:pt x="16" y="127"/>
                    <a:pt x="0" y="202"/>
                  </a:cubicBezTo>
                  <a:cubicBezTo>
                    <a:pt x="41" y="182"/>
                    <a:pt x="41" y="182"/>
                    <a:pt x="41" y="182"/>
                  </a:cubicBezTo>
                  <a:lnTo>
                    <a:pt x="73" y="215"/>
                  </a:lnTo>
                  <a:close/>
                </a:path>
              </a:pathLst>
            </a:custGeom>
            <a:gradFill>
              <a:gsLst>
                <a:gs pos="24000">
                  <a:srgbClr val="02862C"/>
                </a:gs>
                <a:gs pos="100000">
                  <a:srgbClr val="01AB3B"/>
                </a:gs>
              </a:gsLst>
              <a:lin ang="18000000" scaled="0"/>
            </a:gradFill>
            <a:ln w="38100" cap="flat">
              <a:solidFill>
                <a:srgbClr val="F2870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4D72ABCD-0F67-49E6-BDD8-CB898C9CE6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3113" y="1252225"/>
              <a:ext cx="1041244" cy="907549"/>
            </a:xfrm>
            <a:custGeom>
              <a:avLst/>
              <a:gdLst>
                <a:gd name="T0" fmla="*/ 59 w 217"/>
                <a:gd name="T1" fmla="*/ 180 h 180"/>
                <a:gd name="T2" fmla="*/ 208 w 217"/>
                <a:gd name="T3" fmla="*/ 68 h 180"/>
                <a:gd name="T4" fmla="*/ 217 w 217"/>
                <a:gd name="T5" fmla="*/ 23 h 180"/>
                <a:gd name="T6" fmla="*/ 177 w 217"/>
                <a:gd name="T7" fmla="*/ 0 h 180"/>
                <a:gd name="T8" fmla="*/ 0 w 217"/>
                <a:gd name="T9" fmla="*/ 134 h 180"/>
                <a:gd name="T10" fmla="*/ 46 w 217"/>
                <a:gd name="T11" fmla="*/ 135 h 180"/>
                <a:gd name="T12" fmla="*/ 59 w 217"/>
                <a:gd name="T13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180">
                  <a:moveTo>
                    <a:pt x="59" y="180"/>
                  </a:moveTo>
                  <a:cubicBezTo>
                    <a:pt x="99" y="132"/>
                    <a:pt x="150" y="94"/>
                    <a:pt x="208" y="68"/>
                  </a:cubicBezTo>
                  <a:cubicBezTo>
                    <a:pt x="217" y="23"/>
                    <a:pt x="217" y="23"/>
                    <a:pt x="217" y="23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08" y="31"/>
                    <a:pt x="48" y="77"/>
                    <a:pt x="0" y="134"/>
                  </a:cubicBezTo>
                  <a:cubicBezTo>
                    <a:pt x="46" y="135"/>
                    <a:pt x="46" y="135"/>
                    <a:pt x="46" y="135"/>
                  </a:cubicBezTo>
                  <a:lnTo>
                    <a:pt x="59" y="180"/>
                  </a:lnTo>
                  <a:close/>
                </a:path>
              </a:pathLst>
            </a:custGeom>
            <a:gradFill>
              <a:gsLst>
                <a:gs pos="24000">
                  <a:srgbClr val="009567"/>
                </a:gs>
                <a:gs pos="100000">
                  <a:srgbClr val="02AB75"/>
                </a:gs>
              </a:gsLst>
              <a:lin ang="18000000" scaled="0"/>
            </a:gradFill>
            <a:ln w="38100" cap="flat">
              <a:solidFill>
                <a:srgbClr val="F2870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C71DB70F-2315-4EEA-B94E-485AEB527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9240" y="1031947"/>
              <a:ext cx="1007656" cy="619718"/>
            </a:xfrm>
            <a:custGeom>
              <a:avLst/>
              <a:gdLst>
                <a:gd name="T0" fmla="*/ 0 w 210"/>
                <a:gd name="T1" fmla="*/ 75 h 123"/>
                <a:gd name="T2" fmla="*/ 168 w 210"/>
                <a:gd name="T3" fmla="*/ 123 h 123"/>
                <a:gd name="T4" fmla="*/ 210 w 210"/>
                <a:gd name="T5" fmla="*/ 103 h 123"/>
                <a:gd name="T6" fmla="*/ 203 w 210"/>
                <a:gd name="T7" fmla="*/ 57 h 123"/>
                <a:gd name="T8" fmla="*/ 1 w 210"/>
                <a:gd name="T9" fmla="*/ 0 h 123"/>
                <a:gd name="T10" fmla="*/ 28 w 210"/>
                <a:gd name="T11" fmla="*/ 37 h 123"/>
                <a:gd name="T12" fmla="*/ 0 w 210"/>
                <a:gd name="T13" fmla="*/ 7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123">
                  <a:moveTo>
                    <a:pt x="0" y="75"/>
                  </a:moveTo>
                  <a:cubicBezTo>
                    <a:pt x="60" y="79"/>
                    <a:pt x="117" y="96"/>
                    <a:pt x="168" y="123"/>
                  </a:cubicBezTo>
                  <a:cubicBezTo>
                    <a:pt x="210" y="103"/>
                    <a:pt x="210" y="103"/>
                    <a:pt x="210" y="103"/>
                  </a:cubicBezTo>
                  <a:cubicBezTo>
                    <a:pt x="203" y="57"/>
                    <a:pt x="203" y="57"/>
                    <a:pt x="203" y="57"/>
                  </a:cubicBezTo>
                  <a:cubicBezTo>
                    <a:pt x="142" y="25"/>
                    <a:pt x="74" y="5"/>
                    <a:pt x="1" y="0"/>
                  </a:cubicBezTo>
                  <a:cubicBezTo>
                    <a:pt x="28" y="37"/>
                    <a:pt x="28" y="37"/>
                    <a:pt x="28" y="37"/>
                  </a:cubicBezTo>
                  <a:lnTo>
                    <a:pt x="0" y="75"/>
                  </a:lnTo>
                  <a:close/>
                </a:path>
              </a:pathLst>
            </a:custGeom>
            <a:gradFill>
              <a:gsLst>
                <a:gs pos="17000">
                  <a:srgbClr val="013C87"/>
                </a:gs>
                <a:gs pos="100000">
                  <a:srgbClr val="0E5CB7"/>
                </a:gs>
              </a:gsLst>
              <a:lin ang="0" scaled="0"/>
            </a:gradFill>
            <a:ln w="38100" cap="flat">
              <a:solidFill>
                <a:srgbClr val="F2870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04C84276-57E5-4127-B110-F34233BD3E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3593" y="1031947"/>
              <a:ext cx="954474" cy="522796"/>
            </a:xfrm>
            <a:custGeom>
              <a:avLst/>
              <a:gdLst>
                <a:gd name="T0" fmla="*/ 30 w 199"/>
                <a:gd name="T1" fmla="*/ 104 h 104"/>
                <a:gd name="T2" fmla="*/ 172 w 199"/>
                <a:gd name="T3" fmla="*/ 74 h 104"/>
                <a:gd name="T4" fmla="*/ 199 w 199"/>
                <a:gd name="T5" fmla="*/ 37 h 104"/>
                <a:gd name="T6" fmla="*/ 172 w 199"/>
                <a:gd name="T7" fmla="*/ 0 h 104"/>
                <a:gd name="T8" fmla="*/ 0 w 199"/>
                <a:gd name="T9" fmla="*/ 36 h 104"/>
                <a:gd name="T10" fmla="*/ 40 w 199"/>
                <a:gd name="T11" fmla="*/ 58 h 104"/>
                <a:gd name="T12" fmla="*/ 30 w 199"/>
                <a:gd name="T1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9" h="104">
                  <a:moveTo>
                    <a:pt x="30" y="104"/>
                  </a:moveTo>
                  <a:cubicBezTo>
                    <a:pt x="74" y="86"/>
                    <a:pt x="122" y="76"/>
                    <a:pt x="172" y="74"/>
                  </a:cubicBezTo>
                  <a:cubicBezTo>
                    <a:pt x="199" y="37"/>
                    <a:pt x="199" y="37"/>
                    <a:pt x="199" y="37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11" y="1"/>
                    <a:pt x="53" y="14"/>
                    <a:pt x="0" y="36"/>
                  </a:cubicBezTo>
                  <a:cubicBezTo>
                    <a:pt x="40" y="58"/>
                    <a:pt x="40" y="58"/>
                    <a:pt x="40" y="58"/>
                  </a:cubicBezTo>
                  <a:lnTo>
                    <a:pt x="30" y="104"/>
                  </a:lnTo>
                  <a:close/>
                </a:path>
              </a:pathLst>
            </a:custGeom>
            <a:gradFill>
              <a:gsLst>
                <a:gs pos="17000">
                  <a:srgbClr val="006D88"/>
                </a:gs>
                <a:gs pos="100000">
                  <a:srgbClr val="038AAA"/>
                </a:gs>
              </a:gsLst>
              <a:lin ang="0" scaled="0"/>
            </a:gradFill>
            <a:ln w="38100" cap="flat">
              <a:solidFill>
                <a:srgbClr val="F2870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01EBCDC2-3571-4029-9267-629BBED94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9336" y="1363834"/>
              <a:ext cx="954474" cy="983913"/>
            </a:xfrm>
            <a:custGeom>
              <a:avLst/>
              <a:gdLst>
                <a:gd name="T0" fmla="*/ 0 w 199"/>
                <a:gd name="T1" fmla="*/ 66 h 195"/>
                <a:gd name="T2" fmla="*/ 137 w 199"/>
                <a:gd name="T3" fmla="*/ 193 h 195"/>
                <a:gd name="T4" fmla="*/ 183 w 199"/>
                <a:gd name="T5" fmla="*/ 195 h 195"/>
                <a:gd name="T6" fmla="*/ 199 w 199"/>
                <a:gd name="T7" fmla="*/ 152 h 195"/>
                <a:gd name="T8" fmla="*/ 36 w 199"/>
                <a:gd name="T9" fmla="*/ 0 h 195"/>
                <a:gd name="T10" fmla="*/ 42 w 199"/>
                <a:gd name="T11" fmla="*/ 46 h 195"/>
                <a:gd name="T12" fmla="*/ 0 w 199"/>
                <a:gd name="T13" fmla="*/ 66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9" h="195">
                  <a:moveTo>
                    <a:pt x="0" y="66"/>
                  </a:moveTo>
                  <a:cubicBezTo>
                    <a:pt x="55" y="98"/>
                    <a:pt x="101" y="142"/>
                    <a:pt x="137" y="193"/>
                  </a:cubicBezTo>
                  <a:cubicBezTo>
                    <a:pt x="183" y="195"/>
                    <a:pt x="183" y="195"/>
                    <a:pt x="183" y="195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56" y="90"/>
                    <a:pt x="101" y="38"/>
                    <a:pt x="36" y="0"/>
                  </a:cubicBezTo>
                  <a:cubicBezTo>
                    <a:pt x="42" y="46"/>
                    <a:pt x="42" y="46"/>
                    <a:pt x="42" y="46"/>
                  </a:cubicBezTo>
                  <a:lnTo>
                    <a:pt x="0" y="66"/>
                  </a:lnTo>
                  <a:close/>
                </a:path>
              </a:pathLst>
            </a:custGeom>
            <a:gradFill>
              <a:gsLst>
                <a:gs pos="17000">
                  <a:srgbClr val="0B0197"/>
                </a:gs>
                <a:gs pos="100000">
                  <a:srgbClr val="0F01BC"/>
                </a:gs>
              </a:gsLst>
              <a:lin ang="0" scaled="0"/>
            </a:gradFill>
            <a:ln w="38100" cap="flat">
              <a:solidFill>
                <a:srgbClr val="F2870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4D31CA75-A625-4E9B-A026-E7490AE3E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7038" y="3372780"/>
              <a:ext cx="498231" cy="1163075"/>
            </a:xfrm>
            <a:custGeom>
              <a:avLst/>
              <a:gdLst>
                <a:gd name="T0" fmla="*/ 29 w 104"/>
                <a:gd name="T1" fmla="*/ 8 h 231"/>
                <a:gd name="T2" fmla="*/ 30 w 104"/>
                <a:gd name="T3" fmla="*/ 35 h 231"/>
                <a:gd name="T4" fmla="*/ 0 w 104"/>
                <a:gd name="T5" fmla="*/ 192 h 231"/>
                <a:gd name="T6" fmla="*/ 24 w 104"/>
                <a:gd name="T7" fmla="*/ 231 h 231"/>
                <a:gd name="T8" fmla="*/ 69 w 104"/>
                <a:gd name="T9" fmla="*/ 220 h 231"/>
                <a:gd name="T10" fmla="*/ 104 w 104"/>
                <a:gd name="T11" fmla="*/ 35 h 231"/>
                <a:gd name="T12" fmla="*/ 103 w 104"/>
                <a:gd name="T13" fmla="*/ 0 h 231"/>
                <a:gd name="T14" fmla="*/ 69 w 104"/>
                <a:gd name="T15" fmla="*/ 31 h 231"/>
                <a:gd name="T16" fmla="*/ 29 w 104"/>
                <a:gd name="T17" fmla="*/ 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231">
                  <a:moveTo>
                    <a:pt x="29" y="8"/>
                  </a:moveTo>
                  <a:cubicBezTo>
                    <a:pt x="30" y="17"/>
                    <a:pt x="30" y="26"/>
                    <a:pt x="30" y="35"/>
                  </a:cubicBezTo>
                  <a:cubicBezTo>
                    <a:pt x="30" y="91"/>
                    <a:pt x="19" y="144"/>
                    <a:pt x="0" y="192"/>
                  </a:cubicBezTo>
                  <a:cubicBezTo>
                    <a:pt x="24" y="231"/>
                    <a:pt x="24" y="231"/>
                    <a:pt x="24" y="231"/>
                  </a:cubicBezTo>
                  <a:cubicBezTo>
                    <a:pt x="69" y="220"/>
                    <a:pt x="69" y="220"/>
                    <a:pt x="69" y="220"/>
                  </a:cubicBezTo>
                  <a:cubicBezTo>
                    <a:pt x="92" y="163"/>
                    <a:pt x="104" y="100"/>
                    <a:pt x="104" y="35"/>
                  </a:cubicBezTo>
                  <a:cubicBezTo>
                    <a:pt x="104" y="23"/>
                    <a:pt x="104" y="12"/>
                    <a:pt x="103" y="0"/>
                  </a:cubicBezTo>
                  <a:cubicBezTo>
                    <a:pt x="69" y="31"/>
                    <a:pt x="69" y="31"/>
                    <a:pt x="69" y="31"/>
                  </a:cubicBezTo>
                  <a:lnTo>
                    <a:pt x="29" y="8"/>
                  </a:lnTo>
                  <a:close/>
                </a:path>
              </a:pathLst>
            </a:custGeom>
            <a:gradFill>
              <a:gsLst>
                <a:gs pos="17000">
                  <a:srgbClr val="5D027F"/>
                </a:gs>
                <a:gs pos="100000">
                  <a:srgbClr val="8401B6"/>
                </a:gs>
              </a:gsLst>
              <a:lin ang="3000000" scaled="0"/>
            </a:gradFill>
            <a:ln w="38100" cap="flat">
              <a:solidFill>
                <a:srgbClr val="F2870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578620D3-70B2-4FAB-924D-D532C2D87D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6369" y="5243688"/>
              <a:ext cx="1128015" cy="766571"/>
            </a:xfrm>
            <a:custGeom>
              <a:avLst/>
              <a:gdLst>
                <a:gd name="T0" fmla="*/ 188 w 235"/>
                <a:gd name="T1" fmla="*/ 0 h 152"/>
                <a:gd name="T2" fmla="*/ 19 w 235"/>
                <a:gd name="T3" fmla="*/ 79 h 152"/>
                <a:gd name="T4" fmla="*/ 0 w 235"/>
                <a:gd name="T5" fmla="*/ 122 h 152"/>
                <a:gd name="T6" fmla="*/ 34 w 235"/>
                <a:gd name="T7" fmla="*/ 152 h 152"/>
                <a:gd name="T8" fmla="*/ 235 w 235"/>
                <a:gd name="T9" fmla="*/ 58 h 152"/>
                <a:gd name="T10" fmla="*/ 191 w 235"/>
                <a:gd name="T11" fmla="*/ 47 h 152"/>
                <a:gd name="T12" fmla="*/ 188 w 235"/>
                <a:gd name="T13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152">
                  <a:moveTo>
                    <a:pt x="188" y="0"/>
                  </a:moveTo>
                  <a:cubicBezTo>
                    <a:pt x="139" y="38"/>
                    <a:pt x="81" y="66"/>
                    <a:pt x="19" y="79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34" y="152"/>
                    <a:pt x="34" y="152"/>
                    <a:pt x="34" y="152"/>
                  </a:cubicBezTo>
                  <a:cubicBezTo>
                    <a:pt x="109" y="136"/>
                    <a:pt x="177" y="103"/>
                    <a:pt x="235" y="58"/>
                  </a:cubicBezTo>
                  <a:cubicBezTo>
                    <a:pt x="191" y="47"/>
                    <a:pt x="191" y="47"/>
                    <a:pt x="191" y="47"/>
                  </a:cubicBezTo>
                  <a:lnTo>
                    <a:pt x="188" y="0"/>
                  </a:lnTo>
                  <a:close/>
                </a:path>
              </a:pathLst>
            </a:custGeom>
            <a:gradFill>
              <a:gsLst>
                <a:gs pos="17000">
                  <a:srgbClr val="8A0157"/>
                </a:gs>
                <a:gs pos="100000">
                  <a:srgbClr val="A30169"/>
                </a:gs>
              </a:gsLst>
              <a:lin ang="6000000" scaled="0"/>
            </a:gradFill>
            <a:ln w="38100" cap="flat">
              <a:solidFill>
                <a:srgbClr val="F2870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7FB2D910-C3FB-4745-B822-B0A25D23C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454" y="5102710"/>
              <a:ext cx="965670" cy="822376"/>
            </a:xfrm>
            <a:custGeom>
              <a:avLst/>
              <a:gdLst>
                <a:gd name="T0" fmla="*/ 201 w 201"/>
                <a:gd name="T1" fmla="*/ 92 h 163"/>
                <a:gd name="T2" fmla="*/ 52 w 201"/>
                <a:gd name="T3" fmla="*/ 0 h 163"/>
                <a:gd name="T4" fmla="*/ 7 w 201"/>
                <a:gd name="T5" fmla="*/ 7 h 163"/>
                <a:gd name="T6" fmla="*/ 0 w 201"/>
                <a:gd name="T7" fmla="*/ 53 h 163"/>
                <a:gd name="T8" fmla="*/ 179 w 201"/>
                <a:gd name="T9" fmla="*/ 163 h 163"/>
                <a:gd name="T10" fmla="*/ 163 w 201"/>
                <a:gd name="T11" fmla="*/ 121 h 163"/>
                <a:gd name="T12" fmla="*/ 201 w 201"/>
                <a:gd name="T13" fmla="*/ 9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163">
                  <a:moveTo>
                    <a:pt x="201" y="92"/>
                  </a:moveTo>
                  <a:cubicBezTo>
                    <a:pt x="145" y="72"/>
                    <a:pt x="94" y="40"/>
                    <a:pt x="52" y="0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51" y="102"/>
                    <a:pt x="112" y="139"/>
                    <a:pt x="179" y="163"/>
                  </a:cubicBezTo>
                  <a:cubicBezTo>
                    <a:pt x="163" y="121"/>
                    <a:pt x="163" y="121"/>
                    <a:pt x="163" y="121"/>
                  </a:cubicBezTo>
                  <a:lnTo>
                    <a:pt x="201" y="92"/>
                  </a:lnTo>
                  <a:close/>
                </a:path>
              </a:pathLst>
            </a:custGeom>
            <a:gradFill>
              <a:gsLst>
                <a:gs pos="17000">
                  <a:srgbClr val="922D00"/>
                </a:gs>
                <a:gs pos="100000">
                  <a:srgbClr val="C83E01"/>
                </a:gs>
              </a:gsLst>
              <a:lin ang="15600000" scaled="0"/>
            </a:gradFill>
            <a:ln w="38100" cap="flat">
              <a:solidFill>
                <a:srgbClr val="F2870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6946CC20-427F-4FC8-82FA-43F54F01A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317" y="5631380"/>
              <a:ext cx="1083231" cy="440558"/>
            </a:xfrm>
            <a:custGeom>
              <a:avLst/>
              <a:gdLst>
                <a:gd name="T0" fmla="*/ 211 w 226"/>
                <a:gd name="T1" fmla="*/ 6 h 87"/>
                <a:gd name="T2" fmla="*/ 140 w 226"/>
                <a:gd name="T3" fmla="*/ 12 h 87"/>
                <a:gd name="T4" fmla="*/ 37 w 226"/>
                <a:gd name="T5" fmla="*/ 0 h 87"/>
                <a:gd name="T6" fmla="*/ 0 w 226"/>
                <a:gd name="T7" fmla="*/ 28 h 87"/>
                <a:gd name="T8" fmla="*/ 16 w 226"/>
                <a:gd name="T9" fmla="*/ 71 h 87"/>
                <a:gd name="T10" fmla="*/ 140 w 226"/>
                <a:gd name="T11" fmla="*/ 87 h 87"/>
                <a:gd name="T12" fmla="*/ 226 w 226"/>
                <a:gd name="T13" fmla="*/ 79 h 87"/>
                <a:gd name="T14" fmla="*/ 192 w 226"/>
                <a:gd name="T15" fmla="*/ 49 h 87"/>
                <a:gd name="T16" fmla="*/ 211 w 226"/>
                <a:gd name="T17" fmla="*/ 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" h="87">
                  <a:moveTo>
                    <a:pt x="211" y="6"/>
                  </a:moveTo>
                  <a:cubicBezTo>
                    <a:pt x="188" y="10"/>
                    <a:pt x="164" y="12"/>
                    <a:pt x="140" y="12"/>
                  </a:cubicBezTo>
                  <a:cubicBezTo>
                    <a:pt x="104" y="12"/>
                    <a:pt x="70" y="8"/>
                    <a:pt x="37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56" y="81"/>
                    <a:pt x="97" y="87"/>
                    <a:pt x="140" y="87"/>
                  </a:cubicBezTo>
                  <a:cubicBezTo>
                    <a:pt x="169" y="87"/>
                    <a:pt x="198" y="84"/>
                    <a:pt x="226" y="79"/>
                  </a:cubicBezTo>
                  <a:cubicBezTo>
                    <a:pt x="192" y="49"/>
                    <a:pt x="192" y="49"/>
                    <a:pt x="192" y="49"/>
                  </a:cubicBezTo>
                  <a:lnTo>
                    <a:pt x="211" y="6"/>
                  </a:lnTo>
                  <a:close/>
                </a:path>
              </a:pathLst>
            </a:custGeom>
            <a:gradFill>
              <a:gsLst>
                <a:gs pos="17000">
                  <a:srgbClr val="8C0138"/>
                </a:gs>
                <a:gs pos="100000">
                  <a:srgbClr val="AE2159"/>
                </a:gs>
              </a:gsLst>
              <a:lin ang="9600000" scaled="0"/>
            </a:gradFill>
            <a:ln w="38100" cap="flat">
              <a:solidFill>
                <a:srgbClr val="F2870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01EBCE4C-94CE-4BD8-9E99-D03D7A885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0437" y="4430122"/>
              <a:ext cx="870503" cy="1039718"/>
            </a:xfrm>
            <a:custGeom>
              <a:avLst/>
              <a:gdLst>
                <a:gd name="T0" fmla="*/ 112 w 181"/>
                <a:gd name="T1" fmla="*/ 0 h 206"/>
                <a:gd name="T2" fmla="*/ 0 w 181"/>
                <a:gd name="T3" fmla="*/ 149 h 206"/>
                <a:gd name="T4" fmla="*/ 3 w 181"/>
                <a:gd name="T5" fmla="*/ 195 h 206"/>
                <a:gd name="T6" fmla="*/ 48 w 181"/>
                <a:gd name="T7" fmla="*/ 206 h 206"/>
                <a:gd name="T8" fmla="*/ 181 w 181"/>
                <a:gd name="T9" fmla="*/ 28 h 206"/>
                <a:gd name="T10" fmla="*/ 137 w 181"/>
                <a:gd name="T11" fmla="*/ 40 h 206"/>
                <a:gd name="T12" fmla="*/ 112 w 181"/>
                <a:gd name="T13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" h="206">
                  <a:moveTo>
                    <a:pt x="112" y="0"/>
                  </a:moveTo>
                  <a:cubicBezTo>
                    <a:pt x="86" y="58"/>
                    <a:pt x="48" y="109"/>
                    <a:pt x="0" y="149"/>
                  </a:cubicBezTo>
                  <a:cubicBezTo>
                    <a:pt x="3" y="195"/>
                    <a:pt x="3" y="195"/>
                    <a:pt x="3" y="195"/>
                  </a:cubicBezTo>
                  <a:cubicBezTo>
                    <a:pt x="48" y="206"/>
                    <a:pt x="48" y="206"/>
                    <a:pt x="48" y="206"/>
                  </a:cubicBezTo>
                  <a:cubicBezTo>
                    <a:pt x="105" y="158"/>
                    <a:pt x="151" y="97"/>
                    <a:pt x="181" y="28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17000">
                  <a:srgbClr val="84007E"/>
                </a:gs>
                <a:gs pos="100000">
                  <a:srgbClr val="9E0299"/>
                </a:gs>
              </a:gsLst>
              <a:lin ang="6000000" scaled="0"/>
            </a:gradFill>
            <a:ln w="38100" cap="flat">
              <a:solidFill>
                <a:srgbClr val="F2870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6" name="TextBox 25">
              <a:extLst>
                <a:ext uri="{FF2B5EF4-FFF2-40B4-BE49-F238E27FC236}">
                  <a16:creationId xmlns:a16="http://schemas.microsoft.com/office/drawing/2014/main" id="{EE8ECF54-568C-4323-9EF1-E928336EC411}"/>
                </a:ext>
              </a:extLst>
            </p:cNvPr>
            <p:cNvSpPr txBox="1"/>
            <p:nvPr/>
          </p:nvSpPr>
          <p:spPr>
            <a:xfrm>
              <a:off x="5066346" y="3461110"/>
              <a:ext cx="2043079" cy="41549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350" b="1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RESEARCH &amp; DEVELOPMENT CYCLE</a:t>
              </a:r>
              <a:endParaRPr lang="id-ID" sz="135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6E77C5CE-24D3-4BBD-9FF5-C3DAE5A09E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2224" y="3012516"/>
              <a:ext cx="263249" cy="276230"/>
            </a:xfrm>
            <a:custGeom>
              <a:avLst/>
              <a:gdLst>
                <a:gd name="T0" fmla="*/ 47 w 48"/>
                <a:gd name="T1" fmla="*/ 28 h 48"/>
                <a:gd name="T2" fmla="*/ 44 w 48"/>
                <a:gd name="T3" fmla="*/ 26 h 48"/>
                <a:gd name="T4" fmla="*/ 44 w 48"/>
                <a:gd name="T5" fmla="*/ 24 h 48"/>
                <a:gd name="T6" fmla="*/ 44 w 48"/>
                <a:gd name="T7" fmla="*/ 22 h 48"/>
                <a:gd name="T8" fmla="*/ 47 w 48"/>
                <a:gd name="T9" fmla="*/ 20 h 48"/>
                <a:gd name="T10" fmla="*/ 48 w 48"/>
                <a:gd name="T11" fmla="*/ 17 h 48"/>
                <a:gd name="T12" fmla="*/ 42 w 48"/>
                <a:gd name="T13" fmla="*/ 7 h 48"/>
                <a:gd name="T14" fmla="*/ 41 w 48"/>
                <a:gd name="T15" fmla="*/ 6 h 48"/>
                <a:gd name="T16" fmla="*/ 39 w 48"/>
                <a:gd name="T17" fmla="*/ 6 h 48"/>
                <a:gd name="T18" fmla="*/ 36 w 48"/>
                <a:gd name="T19" fmla="*/ 8 h 48"/>
                <a:gd name="T20" fmla="*/ 32 w 48"/>
                <a:gd name="T21" fmla="*/ 6 h 48"/>
                <a:gd name="T22" fmla="*/ 32 w 48"/>
                <a:gd name="T23" fmla="*/ 2 h 48"/>
                <a:gd name="T24" fmla="*/ 30 w 48"/>
                <a:gd name="T25" fmla="*/ 0 h 48"/>
                <a:gd name="T26" fmla="*/ 18 w 48"/>
                <a:gd name="T27" fmla="*/ 0 h 48"/>
                <a:gd name="T28" fmla="*/ 16 w 48"/>
                <a:gd name="T29" fmla="*/ 2 h 48"/>
                <a:gd name="T30" fmla="*/ 16 w 48"/>
                <a:gd name="T31" fmla="*/ 6 h 48"/>
                <a:gd name="T32" fmla="*/ 12 w 48"/>
                <a:gd name="T33" fmla="*/ 8 h 48"/>
                <a:gd name="T34" fmla="*/ 9 w 48"/>
                <a:gd name="T35" fmla="*/ 6 h 48"/>
                <a:gd name="T36" fmla="*/ 6 w 48"/>
                <a:gd name="T37" fmla="*/ 7 h 48"/>
                <a:gd name="T38" fmla="*/ 0 w 48"/>
                <a:gd name="T39" fmla="*/ 17 h 48"/>
                <a:gd name="T40" fmla="*/ 0 w 48"/>
                <a:gd name="T41" fmla="*/ 19 h 48"/>
                <a:gd name="T42" fmla="*/ 1 w 48"/>
                <a:gd name="T43" fmla="*/ 20 h 48"/>
                <a:gd name="T44" fmla="*/ 4 w 48"/>
                <a:gd name="T45" fmla="*/ 22 h 48"/>
                <a:gd name="T46" fmla="*/ 4 w 48"/>
                <a:gd name="T47" fmla="*/ 24 h 48"/>
                <a:gd name="T48" fmla="*/ 4 w 48"/>
                <a:gd name="T49" fmla="*/ 26 h 48"/>
                <a:gd name="T50" fmla="*/ 1 w 48"/>
                <a:gd name="T51" fmla="*/ 28 h 48"/>
                <a:gd name="T52" fmla="*/ 0 w 48"/>
                <a:gd name="T53" fmla="*/ 29 h 48"/>
                <a:gd name="T54" fmla="*/ 0 w 48"/>
                <a:gd name="T55" fmla="*/ 31 h 48"/>
                <a:gd name="T56" fmla="*/ 6 w 48"/>
                <a:gd name="T57" fmla="*/ 41 h 48"/>
                <a:gd name="T58" fmla="*/ 9 w 48"/>
                <a:gd name="T59" fmla="*/ 42 h 48"/>
                <a:gd name="T60" fmla="*/ 12 w 48"/>
                <a:gd name="T61" fmla="*/ 40 h 48"/>
                <a:gd name="T62" fmla="*/ 16 w 48"/>
                <a:gd name="T63" fmla="*/ 42 h 48"/>
                <a:gd name="T64" fmla="*/ 16 w 48"/>
                <a:gd name="T65" fmla="*/ 46 h 48"/>
                <a:gd name="T66" fmla="*/ 18 w 48"/>
                <a:gd name="T67" fmla="*/ 48 h 48"/>
                <a:gd name="T68" fmla="*/ 30 w 48"/>
                <a:gd name="T69" fmla="*/ 48 h 48"/>
                <a:gd name="T70" fmla="*/ 32 w 48"/>
                <a:gd name="T71" fmla="*/ 46 h 48"/>
                <a:gd name="T72" fmla="*/ 32 w 48"/>
                <a:gd name="T73" fmla="*/ 42 h 48"/>
                <a:gd name="T74" fmla="*/ 36 w 48"/>
                <a:gd name="T75" fmla="*/ 40 h 48"/>
                <a:gd name="T76" fmla="*/ 39 w 48"/>
                <a:gd name="T77" fmla="*/ 42 h 48"/>
                <a:gd name="T78" fmla="*/ 41 w 48"/>
                <a:gd name="T79" fmla="*/ 42 h 48"/>
                <a:gd name="T80" fmla="*/ 42 w 48"/>
                <a:gd name="T81" fmla="*/ 41 h 48"/>
                <a:gd name="T82" fmla="*/ 48 w 48"/>
                <a:gd name="T83" fmla="*/ 31 h 48"/>
                <a:gd name="T84" fmla="*/ 47 w 48"/>
                <a:gd name="T85" fmla="*/ 28 h 48"/>
                <a:gd name="T86" fmla="*/ 24 w 48"/>
                <a:gd name="T87" fmla="*/ 32 h 48"/>
                <a:gd name="T88" fmla="*/ 16 w 48"/>
                <a:gd name="T89" fmla="*/ 24 h 48"/>
                <a:gd name="T90" fmla="*/ 24 w 48"/>
                <a:gd name="T91" fmla="*/ 16 h 48"/>
                <a:gd name="T92" fmla="*/ 32 w 48"/>
                <a:gd name="T93" fmla="*/ 24 h 48"/>
                <a:gd name="T94" fmla="*/ 24 w 48"/>
                <a:gd name="T95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8" h="48">
                  <a:moveTo>
                    <a:pt x="47" y="28"/>
                  </a:moveTo>
                  <a:cubicBezTo>
                    <a:pt x="44" y="26"/>
                    <a:pt x="44" y="26"/>
                    <a:pt x="44" y="26"/>
                  </a:cubicBezTo>
                  <a:cubicBezTo>
                    <a:pt x="44" y="25"/>
                    <a:pt x="44" y="25"/>
                    <a:pt x="44" y="24"/>
                  </a:cubicBezTo>
                  <a:cubicBezTo>
                    <a:pt x="44" y="23"/>
                    <a:pt x="44" y="23"/>
                    <a:pt x="44" y="22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8" y="19"/>
                    <a:pt x="48" y="18"/>
                    <a:pt x="48" y="1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6"/>
                    <a:pt x="41" y="6"/>
                    <a:pt x="41" y="6"/>
                  </a:cubicBezTo>
                  <a:cubicBezTo>
                    <a:pt x="40" y="6"/>
                    <a:pt x="40" y="6"/>
                    <a:pt x="39" y="6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5" y="7"/>
                    <a:pt x="33" y="6"/>
                    <a:pt x="32" y="6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1"/>
                    <a:pt x="31" y="0"/>
                    <a:pt x="3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6" y="1"/>
                    <a:pt x="16" y="2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6"/>
                    <a:pt x="13" y="7"/>
                    <a:pt x="12" y="8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6"/>
                    <a:pt x="6" y="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19"/>
                    <a:pt x="0" y="20"/>
                    <a:pt x="1" y="20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3"/>
                    <a:pt x="4" y="23"/>
                    <a:pt x="4" y="24"/>
                  </a:cubicBezTo>
                  <a:cubicBezTo>
                    <a:pt x="4" y="25"/>
                    <a:pt x="4" y="25"/>
                    <a:pt x="4" y="26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8"/>
                    <a:pt x="0" y="29"/>
                    <a:pt x="0" y="29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42"/>
                    <a:pt x="8" y="42"/>
                    <a:pt x="9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1"/>
                    <a:pt x="15" y="42"/>
                    <a:pt x="16" y="42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6" y="47"/>
                    <a:pt x="17" y="48"/>
                    <a:pt x="18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1" y="48"/>
                    <a:pt x="32" y="47"/>
                    <a:pt x="32" y="46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3" y="42"/>
                    <a:pt x="35" y="41"/>
                    <a:pt x="36" y="40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42"/>
                    <a:pt x="40" y="42"/>
                    <a:pt x="41" y="42"/>
                  </a:cubicBezTo>
                  <a:cubicBezTo>
                    <a:pt x="41" y="42"/>
                    <a:pt x="42" y="42"/>
                    <a:pt x="42" y="4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0"/>
                    <a:pt x="48" y="29"/>
                    <a:pt x="47" y="28"/>
                  </a:cubicBezTo>
                  <a:close/>
                  <a:moveTo>
                    <a:pt x="24" y="32"/>
                  </a:moveTo>
                  <a:cubicBezTo>
                    <a:pt x="20" y="32"/>
                    <a:pt x="16" y="28"/>
                    <a:pt x="16" y="24"/>
                  </a:cubicBezTo>
                  <a:cubicBezTo>
                    <a:pt x="16" y="20"/>
                    <a:pt x="20" y="16"/>
                    <a:pt x="24" y="16"/>
                  </a:cubicBezTo>
                  <a:cubicBezTo>
                    <a:pt x="28" y="16"/>
                    <a:pt x="32" y="20"/>
                    <a:pt x="32" y="24"/>
                  </a:cubicBezTo>
                  <a:cubicBezTo>
                    <a:pt x="32" y="28"/>
                    <a:pt x="28" y="32"/>
                    <a:pt x="24" y="3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rgbClr val="F28706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53D3188-D36F-4230-AAAA-F3DF7FF0DB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5588" y="2736287"/>
              <a:ext cx="175499" cy="18415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rgbClr val="F28706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052DFC2A-3B3C-4DB1-B71E-22AC33153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298" y="2944200"/>
              <a:ext cx="263249" cy="344544"/>
            </a:xfrm>
            <a:custGeom>
              <a:avLst/>
              <a:gdLst>
                <a:gd name="T0" fmla="*/ 46 w 48"/>
                <a:gd name="T1" fmla="*/ 0 h 60"/>
                <a:gd name="T2" fmla="*/ 28 w 48"/>
                <a:gd name="T3" fmla="*/ 0 h 60"/>
                <a:gd name="T4" fmla="*/ 30 w 48"/>
                <a:gd name="T5" fmla="*/ 27 h 60"/>
                <a:gd name="T6" fmla="*/ 24 w 48"/>
                <a:gd name="T7" fmla="*/ 33 h 60"/>
                <a:gd name="T8" fmla="*/ 18 w 48"/>
                <a:gd name="T9" fmla="*/ 27 h 60"/>
                <a:gd name="T10" fmla="*/ 20 w 48"/>
                <a:gd name="T11" fmla="*/ 0 h 60"/>
                <a:gd name="T12" fmla="*/ 2 w 48"/>
                <a:gd name="T13" fmla="*/ 0 h 60"/>
                <a:gd name="T14" fmla="*/ 0 w 48"/>
                <a:gd name="T15" fmla="*/ 2 h 60"/>
                <a:gd name="T16" fmla="*/ 14 w 48"/>
                <a:gd name="T17" fmla="*/ 33 h 60"/>
                <a:gd name="T18" fmla="*/ 14 w 48"/>
                <a:gd name="T19" fmla="*/ 58 h 60"/>
                <a:gd name="T20" fmla="*/ 16 w 48"/>
                <a:gd name="T21" fmla="*/ 60 h 60"/>
                <a:gd name="T22" fmla="*/ 32 w 48"/>
                <a:gd name="T23" fmla="*/ 60 h 60"/>
                <a:gd name="T24" fmla="*/ 34 w 48"/>
                <a:gd name="T25" fmla="*/ 58 h 60"/>
                <a:gd name="T26" fmla="*/ 34 w 48"/>
                <a:gd name="T27" fmla="*/ 33 h 60"/>
                <a:gd name="T28" fmla="*/ 48 w 48"/>
                <a:gd name="T29" fmla="*/ 2 h 60"/>
                <a:gd name="T30" fmla="*/ 46 w 48"/>
                <a:gd name="T3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8" h="60">
                  <a:moveTo>
                    <a:pt x="46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6"/>
                    <a:pt x="5" y="27"/>
                    <a:pt x="14" y="33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4" y="59"/>
                    <a:pt x="15" y="60"/>
                    <a:pt x="16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3" y="60"/>
                    <a:pt x="34" y="59"/>
                    <a:pt x="34" y="58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43" y="27"/>
                    <a:pt x="48" y="16"/>
                    <a:pt x="48" y="2"/>
                  </a:cubicBezTo>
                  <a:cubicBezTo>
                    <a:pt x="48" y="1"/>
                    <a:pt x="47" y="0"/>
                    <a:pt x="46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rgbClr val="F28706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12957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cByDLIhWgWZwrmfByPZfg"/>
</p:tagLst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28706"/>
      </a:accent1>
      <a:accent2>
        <a:srgbClr val="F19E05"/>
      </a:accent2>
      <a:accent3>
        <a:srgbClr val="F2B703"/>
      </a:accent3>
      <a:accent4>
        <a:srgbClr val="EFEFF2"/>
      </a:accent4>
      <a:accent5>
        <a:srgbClr val="221626"/>
      </a:accent5>
      <a:accent6>
        <a:srgbClr val="FFFFF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2002</Words>
  <Application>Microsoft Office PowerPoint</Application>
  <PresentationFormat>Widescreen</PresentationFormat>
  <Paragraphs>796</Paragraphs>
  <Slides>24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Arial Narrow</vt:lpstr>
      <vt:lpstr>Calibri</vt:lpstr>
      <vt:lpstr>Corbel</vt:lpstr>
      <vt:lpstr>Segoe UI</vt:lpstr>
      <vt:lpstr>Segoe UI Light</vt:lpstr>
      <vt:lpstr>Times New Roman</vt:lpstr>
      <vt:lpstr>Wingdings</vt:lpstr>
      <vt:lpstr>Office Theme</vt:lpstr>
      <vt:lpstr>think-cell Slide</vt:lpstr>
      <vt:lpstr>PowerPoint Presentation</vt:lpstr>
      <vt:lpstr>Digital Practitioner Path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Research &amp; Development Cycle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Transformation Teloxis Framework </vt:lpstr>
      <vt:lpstr>Digital Product Development Teloxis Framework </vt:lpstr>
      <vt:lpstr>Digital Product DevOps Teloxis Framework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2020-08-22T06:43:38Z</dcterms:created>
  <dcterms:modified xsi:type="dcterms:W3CDTF">2022-02-17T08:50:03Z</dcterms:modified>
</cp:coreProperties>
</file>